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58" r:id="rId5"/>
    <p:sldId id="282" r:id="rId6"/>
    <p:sldId id="283" r:id="rId7"/>
    <p:sldId id="284" r:id="rId8"/>
    <p:sldId id="285" r:id="rId9"/>
    <p:sldId id="281" r:id="rId10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54381C"/>
    <a:srgbClr val="A50021"/>
    <a:srgbClr val="FFFFA3"/>
    <a:srgbClr val="E6E6C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4" autoAdjust="0"/>
    <p:restoredTop sz="95122" autoAdjust="0"/>
  </p:normalViewPr>
  <p:slideViewPr>
    <p:cSldViewPr>
      <p:cViewPr varScale="1">
        <p:scale>
          <a:sx n="85" d="100"/>
          <a:sy n="85" d="100"/>
        </p:scale>
        <p:origin x="90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3F362C-6383-4015-9D75-95008838F6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CE130C-1E01-47FC-B7C8-7D5DB3EE55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FB49DC-430A-4FDF-A6AA-555F8C6C37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25D22-DF67-49E0-A626-335A5FC0DD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97653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6BAAFA-2A3C-4CD3-ADEB-5E76237352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28D627-9598-4425-A1E1-F433BD484E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4BA505-6268-48F6-BBC7-B0B1AAD172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FBC8D-EB96-4E7E-AE89-4D5F4DFD709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865870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0F3D976-C72A-45DE-928C-E7C2C05AA8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EF84B9-19FA-4457-AC3C-22C18FCC47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8DA5E5-0288-41C1-BF71-C73B4ECB8D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D51C5-8527-42D0-B64B-DC2355874C8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27478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179C67-3138-458B-A6BA-0244B9F869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DE69B-02B2-48EF-BA72-C9F4B93E46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FA0B30-3C71-419D-BB94-01BAE7499B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F913A-CC88-4829-967F-5823F705B97A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565515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46F1B72-99B1-4C6B-AB95-BEFC4AB782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B902075-6242-4A4A-806E-59924AA7DF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7B14464-8E08-4D2F-B3E5-4344C3D35E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192F6-CCEC-49D5-8B88-9457A6A7FEAB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115862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907E3C8-B660-4EE9-A5D4-1705EEA026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C1E4FC0-F039-484B-A074-48A1C0F029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CEFDFB-7AD9-4D53-8A73-65C22CFAA3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6DDE8-E473-47B2-BE02-0120D8B0B1A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93723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9B22E52-AA88-40A1-BFCD-EAFC574994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1288C9C-8C14-4B5B-942B-726E11B61E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CC04485-A7F3-42EA-9DC5-E0DF0BE705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E879D-1B16-4CAA-B2B5-FCAD1049966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239333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85D3AC-7D6A-483D-933D-D5C5261B37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A33CCE-4D1E-44A4-A197-6D1332DCA4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5DC079-38D1-4D4E-AC2C-CD16641C19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B2BAA-EAB6-4985-B6A1-8574D1F189E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29369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3963CB-D56B-43EB-BE79-0E8E53E97D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C696F-0F7B-433D-87E6-AB9584D59A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B5E31-B6A1-426B-AAEE-04FC16AF2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5BF51-EE06-4D7A-840F-7C43288C107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670820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EA2C19-5957-4D20-BAE4-70DEFDFAB7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F1875A-C7B9-48BE-A9FD-39B796195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38001E-63EF-4613-9E28-37CDEEEFB5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113D9-CB16-4F35-BF00-68104BE787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14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B8F01E-A5F8-4B33-9D3E-6FD0C76CE0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DC4E05-C912-4E9B-AF7D-B1464CABE9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C7B714-25EB-47BF-9DFF-AC8E78902D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7F1BB-5DEC-4E2A-94B8-0D5A83CD380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23522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8F58A8B-2FDA-45E8-8046-271349F7F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E14BE63-0987-49A1-9533-525AE7537F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1D92655-898C-4D31-93AA-AAA02283304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CC37DBF-38F5-4AB6-8405-C012A929DA2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1F1F95B-6A64-46EA-A569-9C6DEABBBCC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EB5A742-7A7C-4C33-BEC3-C0F2661FD8E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>
                <a:solidFill>
                  <a:srgbClr val="FFFFFF"/>
                </a:solidFill>
                <a:latin typeface="+mj-lt"/>
                <a:ea typeface="+mj-ea"/>
              </a:rPr>
              <a:t>추상화</a:t>
            </a:r>
            <a:endParaRPr lang="en-US" altLang="ko-KR" sz="28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56792"/>
            <a:ext cx="7918450" cy="806150"/>
            <a:chOff x="2422182" y="2274905"/>
            <a:chExt cx="7918450" cy="80615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24201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서양철학의 사고방식과 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OOP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F3F373E-B8C0-4C09-8A66-88CBAB766589}"/>
              </a:ext>
            </a:extLst>
          </p:cNvPr>
          <p:cNvSpPr txBox="1"/>
          <p:nvPr/>
        </p:nvSpPr>
        <p:spPr>
          <a:xfrm>
            <a:off x="606082" y="3698233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647578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추상화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(Abstraction)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BA5C555-CE78-4B70-9C68-1B2538C400F5}"/>
              </a:ext>
            </a:extLst>
          </p:cNvPr>
          <p:cNvSpPr txBox="1"/>
          <p:nvPr/>
        </p:nvSpPr>
        <p:spPr>
          <a:xfrm>
            <a:off x="606580" y="4676655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680" y="4626000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번외 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스터디 회고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)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65284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60218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324201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분류 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(Classification)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>
                <a:solidFill>
                  <a:schemeClr val="tx1"/>
                </a:solidFill>
              </a:rPr>
              <a:t>서양철학의 사고방식과 </a:t>
            </a:r>
            <a:r>
              <a:rPr lang="en-US" altLang="ko-KR">
                <a:solidFill>
                  <a:schemeClr val="tx1"/>
                </a:solidFill>
              </a:rPr>
              <a:t>OOP</a:t>
            </a:r>
            <a:endParaRPr lang="ko-KR" altLang="ko-KR" sz="320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2794B-8E20-43EA-99C8-F34F90B18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444" y="1479759"/>
            <a:ext cx="39964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추상적</a:t>
            </a: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chair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ACEBC2-62D7-4388-A529-20F4E3EA2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538" y="1475165"/>
            <a:ext cx="39964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구체적</a:t>
            </a:r>
            <a:r>
              <a:rPr lang="en-US" altLang="ko-KR" sz="180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a chair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2A2981-A9B0-42A2-B271-1BE107A0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33" y="4131746"/>
            <a:ext cx="802833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프로그래밍적으로 서술한다면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코드상으로 존재하는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Chair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추상적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메모리로 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구체적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인스턴스화 된다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A36AE50-05D9-4A3F-A6FC-8BA5F8476B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76672"/>
            <a:ext cx="8229600" cy="1295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분류 </a:t>
            </a:r>
            <a:r>
              <a:rPr lang="en-US" altLang="ko-KR" sz="3200">
                <a:solidFill>
                  <a:schemeClr val="tx1"/>
                </a:solidFill>
              </a:rPr>
              <a:t>(Classification)</a:t>
            </a:r>
            <a:endParaRPr lang="ko-KR" altLang="ko-KR" sz="320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EBF773-EAAC-4D7B-92F5-7072048F85E3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0802C7-ECEF-4497-8BDC-A2747666A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556792"/>
            <a:ext cx="8229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앞선 사고방식은 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란 개념으로 정립된다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분류란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「개체의 속성이 동일한 경우 개체 그룹이 같은 범주에 속한다」이다</a:t>
            </a: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5085BD-80EA-422C-88D0-DB05C2E9C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33" y="4131746"/>
            <a:ext cx="802833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프로그래밍적으로 서술한다면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프로퍼티가 유사한 객체가 있다면 일반화 과정을 통해 클래스로 추상화한다</a:t>
            </a: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54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A36AE50-05D9-4A3F-A6FC-8BA5F8476B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76672"/>
            <a:ext cx="8229600" cy="1295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추상화 </a:t>
            </a:r>
            <a:r>
              <a:rPr lang="en-US" altLang="ko-KR" sz="3200">
                <a:solidFill>
                  <a:schemeClr val="tx1"/>
                </a:solidFill>
              </a:rPr>
              <a:t>(Abstraction)</a:t>
            </a:r>
            <a:endParaRPr lang="ko-KR" altLang="ko-KR" sz="320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EBF773-EAAC-4D7B-92F5-7072048F85E3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0802C7-ECEF-4497-8BDC-A2747666A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556792"/>
            <a:ext cx="8229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분류의 이점을 본 프로그래밍 경험이 있다면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`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나만의 프로토콜 설계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`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352F31-9541-419B-925D-CB60BC77B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32" y="1942414"/>
            <a:ext cx="3419952" cy="49155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DBFA7E-F0C8-4676-8ED8-4B1239138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726" y="2408339"/>
            <a:ext cx="3528392" cy="34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3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A36AE50-05D9-4A3F-A6FC-8BA5F8476B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76672"/>
            <a:ext cx="8229600" cy="1295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번외</a:t>
            </a:r>
            <a:r>
              <a:rPr lang="en-US" altLang="ko-KR" sz="3200">
                <a:solidFill>
                  <a:schemeClr val="tx1"/>
                </a:solidFill>
              </a:rPr>
              <a:t>: </a:t>
            </a:r>
            <a:r>
              <a:rPr lang="ko-KR" altLang="en-US" sz="3200">
                <a:solidFill>
                  <a:schemeClr val="tx1"/>
                </a:solidFill>
              </a:rPr>
              <a:t>상속의 한계</a:t>
            </a:r>
            <a:endParaRPr lang="ko-KR" altLang="ko-KR" sz="320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EBF773-EAAC-4D7B-92F5-7072048F85E3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0802C7-ECEF-4497-8BDC-A2747666A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556792"/>
            <a:ext cx="27964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분류가 유연성이 없다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1888E2-4550-4F5E-A3B8-D5A7906BF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385120"/>
            <a:ext cx="5075048" cy="42041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B7AEE1-B31C-42A5-90C8-946C48BD0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2240994"/>
            <a:ext cx="2796452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(species)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분류 매커니즘이 아닌</a:t>
            </a: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분류 매커니즘이 필요할때 </a:t>
            </a: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돌고래라는 개체를 매커니즘마다 계속 만들어야하나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2140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A36AE50-05D9-4A3F-A6FC-8BA5F8476B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76672"/>
            <a:ext cx="8229600" cy="1295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번외</a:t>
            </a:r>
            <a:r>
              <a:rPr lang="en-US" altLang="ko-KR" sz="3200">
                <a:solidFill>
                  <a:schemeClr val="tx1"/>
                </a:solidFill>
              </a:rPr>
              <a:t>: </a:t>
            </a:r>
            <a:r>
              <a:rPr lang="ko-KR" altLang="en-US" sz="3200">
                <a:solidFill>
                  <a:schemeClr val="tx1"/>
                </a:solidFill>
              </a:rPr>
              <a:t>위임</a:t>
            </a:r>
            <a:r>
              <a:rPr lang="en-US" altLang="ko-KR" sz="3200">
                <a:solidFill>
                  <a:schemeClr val="tx1"/>
                </a:solidFill>
              </a:rPr>
              <a:t>(Delegation)</a:t>
            </a:r>
            <a:r>
              <a:rPr lang="ko-KR" altLang="en-US" sz="3200">
                <a:solidFill>
                  <a:schemeClr val="tx1"/>
                </a:solidFill>
              </a:rPr>
              <a:t>으로 극복</a:t>
            </a:r>
            <a:endParaRPr lang="ko-KR" altLang="ko-KR" sz="320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EBF773-EAAC-4D7B-92F5-7072048F85E3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8DF151-D7C8-4E73-AF44-1A313020F261}"/>
              </a:ext>
            </a:extLst>
          </p:cNvPr>
          <p:cNvSpPr txBox="1"/>
          <p:nvPr/>
        </p:nvSpPr>
        <p:spPr>
          <a:xfrm>
            <a:off x="587280" y="1265611"/>
            <a:ext cx="4572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1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util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1">
                <a:solidFill>
                  <a:srgbClr val="AA373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require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800" b="0">
                <a:solidFill>
                  <a:srgbClr val="448C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util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800" b="1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돌고래</a:t>
            </a:r>
            <a:r>
              <a:rPr lang="ko-KR" altLang="en-US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ko-KR" altLang="en-US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constructor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b="0">
                <a:solidFill>
                  <a:srgbClr val="9C5D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_classificationDelegate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9C5D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b="1">
                <a:solidFill>
                  <a:srgbClr val="AA373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selectSpeciesDelegate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800" b="1">
                <a:solidFill>
                  <a:srgbClr val="AA373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selectSpeciesDelegate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b="0">
                <a:solidFill>
                  <a:srgbClr val="4B69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switch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800" b="0">
                <a:solidFill>
                  <a:srgbClr val="4B69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case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800" b="0">
                <a:solidFill>
                  <a:srgbClr val="448C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포유류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':</a:t>
            </a:r>
            <a:endParaRPr lang="ko-KR" altLang="en-US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800" b="0">
                <a:solidFill>
                  <a:srgbClr val="4B69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800" b="1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포유류델리게이트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9C5D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800" b="0">
                <a:solidFill>
                  <a:srgbClr val="4B69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default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4B69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800" b="1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종류델리게이트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9C5D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800" b="1">
                <a:solidFill>
                  <a:srgbClr val="AA373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selectAmusmentParkDelegate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b="0">
                <a:solidFill>
                  <a:srgbClr val="4B69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switch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800" b="0">
                <a:solidFill>
                  <a:srgbClr val="4B69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case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800" b="0">
                <a:solidFill>
                  <a:srgbClr val="448C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돌고래쇼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':</a:t>
            </a:r>
            <a:endParaRPr lang="ko-KR" altLang="en-US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800" b="0">
                <a:solidFill>
                  <a:srgbClr val="4B69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800" b="1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돌고래쇼델리게이트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9C5D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800" b="0">
                <a:solidFill>
                  <a:srgbClr val="4B69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default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4B69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800" b="1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놀이동산델리게이트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9C5D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800" b="1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종류델리게이트</a:t>
            </a:r>
            <a:r>
              <a:rPr lang="ko-KR" altLang="en-US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ko-KR" altLang="en-US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800" b="1">
                <a:solidFill>
                  <a:srgbClr val="AA373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beAmusmentPark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that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that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_classificationDelegate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800" b="1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놀이동산델리게이트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b="0">
                <a:solidFill>
                  <a:srgbClr val="9C5D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800" b="1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포유류델리게이트</a:t>
            </a:r>
            <a:r>
              <a:rPr lang="ko-KR" altLang="en-US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4B69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extends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800" b="1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종류델리게이트</a:t>
            </a:r>
            <a:r>
              <a:rPr lang="ko-KR" altLang="en-US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ko-KR" altLang="en-US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constructor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b="0">
                <a:solidFill>
                  <a:srgbClr val="9C5D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super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b="0">
                <a:solidFill>
                  <a:srgbClr val="9C5D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_isBone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isBorn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b="0">
                <a:solidFill>
                  <a:srgbClr val="9C5D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_isHair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isHair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7E993E-A021-4E2C-88F4-5CFD996D708C}"/>
              </a:ext>
            </a:extLst>
          </p:cNvPr>
          <p:cNvSpPr txBox="1"/>
          <p:nvPr/>
        </p:nvSpPr>
        <p:spPr>
          <a:xfrm>
            <a:off x="4860032" y="1268760"/>
            <a:ext cx="399644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800" b="1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놀이동산델리게이트</a:t>
            </a:r>
            <a:r>
              <a:rPr lang="ko-KR" altLang="en-US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ko-KR" altLang="en-US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constructor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b="0">
                <a:solidFill>
                  <a:srgbClr val="9C5D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bookingCount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bookingCount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800" b="1">
                <a:solidFill>
                  <a:srgbClr val="AA373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beSpecies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that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that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_classificationDelegate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800" b="1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종류델리게이트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b="0">
                <a:solidFill>
                  <a:srgbClr val="9C5D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800" b="1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돌고래쇼델리게이트</a:t>
            </a:r>
            <a:r>
              <a:rPr lang="ko-KR" altLang="en-US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4B69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extends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800" b="1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놀이동산델리게이트</a:t>
            </a:r>
            <a:r>
              <a:rPr lang="ko-KR" altLang="en-US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ko-KR" altLang="en-US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constructor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b="0">
                <a:solidFill>
                  <a:srgbClr val="9C5D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super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b="0">
                <a:solidFill>
                  <a:srgbClr val="9C5D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ko-KR" altLang="en-US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돌고래수</a:t>
            </a:r>
            <a:r>
              <a:rPr lang="ko-KR" altLang="en-US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돌고래수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ko-KR" altLang="en-US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b="1">
                <a:solidFill>
                  <a:srgbClr val="AA373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=&gt;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포유류돌고래</a:t>
            </a:r>
            <a:r>
              <a:rPr lang="ko-KR" altLang="en-US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800" b="1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돌고래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ko-KR" altLang="en-US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800" b="0">
                <a:solidFill>
                  <a:srgbClr val="448C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포유류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",</a:t>
            </a:r>
            <a:endParaRPr lang="ko-KR" altLang="en-US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isBorn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9C5D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isHair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9C5D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console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b="1">
                <a:solidFill>
                  <a:srgbClr val="AA373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b="1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util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b="1">
                <a:solidFill>
                  <a:srgbClr val="AA373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inspect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포유류돌고래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ko-KR" altLang="en-US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compact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9C5D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depth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9C5D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800" b="0" i="1">
                <a:solidFill>
                  <a:srgbClr val="448C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/**   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 i="1">
                <a:solidFill>
                  <a:srgbClr val="448C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ko-KR" altLang="en-US" sz="800" b="0" i="1">
                <a:solidFill>
                  <a:srgbClr val="448C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돌고래 </a:t>
            </a:r>
            <a:r>
              <a:rPr lang="en-US" altLang="ko-KR" sz="800" b="0" i="1">
                <a:solidFill>
                  <a:srgbClr val="448C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ko-KR" altLang="en-US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800" b="0" i="1">
                <a:solidFill>
                  <a:srgbClr val="448C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800" b="0" i="1">
                <a:solidFill>
                  <a:srgbClr val="448C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_classificationDelegate: </a:t>
            </a:r>
            <a:r>
              <a:rPr lang="ko-KR" altLang="en-US" sz="800" b="0" i="1">
                <a:solidFill>
                  <a:srgbClr val="448C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포유류델리게이트 </a:t>
            </a:r>
            <a:r>
              <a:rPr lang="en-US" altLang="ko-KR" sz="800" b="0" i="1">
                <a:solidFill>
                  <a:srgbClr val="448C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ko-KR" altLang="en-US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800" b="0" i="1">
                <a:solidFill>
                  <a:srgbClr val="448C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</a:t>
            </a:r>
            <a:r>
              <a:rPr lang="en-US" altLang="ko-KR" sz="800" b="0" i="1">
                <a:solidFill>
                  <a:srgbClr val="448C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_isBone: true,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 i="1">
                <a:solidFill>
                  <a:srgbClr val="448C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_isHair: true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 i="1">
                <a:solidFill>
                  <a:srgbClr val="448C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}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 i="1">
                <a:solidFill>
                  <a:srgbClr val="448C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}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 i="1">
                <a:solidFill>
                  <a:srgbClr val="448C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*/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ko-KR" altLang="en-US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포유류돌고래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_classificationDelegate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b="1">
                <a:solidFill>
                  <a:srgbClr val="AA373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beAmusmentPark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포유류돌고래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console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b="1">
                <a:solidFill>
                  <a:srgbClr val="AA373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b="1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util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b="1">
                <a:solidFill>
                  <a:srgbClr val="AA373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inspect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포유류돌고래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ko-KR" altLang="en-US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compact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9C5D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A3E9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depth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9C5D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800" b="0" i="1">
                <a:solidFill>
                  <a:srgbClr val="448C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/**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 i="1">
                <a:solidFill>
                  <a:srgbClr val="448C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ko-KR" altLang="en-US" sz="800" b="0" i="1">
                <a:solidFill>
                  <a:srgbClr val="448C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돌고래 </a:t>
            </a:r>
            <a:r>
              <a:rPr lang="en-US" altLang="ko-KR" sz="800" b="0" i="1">
                <a:solidFill>
                  <a:srgbClr val="448C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ko-KR" altLang="en-US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800" b="0" i="1">
                <a:solidFill>
                  <a:srgbClr val="448C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800" b="0" i="1">
                <a:solidFill>
                  <a:srgbClr val="448C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_classificationDelegate: </a:t>
            </a:r>
            <a:r>
              <a:rPr lang="ko-KR" altLang="en-US" sz="800" b="0" i="1">
                <a:solidFill>
                  <a:srgbClr val="448C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놀이동산델리게이트 </a:t>
            </a:r>
            <a:r>
              <a:rPr lang="en-US" altLang="ko-KR" sz="800" b="0" i="1">
                <a:solidFill>
                  <a:srgbClr val="448C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ko-KR" altLang="en-US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800" b="0" i="1">
                <a:solidFill>
                  <a:srgbClr val="448C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</a:t>
            </a:r>
            <a:r>
              <a:rPr lang="en-US" altLang="ko-KR" sz="800" b="0" i="1">
                <a:solidFill>
                  <a:srgbClr val="448C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bookingCount: undefined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 i="1">
                <a:solidFill>
                  <a:srgbClr val="448C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}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 i="1">
                <a:solidFill>
                  <a:srgbClr val="448C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}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 i="1">
                <a:solidFill>
                  <a:srgbClr val="448C2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*/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)()</a:t>
            </a:r>
            <a:r>
              <a:rPr lang="en-US" altLang="ko-KR" sz="800" b="0">
                <a:solidFill>
                  <a:srgbClr val="77777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800" b="0">
                <a:solidFill>
                  <a:srgbClr val="33333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endParaRPr lang="en-US" altLang="ko-KR" sz="800" b="0">
              <a:solidFill>
                <a:srgbClr val="333333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534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50">
            <a:extLst>
              <a:ext uri="{FF2B5EF4-FFF2-40B4-BE49-F238E27FC236}">
                <a16:creationId xmlns:a16="http://schemas.microsoft.com/office/drawing/2014/main" id="{48FF02BB-2D6E-499F-937F-8D63FC7D4E2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59793" y="2781300"/>
            <a:ext cx="4824413" cy="647700"/>
          </a:xfrm>
        </p:spPr>
        <p:txBody>
          <a:bodyPr anchor="ctr"/>
          <a:lstStyle/>
          <a:p>
            <a:pPr eaLnBrk="1" hangingPunct="1"/>
            <a:r>
              <a:rPr lang="es-ES" altLang="ko-KR" sz="3200" b="1">
                <a:solidFill>
                  <a:schemeClr val="tx1"/>
                </a:solidFill>
                <a:ea typeface="굴림" panose="020B0600000101010101" pitchFamily="50" charset="-127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9042</TotalTime>
  <Words>525</Words>
  <Application>Microsoft Office PowerPoint</Application>
  <PresentationFormat>화면 슬라이드 쇼(4:3)</PresentationFormat>
  <Paragraphs>109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D2Coding</vt:lpstr>
      <vt:lpstr>맑은 고딕</vt:lpstr>
      <vt:lpstr>Arial</vt:lpstr>
      <vt:lpstr>Calibri</vt:lpstr>
      <vt:lpstr>Diseño predeterminado</vt:lpstr>
      <vt:lpstr>1_Diseño predeterminado</vt:lpstr>
      <vt:lpstr>추상화</vt:lpstr>
      <vt:lpstr>목차</vt:lpstr>
      <vt:lpstr>서양철학의 사고방식과 OOP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883</cp:revision>
  <dcterms:created xsi:type="dcterms:W3CDTF">2010-05-23T14:28:12Z</dcterms:created>
  <dcterms:modified xsi:type="dcterms:W3CDTF">2022-01-15T09:57:45Z</dcterms:modified>
</cp:coreProperties>
</file>