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73" r:id="rId4"/>
    <p:sldId id="339" r:id="rId5"/>
    <p:sldId id="374" r:id="rId6"/>
    <p:sldId id="376" r:id="rId7"/>
    <p:sldId id="377" r:id="rId8"/>
    <p:sldId id="378" r:id="rId9"/>
    <p:sldId id="372" r:id="rId10"/>
    <p:sldId id="371" r:id="rId11"/>
    <p:sldId id="359" r:id="rId12"/>
    <p:sldId id="360" r:id="rId13"/>
    <p:sldId id="361" r:id="rId14"/>
    <p:sldId id="362" r:id="rId15"/>
    <p:sldId id="364" r:id="rId16"/>
    <p:sldId id="363" r:id="rId17"/>
    <p:sldId id="365" r:id="rId18"/>
    <p:sldId id="366" r:id="rId19"/>
    <p:sldId id="367" r:id="rId20"/>
    <p:sldId id="368" r:id="rId21"/>
    <p:sldId id="369" r:id="rId22"/>
    <p:sldId id="370" r:id="rId23"/>
    <p:sldId id="301" r:id="rId24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6" autoAdjust="0"/>
    <p:restoredTop sz="94574" autoAdjust="0"/>
  </p:normalViewPr>
  <p:slideViewPr>
    <p:cSldViewPr>
      <p:cViewPr varScale="1">
        <p:scale>
          <a:sx n="85" d="100"/>
          <a:sy n="85" d="100"/>
        </p:scale>
        <p:origin x="9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.com/kimyongki/deck-1ca818/fullscree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19.jp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4.jpg"/><Relationship Id="rId7" Type="http://schemas.openxmlformats.org/officeDocument/2006/relationships/image" Target="../media/image12.sv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14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가용성과 </a:t>
            </a:r>
            <a:br>
              <a:rPr lang="en-US" altLang="ko-KR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</a:b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데이터의 복제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우아한Tech - YouTube">
            <a:extLst>
              <a:ext uri="{FF2B5EF4-FFF2-40B4-BE49-F238E27FC236}">
                <a16:creationId xmlns:a16="http://schemas.microsoft.com/office/drawing/2014/main" id="{D881BFE3-3538-79D6-0F94-DB728AFF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397" y="548680"/>
            <a:ext cx="2708920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al MySQL 8.0 2권">
            <a:extLst>
              <a:ext uri="{FF2B5EF4-FFF2-40B4-BE49-F238E27FC236}">
                <a16:creationId xmlns:a16="http://schemas.microsoft.com/office/drawing/2014/main" id="{628D61B2-8A29-F659-1A19-3DF13824B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973" y="938259"/>
            <a:ext cx="1857022" cy="242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복제</a:t>
            </a:r>
            <a:r>
              <a:rPr lang="en-US" altLang="ko-KR" sz="3200" b="1">
                <a:solidFill>
                  <a:schemeClr val="tx1"/>
                </a:solidFill>
              </a:rPr>
              <a:t>(Replication)</a:t>
            </a:r>
            <a:r>
              <a:rPr lang="ko-KR" altLang="en-US" sz="3200" b="1">
                <a:solidFill>
                  <a:schemeClr val="tx1"/>
                </a:solidFill>
              </a:rPr>
              <a:t>란</a:t>
            </a:r>
            <a:r>
              <a:rPr lang="en-US" altLang="ko-KR" sz="3200" b="1">
                <a:solidFill>
                  <a:schemeClr val="tx1"/>
                </a:solidFill>
              </a:rPr>
              <a:t>?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002760" cy="30777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서버에서 다른 서버로 데이터를 동기화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64836B-B843-C939-58AA-D2D3A77F9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999780"/>
            <a:ext cx="494242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＊ 원본 데이터를 가진 서버를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 서버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＊ 복제된 데이터를 가지는 서버를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레플리카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(Replica)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3D913-CA88-9719-1284-520584E67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2" y="5568893"/>
            <a:ext cx="223224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교재에서 사용하는 용어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＊ 마스터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＊ 슬레이브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4E3ACA-7D90-579A-CB3A-B8E43E321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129" y="2225219"/>
            <a:ext cx="3705742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9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왜 사용할까</a:t>
            </a:r>
            <a:r>
              <a:rPr lang="en-US" altLang="ko-KR" sz="3200" b="1">
                <a:solidFill>
                  <a:schemeClr val="tx1"/>
                </a:solidFill>
              </a:rPr>
              <a:t>? 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3646276" cy="73866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스케일 아웃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백업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751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왜 사용할까</a:t>
            </a:r>
            <a:r>
              <a:rPr lang="en-US" altLang="ko-KR" sz="3200" b="1">
                <a:solidFill>
                  <a:schemeClr val="tx1"/>
                </a:solidFill>
              </a:rPr>
              <a:t>? 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3677582" cy="1015663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스케일 아웃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백업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64836B-B843-C939-58AA-D2D3A77F9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750" y="1416165"/>
            <a:ext cx="49424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갑자기 늘어나는 트래픽을 대응하는데 유연한 구조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F4CD9A-3F8A-27D5-289E-C42C8D0CD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129" y="3140968"/>
            <a:ext cx="3705742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1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왜 사용할까</a:t>
            </a:r>
            <a:r>
              <a:rPr lang="en-US" altLang="ko-KR" sz="3200" b="1">
                <a:solidFill>
                  <a:schemeClr val="tx1"/>
                </a:solidFill>
              </a:rPr>
              <a:t>? 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3646276" cy="1015663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스케일 아웃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백업</a:t>
            </a:r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5A8BA-190D-5A3F-318A-867CE0D88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750" y="1416165"/>
            <a:ext cx="494242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레플리카를 안하더라도 백업을 해야한다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즉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서버내에서 백업이 실행되는 경우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백업 프로그램과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자원을 공유해서 사용하는데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백업으로 인해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실행중인 쿼리들에 영향을 줄 수 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83569-09EC-E87B-32A1-D7DD88AF1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750" y="4197688"/>
            <a:ext cx="494242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레플리카 서버에서 데이터 백업을 실행하여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 서버에서 백업시 발생하는 문제들을 해결한다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9839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복제를 어떻게 하는가</a:t>
            </a:r>
            <a:r>
              <a:rPr lang="en-US" altLang="ko-KR" sz="3200" b="1">
                <a:solidFill>
                  <a:schemeClr val="tx1"/>
                </a:solidFill>
              </a:rPr>
              <a:t>? </a:t>
            </a:r>
            <a:r>
              <a:rPr lang="ko-KR" altLang="en-US" sz="3200" b="1">
                <a:solidFill>
                  <a:schemeClr val="tx1"/>
                </a:solidFill>
              </a:rPr>
              <a:t>「바이너리 로그」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002760" cy="30777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서버에서 발생하는 모든 변경사항을 별도의 로그 파일에 순서대로 저장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F040BB-07C4-106D-B016-14483F4F1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1795889"/>
            <a:ext cx="13377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180000" indent="-457200" eaLnBrk="1" hangingPunct="1">
              <a:spcBef>
                <a:spcPct val="0"/>
              </a:spcBef>
              <a:buNone/>
            </a:pPr>
            <a:r>
              <a:rPr lang="ko-KR" altLang="en-US" sz="14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 로그</a:t>
            </a:r>
            <a:endParaRPr lang="en-US" altLang="ko-KR" sz="1400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87D5D-8417-A033-5CB4-D0D74DD4E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792" y="1737537"/>
            <a:ext cx="133779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180000" eaLnBrk="1" hangingPunct="1">
              <a:spcBef>
                <a:spcPct val="0"/>
              </a:spcBef>
              <a:buNone/>
            </a:pPr>
            <a:r>
              <a:rPr lang="ko-KR" altLang="en-US" sz="14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br>
              <a:rPr lang="en-US" altLang="ko-KR" sz="14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트랜잭션</a:t>
            </a:r>
            <a:endParaRPr lang="en-US" altLang="ko-KR" sz="1400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A98022-C9E1-3A45-2A1E-AE0DFC8AC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7195" y="2259449"/>
            <a:ext cx="478930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데이터의 변경 내역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데이터베이스나 테이블의 구조 변경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계정이나 권한의 변경정보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091898B-D7A9-09EC-A3FE-2648EF6B4B80}"/>
              </a:ext>
            </a:extLst>
          </p:cNvPr>
          <p:cNvCxnSpPr/>
          <p:nvPr/>
        </p:nvCxnSpPr>
        <p:spPr bwMode="auto">
          <a:xfrm>
            <a:off x="4211960" y="2103666"/>
            <a:ext cx="432124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D770C19-E125-FBA8-F5C3-BAEFC903B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599031"/>
              </p:ext>
            </p:extLst>
          </p:nvPr>
        </p:nvGraphicFramePr>
        <p:xfrm>
          <a:off x="575556" y="4077072"/>
          <a:ext cx="7957652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4139304261"/>
                    </a:ext>
                  </a:extLst>
                </a:gridCol>
                <a:gridCol w="3415632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3569912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이벤트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로그 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로그 파일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시점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비동기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동기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51433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성능</a:t>
                      </a: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속도</a:t>
                      </a: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신뢰성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469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41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복제를 어떻게 하는가</a:t>
            </a:r>
            <a:r>
              <a:rPr lang="en-US" altLang="ko-KR" sz="3200" b="1">
                <a:solidFill>
                  <a:schemeClr val="tx1"/>
                </a:solidFill>
              </a:rPr>
              <a:t>? </a:t>
            </a:r>
            <a:r>
              <a:rPr lang="ko-KR" altLang="en-US" sz="3200" b="1">
                <a:solidFill>
                  <a:schemeClr val="tx1"/>
                </a:solidFill>
              </a:rPr>
              <a:t>「</a:t>
            </a:r>
            <a:r>
              <a:rPr lang="en-US" altLang="ko-KR" sz="3200" b="1">
                <a:solidFill>
                  <a:schemeClr val="tx1"/>
                </a:solidFill>
              </a:rPr>
              <a:t>3</a:t>
            </a:r>
            <a:r>
              <a:rPr lang="ko-KR" altLang="en-US" sz="3200" b="1">
                <a:solidFill>
                  <a:schemeClr val="tx1"/>
                </a:solidFill>
              </a:rPr>
              <a:t>개의 스레드」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96F2BA-7849-4336-D00C-19631821E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3646276" cy="116955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 로그 덤프 스레드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레플리케이션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I/O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스레드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레플리케이션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스레드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658106-D328-BE98-0EB2-508099C46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750" y="4197688"/>
            <a:ext cx="42166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180000" indent="-457200" algn="r"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별도의 슬라이드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845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복제시 주의사항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002760" cy="116955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레플리카 서버는 하나의 소스 서버로만 설정 가능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레플리카 서버 간의 데이터 동기화를 위해 레플리카는 읽기 전용으로만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레플리카가 불필요한 경우 바이너리 로그를 중지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3B5B07-F302-5D25-3989-11EAC2155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129" y="3140968"/>
            <a:ext cx="3705742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22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복제</a:t>
            </a:r>
            <a:r>
              <a:rPr lang="en-US" altLang="ko-KR" sz="3200" b="1">
                <a:solidFill>
                  <a:schemeClr val="tx1"/>
                </a:solidFill>
              </a:rPr>
              <a:t> </a:t>
            </a:r>
            <a:r>
              <a:rPr lang="ko-KR" altLang="en-US" sz="3200" b="1">
                <a:solidFill>
                  <a:schemeClr val="tx1"/>
                </a:solidFill>
              </a:rPr>
              <a:t>동기화 방식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7CF88A-DBA0-FC2E-2EA4-5D3375AE4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3646276" cy="116955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비동기 방식 ＊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반동기 방식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(AFTER_SYNC)</a:t>
            </a: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반동기 방식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(AFTER_COMMIT)</a:t>
            </a:r>
          </a:p>
        </p:txBody>
      </p:sp>
    </p:spTree>
    <p:extLst>
      <p:ext uri="{BB962C8B-B14F-4D97-AF65-F5344CB8AC3E}">
        <p14:creationId xmlns:p14="http://schemas.microsoft.com/office/powerpoint/2010/main" val="3406664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A142DAC-49CC-BC2E-98F0-05FA3D7D0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225844"/>
              </p:ext>
            </p:extLst>
          </p:nvPr>
        </p:nvGraphicFramePr>
        <p:xfrm>
          <a:off x="35496" y="5773816"/>
          <a:ext cx="9108504" cy="1061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6374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4272130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329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650361">
                <a:tc>
                  <a:txBody>
                    <a:bodyPr/>
                    <a:lstStyle/>
                    <a:p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레플리카 서버로 전송되는 부분을 고려하지 않기 때문에</a:t>
                      </a:r>
                      <a:b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소스 서버에서 </a:t>
                      </a:r>
                      <a:r>
                        <a:rPr lang="ko-KR" alt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처리에 있어서 빠른 성능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보인다</a:t>
                      </a: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소스 서버에 장애가 발생하면 레플리카 서버까지 </a:t>
                      </a:r>
                      <a:b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전송되지 않은 </a:t>
                      </a:r>
                      <a:r>
                        <a:rPr lang="ko-KR" alt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누락된 이벤트가 존재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 수 있다</a:t>
                      </a: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</a:tbl>
          </a:graphicData>
        </a:graphic>
      </p:graphicFrame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복제</a:t>
            </a:r>
            <a:r>
              <a:rPr lang="en-US" altLang="ko-KR" sz="3200" b="1">
                <a:solidFill>
                  <a:schemeClr val="tx1"/>
                </a:solidFill>
              </a:rPr>
              <a:t> </a:t>
            </a:r>
            <a:r>
              <a:rPr lang="ko-KR" altLang="en-US" sz="3200" b="1">
                <a:solidFill>
                  <a:schemeClr val="tx1"/>
                </a:solidFill>
              </a:rPr>
              <a:t>동기화 방식 </a:t>
            </a:r>
            <a:r>
              <a:rPr lang="ko-KR" altLang="en-US" sz="2800" b="1">
                <a:solidFill>
                  <a:schemeClr val="tx1"/>
                </a:solidFill>
              </a:rPr>
              <a:t>「비동기 방식」</a:t>
            </a:r>
            <a:endParaRPr lang="ko-KR" altLang="ko-KR" sz="18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1E2D79A-7441-86D5-18A9-E9974902E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717832"/>
            <a:ext cx="4104456" cy="34118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781433-E77E-548B-2A04-F8A281904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002760" cy="30777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 서버가 레플리카 서버에서 변경 이벤트가 정상적으로 전달 됐는지 확인하지 않는다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0" name="그래픽 9" descr="배지 1 단색으로 채워진">
            <a:extLst>
              <a:ext uri="{FF2B5EF4-FFF2-40B4-BE49-F238E27FC236}">
                <a16:creationId xmlns:a16="http://schemas.microsoft.com/office/drawing/2014/main" id="{19D70104-F713-C3AA-D301-3312D274A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1800" y="2592277"/>
            <a:ext cx="367240" cy="367240"/>
          </a:xfrm>
          <a:prstGeom prst="rect">
            <a:avLst/>
          </a:prstGeom>
        </p:spPr>
      </p:pic>
      <p:pic>
        <p:nvPicPr>
          <p:cNvPr id="12" name="그래픽 11" descr="배지 단색으로 채워진">
            <a:extLst>
              <a:ext uri="{FF2B5EF4-FFF2-40B4-BE49-F238E27FC236}">
                <a16:creationId xmlns:a16="http://schemas.microsoft.com/office/drawing/2014/main" id="{CA9CE5E9-A613-D8FD-0ABC-2785214C30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1880" y="2984871"/>
            <a:ext cx="367240" cy="367240"/>
          </a:xfrm>
          <a:prstGeom prst="rect">
            <a:avLst/>
          </a:prstGeom>
        </p:spPr>
      </p:pic>
      <p:pic>
        <p:nvPicPr>
          <p:cNvPr id="14" name="그래픽 13" descr="배지 3 단색으로 채워진">
            <a:extLst>
              <a:ext uri="{FF2B5EF4-FFF2-40B4-BE49-F238E27FC236}">
                <a16:creationId xmlns:a16="http://schemas.microsoft.com/office/drawing/2014/main" id="{1CB0580E-4205-1A20-CBAF-EF49B16780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880" y="3812646"/>
            <a:ext cx="367240" cy="367240"/>
          </a:xfrm>
          <a:prstGeom prst="rect">
            <a:avLst/>
          </a:prstGeom>
        </p:spPr>
      </p:pic>
      <p:pic>
        <p:nvPicPr>
          <p:cNvPr id="16" name="그래픽 15" descr="배지 4 단색으로 채워진">
            <a:extLst>
              <a:ext uri="{FF2B5EF4-FFF2-40B4-BE49-F238E27FC236}">
                <a16:creationId xmlns:a16="http://schemas.microsoft.com/office/drawing/2014/main" id="{DB5A69E8-30F7-D093-5940-9614C3BBBE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44008" y="4437112"/>
            <a:ext cx="367240" cy="367240"/>
          </a:xfrm>
          <a:prstGeom prst="rect">
            <a:avLst/>
          </a:prstGeom>
        </p:spPr>
      </p:pic>
      <p:pic>
        <p:nvPicPr>
          <p:cNvPr id="19" name="그래픽 18" descr="배지 5 단색으로 채워진">
            <a:extLst>
              <a:ext uri="{FF2B5EF4-FFF2-40B4-BE49-F238E27FC236}">
                <a16:creationId xmlns:a16="http://schemas.microsoft.com/office/drawing/2014/main" id="{33A2F4CC-8069-A04E-8D66-CAC3330A18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14057" y="4253492"/>
            <a:ext cx="367240" cy="36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98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79DE9C-3FE2-0575-39C9-86D4B0B99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899875"/>
            <a:ext cx="4086683" cy="3689366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A142DAC-49CC-BC2E-98F0-05FA3D7D0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92758"/>
              </p:ext>
            </p:extLst>
          </p:nvPr>
        </p:nvGraphicFramePr>
        <p:xfrm>
          <a:off x="35496" y="5773816"/>
          <a:ext cx="9108504" cy="1061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6374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4272130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329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65036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신뢰성 보장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레플리카 서버로부터 </a:t>
                      </a: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기다리므로</a:t>
                      </a:r>
                      <a:endParaRPr lang="en-US" altLang="ko-KR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처리에 속도가 더 느릴 수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있다</a:t>
                      </a: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</a:tbl>
          </a:graphicData>
        </a:graphic>
      </p:graphicFrame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복제</a:t>
            </a:r>
            <a:r>
              <a:rPr lang="en-US" altLang="ko-KR" sz="3200" b="1">
                <a:solidFill>
                  <a:schemeClr val="tx1"/>
                </a:solidFill>
              </a:rPr>
              <a:t> </a:t>
            </a:r>
            <a:r>
              <a:rPr lang="ko-KR" altLang="en-US" sz="3200" b="1">
                <a:solidFill>
                  <a:schemeClr val="tx1"/>
                </a:solidFill>
              </a:rPr>
              <a:t>동기화 방식 </a:t>
            </a:r>
            <a:r>
              <a:rPr lang="ko-KR" altLang="en-US" sz="2800" b="1">
                <a:solidFill>
                  <a:schemeClr val="tx1"/>
                </a:solidFill>
              </a:rPr>
              <a:t>「반동기 방식」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781433-E77E-548B-2A04-F8A281904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002760" cy="30777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레플리카 서버로의 이벤트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동기화만 보장한다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“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적용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보장하지 않는다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0" name="그래픽 9" descr="배지 1 단색으로 채워진">
            <a:extLst>
              <a:ext uri="{FF2B5EF4-FFF2-40B4-BE49-F238E27FC236}">
                <a16:creationId xmlns:a16="http://schemas.microsoft.com/office/drawing/2014/main" id="{19D70104-F713-C3AA-D301-3312D274A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6240" y="2749851"/>
            <a:ext cx="367240" cy="367240"/>
          </a:xfrm>
          <a:prstGeom prst="rect">
            <a:avLst/>
          </a:prstGeom>
        </p:spPr>
      </p:pic>
      <p:pic>
        <p:nvPicPr>
          <p:cNvPr id="12" name="그래픽 11" descr="배지 단색으로 채워진">
            <a:extLst>
              <a:ext uri="{FF2B5EF4-FFF2-40B4-BE49-F238E27FC236}">
                <a16:creationId xmlns:a16="http://schemas.microsoft.com/office/drawing/2014/main" id="{CA9CE5E9-A613-D8FD-0ABC-2785214C30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81982" y="3135212"/>
            <a:ext cx="367240" cy="367240"/>
          </a:xfrm>
          <a:prstGeom prst="rect">
            <a:avLst/>
          </a:prstGeom>
        </p:spPr>
      </p:pic>
      <p:pic>
        <p:nvPicPr>
          <p:cNvPr id="14" name="그래픽 13" descr="배지 3 단색으로 채워진">
            <a:extLst>
              <a:ext uri="{FF2B5EF4-FFF2-40B4-BE49-F238E27FC236}">
                <a16:creationId xmlns:a16="http://schemas.microsoft.com/office/drawing/2014/main" id="{1CB0580E-4205-1A20-CBAF-EF49B16780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3434" y="3078204"/>
            <a:ext cx="367240" cy="367240"/>
          </a:xfrm>
          <a:prstGeom prst="rect">
            <a:avLst/>
          </a:prstGeom>
        </p:spPr>
      </p:pic>
      <p:pic>
        <p:nvPicPr>
          <p:cNvPr id="16" name="그래픽 15" descr="배지 4 단색으로 채워진">
            <a:extLst>
              <a:ext uri="{FF2B5EF4-FFF2-40B4-BE49-F238E27FC236}">
                <a16:creationId xmlns:a16="http://schemas.microsoft.com/office/drawing/2014/main" id="{DB5A69E8-30F7-D093-5940-9614C3BBBE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93434" y="3947503"/>
            <a:ext cx="367240" cy="367240"/>
          </a:xfrm>
          <a:prstGeom prst="rect">
            <a:avLst/>
          </a:prstGeom>
        </p:spPr>
      </p:pic>
      <p:pic>
        <p:nvPicPr>
          <p:cNvPr id="19" name="그래픽 18" descr="배지 5 단색으로 채워진">
            <a:extLst>
              <a:ext uri="{FF2B5EF4-FFF2-40B4-BE49-F238E27FC236}">
                <a16:creationId xmlns:a16="http://schemas.microsoft.com/office/drawing/2014/main" id="{33A2F4CC-8069-A04E-8D66-CAC3330A18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17312" y="3961136"/>
            <a:ext cx="367240" cy="367240"/>
          </a:xfrm>
          <a:prstGeom prst="rect">
            <a:avLst/>
          </a:prstGeom>
        </p:spPr>
      </p:pic>
      <p:pic>
        <p:nvPicPr>
          <p:cNvPr id="7" name="그래픽 6" descr="배지 6 단색으로 채워진">
            <a:extLst>
              <a:ext uri="{FF2B5EF4-FFF2-40B4-BE49-F238E27FC236}">
                <a16:creationId xmlns:a16="http://schemas.microsoft.com/office/drawing/2014/main" id="{5CD71690-6EB6-14A6-D6EB-10022DFEC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30775" y="4554169"/>
            <a:ext cx="367240" cy="367240"/>
          </a:xfrm>
          <a:prstGeom prst="rect">
            <a:avLst/>
          </a:prstGeom>
        </p:spPr>
      </p:pic>
      <p:pic>
        <p:nvPicPr>
          <p:cNvPr id="11" name="그래픽 10" descr="배지 7 단색으로 채워진">
            <a:extLst>
              <a:ext uri="{FF2B5EF4-FFF2-40B4-BE49-F238E27FC236}">
                <a16:creationId xmlns:a16="http://schemas.microsoft.com/office/drawing/2014/main" id="{67E478CA-5561-4892-D8B3-0BC96902FD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76240" y="5013176"/>
            <a:ext cx="367240" cy="3672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26386F3-344D-A1B8-378B-D055AEE47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3" y="2184476"/>
            <a:ext cx="4086683" cy="1815882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레플리카 서버가 소스 서버로부터 전달받은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이벤트를 릴레이 로그에 기록 후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4-5. ACK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보내면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6-7.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이벤트를 완전히 커밋시키고 클라이언트에 결과를 반환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584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2105992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ㆍ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97B0EC-4BAA-4CBF-84A6-1634AFC85EB6}"/>
              </a:ext>
            </a:extLst>
          </p:cNvPr>
          <p:cNvSpPr txBox="1"/>
          <p:nvPr/>
        </p:nvSpPr>
        <p:spPr>
          <a:xfrm>
            <a:off x="2422182" y="2105992"/>
            <a:ext cx="358997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복제란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7AFFEB-9A30-BF3E-A81F-3AC588AB9AEC}"/>
              </a:ext>
            </a:extLst>
          </p:cNvPr>
          <p:cNvSpPr txBox="1"/>
          <p:nvPr/>
        </p:nvSpPr>
        <p:spPr>
          <a:xfrm>
            <a:off x="606082" y="270892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ㆍ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B49285-3EBB-7AF9-627D-4CC59B1B9BEB}"/>
              </a:ext>
            </a:extLst>
          </p:cNvPr>
          <p:cNvSpPr txBox="1"/>
          <p:nvPr/>
        </p:nvSpPr>
        <p:spPr>
          <a:xfrm>
            <a:off x="2422182" y="2708920"/>
            <a:ext cx="358997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왜 사용할까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7D36E9-E271-FB8A-F5FF-418F6068D625}"/>
              </a:ext>
            </a:extLst>
          </p:cNvPr>
          <p:cNvSpPr txBox="1"/>
          <p:nvPr/>
        </p:nvSpPr>
        <p:spPr>
          <a:xfrm>
            <a:off x="606082" y="3311848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ㆍ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DBB540-72E3-113A-46EC-0BD1CE4B302E}"/>
              </a:ext>
            </a:extLst>
          </p:cNvPr>
          <p:cNvSpPr txBox="1"/>
          <p:nvPr/>
        </p:nvSpPr>
        <p:spPr>
          <a:xfrm>
            <a:off x="2422182" y="3311848"/>
            <a:ext cx="358997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복제를 어떻게 하는가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52B03E-E602-A665-3C17-8D012FD808F1}"/>
              </a:ext>
            </a:extLst>
          </p:cNvPr>
          <p:cNvSpPr txBox="1"/>
          <p:nvPr/>
        </p:nvSpPr>
        <p:spPr>
          <a:xfrm>
            <a:off x="606082" y="4467084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ㆍ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745943-E3CF-9DB1-0055-E768E8F9B11C}"/>
              </a:ext>
            </a:extLst>
          </p:cNvPr>
          <p:cNvSpPr txBox="1"/>
          <p:nvPr/>
        </p:nvSpPr>
        <p:spPr>
          <a:xfrm>
            <a:off x="2422182" y="4467084"/>
            <a:ext cx="358997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복제 동기화 방식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BDCD44-A7D4-D60C-DA12-E1567CB6B907}"/>
              </a:ext>
            </a:extLst>
          </p:cNvPr>
          <p:cNvSpPr txBox="1"/>
          <p:nvPr/>
        </p:nvSpPr>
        <p:spPr>
          <a:xfrm>
            <a:off x="606082" y="390003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ㆍ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FA7956-0FF8-2BB8-368B-C8E7A487E39C}"/>
              </a:ext>
            </a:extLst>
          </p:cNvPr>
          <p:cNvSpPr txBox="1"/>
          <p:nvPr/>
        </p:nvSpPr>
        <p:spPr>
          <a:xfrm>
            <a:off x="2422182" y="3900030"/>
            <a:ext cx="358997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복제시 주의사항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64B02-895B-9FEC-17CD-B5F2F5C199FE}"/>
              </a:ext>
            </a:extLst>
          </p:cNvPr>
          <p:cNvSpPr txBox="1"/>
          <p:nvPr/>
        </p:nvSpPr>
        <p:spPr>
          <a:xfrm>
            <a:off x="606082" y="150049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ㆍ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51FAF-7488-5F37-B723-340320654203}"/>
              </a:ext>
            </a:extLst>
          </p:cNvPr>
          <p:cNvSpPr txBox="1"/>
          <p:nvPr/>
        </p:nvSpPr>
        <p:spPr>
          <a:xfrm>
            <a:off x="2422182" y="1500499"/>
            <a:ext cx="358997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가용성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79DE9C-3FE2-0575-39C9-86D4B0B99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99874"/>
            <a:ext cx="4086683" cy="3689366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A142DAC-49CC-BC2E-98F0-05FA3D7D0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37562"/>
              </p:ext>
            </p:extLst>
          </p:nvPr>
        </p:nvGraphicFramePr>
        <p:xfrm>
          <a:off x="35496" y="1369266"/>
          <a:ext cx="9108504" cy="329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4252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4554252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329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AFTER SYNC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AFTER COMMIT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</a:tbl>
          </a:graphicData>
        </a:graphic>
      </p:graphicFrame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복제</a:t>
            </a:r>
            <a:r>
              <a:rPr lang="en-US" altLang="ko-KR" sz="3200" b="1">
                <a:solidFill>
                  <a:schemeClr val="tx1"/>
                </a:solidFill>
              </a:rPr>
              <a:t> </a:t>
            </a:r>
            <a:r>
              <a:rPr lang="ko-KR" altLang="en-US" sz="3200" b="1">
                <a:solidFill>
                  <a:schemeClr val="tx1"/>
                </a:solidFill>
              </a:rPr>
              <a:t>동기화 방식 </a:t>
            </a:r>
            <a:r>
              <a:rPr lang="ko-KR" altLang="en-US" sz="2800" b="1">
                <a:solidFill>
                  <a:schemeClr val="tx1"/>
                </a:solidFill>
              </a:rPr>
              <a:t>「반동기 방식」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8ED9B88-328F-B95F-4F09-B024E5EB7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960" y="1878583"/>
            <a:ext cx="4288895" cy="3577057"/>
          </a:xfrm>
          <a:prstGeom prst="rect">
            <a:avLst/>
          </a:prstGeom>
        </p:spPr>
      </p:pic>
      <p:pic>
        <p:nvPicPr>
          <p:cNvPr id="15" name="그래픽 14" descr="단색으로 채워진 슬픈 얼굴 단색으로 채워진">
            <a:extLst>
              <a:ext uri="{FF2B5EF4-FFF2-40B4-BE49-F238E27FC236}">
                <a16:creationId xmlns:a16="http://schemas.microsoft.com/office/drawing/2014/main" id="{AEC5955D-743F-D8E1-C46C-26000C800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2360" y="1264989"/>
            <a:ext cx="539153" cy="5391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143A0A-0326-8B08-F38C-5EDBDBEF5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268" y="5589240"/>
            <a:ext cx="3707203" cy="116955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 서버에 장애가 발생했을 때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팬텀 리드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(Phantom Read)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장애가 발생한 소스 서버 수동 복구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래픽 8" descr="배지 단색으로 채워진">
            <a:extLst>
              <a:ext uri="{FF2B5EF4-FFF2-40B4-BE49-F238E27FC236}">
                <a16:creationId xmlns:a16="http://schemas.microsoft.com/office/drawing/2014/main" id="{BFD6A48C-5887-2021-268C-FF40C45549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40152" y="3778847"/>
            <a:ext cx="367240" cy="367240"/>
          </a:xfrm>
          <a:prstGeom prst="rect">
            <a:avLst/>
          </a:prstGeom>
        </p:spPr>
      </p:pic>
      <p:pic>
        <p:nvPicPr>
          <p:cNvPr id="10" name="그래픽 9" descr="배지 3 단색으로 채워진">
            <a:extLst>
              <a:ext uri="{FF2B5EF4-FFF2-40B4-BE49-F238E27FC236}">
                <a16:creationId xmlns:a16="http://schemas.microsoft.com/office/drawing/2014/main" id="{FB9F0296-F82C-0044-B2EC-F35F30B24B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79387" y="3794551"/>
            <a:ext cx="367240" cy="36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3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복제</a:t>
            </a:r>
            <a:r>
              <a:rPr lang="en-US" altLang="ko-KR" sz="3200" b="1">
                <a:solidFill>
                  <a:schemeClr val="tx1"/>
                </a:solidFill>
              </a:rPr>
              <a:t> </a:t>
            </a:r>
            <a:r>
              <a:rPr lang="ko-KR" altLang="en-US" sz="3200" b="1">
                <a:solidFill>
                  <a:schemeClr val="tx1"/>
                </a:solidFill>
              </a:rPr>
              <a:t>동기화 방식 </a:t>
            </a:r>
            <a:r>
              <a:rPr lang="ko-KR" altLang="en-US" sz="2800" b="1">
                <a:solidFill>
                  <a:schemeClr val="tx1"/>
                </a:solidFill>
              </a:rPr>
              <a:t>「양방향 방식」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6199DC-BB3A-4A40-C39E-B01302D4B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002760" cy="1600438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데이터를 동시에 접근하는 경우가 생기니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잠금으로 방지하거나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데이터에서 소스 서버별 다르게 로직을 처리하도록 구분한다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cf.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홀수면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짝수면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서버에서 처리하도록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63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A142DAC-49CC-BC2E-98F0-05FA3D7D0FE4}"/>
              </a:ext>
            </a:extLst>
          </p:cNvPr>
          <p:cNvGraphicFramePr>
            <a:graphicFrameLocks noGrp="1"/>
          </p:cNvGraphicFramePr>
          <p:nvPr/>
        </p:nvGraphicFramePr>
        <p:xfrm>
          <a:off x="35496" y="1369266"/>
          <a:ext cx="9108504" cy="329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4252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4554252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329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듀얼 소스 복제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멀티 소스 복제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</a:tbl>
          </a:graphicData>
        </a:graphic>
      </p:graphicFrame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복제</a:t>
            </a:r>
            <a:r>
              <a:rPr lang="en-US" altLang="ko-KR" sz="3200" b="1">
                <a:solidFill>
                  <a:schemeClr val="tx1"/>
                </a:solidFill>
              </a:rPr>
              <a:t> </a:t>
            </a:r>
            <a:r>
              <a:rPr lang="ko-KR" altLang="en-US" sz="3200" b="1">
                <a:solidFill>
                  <a:schemeClr val="tx1"/>
                </a:solidFill>
              </a:rPr>
              <a:t>동기화 방식 </a:t>
            </a:r>
            <a:r>
              <a:rPr lang="ko-KR" altLang="en-US" sz="2800" b="1">
                <a:solidFill>
                  <a:schemeClr val="tx1"/>
                </a:solidFill>
              </a:rPr>
              <a:t>「양방향 방식」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D72CBABF-FBFA-744A-3E6B-7804DB971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32572"/>
            <a:ext cx="3924848" cy="31436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19E3D5-5E3C-8E30-C5B9-0D653EBF3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826" y="1698963"/>
            <a:ext cx="4280167" cy="488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54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:</a:t>
            </a:r>
            <a:r>
              <a:rPr lang="en-US" altLang="ko-KR" sz="3200" b="1">
                <a:solidFill>
                  <a:schemeClr val="tx1"/>
                </a:solidFill>
              </a:rPr>
              <a:t>wq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가용성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55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가용성이란</a:t>
            </a:r>
            <a:r>
              <a:rPr lang="en-US" altLang="ko-KR" sz="3200" b="1">
                <a:solidFill>
                  <a:schemeClr val="tx1"/>
                </a:solidFill>
              </a:rPr>
              <a:t>?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002760" cy="73866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디스크 오류로 디스크 교체가 필요할 때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정지 없이 새로운 디스크를 교체할 수 있느냐의 측면이다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936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가용성을 하락시키는 요인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002760" cy="332398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네트워크 장애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전원 장애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하드웨어 장애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장애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OS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점검기간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하드웨어 교체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업데이트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미들웨어 업데이트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>
              <a:spcBef>
                <a:spcPct val="0"/>
              </a:spcBef>
              <a:buNone/>
            </a:pP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조작 실수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고부하에 따른 요청 타임아웃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32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 b="1">
                <a:solidFill>
                  <a:schemeClr val="tx1"/>
                </a:solidFill>
              </a:rPr>
              <a:t>RAID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002760" cy="73866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서버에 여러 개의 디스크를 탑재하고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데이터를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이상의 디스크에 분산시키는 기술이다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BBDDC2-3277-E53C-1AEF-93EB2AF52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2348608"/>
            <a:ext cx="3646276" cy="73866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신뢰도를 높이는 방법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성능을 높이는 방법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72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 b="1">
                <a:solidFill>
                  <a:schemeClr val="tx1"/>
                </a:solidFill>
              </a:rPr>
              <a:t>RAID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BBDDC2-3277-E53C-1AEF-93EB2AF52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2776"/>
            <a:ext cx="4366356" cy="1292662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신뢰도를 높이는 방법</a:t>
            </a:r>
            <a:b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성능을 높이는 방법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3F18B85-E82A-8AE4-24BC-B3E0309F5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48185"/>
              </p:ext>
            </p:extLst>
          </p:nvPr>
        </p:nvGraphicFramePr>
        <p:xfrm>
          <a:off x="0" y="2813293"/>
          <a:ext cx="9144000" cy="4044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52">
                  <a:extLst>
                    <a:ext uri="{9D8B030D-6E8A-4147-A177-3AD203B41FA5}">
                      <a16:colId xmlns:a16="http://schemas.microsoft.com/office/drawing/2014/main" val="4139304261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  <a:gridCol w="2915816">
                  <a:extLst>
                    <a:ext uri="{9D8B030D-6E8A-4147-A177-3AD203B41FA5}">
                      <a16:colId xmlns:a16="http://schemas.microsoft.com/office/drawing/2014/main" val="2646397236"/>
                    </a:ext>
                  </a:extLst>
                </a:gridCol>
              </a:tblGrid>
              <a:tr h="29151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RAID1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RAID5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RAID6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2002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사진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51433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데이터를 중복 저장</a:t>
                      </a:r>
                      <a:b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디스크가 손상되어도</a:t>
                      </a:r>
                      <a:b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복구 가능</a:t>
                      </a:r>
                      <a:endParaRPr lang="en-US" altLang="ko-KR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 정정 부호와 함께 저장되는</a:t>
                      </a:r>
                      <a:endParaRPr lang="en-US" altLang="ko-KR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디스크의 부하를 분산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 정정 부호 </a:t>
                      </a: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개를 </a:t>
                      </a:r>
                      <a:b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디스크에 중복 저장</a:t>
                      </a:r>
                      <a:b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RAID5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보다 복구 시간 단축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I/O 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능력이 낮고</a:t>
                      </a:r>
                      <a:b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물리적인 용량도 절반만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이상의 디스크 손실시</a:t>
                      </a:r>
                      <a:endParaRPr lang="en-US" altLang="ko-KR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복구 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4697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E590712-2AA7-9136-E8E3-45EF53752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524" y="1416165"/>
            <a:ext cx="35279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복구가 가능하냐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2B39DB-845A-F248-2BF3-2B40B4194C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r="20000"/>
          <a:stretch/>
        </p:blipFill>
        <p:spPr>
          <a:xfrm>
            <a:off x="1086646" y="3212976"/>
            <a:ext cx="1512168" cy="1839281"/>
          </a:xfrm>
          <a:prstGeom prst="rect">
            <a:avLst/>
          </a:prstGeom>
        </p:spPr>
      </p:pic>
      <p:pic>
        <p:nvPicPr>
          <p:cNvPr id="12" name="그림 11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98E2BEDB-2FAC-887A-0F98-95C08B0D98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7746"/>
          <a:stretch/>
        </p:blipFill>
        <p:spPr>
          <a:xfrm>
            <a:off x="3203848" y="3281010"/>
            <a:ext cx="2929555" cy="1703212"/>
          </a:xfrm>
          <a:prstGeom prst="rect">
            <a:avLst/>
          </a:prstGeom>
        </p:spPr>
      </p:pic>
      <p:pic>
        <p:nvPicPr>
          <p:cNvPr id="14" name="그림 13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25825787-3938-68C4-519E-BF29A2FBCC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0" r="6900"/>
          <a:stretch/>
        </p:blipFill>
        <p:spPr>
          <a:xfrm>
            <a:off x="6302823" y="3354060"/>
            <a:ext cx="2694935" cy="151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4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 b="1">
                <a:solidFill>
                  <a:schemeClr val="tx1"/>
                </a:solidFill>
              </a:rPr>
              <a:t>RAID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BBDDC2-3277-E53C-1AEF-93EB2AF52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2776"/>
            <a:ext cx="4006316" cy="1015663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신뢰도를 높이는 방법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성능을 높이는 방법</a:t>
            </a:r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3F18B85-E82A-8AE4-24BC-B3E0309F5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578849"/>
              </p:ext>
            </p:extLst>
          </p:nvPr>
        </p:nvGraphicFramePr>
        <p:xfrm>
          <a:off x="2411760" y="2708921"/>
          <a:ext cx="4536504" cy="400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4139304261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307371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RAID0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2644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사진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514331"/>
                  </a:ext>
                </a:extLst>
              </a:tr>
              <a:tr h="62512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동시에 여러 디스크에 일정한 크기로 </a:t>
                      </a: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 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물리적인 용량 그대로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  <a:tr h="32565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중복성이 없어 데이터 복구 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4697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E590712-2AA7-9136-E8E3-45EF53752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416165"/>
            <a:ext cx="421246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빠르냐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디스크에서 데이터를 동시에 읽을 수 있냐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340F1245-9CE3-1FA6-F298-76560CD75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638" y="3068960"/>
            <a:ext cx="381052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6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복제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530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11378</TotalTime>
  <Words>739</Words>
  <Application>Microsoft Office PowerPoint</Application>
  <PresentationFormat>화면 슬라이드 쇼(4:3)</PresentationFormat>
  <Paragraphs>135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Arial Unicode MS</vt:lpstr>
      <vt:lpstr>맑은 고딕</vt:lpstr>
      <vt:lpstr>Arial</vt:lpstr>
      <vt:lpstr>Calibri</vt:lpstr>
      <vt:lpstr>Diseño predeterminado</vt:lpstr>
      <vt:lpstr>가용성과  데이터의 복제</vt:lpstr>
      <vt:lpstr>목차</vt:lpstr>
      <vt:lpstr>PowerPoint 프레젠테이션</vt:lpstr>
      <vt:lpstr>가용성이란?</vt:lpstr>
      <vt:lpstr>가용성을 하락시키는 요인</vt:lpstr>
      <vt:lpstr>RAID</vt:lpstr>
      <vt:lpstr>RAID</vt:lpstr>
      <vt:lpstr>RAID</vt:lpstr>
      <vt:lpstr>PowerPoint 프레젠테이션</vt:lpstr>
      <vt:lpstr>복제(Replication)란?</vt:lpstr>
      <vt:lpstr>왜 사용할까? </vt:lpstr>
      <vt:lpstr>왜 사용할까? </vt:lpstr>
      <vt:lpstr>왜 사용할까? </vt:lpstr>
      <vt:lpstr>복제를 어떻게 하는가? 「바이너리 로그」</vt:lpstr>
      <vt:lpstr>복제를 어떻게 하는가? 「3개의 스레드」</vt:lpstr>
      <vt:lpstr>복제시 주의사항</vt:lpstr>
      <vt:lpstr>복제 동기화 방식</vt:lpstr>
      <vt:lpstr>복제 동기화 방식 「비동기 방식」</vt:lpstr>
      <vt:lpstr>복제 동기화 방식 「반동기 방식」</vt:lpstr>
      <vt:lpstr>복제 동기화 방식 「반동기 방식」</vt:lpstr>
      <vt:lpstr>복제 동기화 방식 「양방향 방식」</vt:lpstr>
      <vt:lpstr>복제 동기화 방식 「양방향 방식」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980</cp:revision>
  <dcterms:created xsi:type="dcterms:W3CDTF">2010-05-23T14:28:12Z</dcterms:created>
  <dcterms:modified xsi:type="dcterms:W3CDTF">2022-06-11T06:56:54Z</dcterms:modified>
</cp:coreProperties>
</file>