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0" r:id="rId4"/>
    <p:sldId id="258" r:id="rId5"/>
    <p:sldId id="306" r:id="rId6"/>
    <p:sldId id="290" r:id="rId7"/>
    <p:sldId id="291" r:id="rId8"/>
    <p:sldId id="293" r:id="rId9"/>
    <p:sldId id="307" r:id="rId10"/>
    <p:sldId id="292" r:id="rId11"/>
    <p:sldId id="294" r:id="rId12"/>
    <p:sldId id="302" r:id="rId13"/>
    <p:sldId id="295" r:id="rId14"/>
    <p:sldId id="305" r:id="rId15"/>
    <p:sldId id="303" r:id="rId16"/>
    <p:sldId id="309" r:id="rId17"/>
    <p:sldId id="308" r:id="rId18"/>
    <p:sldId id="310" r:id="rId19"/>
    <p:sldId id="311" r:id="rId20"/>
    <p:sldId id="301" r:id="rId2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4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병렬성과</a:t>
            </a:r>
            <a:br>
              <a:rPr lang="en-US" altLang="ko-KR" sz="2800" b="1">
                <a:solidFill>
                  <a:srgbClr val="FFFFFF"/>
                </a:solidFill>
                <a:latin typeface="+mj-lt"/>
                <a:ea typeface="+mj-ea"/>
              </a:rPr>
            </a:b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비동기성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</a:t>
            </a:r>
            <a:r>
              <a:rPr lang="ko-KR" altLang="en-US" sz="3200">
                <a:solidFill>
                  <a:schemeClr val="tx1"/>
                </a:solidFill>
              </a:rPr>
              <a:t>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7E4C-1E74-4BC9-B08C-977013461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싱글스레드로 동작하는 언어이다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싱글스레드는 한 번에 하나의 작업만 수행할 수 있음을 의미한다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3C8A8-D604-4C3F-9095-F08EBFDA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395737"/>
            <a:ext cx="7909978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 Javascript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특징을 알아보면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동시성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동시성을 보장하는 비동기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동시성을 보장하는 논블로킹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상반되는 개념들이 등장한다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80E93-B9EA-4689-95D8-43246C169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01" y="4923370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동시성을 가질 수 있을까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콜스택으로 인한 블로킹을 극복하기 위한 이벤트 루프를 통해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1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</a:t>
            </a:r>
            <a:r>
              <a:rPr lang="ko-KR" altLang="en-US" sz="3200">
                <a:solidFill>
                  <a:schemeClr val="tx1"/>
                </a:solidFill>
              </a:rPr>
              <a:t>와 싱글스레드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95A0D-5DAA-417C-A9C8-20345FC3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2" y="1484313"/>
            <a:ext cx="7811590" cy="492511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3F0CFEA-FC13-49AC-8164-75BA3A78DDA3}"/>
              </a:ext>
            </a:extLst>
          </p:cNvPr>
          <p:cNvSpPr/>
          <p:nvPr/>
        </p:nvSpPr>
        <p:spPr bwMode="auto">
          <a:xfrm>
            <a:off x="454201" y="1484313"/>
            <a:ext cx="1982388" cy="4897015"/>
          </a:xfrm>
          <a:prstGeom prst="frame">
            <a:avLst>
              <a:gd name="adj1" fmla="val 2009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Node.js</a:t>
            </a:r>
            <a:r>
              <a:rPr lang="ko-KR" altLang="en-US" sz="3200" b="1">
                <a:solidFill>
                  <a:schemeClr val="tx1"/>
                </a:solidFill>
              </a:rPr>
              <a:t>의 동시성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</a:t>
            </a:r>
            <a:r>
              <a:rPr lang="ko-KR" altLang="en-US" sz="3200">
                <a:solidFill>
                  <a:schemeClr val="tx1"/>
                </a:solidFill>
              </a:rPr>
              <a:t>와 멀티스레드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38ECF-688A-494B-847B-EBA22455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실행하는 스레드는 메인스레드 하나이므로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 맞다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6D57E-F484-4458-A8D5-6BAC9330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98" y="3224233"/>
            <a:ext cx="420441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🤔블로킹 작업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🤔백그라운드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ECA64-39E3-453D-BC15-E749FEC9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091632"/>
            <a:ext cx="790997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 블로킹 작업들을 백그라운드에서 논블로킹되게 수행하는데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libuv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스레드 풀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스레드를 늘려 작업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1BF251-4FBA-455C-BF44-05F9EFB8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8" y="3645024"/>
            <a:ext cx="4204411" cy="352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41F89-F2CE-4954-A245-AA5141EC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72" y="4522223"/>
            <a:ext cx="4055211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🤔 논블로킹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모델은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블로킹 작업들을 백그라운드에서 수행하고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 결과를 비동기 콜백함수로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루프에 전달하는 것을 말한다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0B87D7-603A-4D7C-BAD7-DCE986787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00"/>
          <a:stretch/>
        </p:blipFill>
        <p:spPr>
          <a:xfrm>
            <a:off x="6012160" y="2968831"/>
            <a:ext cx="2267744" cy="34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논블로킹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비동기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4D634-013F-4DED-8584-61058BB6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59835"/>
            <a:ext cx="7442809" cy="54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</a:t>
            </a:r>
            <a:r>
              <a:rPr lang="ko-KR" altLang="en-US" sz="3200">
                <a:solidFill>
                  <a:schemeClr val="tx1"/>
                </a:solidFill>
              </a:rPr>
              <a:t>와 비동기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E8F4A-26B4-4FDF-AB6A-186AB24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43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F3E8B0-CC47-4862-A014-E7ACCDE76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211987"/>
            <a:ext cx="5112568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 API</a:t>
            </a:r>
          </a:p>
          <a:p>
            <a:pPr algn="l">
              <a:buNone/>
            </a:pP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연산의 발단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(timer, fs, http)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완료 시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완료를 알리거나 완료 이후 작업을 위한 콜백함수가 필요하다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8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Node.js </a:t>
            </a:r>
            <a:r>
              <a:rPr lang="ko-KR" altLang="en-US" sz="3200" b="1">
                <a:solidFill>
                  <a:schemeClr val="tx1"/>
                </a:solidFill>
              </a:rPr>
              <a:t>이벤트 루프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0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46F6CA4-4020-409B-AC18-26379298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431246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 </a:t>
            </a:r>
            <a:r>
              <a:rPr lang="ko-KR" altLang="en-US" sz="3200">
                <a:solidFill>
                  <a:schemeClr val="tx1"/>
                </a:solidFill>
              </a:rPr>
              <a:t>이벤트 루프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C41A-3798-4D8A-B552-9BBFF5DD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6" y="5162724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연산을 관리한다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3EB5C-741B-46E1-BDC2-1841D79F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6" y="5555966"/>
            <a:ext cx="79099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spcBef>
                <a:spcPts val="50"/>
              </a:spcBef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- 6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페이즈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 있으며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페이즈들은 각자의 큐를 갖는다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페이즈의 큐에는 페이즈 시점과 무관하게 완료된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콜백함수가 쌓인다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페이즈는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실행 한도의 영향을 받아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큐의 콜백함수를 처리하다가 포기하고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페이즈로 넘어갈 수 있다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선점적 멀티태스킹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배지 체크 표시1 단색으로 채워진">
            <a:extLst>
              <a:ext uri="{FF2B5EF4-FFF2-40B4-BE49-F238E27FC236}">
                <a16:creationId xmlns:a16="http://schemas.microsoft.com/office/drawing/2014/main" id="{BC51DC9C-5873-444C-9BC0-C72CFD5F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0832" y="2708176"/>
            <a:ext cx="630805" cy="630805"/>
          </a:xfrm>
          <a:prstGeom prst="rect">
            <a:avLst/>
          </a:prstGeom>
        </p:spPr>
      </p:pic>
      <p:pic>
        <p:nvPicPr>
          <p:cNvPr id="11" name="그래픽 10" descr="배지 체크 표시1 단색으로 채워진">
            <a:extLst>
              <a:ext uri="{FF2B5EF4-FFF2-40B4-BE49-F238E27FC236}">
                <a16:creationId xmlns:a16="http://schemas.microsoft.com/office/drawing/2014/main" id="{A947F3EC-2625-478C-B579-ED36809D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104" y="3284984"/>
            <a:ext cx="630805" cy="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</a:t>
            </a:r>
            <a:r>
              <a:rPr lang="ko-KR" altLang="en-US" sz="3200">
                <a:solidFill>
                  <a:schemeClr val="tx1"/>
                </a:solidFill>
              </a:rPr>
              <a:t>와 협력적 멀티태스킹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C41A-3798-4D8A-B552-9BBFF5DD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6" y="5162724"/>
            <a:ext cx="79099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nextTick Queue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microtask Queue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나머지 페이즈보다 우선 순위 처리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이들은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실행 한도의 영향을 받지 않고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페이즈마다 큐를 모두 비워야한다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666EE9-8B10-4C35-8256-A4264D8A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431246"/>
          </a:xfrm>
          <a:prstGeom prst="rect">
            <a:avLst/>
          </a:prstGeom>
        </p:spPr>
      </p:pic>
      <p:pic>
        <p:nvPicPr>
          <p:cNvPr id="13" name="그래픽 12" descr="배지 체크 표시1 단색으로 채워진">
            <a:extLst>
              <a:ext uri="{FF2B5EF4-FFF2-40B4-BE49-F238E27FC236}">
                <a16:creationId xmlns:a16="http://schemas.microsoft.com/office/drawing/2014/main" id="{39D106BA-F82A-491B-A074-CE89BDDE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0832" y="2708176"/>
            <a:ext cx="630805" cy="630805"/>
          </a:xfrm>
          <a:prstGeom prst="rect">
            <a:avLst/>
          </a:prstGeom>
        </p:spPr>
      </p:pic>
      <p:pic>
        <p:nvPicPr>
          <p:cNvPr id="14" name="그래픽 13" descr="배지 체크 표시1 단색으로 채워진">
            <a:extLst>
              <a:ext uri="{FF2B5EF4-FFF2-40B4-BE49-F238E27FC236}">
                <a16:creationId xmlns:a16="http://schemas.microsoft.com/office/drawing/2014/main" id="{4B9A9F9F-CD30-4195-B363-EBCA690F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104" y="3284984"/>
            <a:ext cx="630805" cy="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8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Node.js</a:t>
            </a:r>
            <a:r>
              <a:rPr lang="ko-KR" altLang="en-US" sz="3200">
                <a:solidFill>
                  <a:schemeClr val="tx1"/>
                </a:solidFill>
              </a:rPr>
              <a:t>와 협력적 멀티태스킹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C41A-3798-4D8A-B552-9BBFF5DD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6" y="5162724"/>
            <a:ext cx="7909978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Poll Phase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블로킹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루프에 작업이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Expired Timer callback Phase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timer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있고</a:t>
            </a:r>
          </a:p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n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 후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timer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실행되는 경우라면</a:t>
            </a:r>
          </a:p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n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이벤트 루프를 무한루프 돌지 않고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Poll Phase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대기한다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666EE9-8B10-4C35-8256-A4264D8A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431246"/>
          </a:xfrm>
          <a:prstGeom prst="rect">
            <a:avLst/>
          </a:prstGeom>
        </p:spPr>
      </p:pic>
      <p:pic>
        <p:nvPicPr>
          <p:cNvPr id="13" name="그래픽 12" descr="배지 체크 표시1 단색으로 채워진">
            <a:extLst>
              <a:ext uri="{FF2B5EF4-FFF2-40B4-BE49-F238E27FC236}">
                <a16:creationId xmlns:a16="http://schemas.microsoft.com/office/drawing/2014/main" id="{39D106BA-F82A-491B-A074-CE89BDDE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0832" y="2708176"/>
            <a:ext cx="630805" cy="630805"/>
          </a:xfrm>
          <a:prstGeom prst="rect">
            <a:avLst/>
          </a:prstGeom>
        </p:spPr>
      </p:pic>
      <p:pic>
        <p:nvPicPr>
          <p:cNvPr id="14" name="그래픽 13" descr="배지 체크 표시1 단색으로 채워진">
            <a:extLst>
              <a:ext uri="{FF2B5EF4-FFF2-40B4-BE49-F238E27FC236}">
                <a16:creationId xmlns:a16="http://schemas.microsoft.com/office/drawing/2014/main" id="{4B9A9F9F-CD30-4195-B363-EBCA690F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104" y="3284984"/>
            <a:ext cx="630805" cy="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멀티태스킹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멀티태스킹의 조건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선점형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협력적 멀티태스킹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62505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387586" y="3820526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동시성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멀티스레드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Node.js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비동기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2C6FC7-7632-4183-9789-61F53737E262}"/>
              </a:ext>
            </a:extLst>
          </p:cNvPr>
          <p:cNvGrpSpPr/>
          <p:nvPr/>
        </p:nvGrpSpPr>
        <p:grpSpPr>
          <a:xfrm>
            <a:off x="2406474" y="2708207"/>
            <a:ext cx="7918450" cy="806150"/>
            <a:chOff x="2422182" y="2274905"/>
            <a:chExt cx="7918450" cy="8061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F52CD3-86D3-48A3-9EC9-62B0607CFEE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Javascript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동시성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F5D268-0C50-4316-8268-C25F370DC59E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싱글스레드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AABC67-2AE9-495F-9704-665C9B12CD7D}"/>
              </a:ext>
            </a:extLst>
          </p:cNvPr>
          <p:cNvSpPr txBox="1"/>
          <p:nvPr/>
        </p:nvSpPr>
        <p:spPr>
          <a:xfrm>
            <a:off x="604442" y="372673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8609B7-3AD4-41F7-B231-CF64A71D9987}"/>
              </a:ext>
            </a:extLst>
          </p:cNvPr>
          <p:cNvGrpSpPr/>
          <p:nvPr/>
        </p:nvGrpSpPr>
        <p:grpSpPr>
          <a:xfrm>
            <a:off x="2387586" y="4827497"/>
            <a:ext cx="7918450" cy="806150"/>
            <a:chOff x="2422182" y="2274905"/>
            <a:chExt cx="7918450" cy="80615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BFB37F-011E-42C8-A413-111D2DD5601D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이벤트 루프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FB044A-7BCE-4FFF-976E-F5C4BCFEDAC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Node.js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협력적 멀티태스킹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D5FED2-2007-4029-8D65-5594221D901B}"/>
              </a:ext>
            </a:extLst>
          </p:cNvPr>
          <p:cNvSpPr txBox="1"/>
          <p:nvPr/>
        </p:nvSpPr>
        <p:spPr>
          <a:xfrm>
            <a:off x="604442" y="4733708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멀티태스킹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멀티태스킹을 사용하는 이유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프로그램을 동시에 사용하기 위해서이다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E1E937-ACD0-4506-B340-B5CAC13DF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58224"/>
              </p:ext>
            </p:extLst>
          </p:nvPr>
        </p:nvGraphicFramePr>
        <p:xfrm>
          <a:off x="557638" y="2204864"/>
          <a:ext cx="8111243" cy="1036320"/>
        </p:xfrm>
        <a:graphic>
          <a:graphicData uri="http://schemas.openxmlformats.org/drawingml/2006/table">
            <a:tbl>
              <a:tblPr/>
              <a:tblGrid>
                <a:gridCol w="127006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5102641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1738535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싱글코어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멀티스레드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>
                          <a:solidFill>
                            <a:srgbClr val="24292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프로그램이 동시에 작업되 보이는 것처럼 동시성을 만족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파이프라인 기법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멀티코어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기반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여러 프로그램이 동시에 작업되어 병렬성을 만족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병렬성을 포함한 동시성을 높임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슈퍼스칼라 기법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슈퍼스칼라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스레드의 작업을 명령어 처리라고 할 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9D2D8-8C34-4365-84F1-D5260200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" y="2244110"/>
            <a:ext cx="9144000" cy="46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멀티태스킹의 조건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E8BEBC-F3F1-411B-A742-1466CFAF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처리순서가 중요하다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4F6B4-66C1-4060-9B54-9FDBDAD80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62" y="1921794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처리순서는 트랜잭션을 통해 보장받을 수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0DB19-6FA4-4A4E-9A95-C995D897A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62" y="2512773"/>
            <a:ext cx="7909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간에 자원을 보호하기 위해 락을 사용한다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락이 걸린 작업들을 최소화할 수록 동시성을 높일 수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4F3CE-CB8F-4FC0-A962-EF54CBF9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38" y="3401782"/>
            <a:ext cx="6590724" cy="34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프로세스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스레드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78BF729-8F16-4A62-BB67-637316CF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255"/>
            <a:ext cx="4810796" cy="5515745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07B755-8EBC-4923-8846-23087687E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30803"/>
              </p:ext>
            </p:extLst>
          </p:nvPr>
        </p:nvGraphicFramePr>
        <p:xfrm>
          <a:off x="4819370" y="2461056"/>
          <a:ext cx="4225700" cy="3081477"/>
        </p:xfrm>
        <a:graphic>
          <a:graphicData uri="http://schemas.openxmlformats.org/drawingml/2006/table">
            <a:tbl>
              <a:tblPr/>
              <a:tblGrid>
                <a:gridCol w="1192790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1304718">
                  <a:extLst>
                    <a:ext uri="{9D8B030D-6E8A-4147-A177-3AD203B41FA5}">
                      <a16:colId xmlns:a16="http://schemas.microsoft.com/office/drawing/2014/main" val="138900078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프로세스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스레드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공통된 단점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작업 단위가 </a:t>
                      </a: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완료까지 오랜 시간이 걸리면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작업 단위가 </a:t>
                      </a:r>
                      <a:b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실행되지 못할 수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작업단위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주체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69158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작업단위간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비용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48582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작업단위 간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문제발생 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독립적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강한 연결성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4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선점형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협력적 멀티태스킹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CA3C37-802F-487F-9FEC-AAC040E2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37429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예시는 싱글코어 멀티스레드를 들었다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A48475-9960-468C-B663-08AABCD2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00"/>
            <a:ext cx="9144000" cy="1947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29A7CA-87F4-45C3-A3C8-8E2DEFD5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12" y="5877272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더나아가 싱글스레드에서 협력적 멀티태스킹인 이벤트 루프는 어떨까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132FB3D-25E8-4F20-954D-6DCA6B3E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27354"/>
              </p:ext>
            </p:extLst>
          </p:nvPr>
        </p:nvGraphicFramePr>
        <p:xfrm>
          <a:off x="1" y="4149902"/>
          <a:ext cx="9143999" cy="737514"/>
        </p:xfrm>
        <a:graphic>
          <a:graphicData uri="http://schemas.openxmlformats.org/drawingml/2006/table">
            <a:tbl>
              <a:tblPr/>
              <a:tblGrid>
                <a:gridCol w="611560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5076055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CPU</a:t>
                      </a:r>
                      <a:r>
                        <a:rPr lang="ko-KR" altLang="en-US" sz="1400"/>
                        <a:t>를 나눠쓸 수 있다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내가 명시적으로 쓸만큼 쓰고 직접 제어권을 돌려준다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단점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타임아웃이 있어 언제 뺏길지 모른다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아사상태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Javascript</a:t>
            </a:r>
            <a:r>
              <a:rPr lang="ko-KR" altLang="en-US" sz="3200" b="1">
                <a:solidFill>
                  <a:schemeClr val="tx1"/>
                </a:solidFill>
              </a:rPr>
              <a:t>의 동시성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4560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563</Words>
  <Application>Microsoft Office PowerPoint</Application>
  <PresentationFormat>화면 슬라이드 쇼(4:3)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Diseño predeterminado</vt:lpstr>
      <vt:lpstr>병렬성과 비동기성</vt:lpstr>
      <vt:lpstr>목차</vt:lpstr>
      <vt:lpstr>PowerPoint 프레젠테이션</vt:lpstr>
      <vt:lpstr>멀티태스킹을 사용하는 이유</vt:lpstr>
      <vt:lpstr>파이프라인 vs 슈퍼스칼라</vt:lpstr>
      <vt:lpstr>멀티태스킹의 조건</vt:lpstr>
      <vt:lpstr>프로세스 vs 스레드</vt:lpstr>
      <vt:lpstr>선점형 vs 협력적 멀티태스킹</vt:lpstr>
      <vt:lpstr>PowerPoint 프레젠테이션</vt:lpstr>
      <vt:lpstr>Javascript는</vt:lpstr>
      <vt:lpstr>Javascript와 싱글스레드</vt:lpstr>
      <vt:lpstr>PowerPoint 프레젠테이션</vt:lpstr>
      <vt:lpstr>Node.js와 멀티스레드</vt:lpstr>
      <vt:lpstr>논블로킹-비동기</vt:lpstr>
      <vt:lpstr>Node.js와 비동기</vt:lpstr>
      <vt:lpstr>PowerPoint 프레젠테이션</vt:lpstr>
      <vt:lpstr>Node.js 이벤트 루프</vt:lpstr>
      <vt:lpstr>Node.js와 협력적 멀티태스킹</vt:lpstr>
      <vt:lpstr>Node.js와 협력적 멀티태스킹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906</cp:revision>
  <dcterms:created xsi:type="dcterms:W3CDTF">2010-05-23T14:28:12Z</dcterms:created>
  <dcterms:modified xsi:type="dcterms:W3CDTF">2022-02-09T13:12:37Z</dcterms:modified>
</cp:coreProperties>
</file>