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83" r:id="rId4"/>
    <p:sldId id="285" r:id="rId5"/>
    <p:sldId id="287" r:id="rId6"/>
    <p:sldId id="288" r:id="rId7"/>
    <p:sldId id="290" r:id="rId8"/>
    <p:sldId id="292" r:id="rId9"/>
    <p:sldId id="289" r:id="rId10"/>
    <p:sldId id="291" r:id="rId11"/>
    <p:sldId id="27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66805" autoAdjust="0"/>
  </p:normalViewPr>
  <p:slideViewPr>
    <p:cSldViewPr snapToGrid="0">
      <p:cViewPr varScale="1">
        <p:scale>
          <a:sx n="57" d="100"/>
          <a:sy n="57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9FA8-164B-485B-89B7-5F2E0A357284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C78D-D063-4E8A-91D5-C467BE26F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4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33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87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083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3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8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3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870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93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다 소켓 </a:t>
            </a:r>
            <a:r>
              <a:rPr lang="en-US" altLang="ko-KR" dirty="0"/>
              <a:t>1</a:t>
            </a:r>
            <a:r>
              <a:rPr lang="ko-KR" altLang="en-US" dirty="0"/>
              <a:t>에서 복사한 것인데 어떻게 소켓을 </a:t>
            </a:r>
            <a:r>
              <a:rPr lang="ko-KR" altLang="en-US" dirty="0" err="1"/>
              <a:t>구분할까라는</a:t>
            </a:r>
            <a:r>
              <a:rPr lang="ko-KR" altLang="en-US" dirty="0"/>
              <a:t> 의문도 </a:t>
            </a:r>
            <a:r>
              <a:rPr lang="ko-KR" altLang="en-US" dirty="0" err="1"/>
              <a:t>들수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정답은 바로 파일 </a:t>
            </a:r>
            <a:r>
              <a:rPr lang="ko-KR" altLang="en-US" dirty="0" err="1"/>
              <a:t>디스크립터를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/</a:t>
            </a:r>
          </a:p>
          <a:p>
            <a:r>
              <a:rPr lang="ko-KR" altLang="en-US" dirty="0"/>
              <a:t>파일 </a:t>
            </a:r>
            <a:r>
              <a:rPr lang="ko-KR" altLang="en-US" dirty="0" err="1"/>
              <a:t>디스크립터란</a:t>
            </a:r>
            <a:r>
              <a:rPr lang="ko-KR" altLang="en-US" dirty="0"/>
              <a:t> 운영체제가 특정 파일에 할당해준 </a:t>
            </a:r>
            <a:r>
              <a:rPr lang="ko-KR" altLang="en-US" dirty="0" err="1"/>
              <a:t>정수값을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</a:t>
            </a:r>
          </a:p>
          <a:p>
            <a:r>
              <a:rPr lang="ko-KR" altLang="en-US" dirty="0"/>
              <a:t>우리가 흔히 알고 있는 </a:t>
            </a:r>
            <a:r>
              <a:rPr lang="ko-KR" altLang="en-US" dirty="0" err="1"/>
              <a:t>파일뿐만</a:t>
            </a:r>
            <a:r>
              <a:rPr lang="ko-KR" altLang="en-US" dirty="0"/>
              <a:t> 아니라 소켓과 같은 자원도 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값을 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소켓을 생성하는 </a:t>
            </a:r>
            <a:r>
              <a:rPr lang="en-US" altLang="ko-KR" dirty="0"/>
              <a:t>socket()</a:t>
            </a:r>
            <a:r>
              <a:rPr lang="ko-KR" altLang="en-US" dirty="0"/>
              <a:t>함수와</a:t>
            </a:r>
            <a:r>
              <a:rPr lang="en-US" altLang="ko-KR" dirty="0"/>
              <a:t>, </a:t>
            </a:r>
            <a:r>
              <a:rPr lang="ko-KR" altLang="en-US" dirty="0"/>
              <a:t>연결을 수락하는 </a:t>
            </a:r>
            <a:r>
              <a:rPr lang="en-US" altLang="ko-KR" dirty="0"/>
              <a:t>accept()</a:t>
            </a:r>
            <a:r>
              <a:rPr lang="ko-KR" altLang="en-US" dirty="0"/>
              <a:t>함수 모두 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값을 반환한다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7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 err="1"/>
              <a:t>Transport_Layer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49" y="-9657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TCP</a:t>
            </a:r>
            <a:r>
              <a:rPr lang="ko-KR" altLang="en-US" dirty="0"/>
              <a:t>의 </a:t>
            </a:r>
            <a:r>
              <a:rPr lang="ko-KR" altLang="en-US" dirty="0" err="1"/>
              <a:t>역다중화</a:t>
            </a:r>
            <a:endParaRPr lang="ko-KR" altLang="en-US" dirty="0"/>
          </a:p>
        </p:txBody>
      </p:sp>
      <p:pic>
        <p:nvPicPr>
          <p:cNvPr id="5" name="그래픽 4" descr="서버 단색으로 채워진">
            <a:extLst>
              <a:ext uri="{FF2B5EF4-FFF2-40B4-BE49-F238E27FC236}">
                <a16:creationId xmlns:a16="http://schemas.microsoft.com/office/drawing/2014/main" id="{D508636A-BC42-4831-AF4F-7DC586C2D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9635" y="3265371"/>
            <a:ext cx="914400" cy="914400"/>
          </a:xfrm>
          <a:prstGeom prst="rect">
            <a:avLst/>
          </a:prstGeom>
        </p:spPr>
      </p:pic>
      <p:pic>
        <p:nvPicPr>
          <p:cNvPr id="8" name="그래픽 7" descr="컴퓨터 단색으로 채워진">
            <a:extLst>
              <a:ext uri="{FF2B5EF4-FFF2-40B4-BE49-F238E27FC236}">
                <a16:creationId xmlns:a16="http://schemas.microsoft.com/office/drawing/2014/main" id="{AC6811DC-4094-475E-8992-5AD3084C8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0800" y="4648200"/>
            <a:ext cx="914400" cy="914400"/>
          </a:xfrm>
          <a:prstGeom prst="rect">
            <a:avLst/>
          </a:prstGeom>
        </p:spPr>
      </p:pic>
      <p:pic>
        <p:nvPicPr>
          <p:cNvPr id="9" name="그래픽 8" descr="컴퓨터 단색으로 채워진">
            <a:extLst>
              <a:ext uri="{FF2B5EF4-FFF2-40B4-BE49-F238E27FC236}">
                <a16:creationId xmlns:a16="http://schemas.microsoft.com/office/drawing/2014/main" id="{588283E1-3DB7-40BA-B070-2B8071298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0800" y="2057400"/>
            <a:ext cx="914400" cy="914400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4A7E435-D846-4252-8BBF-0B13A4C117E0}"/>
              </a:ext>
            </a:extLst>
          </p:cNvPr>
          <p:cNvCxnSpPr>
            <a:cxnSpLocks/>
          </p:cNvCxnSpPr>
          <p:nvPr/>
        </p:nvCxnSpPr>
        <p:spPr>
          <a:xfrm>
            <a:off x="2229449" y="2436962"/>
            <a:ext cx="7794445" cy="742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D1A3928-5A5F-464D-9049-923634A1D08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235200" y="4179771"/>
            <a:ext cx="7788694" cy="925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E0BCCA69-0394-4B69-AC51-4B8376858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71258"/>
              </p:ext>
            </p:extLst>
          </p:nvPr>
        </p:nvGraphicFramePr>
        <p:xfrm>
          <a:off x="2584089" y="5152014"/>
          <a:ext cx="3264620" cy="12801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32310">
                  <a:extLst>
                    <a:ext uri="{9D8B030D-6E8A-4147-A177-3AD203B41FA5}">
                      <a16:colId xmlns:a16="http://schemas.microsoft.com/office/drawing/2014/main" val="2295177700"/>
                    </a:ext>
                  </a:extLst>
                </a:gridCol>
                <a:gridCol w="1632310">
                  <a:extLst>
                    <a:ext uri="{9D8B030D-6E8A-4147-A177-3AD203B41FA5}">
                      <a16:colId xmlns:a16="http://schemas.microsoft.com/office/drawing/2014/main" val="183921419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출발지 포트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19000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포트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677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출발지 </a:t>
                      </a:r>
                      <a:r>
                        <a:rPr lang="en-US" altLang="ko-KR" dirty="0"/>
                        <a:t>IP</a:t>
                      </a:r>
                    </a:p>
                    <a:p>
                      <a:pPr latinLnBrk="1"/>
                      <a:r>
                        <a:rPr lang="en-US" altLang="ko-KR" dirty="0"/>
                        <a:t>191.123.123.1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</a:t>
                      </a:r>
                      <a:r>
                        <a:rPr lang="en-US" altLang="ko-KR" dirty="0"/>
                        <a:t>IP</a:t>
                      </a:r>
                    </a:p>
                    <a:p>
                      <a:pPr latinLnBrk="1"/>
                      <a:r>
                        <a:rPr lang="en-US" altLang="ko-KR" dirty="0"/>
                        <a:t>10.1.1.1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74584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445473F-BC8E-42E9-9560-A730164622FA}"/>
              </a:ext>
            </a:extLst>
          </p:cNvPr>
          <p:cNvGraphicFramePr>
            <a:graphicFrameLocks noGrp="1"/>
          </p:cNvGraphicFramePr>
          <p:nvPr/>
        </p:nvGraphicFramePr>
        <p:xfrm>
          <a:off x="2584089" y="1070466"/>
          <a:ext cx="3264620" cy="12801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32310">
                  <a:extLst>
                    <a:ext uri="{9D8B030D-6E8A-4147-A177-3AD203B41FA5}">
                      <a16:colId xmlns:a16="http://schemas.microsoft.com/office/drawing/2014/main" val="2295177700"/>
                    </a:ext>
                  </a:extLst>
                </a:gridCol>
                <a:gridCol w="1632310">
                  <a:extLst>
                    <a:ext uri="{9D8B030D-6E8A-4147-A177-3AD203B41FA5}">
                      <a16:colId xmlns:a16="http://schemas.microsoft.com/office/drawing/2014/main" val="183921419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출발지 포트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19000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포트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677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출발지 </a:t>
                      </a:r>
                      <a:r>
                        <a:rPr lang="en-US" altLang="ko-KR" dirty="0"/>
                        <a:t>IP</a:t>
                      </a:r>
                    </a:p>
                    <a:p>
                      <a:pPr latinLnBrk="1"/>
                      <a:r>
                        <a:rPr lang="en-US" altLang="ko-KR" dirty="0"/>
                        <a:t>202.112.57.1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</a:t>
                      </a:r>
                      <a:r>
                        <a:rPr lang="en-US" altLang="ko-KR" dirty="0"/>
                        <a:t>IP</a:t>
                      </a:r>
                    </a:p>
                    <a:p>
                      <a:pPr latinLnBrk="1"/>
                      <a:r>
                        <a:rPr lang="en-US" altLang="ko-KR" dirty="0"/>
                        <a:t>10.1.1.1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74584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5DE97FA1-F7AE-4A5E-A586-047F4EDF6960}"/>
              </a:ext>
            </a:extLst>
          </p:cNvPr>
          <p:cNvSpPr/>
          <p:nvPr/>
        </p:nvSpPr>
        <p:spPr>
          <a:xfrm>
            <a:off x="10179171" y="2876909"/>
            <a:ext cx="603849" cy="552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port</a:t>
            </a:r>
            <a:endParaRPr lang="ko-KR" altLang="en-US" sz="1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D38F8C9-6E57-446D-99FE-FBD3A10E46C7}"/>
              </a:ext>
            </a:extLst>
          </p:cNvPr>
          <p:cNvSpPr/>
          <p:nvPr/>
        </p:nvSpPr>
        <p:spPr>
          <a:xfrm>
            <a:off x="10179171" y="3976259"/>
            <a:ext cx="603849" cy="552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port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7849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46FD0620-7335-4210-9735-947E73367CEB}"/>
              </a:ext>
            </a:extLst>
          </p:cNvPr>
          <p:cNvSpPr/>
          <p:nvPr/>
        </p:nvSpPr>
        <p:spPr>
          <a:xfrm>
            <a:off x="2986781" y="3046374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2EED59-C6CB-4343-BBC8-E9B9CA01F407}"/>
              </a:ext>
            </a:extLst>
          </p:cNvPr>
          <p:cNvSpPr/>
          <p:nvPr/>
        </p:nvSpPr>
        <p:spPr>
          <a:xfrm>
            <a:off x="424431" y="1444915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844BC-6695-48E2-906D-7922B4B1E4A4}"/>
              </a:ext>
            </a:extLst>
          </p:cNvPr>
          <p:cNvSpPr/>
          <p:nvPr/>
        </p:nvSpPr>
        <p:spPr>
          <a:xfrm>
            <a:off x="566650" y="4660359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0319F4-4163-450C-8C06-4870A37BDC7D}"/>
              </a:ext>
            </a:extLst>
          </p:cNvPr>
          <p:cNvSpPr/>
          <p:nvPr/>
        </p:nvSpPr>
        <p:spPr>
          <a:xfrm>
            <a:off x="4535799" y="1432389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3913CC2-FB4D-42F6-95E0-85FDB07014E9}"/>
              </a:ext>
            </a:extLst>
          </p:cNvPr>
          <p:cNvSpPr/>
          <p:nvPr/>
        </p:nvSpPr>
        <p:spPr>
          <a:xfrm>
            <a:off x="3768944" y="4909127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C406B18-8C9C-4A83-8571-CB69C83AF370}"/>
              </a:ext>
            </a:extLst>
          </p:cNvPr>
          <p:cNvSpPr/>
          <p:nvPr/>
        </p:nvSpPr>
        <p:spPr>
          <a:xfrm>
            <a:off x="9284466" y="2983228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819069A-2EB0-40FA-9066-911EBB71A16F}"/>
              </a:ext>
            </a:extLst>
          </p:cNvPr>
          <p:cNvSpPr/>
          <p:nvPr/>
        </p:nvSpPr>
        <p:spPr>
          <a:xfrm>
            <a:off x="7827359" y="4781170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66FA653-6021-46B3-83EE-4E8CE884EC37}"/>
              </a:ext>
            </a:extLst>
          </p:cNvPr>
          <p:cNvSpPr/>
          <p:nvPr/>
        </p:nvSpPr>
        <p:spPr>
          <a:xfrm>
            <a:off x="8071251" y="1444915"/>
            <a:ext cx="2639519" cy="1517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소켓 </a:t>
            </a:r>
            <a:r>
              <a:rPr lang="en-US" altLang="ko-KR" dirty="0"/>
              <a:t>1</a:t>
            </a:r>
            <a:r>
              <a:rPr lang="ko-KR" altLang="en-US" dirty="0"/>
              <a:t>을 복사한 독립된 소켓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폭발: 8pt 14">
            <a:extLst>
              <a:ext uri="{FF2B5EF4-FFF2-40B4-BE49-F238E27FC236}">
                <a16:creationId xmlns:a16="http://schemas.microsoft.com/office/drawing/2014/main" id="{923C6F2D-FF2E-4466-A6C9-D1198BCCE3C5}"/>
              </a:ext>
            </a:extLst>
          </p:cNvPr>
          <p:cNvSpPr/>
          <p:nvPr/>
        </p:nvSpPr>
        <p:spPr>
          <a:xfrm>
            <a:off x="2036416" y="1644945"/>
            <a:ext cx="7984944" cy="3940628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파일 </a:t>
            </a:r>
            <a:r>
              <a:rPr lang="ko-KR" altLang="en-US" sz="4000" dirty="0" err="1">
                <a:solidFill>
                  <a:srgbClr val="FF0000"/>
                </a:solidFill>
              </a:rPr>
              <a:t>디스크립터</a:t>
            </a:r>
            <a:r>
              <a:rPr lang="en-US" altLang="ko-KR" sz="4000" dirty="0">
                <a:solidFill>
                  <a:srgbClr val="FF0000"/>
                </a:solidFill>
              </a:rPr>
              <a:t>!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86FAAD3-FF78-456B-8F43-06279A7DA9C3}"/>
              </a:ext>
            </a:extLst>
          </p:cNvPr>
          <p:cNvSpPr txBox="1">
            <a:spLocks/>
          </p:cNvSpPr>
          <p:nvPr/>
        </p:nvSpPr>
        <p:spPr>
          <a:xfrm>
            <a:off x="838200" y="1329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궁금한 것</a:t>
            </a:r>
          </a:p>
        </p:txBody>
      </p:sp>
    </p:spTree>
    <p:extLst>
      <p:ext uri="{BB962C8B-B14F-4D97-AF65-F5344CB8AC3E}">
        <p14:creationId xmlns:p14="http://schemas.microsoft.com/office/powerpoint/2010/main" val="396896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9692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TCP/IP Layer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전송 계층의 역할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연결형 통신과 비연결형 통신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다중화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역다중화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궁금한것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TCP/IP Layer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CAB4B8-D294-468A-90EC-58F649CA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5373"/>
            <a:ext cx="8100028" cy="4451668"/>
          </a:xfrm>
          <a:prstGeom prst="rect">
            <a:avLst/>
          </a:prstGeom>
        </p:spPr>
      </p:pic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8B60419A-99D5-4AE3-8193-6337F583F616}"/>
              </a:ext>
            </a:extLst>
          </p:cNvPr>
          <p:cNvSpPr/>
          <p:nvPr/>
        </p:nvSpPr>
        <p:spPr>
          <a:xfrm>
            <a:off x="8938228" y="4011207"/>
            <a:ext cx="2587925" cy="81088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82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TCP/IP Layer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CAB4B8-D294-468A-90EC-58F649CA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5373"/>
            <a:ext cx="8100028" cy="4451668"/>
          </a:xfrm>
          <a:prstGeom prst="rect">
            <a:avLst/>
          </a:prstGeom>
        </p:spPr>
      </p:pic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8B60419A-99D5-4AE3-8193-6337F583F616}"/>
              </a:ext>
            </a:extLst>
          </p:cNvPr>
          <p:cNvSpPr/>
          <p:nvPr/>
        </p:nvSpPr>
        <p:spPr>
          <a:xfrm>
            <a:off x="8938228" y="3429000"/>
            <a:ext cx="2587925" cy="81088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20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전송계층의 역할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29924-C738-4BC2-9CF2-B6ECD7A1C593}"/>
              </a:ext>
            </a:extLst>
          </p:cNvPr>
          <p:cNvSpPr txBox="1"/>
          <p:nvPr/>
        </p:nvSpPr>
        <p:spPr>
          <a:xfrm>
            <a:off x="1463615" y="2449903"/>
            <a:ext cx="92647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전송 계층은 목적지에 신뢰할 수 있는 데이터를 전달한다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역할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오류를 점검하는 기능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/>
              <a:t>전송된 데이터의 목적지가 어떤 애플리케이션인지    식별하는 기능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9108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연결형 통신과 비연결형 통신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699AF7-E6AF-4668-ADAE-8A0D935C7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608" y="2171898"/>
            <a:ext cx="6420746" cy="3991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2AD9B0-81AD-4FB7-9526-6C8EFB324287}"/>
              </a:ext>
            </a:extLst>
          </p:cNvPr>
          <p:cNvSpPr txBox="1"/>
          <p:nvPr/>
        </p:nvSpPr>
        <p:spPr>
          <a:xfrm>
            <a:off x="488921" y="3035392"/>
            <a:ext cx="4531652" cy="2589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신뢰성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정확성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데이터를 목적지에 문제없이 전달하는 것</a:t>
            </a:r>
          </a:p>
          <a:p>
            <a:r>
              <a:rPr lang="en-US" altLang="ko-K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효율성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데이터를 빠르고 효율적으로 전달하는 것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신뢰할 수 있고 정확한 데이터 </a:t>
            </a:r>
            <a:r>
              <a:rPr lang="en-US" altLang="ko-KR" dirty="0"/>
              <a:t>-&gt; TCP</a:t>
            </a:r>
          </a:p>
          <a:p>
            <a:r>
              <a:rPr lang="ko-KR" altLang="en-US" dirty="0"/>
              <a:t>효율적으로 데이터를 전달하는 통신 </a:t>
            </a:r>
            <a:r>
              <a:rPr lang="en-US" altLang="ko-KR" dirty="0"/>
              <a:t>-&gt; UDP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42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다중화</a:t>
            </a:r>
            <a:r>
              <a:rPr lang="en-US" altLang="ko-KR" dirty="0"/>
              <a:t>, </a:t>
            </a:r>
            <a:r>
              <a:rPr lang="ko-KR" altLang="en-US" dirty="0" err="1"/>
              <a:t>역다중화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29924-C738-4BC2-9CF2-B6ECD7A1C593}"/>
              </a:ext>
            </a:extLst>
          </p:cNvPr>
          <p:cNvSpPr txBox="1"/>
          <p:nvPr/>
        </p:nvSpPr>
        <p:spPr>
          <a:xfrm>
            <a:off x="838201" y="1445868"/>
            <a:ext cx="98901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역다중화</a:t>
            </a:r>
            <a:endParaRPr lang="en-US" altLang="ko-KR" sz="2800" dirty="0"/>
          </a:p>
          <a:p>
            <a:r>
              <a:rPr lang="ko-KR" altLang="en-US" sz="2800" dirty="0"/>
              <a:t>하위 레이어로부터 수신된 패킷을 올바른 소켓으로 전송하여 올바른 애플리케이션에게 전송하는 것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다중화</a:t>
            </a:r>
            <a:endParaRPr lang="en-US" altLang="ko-KR" sz="2800" dirty="0"/>
          </a:p>
          <a:p>
            <a:r>
              <a:rPr lang="ko-KR" altLang="en-US" sz="2800" dirty="0" err="1"/>
              <a:t>소켓들로부터</a:t>
            </a:r>
            <a:r>
              <a:rPr lang="ko-KR" altLang="en-US" sz="2800" dirty="0"/>
              <a:t> 데이터를 모으고</a:t>
            </a:r>
            <a:r>
              <a:rPr lang="en-US" altLang="ko-KR" sz="2800" dirty="0"/>
              <a:t>, </a:t>
            </a:r>
            <a:r>
              <a:rPr lang="ko-KR" altLang="en-US" sz="2800" dirty="0"/>
              <a:t>데이터는 세그먼트로   </a:t>
            </a:r>
            <a:r>
              <a:rPr lang="ko-KR" altLang="en-US" sz="2800" dirty="0" err="1"/>
              <a:t>캡슐화되고</a:t>
            </a:r>
            <a:r>
              <a:rPr lang="ko-KR" altLang="en-US" sz="2800" dirty="0"/>
              <a:t> 각 세그먼트를 네트워크 계층으로 전달하는 작업을 다중화라고 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캡슐화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모아줌의</a:t>
            </a:r>
            <a:r>
              <a:rPr lang="ko-KR" altLang="en-US" sz="2800" dirty="0"/>
              <a:t> 대상</a:t>
            </a:r>
            <a:endParaRPr lang="en-US" altLang="ko-KR" sz="2800" dirty="0"/>
          </a:p>
          <a:p>
            <a:r>
              <a:rPr lang="ko-KR" altLang="en-US" sz="2800" dirty="0"/>
              <a:t>다중화 </a:t>
            </a:r>
            <a:r>
              <a:rPr lang="en-US" altLang="ko-KR" sz="2800" dirty="0"/>
              <a:t>: </a:t>
            </a:r>
            <a:r>
              <a:rPr lang="ko-KR" altLang="en-US" sz="2800" dirty="0"/>
              <a:t>모아서 </a:t>
            </a:r>
            <a:r>
              <a:rPr lang="en-US" altLang="ko-KR" sz="2800" dirty="0"/>
              <a:t>+ (</a:t>
            </a:r>
            <a:r>
              <a:rPr lang="ko-KR" altLang="en-US" sz="2800" dirty="0"/>
              <a:t>하위 레이어로</a:t>
            </a:r>
            <a:r>
              <a:rPr lang="en-US" altLang="ko-KR" sz="2800" dirty="0"/>
              <a:t>)</a:t>
            </a:r>
            <a:r>
              <a:rPr lang="ko-KR" altLang="en-US" sz="2800" dirty="0"/>
              <a:t>보내줌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91081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49" y="-9657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UDP</a:t>
            </a:r>
            <a:r>
              <a:rPr lang="ko-KR" altLang="en-US" dirty="0"/>
              <a:t>의 </a:t>
            </a:r>
            <a:r>
              <a:rPr lang="ko-KR" altLang="en-US" dirty="0" err="1"/>
              <a:t>역다중화</a:t>
            </a:r>
            <a:endParaRPr lang="ko-KR" altLang="en-US" dirty="0"/>
          </a:p>
        </p:txBody>
      </p:sp>
      <p:pic>
        <p:nvPicPr>
          <p:cNvPr id="5" name="그래픽 4" descr="서버 단색으로 채워진">
            <a:extLst>
              <a:ext uri="{FF2B5EF4-FFF2-40B4-BE49-F238E27FC236}">
                <a16:creationId xmlns:a16="http://schemas.microsoft.com/office/drawing/2014/main" id="{D508636A-BC42-4831-AF4F-7DC586C2D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9249" y="3373472"/>
            <a:ext cx="914400" cy="914400"/>
          </a:xfrm>
          <a:prstGeom prst="rect">
            <a:avLst/>
          </a:prstGeom>
        </p:spPr>
      </p:pic>
      <p:pic>
        <p:nvPicPr>
          <p:cNvPr id="8" name="그래픽 7" descr="컴퓨터 단색으로 채워진">
            <a:extLst>
              <a:ext uri="{FF2B5EF4-FFF2-40B4-BE49-F238E27FC236}">
                <a16:creationId xmlns:a16="http://schemas.microsoft.com/office/drawing/2014/main" id="{AC6811DC-4094-475E-8992-5AD3084C8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0800" y="4648200"/>
            <a:ext cx="914400" cy="914400"/>
          </a:xfrm>
          <a:prstGeom prst="rect">
            <a:avLst/>
          </a:prstGeom>
        </p:spPr>
      </p:pic>
      <p:pic>
        <p:nvPicPr>
          <p:cNvPr id="9" name="그래픽 8" descr="컴퓨터 단색으로 채워진">
            <a:extLst>
              <a:ext uri="{FF2B5EF4-FFF2-40B4-BE49-F238E27FC236}">
                <a16:creationId xmlns:a16="http://schemas.microsoft.com/office/drawing/2014/main" id="{588283E1-3DB7-40BA-B070-2B8071298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0800" y="2057400"/>
            <a:ext cx="914400" cy="914400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4A7E435-D846-4252-8BBF-0B13A4C117E0}"/>
              </a:ext>
            </a:extLst>
          </p:cNvPr>
          <p:cNvCxnSpPr>
            <a:cxnSpLocks/>
          </p:cNvCxnSpPr>
          <p:nvPr/>
        </p:nvCxnSpPr>
        <p:spPr>
          <a:xfrm>
            <a:off x="2229449" y="2436962"/>
            <a:ext cx="7846203" cy="8978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D1A3928-5A5F-464D-9049-923634A1D08D}"/>
              </a:ext>
            </a:extLst>
          </p:cNvPr>
          <p:cNvCxnSpPr>
            <a:cxnSpLocks/>
          </p:cNvCxnSpPr>
          <p:nvPr/>
        </p:nvCxnSpPr>
        <p:spPr>
          <a:xfrm flipV="1">
            <a:off x="2286958" y="4243941"/>
            <a:ext cx="7788694" cy="609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E0BCCA69-0394-4B69-AC51-4B8376858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441"/>
              </p:ext>
            </p:extLst>
          </p:nvPr>
        </p:nvGraphicFramePr>
        <p:xfrm>
          <a:off x="2584089" y="5238894"/>
          <a:ext cx="3264620" cy="10972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32310">
                  <a:extLst>
                    <a:ext uri="{9D8B030D-6E8A-4147-A177-3AD203B41FA5}">
                      <a16:colId xmlns:a16="http://schemas.microsoft.com/office/drawing/2014/main" val="2295177700"/>
                    </a:ext>
                  </a:extLst>
                </a:gridCol>
                <a:gridCol w="1632310">
                  <a:extLst>
                    <a:ext uri="{9D8B030D-6E8A-4147-A177-3AD203B41FA5}">
                      <a16:colId xmlns:a16="http://schemas.microsoft.com/office/drawing/2014/main" val="183921419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출발지 포트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26000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포트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677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74584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445473F-BC8E-42E9-9560-A73016462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370999"/>
              </p:ext>
            </p:extLst>
          </p:nvPr>
        </p:nvGraphicFramePr>
        <p:xfrm>
          <a:off x="2584089" y="1070466"/>
          <a:ext cx="3264620" cy="10972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32310">
                  <a:extLst>
                    <a:ext uri="{9D8B030D-6E8A-4147-A177-3AD203B41FA5}">
                      <a16:colId xmlns:a16="http://schemas.microsoft.com/office/drawing/2014/main" val="2295177700"/>
                    </a:ext>
                  </a:extLst>
                </a:gridCol>
                <a:gridCol w="1632310">
                  <a:extLst>
                    <a:ext uri="{9D8B030D-6E8A-4147-A177-3AD203B41FA5}">
                      <a16:colId xmlns:a16="http://schemas.microsoft.com/office/drawing/2014/main" val="183921419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출발지 포트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19000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포트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677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74584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8D38F8C9-6E57-446D-99FE-FBD3A10E46C7}"/>
              </a:ext>
            </a:extLst>
          </p:cNvPr>
          <p:cNvSpPr/>
          <p:nvPr/>
        </p:nvSpPr>
        <p:spPr>
          <a:xfrm>
            <a:off x="10218308" y="3097426"/>
            <a:ext cx="603849" cy="552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port</a:t>
            </a:r>
            <a:endParaRPr lang="ko-KR" altLang="en-US" sz="1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F0BE64-57B4-433B-8A8C-1285ACC66BA3}"/>
              </a:ext>
            </a:extLst>
          </p:cNvPr>
          <p:cNvSpPr/>
          <p:nvPr/>
        </p:nvSpPr>
        <p:spPr>
          <a:xfrm>
            <a:off x="10230767" y="3967896"/>
            <a:ext cx="603849" cy="552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port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4886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49" y="-9657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UDP</a:t>
            </a:r>
            <a:r>
              <a:rPr lang="ko-KR" altLang="en-US" dirty="0"/>
              <a:t>의 </a:t>
            </a:r>
            <a:r>
              <a:rPr lang="ko-KR" altLang="en-US" dirty="0" err="1"/>
              <a:t>역다중화</a:t>
            </a:r>
            <a:endParaRPr lang="ko-KR" altLang="en-US" dirty="0"/>
          </a:p>
        </p:txBody>
      </p:sp>
      <p:pic>
        <p:nvPicPr>
          <p:cNvPr id="5" name="그래픽 4" descr="서버 단색으로 채워진">
            <a:extLst>
              <a:ext uri="{FF2B5EF4-FFF2-40B4-BE49-F238E27FC236}">
                <a16:creationId xmlns:a16="http://schemas.microsoft.com/office/drawing/2014/main" id="{D508636A-BC42-4831-AF4F-7DC586C2D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9249" y="3373472"/>
            <a:ext cx="914400" cy="914400"/>
          </a:xfrm>
          <a:prstGeom prst="rect">
            <a:avLst/>
          </a:prstGeom>
        </p:spPr>
      </p:pic>
      <p:pic>
        <p:nvPicPr>
          <p:cNvPr id="8" name="그래픽 7" descr="컴퓨터 단색으로 채워진">
            <a:extLst>
              <a:ext uri="{FF2B5EF4-FFF2-40B4-BE49-F238E27FC236}">
                <a16:creationId xmlns:a16="http://schemas.microsoft.com/office/drawing/2014/main" id="{AC6811DC-4094-475E-8992-5AD3084C8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0800" y="4648200"/>
            <a:ext cx="914400" cy="914400"/>
          </a:xfrm>
          <a:prstGeom prst="rect">
            <a:avLst/>
          </a:prstGeom>
        </p:spPr>
      </p:pic>
      <p:pic>
        <p:nvPicPr>
          <p:cNvPr id="9" name="그래픽 8" descr="컴퓨터 단색으로 채워진">
            <a:extLst>
              <a:ext uri="{FF2B5EF4-FFF2-40B4-BE49-F238E27FC236}">
                <a16:creationId xmlns:a16="http://schemas.microsoft.com/office/drawing/2014/main" id="{588283E1-3DB7-40BA-B070-2B8071298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0800" y="2057400"/>
            <a:ext cx="914400" cy="914400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4A7E435-D846-4252-8BBF-0B13A4C117E0}"/>
              </a:ext>
            </a:extLst>
          </p:cNvPr>
          <p:cNvCxnSpPr>
            <a:cxnSpLocks/>
          </p:cNvCxnSpPr>
          <p:nvPr/>
        </p:nvCxnSpPr>
        <p:spPr>
          <a:xfrm>
            <a:off x="2229449" y="2436962"/>
            <a:ext cx="7846203" cy="1285608"/>
          </a:xfrm>
          <a:prstGeom prst="bentConnector3">
            <a:avLst>
              <a:gd name="adj1" fmla="val 502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D1A3928-5A5F-464D-9049-923634A1D08D}"/>
              </a:ext>
            </a:extLst>
          </p:cNvPr>
          <p:cNvCxnSpPr>
            <a:cxnSpLocks/>
          </p:cNvCxnSpPr>
          <p:nvPr/>
        </p:nvCxnSpPr>
        <p:spPr>
          <a:xfrm flipV="1">
            <a:off x="2286958" y="3927361"/>
            <a:ext cx="7788694" cy="925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E0BCCA69-0394-4B69-AC51-4B8376858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90960"/>
              </p:ext>
            </p:extLst>
          </p:nvPr>
        </p:nvGraphicFramePr>
        <p:xfrm>
          <a:off x="2584089" y="5238894"/>
          <a:ext cx="3264620" cy="10972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32310">
                  <a:extLst>
                    <a:ext uri="{9D8B030D-6E8A-4147-A177-3AD203B41FA5}">
                      <a16:colId xmlns:a16="http://schemas.microsoft.com/office/drawing/2014/main" val="2295177700"/>
                    </a:ext>
                  </a:extLst>
                </a:gridCol>
                <a:gridCol w="1632310">
                  <a:extLst>
                    <a:ext uri="{9D8B030D-6E8A-4147-A177-3AD203B41FA5}">
                      <a16:colId xmlns:a16="http://schemas.microsoft.com/office/drawing/2014/main" val="183921419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출발지 포트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26000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포트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677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74584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445473F-BC8E-42E9-9560-A73016462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247870"/>
              </p:ext>
            </p:extLst>
          </p:nvPr>
        </p:nvGraphicFramePr>
        <p:xfrm>
          <a:off x="2584089" y="1070466"/>
          <a:ext cx="3264620" cy="10972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32310">
                  <a:extLst>
                    <a:ext uri="{9D8B030D-6E8A-4147-A177-3AD203B41FA5}">
                      <a16:colId xmlns:a16="http://schemas.microsoft.com/office/drawing/2014/main" val="2295177700"/>
                    </a:ext>
                  </a:extLst>
                </a:gridCol>
                <a:gridCol w="1632310">
                  <a:extLst>
                    <a:ext uri="{9D8B030D-6E8A-4147-A177-3AD203B41FA5}">
                      <a16:colId xmlns:a16="http://schemas.microsoft.com/office/drawing/2014/main" val="183921419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출발지 포트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19000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목적지 포트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677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74584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8D38F8C9-6E57-446D-99FE-FBD3A10E46C7}"/>
              </a:ext>
            </a:extLst>
          </p:cNvPr>
          <p:cNvSpPr/>
          <p:nvPr/>
        </p:nvSpPr>
        <p:spPr>
          <a:xfrm>
            <a:off x="10245786" y="3554627"/>
            <a:ext cx="603849" cy="5520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port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0184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332</Words>
  <Application>Microsoft Office PowerPoint</Application>
  <PresentationFormat>와이드스크린</PresentationFormat>
  <Paragraphs>112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Office 테마</vt:lpstr>
      <vt:lpstr>Transport_Layer</vt:lpstr>
      <vt:lpstr>목차</vt:lpstr>
      <vt:lpstr>TCP/IP Layer</vt:lpstr>
      <vt:lpstr>TCP/IP Layer</vt:lpstr>
      <vt:lpstr>전송계층의 역할</vt:lpstr>
      <vt:lpstr>연결형 통신과 비연결형 통신</vt:lpstr>
      <vt:lpstr>다중화, 역다중화</vt:lpstr>
      <vt:lpstr>UDP의 역다중화</vt:lpstr>
      <vt:lpstr>UDP의 역다중화</vt:lpstr>
      <vt:lpstr>TCP의 역다중화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16</cp:revision>
  <dcterms:created xsi:type="dcterms:W3CDTF">2022-01-06T05:20:31Z</dcterms:created>
  <dcterms:modified xsi:type="dcterms:W3CDTF">2022-04-30T03:12:27Z</dcterms:modified>
</cp:coreProperties>
</file>