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300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lides.com/kimyongki/deck-8d4df2/emb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s.com/kimyongki/deck/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메모리 사용과 관리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CPU-</a:t>
            </a:r>
            <a:r>
              <a:rPr lang="ko-KR" altLang="en-US" sz="3200">
                <a:solidFill>
                  <a:schemeClr val="tx1"/>
                </a:solidFill>
              </a:rPr>
              <a:t>메모리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메모리와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데이터를 서로 전달하는 능력이 없어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계산하는 부품인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개입이 필요하다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BA8DD-55CB-4F4C-9E9A-B5B35FFA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076323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제어장치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메모리의 정해진 장소에서 명령어와 피연산자들을 가져와서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ALU에게 어떤 연산을 수행할 지 알려주고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,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결과를 메모리에 돌려준다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.</a:t>
            </a:r>
            <a:endParaRPr lang="en-US" altLang="ko-KR" sz="3600">
              <a:ea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B4D77-626C-44B4-930F-85983FD1D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70" y="2567832"/>
            <a:ext cx="15825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200" b="0" i="0">
                <a:solidFill>
                  <a:srgbClr val="57606A"/>
                </a:solidFill>
                <a:effectLst/>
                <a:latin typeface="-apple-system"/>
              </a:rPr>
              <a:t>명령어</a:t>
            </a:r>
            <a:endParaRPr lang="en-US" altLang="ko-KR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B114E-129B-4794-A65B-313EBD44F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190" y="2929166"/>
            <a:ext cx="15825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200" b="0" i="0">
                <a:solidFill>
                  <a:srgbClr val="57606A"/>
                </a:solidFill>
                <a:effectLst/>
                <a:latin typeface="-apple-system"/>
              </a:rPr>
              <a:t>명령어</a:t>
            </a:r>
            <a:endParaRPr lang="en-US" altLang="ko-KR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8A63E-1888-44A4-B46B-2E20F979B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873" y="3290500"/>
            <a:ext cx="15825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200" b="0" i="0">
                <a:solidFill>
                  <a:srgbClr val="57606A"/>
                </a:solidFill>
                <a:effectLst/>
                <a:latin typeface="-apple-system"/>
              </a:rPr>
              <a:t>명령어</a:t>
            </a:r>
            <a:endParaRPr lang="en-US" altLang="ko-KR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519D6D-D2C0-4DEA-9849-EF7DDCE7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43" y="3651834"/>
            <a:ext cx="5836282" cy="2852647"/>
          </a:xfrm>
          <a:prstGeom prst="rect">
            <a:avLst/>
          </a:prstGeom>
        </p:spPr>
      </p:pic>
      <p:sp>
        <p:nvSpPr>
          <p:cNvPr id="15" name="말풍선: 타원형 14">
            <a:hlinkClick r:id="rId3" action="ppaction://hlinksldjump"/>
            <a:extLst>
              <a:ext uri="{FF2B5EF4-FFF2-40B4-BE49-F238E27FC236}">
                <a16:creationId xmlns:a16="http://schemas.microsoft.com/office/drawing/2014/main" id="{6EA257EC-41D4-4660-8C58-F11915CC9992}"/>
              </a:ext>
            </a:extLst>
          </p:cNvPr>
          <p:cNvSpPr/>
          <p:nvPr/>
        </p:nvSpPr>
        <p:spPr bwMode="auto">
          <a:xfrm>
            <a:off x="5479515" y="6012752"/>
            <a:ext cx="3312368" cy="576064"/>
          </a:xfrm>
          <a:prstGeom prst="wedgeEllipseCallout">
            <a:avLst>
              <a:gd name="adj1" fmla="val -42103"/>
              <a:gd name="adj2" fmla="val -83222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아까는 하나 아니었나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말풍선: 타원형 15">
            <a:hlinkClick r:id="rId4" action="ppaction://hlinksldjump"/>
            <a:extLst>
              <a:ext uri="{FF2B5EF4-FFF2-40B4-BE49-F238E27FC236}">
                <a16:creationId xmlns:a16="http://schemas.microsoft.com/office/drawing/2014/main" id="{2ECB7FCC-B811-4754-9C90-6E23D05E0610}"/>
              </a:ext>
            </a:extLst>
          </p:cNvPr>
          <p:cNvSpPr/>
          <p:nvPr/>
        </p:nvSpPr>
        <p:spPr bwMode="auto">
          <a:xfrm>
            <a:off x="4788024" y="4900695"/>
            <a:ext cx="4536504" cy="576064"/>
          </a:xfrm>
          <a:prstGeom prst="wedgeEllipseCallout">
            <a:avLst>
              <a:gd name="adj1" fmla="val -17651"/>
              <a:gd name="adj2" fmla="val -83222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원시적 데이터가 아닌경우에는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7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버스의 분류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573CF-674E-4F79-8B06-0C8BC946B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10" y="1354489"/>
            <a:ext cx="8028334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342900" indent="-342900" algn="l">
              <a:buAutoNum type="alphaUcPeriod"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 전용 버스인가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메인보드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IO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AutoNum type="alphaUcPeriod"/>
            </a:pP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걸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버스인가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 버스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C7A99-56D0-4EC9-99C3-DEC0D178537F}"/>
              </a:ext>
            </a:extLst>
          </p:cNvPr>
          <p:cNvSpPr txBox="1"/>
          <p:nvPr/>
        </p:nvSpPr>
        <p:spPr>
          <a:xfrm>
            <a:off x="4211960" y="2065113"/>
            <a:ext cx="51845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8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버스를 예시로 들었었는데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3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전용 버스가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버스를 양분하는 것이 아니다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각자 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버스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임을 알아야한다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12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함수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C6457-61ED-45BE-8350-F9BBD6D5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재귀 함수 호출 흐름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3EF616-CE79-4B1B-9ABA-09B5658E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" y="1954247"/>
            <a:ext cx="4153480" cy="2924583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8B3D5D73-756A-4DFB-88A9-C4CBE2A0CDE8}"/>
              </a:ext>
            </a:extLst>
          </p:cNvPr>
          <p:cNvSpPr/>
          <p:nvPr/>
        </p:nvSpPr>
        <p:spPr bwMode="auto">
          <a:xfrm>
            <a:off x="3491880" y="5244967"/>
            <a:ext cx="3888432" cy="688545"/>
          </a:xfrm>
          <a:prstGeom prst="wedgeEllipseCallout">
            <a:avLst>
              <a:gd name="adj1" fmla="val -17651"/>
              <a:gd name="adj2" fmla="val -83222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공간에서는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점유되나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50DF82-94E3-4797-8C2E-600E37C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88070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v8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메모리 사용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5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 </a:t>
            </a:r>
            <a:r>
              <a:rPr lang="ko-KR" altLang="en-US" sz="3200">
                <a:solidFill>
                  <a:schemeClr val="tx1"/>
                </a:solidFill>
              </a:rPr>
              <a:t>메모리 관리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메모리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메모리 버스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I/O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버스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함수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함수 호출 흐름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메모리 사용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CPU-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메모리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제어 장치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버스의 분류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메모리는 집이 빈틈없이 늘어선 거리와 같다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집은 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크기가 똑같고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집에는 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정해진 개수만큼 비트를 저장할 수 있는 방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집에는 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주소가 부여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집에는 폰 노이만 컴퓨터 아키텍처를 따른다면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또는 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상주한다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0CD897-5D91-4541-A942-8E502DA7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420698"/>
            <a:ext cx="6332963" cy="2209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1D7A9-F566-4850-8198-B5B1F53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488508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400" b="0" i="0">
                <a:solidFill>
                  <a:srgbClr val="57606A"/>
                </a:solidFill>
                <a:effectLst/>
                <a:latin typeface="-apple-system"/>
              </a:rPr>
              <a:t>필자의 노트북 실제 메모리</a:t>
            </a:r>
            <a:endParaRPr lang="en-US" altLang="ko-KR" sz="2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CC4D7-15FA-48A0-8D14-031E361D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517545"/>
            <a:ext cx="15825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200" b="0" i="0">
                <a:solidFill>
                  <a:srgbClr val="57606A"/>
                </a:solidFill>
                <a:effectLst/>
                <a:latin typeface="-apple-system"/>
              </a:rPr>
              <a:t>(</a:t>
            </a:r>
            <a:r>
              <a:rPr lang="ko-KR" altLang="en-US" sz="1200">
                <a:solidFill>
                  <a:srgbClr val="57606A"/>
                </a:solidFill>
                <a:latin typeface="-apple-system"/>
              </a:rPr>
              <a:t>예시</a:t>
            </a:r>
            <a:r>
              <a:rPr lang="en-US" altLang="ko-KR" sz="1200" b="0" i="0">
                <a:solidFill>
                  <a:srgbClr val="57606A"/>
                </a:solidFill>
                <a:effectLst/>
                <a:latin typeface="-apple-system"/>
              </a:rPr>
              <a:t>, 1</a:t>
            </a:r>
            <a:r>
              <a:rPr lang="ko-KR" altLang="en-US" sz="1200" b="0" i="0">
                <a:solidFill>
                  <a:srgbClr val="57606A"/>
                </a:solidFill>
                <a:effectLst/>
                <a:latin typeface="-apple-system"/>
              </a:rPr>
              <a:t>바이트</a:t>
            </a:r>
            <a:r>
              <a:rPr lang="en-US" altLang="ko-KR" sz="1200" b="0" i="0">
                <a:solidFill>
                  <a:srgbClr val="57606A"/>
                </a:solidFill>
                <a:effectLst/>
                <a:latin typeface="-apple-system"/>
              </a:rPr>
              <a:t>)</a:t>
            </a:r>
            <a:endParaRPr lang="en-US" altLang="ko-KR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컴퓨터는 메모리를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바이트로 읽을 수 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507CA-3F4E-4BD2-9DE8-4FDFAE59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2348608"/>
            <a:ext cx="77258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바이트의 주소와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바이트의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지정하는 방식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바이트의 주소로 읽을 떄는 각 바이트가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정렬을 유지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B683-9932-4A0A-B238-8531522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29000"/>
            <a:ext cx="8229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짚고 넘어가야 하는 부분은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메모리에서 가용할 수 있는 주소 범위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식별이 얼마만큼 가능하느냐의 주소 범위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6063E-6CD4-42A7-B782-382A0764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547" y="4221088"/>
            <a:ext cx="5410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b="0" i="0">
                <a:solidFill>
                  <a:srgbClr val="57606A"/>
                </a:solidFill>
                <a:effectLst/>
                <a:latin typeface="-apple-system"/>
              </a:rPr>
              <a:t>cf. </a:t>
            </a:r>
            <a:r>
              <a:rPr lang="en-US" altLang="ko-KR" sz="1400">
                <a:solidFill>
                  <a:srgbClr val="57606A"/>
                </a:solidFill>
                <a:latin typeface="-apple-system"/>
              </a:rPr>
              <a:t>5.92GB</a:t>
            </a:r>
            <a:r>
              <a:rPr lang="ko-KR" altLang="en-US" sz="1400">
                <a:solidFill>
                  <a:srgbClr val="57606A"/>
                </a:solidFill>
                <a:latin typeface="-apple-system"/>
              </a:rPr>
              <a:t>까지 가용한다</a:t>
            </a:r>
            <a:r>
              <a:rPr lang="en-US" altLang="ko-KR" sz="1400">
                <a:solidFill>
                  <a:srgbClr val="57606A"/>
                </a:solidFill>
                <a:latin typeface="-apple-system"/>
              </a:rPr>
              <a:t>.</a:t>
            </a:r>
            <a:endParaRPr lang="en-US" altLang="ko-KR" sz="2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BB5FA-50A4-4B19-A840-44722E5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875550"/>
            <a:ext cx="734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b="0" i="0">
                <a:solidFill>
                  <a:srgbClr val="57606A"/>
                </a:solidFill>
                <a:effectLst/>
                <a:latin typeface="-apple-system"/>
              </a:rPr>
              <a:t>cf. </a:t>
            </a:r>
            <a:r>
              <a:rPr lang="en-US" altLang="ko-KR" sz="1400">
                <a:solidFill>
                  <a:srgbClr val="57606A"/>
                </a:solidFill>
                <a:latin typeface="-apple-system"/>
              </a:rPr>
              <a:t>64</a:t>
            </a:r>
            <a:r>
              <a:rPr lang="ko-KR" altLang="en-US" sz="1400">
                <a:solidFill>
                  <a:srgbClr val="57606A"/>
                </a:solidFill>
                <a:latin typeface="-apple-system"/>
              </a:rPr>
              <a:t>비트 컴퓨터는 하위 </a:t>
            </a:r>
            <a:r>
              <a:rPr lang="en-US" altLang="ko-KR" sz="1400">
                <a:solidFill>
                  <a:srgbClr val="57606A"/>
                </a:solidFill>
                <a:latin typeface="-apple-system"/>
              </a:rPr>
              <a:t>48</a:t>
            </a:r>
            <a:r>
              <a:rPr lang="ko-KR" altLang="en-US" sz="1400">
                <a:solidFill>
                  <a:srgbClr val="57606A"/>
                </a:solidFill>
                <a:latin typeface="-apple-system"/>
              </a:rPr>
              <a:t>비트만 사용해서 </a:t>
            </a:r>
            <a:r>
              <a:rPr lang="en-US" altLang="ko-KR" sz="1400" u="sng">
                <a:solidFill>
                  <a:srgbClr val="57606A"/>
                </a:solidFill>
                <a:latin typeface="-apple-system"/>
              </a:rPr>
              <a:t>256TB</a:t>
            </a:r>
            <a:r>
              <a:rPr lang="ko-KR" altLang="en-US" sz="1400" u="sng">
                <a:solidFill>
                  <a:srgbClr val="57606A"/>
                </a:solidFill>
                <a:latin typeface="-apple-system"/>
              </a:rPr>
              <a:t>만큼의</a:t>
            </a:r>
            <a:r>
              <a:rPr lang="en-US" altLang="ko-KR" sz="1400" u="sng">
                <a:solidFill>
                  <a:srgbClr val="57606A"/>
                </a:solidFill>
                <a:latin typeface="-apple-system"/>
              </a:rPr>
              <a:t> </a:t>
            </a:r>
            <a:r>
              <a:rPr lang="ko-KR" altLang="en-US" sz="1400" u="sng">
                <a:solidFill>
                  <a:srgbClr val="57606A"/>
                </a:solidFill>
                <a:latin typeface="-apple-system"/>
              </a:rPr>
              <a:t>주소를 식별할 수 있다</a:t>
            </a:r>
            <a:r>
              <a:rPr lang="en-US" altLang="ko-KR" sz="1400" u="sng">
                <a:solidFill>
                  <a:srgbClr val="57606A"/>
                </a:solidFill>
                <a:latin typeface="-apple-system"/>
              </a:rPr>
              <a:t>.</a:t>
            </a:r>
            <a:endParaRPr lang="en-US" altLang="ko-KR" sz="2400" b="1" u="sng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식별할 수 있는 남는 주소가 많다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&gt;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보조기억장치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주소를 할당할 수 있게 되었다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안에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주소가 할당된다면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버스를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공유할 수 있게 되었다</a:t>
            </a:r>
            <a:r>
              <a:rPr lang="en-US" altLang="ko-KR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CF157-91F5-4554-A87A-75E5248C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39411"/>
            <a:ext cx="5697342" cy="3962755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91DADA4B-197B-44FC-9534-2221B18385A7}"/>
              </a:ext>
            </a:extLst>
          </p:cNvPr>
          <p:cNvSpPr/>
          <p:nvPr/>
        </p:nvSpPr>
        <p:spPr bwMode="auto">
          <a:xfrm>
            <a:off x="5813517" y="2588783"/>
            <a:ext cx="3312368" cy="576064"/>
          </a:xfrm>
          <a:prstGeom prst="wedgeEllipseCallout">
            <a:avLst>
              <a:gd name="adj1" fmla="val -42103"/>
              <a:gd name="adj2" fmla="val -83222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속도가 다르지 않나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 버스 </a:t>
            </a:r>
            <a:r>
              <a:rPr lang="en-US" altLang="ko-KR" sz="3200">
                <a:solidFill>
                  <a:schemeClr val="tx1"/>
                </a:solidFill>
              </a:rPr>
              <a:t>vs I/O</a:t>
            </a:r>
            <a:r>
              <a:rPr lang="ko-KR" altLang="en-US" sz="3200">
                <a:solidFill>
                  <a:schemeClr val="tx1"/>
                </a:solidFill>
              </a:rPr>
              <a:t> 버스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 과정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7F840C-0F1E-4514-8FDE-41706037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16" y="1922435"/>
            <a:ext cx="6023167" cy="43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 버스 </a:t>
            </a:r>
            <a:r>
              <a:rPr lang="en-US" altLang="ko-KR" sz="3200">
                <a:solidFill>
                  <a:schemeClr val="tx1"/>
                </a:solidFill>
              </a:rPr>
              <a:t>vs I/O</a:t>
            </a:r>
            <a:r>
              <a:rPr lang="ko-KR" altLang="en-US" sz="3200">
                <a:solidFill>
                  <a:schemeClr val="tx1"/>
                </a:solidFill>
              </a:rPr>
              <a:t> 버스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버스에서 동기식 데이터 전송 과정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D980B2-DEAD-49C6-AF6A-DFDC3EB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1917906"/>
            <a:ext cx="7211431" cy="3391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7B2F6-77EC-42D8-B398-4BE3020AA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309278"/>
            <a:ext cx="398112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빠른 데이터 전송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수신지의 상태 저장 공간 비용이 필요없다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A4C6-9456-4BD9-A1A4-799CE2287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418" y="5309278"/>
            <a:ext cx="39811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버스를 사용하는 제일 느린 장치에 클록 속도를 맞춰야한다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3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 버스 </a:t>
            </a:r>
            <a:r>
              <a:rPr lang="en-US" altLang="ko-KR" sz="3200">
                <a:solidFill>
                  <a:schemeClr val="tx1"/>
                </a:solidFill>
              </a:rPr>
              <a:t>vs I/O</a:t>
            </a:r>
            <a:r>
              <a:rPr lang="ko-KR" altLang="en-US" sz="3200">
                <a:solidFill>
                  <a:schemeClr val="tx1"/>
                </a:solidFill>
              </a:rPr>
              <a:t> 버스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버스에서 비동기식 데이터 전송 과정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I/O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버스는 짧은 버스부터 긴 버스까지 가변적이다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보낼지에 대한 중재 역할은 입출력 제어기가 맡는데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주차 내용이니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AC589-816F-427C-9B9B-5FCD6631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74" y="2999640"/>
            <a:ext cx="6583052" cy="3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357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9613</TotalTime>
  <Words>445</Words>
  <Application>Microsoft Office PowerPoint</Application>
  <PresentationFormat>화면 슬라이드 쇼(4:3)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메모리 사용과 관리</vt:lpstr>
      <vt:lpstr>목차</vt:lpstr>
      <vt:lpstr>메모리</vt:lpstr>
      <vt:lpstr>메모리</vt:lpstr>
      <vt:lpstr>메모리</vt:lpstr>
      <vt:lpstr>메모리</vt:lpstr>
      <vt:lpstr>메모리 버스 vs I/O 버스</vt:lpstr>
      <vt:lpstr>메모리 버스 vs I/O 버스</vt:lpstr>
      <vt:lpstr>메모리 버스 vs I/O 버스</vt:lpstr>
      <vt:lpstr>CPU-메모리</vt:lpstr>
      <vt:lpstr>버스의 분류</vt:lpstr>
      <vt:lpstr>함수</vt:lpstr>
      <vt:lpstr>v8 메모리 관리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900</cp:revision>
  <dcterms:created xsi:type="dcterms:W3CDTF">2010-05-23T14:28:12Z</dcterms:created>
  <dcterms:modified xsi:type="dcterms:W3CDTF">2022-01-06T06:46:12Z</dcterms:modified>
</cp:coreProperties>
</file>