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1" r:id="rId4"/>
    <p:sldId id="297" r:id="rId5"/>
    <p:sldId id="292" r:id="rId6"/>
    <p:sldId id="293" r:id="rId7"/>
    <p:sldId id="294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0013" autoAdjust="0"/>
  </p:normalViewPr>
  <p:slideViewPr>
    <p:cSldViewPr snapToGrid="0">
      <p:cViewPr varScale="1">
        <p:scale>
          <a:sx n="58" d="100"/>
          <a:sy n="58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2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2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97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7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스레드가 너무 많아지면 성능이 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스레드 풀이라는 기능을 이용하여 스레드의 개수를 제한합니다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스레드 풀이란</a:t>
            </a:r>
            <a:r>
              <a:rPr lang="en-US" altLang="ko-KR" dirty="0"/>
              <a:t>, Thread</a:t>
            </a:r>
            <a:r>
              <a:rPr lang="ko-KR" altLang="en-US" dirty="0"/>
              <a:t>를 미리 </a:t>
            </a:r>
            <a:r>
              <a:rPr lang="ko-KR" altLang="en-US" dirty="0" err="1"/>
              <a:t>생성해놓고</a:t>
            </a:r>
            <a:r>
              <a:rPr lang="ko-KR" altLang="en-US" dirty="0"/>
              <a:t> 적절하게 관리하는 시스템을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큐에 작업을 </a:t>
            </a:r>
            <a:r>
              <a:rPr lang="ko-KR" altLang="en-US" dirty="0" err="1"/>
              <a:t>넣어놓고</a:t>
            </a:r>
            <a:r>
              <a:rPr lang="ko-KR" altLang="en-US" dirty="0"/>
              <a:t> 스레드 풀에 작업이 끝나 스레드가 들어오면 큐의 작업을 하나씩 빼서 할당하는 방식을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흡사</a:t>
            </a:r>
            <a:r>
              <a:rPr lang="en-US" altLang="ko-KR" dirty="0"/>
              <a:t>, </a:t>
            </a:r>
            <a:r>
              <a:rPr lang="ko-KR" altLang="en-US" dirty="0"/>
              <a:t>운영체제의 </a:t>
            </a:r>
            <a:r>
              <a:rPr lang="en-US" altLang="ko-KR" dirty="0"/>
              <a:t>CPU </a:t>
            </a:r>
            <a:r>
              <a:rPr lang="ko-KR" altLang="en-US" dirty="0" err="1"/>
              <a:t>스케줄링와</a:t>
            </a:r>
            <a:r>
              <a:rPr lang="ko-KR" altLang="en-US" dirty="0"/>
              <a:t> 비슷하게 동작한다고 생각이 들었습니다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78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8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5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1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1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5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17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1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8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스토리지 기술의 변천과 데이터베이스에 끼치는 영향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dirty="0"/>
              <a:t>서버 </a:t>
            </a:r>
            <a:r>
              <a:rPr lang="en-US" altLang="ko-KR" sz="6600" dirty="0"/>
              <a:t>– </a:t>
            </a:r>
            <a:r>
              <a:rPr lang="ko-KR" altLang="en-US" sz="6600" dirty="0" err="1">
                <a:solidFill>
                  <a:srgbClr val="FF0000"/>
                </a:solidFill>
              </a:rPr>
              <a:t>샤딩</a:t>
            </a:r>
            <a:endParaRPr lang="en-US" altLang="ko-KR" sz="6600" dirty="0">
              <a:solidFill>
                <a:srgbClr val="FF0000"/>
              </a:solidFill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49112-89DA-823F-9DBE-7AC22339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2738017"/>
            <a:ext cx="3758184" cy="33635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B44159-F32A-BF12-41DE-CFF3603AE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2738017"/>
            <a:ext cx="3758184" cy="3363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589CF6-5043-FB4A-4F1F-052E7756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208" y="2738017"/>
            <a:ext cx="3758184" cy="33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단일 스레드 처리 성능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582189" y="2321142"/>
            <a:ext cx="9027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메모리</a:t>
            </a:r>
            <a:r>
              <a:rPr lang="en-US" altLang="ko-KR" sz="2400" dirty="0"/>
              <a:t>, </a:t>
            </a:r>
            <a:r>
              <a:rPr lang="ko-KR" altLang="en-US" sz="2400" dirty="0"/>
              <a:t>디스크</a:t>
            </a:r>
            <a:r>
              <a:rPr lang="en-US" altLang="ko-KR" sz="2400" dirty="0"/>
              <a:t>, </a:t>
            </a:r>
            <a:r>
              <a:rPr lang="ko-KR" altLang="en-US" sz="2400" dirty="0"/>
              <a:t>서버의 등의 크기를 늘려서 </a:t>
            </a:r>
            <a:r>
              <a:rPr lang="en-US" altLang="ko-KR" sz="2400" dirty="0"/>
              <a:t>DB</a:t>
            </a:r>
            <a:r>
              <a:rPr lang="ko-KR" altLang="en-US" sz="2400" dirty="0"/>
              <a:t>서버가 담당할 데이터 양</a:t>
            </a:r>
            <a:r>
              <a:rPr lang="en-US" altLang="ko-KR" sz="2400" dirty="0"/>
              <a:t>/</a:t>
            </a:r>
            <a:r>
              <a:rPr lang="ko-KR" altLang="en-US" sz="2400" dirty="0"/>
              <a:t>사용자 수가 모두 증가하면 새로운 문제가 발생</a:t>
            </a:r>
            <a:r>
              <a:rPr lang="en-US" altLang="ko-KR" sz="2400" dirty="0"/>
              <a:t>!!</a:t>
            </a:r>
          </a:p>
          <a:p>
            <a:endParaRPr lang="en-US" altLang="ko-KR" sz="2400" dirty="0"/>
          </a:p>
          <a:p>
            <a:r>
              <a:rPr lang="ko-KR" altLang="en-US" sz="2400" dirty="0"/>
              <a:t>집계처리</a:t>
            </a:r>
            <a:r>
              <a:rPr lang="en-US" altLang="ko-KR" sz="2400" dirty="0"/>
              <a:t>(Group By)</a:t>
            </a:r>
            <a:r>
              <a:rPr lang="ko-KR" altLang="en-US" sz="2400" dirty="0"/>
              <a:t>와 같은 </a:t>
            </a:r>
            <a:r>
              <a:rPr lang="ko-KR" altLang="en-US" sz="2400" b="1" dirty="0">
                <a:solidFill>
                  <a:srgbClr val="FF0000"/>
                </a:solidFill>
              </a:rPr>
              <a:t>단일 스레드</a:t>
            </a:r>
            <a:r>
              <a:rPr lang="ko-KR" altLang="en-US" sz="2400" dirty="0"/>
              <a:t>에서 작업하는 것의 시간이 </a:t>
            </a:r>
            <a:r>
              <a:rPr lang="ko-KR" altLang="en-US" sz="2400" dirty="0" err="1"/>
              <a:t>오래걸림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MySQL</a:t>
            </a:r>
            <a:r>
              <a:rPr lang="ko-KR" altLang="en-US" sz="2400" dirty="0"/>
              <a:t>에서 </a:t>
            </a:r>
            <a:r>
              <a:rPr lang="en-US" altLang="ko-KR" sz="2400" b="1" dirty="0">
                <a:solidFill>
                  <a:srgbClr val="FF0000"/>
                </a:solidFill>
              </a:rPr>
              <a:t>`</a:t>
            </a:r>
            <a:r>
              <a:rPr lang="ko-KR" altLang="en-US" sz="2400" b="1" dirty="0">
                <a:solidFill>
                  <a:srgbClr val="FF0000"/>
                </a:solidFill>
              </a:rPr>
              <a:t>바이너리 로그 수신</a:t>
            </a:r>
            <a:r>
              <a:rPr lang="en-US" altLang="ko-KR" sz="2400" b="1" dirty="0">
                <a:solidFill>
                  <a:srgbClr val="FF0000"/>
                </a:solidFill>
              </a:rPr>
              <a:t>`</a:t>
            </a:r>
            <a:r>
              <a:rPr lang="ko-KR" altLang="en-US" sz="2400" dirty="0"/>
              <a:t> 역시 단일 스레드 동작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332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단일 스레드 처리 성능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582189" y="1789128"/>
            <a:ext cx="9027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단일 스레드 처리의 성능 지연 이유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병렬 처리 </a:t>
            </a:r>
            <a:r>
              <a:rPr lang="en-US" altLang="ko-KR" sz="2400" dirty="0"/>
              <a:t>x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디스크 </a:t>
            </a:r>
            <a:r>
              <a:rPr lang="en-US" altLang="ko-KR" sz="2400" dirty="0"/>
              <a:t>I/O </a:t>
            </a:r>
            <a:r>
              <a:rPr lang="ko-KR" altLang="en-US" sz="2400" dirty="0"/>
              <a:t>속도가 느림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15DD48-AB64-6691-609A-C740E049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537" y="4439299"/>
            <a:ext cx="1564105" cy="1564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295B8E-399A-C995-8042-F3CF5D69F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417" y="4439299"/>
            <a:ext cx="1564105" cy="156410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BCD7283-EA9A-25A4-CC03-49689A51DDC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55642" y="5221352"/>
            <a:ext cx="3671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A68AE5F-09CD-E2B9-7515-76244489F45E}"/>
              </a:ext>
            </a:extLst>
          </p:cNvPr>
          <p:cNvCxnSpPr/>
          <p:nvPr/>
        </p:nvCxnSpPr>
        <p:spPr>
          <a:xfrm>
            <a:off x="1582188" y="3657600"/>
            <a:ext cx="388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SSD / HDD</a:t>
            </a:r>
            <a:r>
              <a:rPr lang="ko-KR" altLang="en-US" dirty="0"/>
              <a:t>를 사용한 </a:t>
            </a:r>
            <a:r>
              <a:rPr lang="en-US" altLang="ko-KR" dirty="0"/>
              <a:t>DBMS </a:t>
            </a:r>
            <a:r>
              <a:rPr lang="ko-KR" altLang="en-US" dirty="0"/>
              <a:t>성능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31671E-A892-D1C0-8B0B-23D629F5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77" y="1548075"/>
            <a:ext cx="1564105" cy="1564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45F5F0-68C8-48A4-3036-50B2C6163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657" y="1548075"/>
            <a:ext cx="1564105" cy="15641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5366733-EED2-4AD6-A876-9D88FA9BFB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89882" y="2330128"/>
            <a:ext cx="3671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FA66520-8D88-8F2E-EA04-33F68137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223" y="3429000"/>
            <a:ext cx="6511661" cy="30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SSD / HDD</a:t>
            </a:r>
            <a:r>
              <a:rPr lang="ko-KR" altLang="en-US" dirty="0"/>
              <a:t>의 실체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31671E-A892-D1C0-8B0B-23D629F5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777" y="1548075"/>
            <a:ext cx="1564105" cy="1564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45F5F0-68C8-48A4-3036-50B2C6163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657" y="1548075"/>
            <a:ext cx="1564105" cy="15641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5366733-EED2-4AD6-A876-9D88FA9BFBB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89882" y="2330128"/>
            <a:ext cx="3671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F9B83594-9430-E92C-B71E-C491271A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78" y="3934054"/>
            <a:ext cx="110891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충분하다면 어느 저장장치를 사용하든 큰 차이는 없다.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다만,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부족한 경우 TPS, 초당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처리율에서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SSD가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더 뛰어난 성능을 보여준다. 하지만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늘리는 것이 비용에 비해서 성능을 더 올릴 수 있다.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결론 적으로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SSD를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사용하는 것보다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HDD + 높은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비용 면에서 가장 좋은 선택이지만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못늘리면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SSD를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사용하자</a:t>
            </a:r>
          </a:p>
        </p:txBody>
      </p:sp>
    </p:spTree>
    <p:extLst>
      <p:ext uri="{BB962C8B-B14F-4D97-AF65-F5344CB8AC3E}">
        <p14:creationId xmlns:p14="http://schemas.microsoft.com/office/powerpoint/2010/main" val="354211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데이터베이스 개선</a:t>
            </a:r>
            <a:r>
              <a:rPr lang="en-US" altLang="ko-KR" dirty="0"/>
              <a:t>(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EF1FF-D753-9017-F614-695911B5C22D}"/>
              </a:ext>
            </a:extLst>
          </p:cNvPr>
          <p:cNvSpPr txBox="1"/>
          <p:nvPr/>
        </p:nvSpPr>
        <p:spPr>
          <a:xfrm>
            <a:off x="1582189" y="2321142"/>
            <a:ext cx="9027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MySQL</a:t>
            </a:r>
            <a:r>
              <a:rPr lang="ko-KR" altLang="en-US" sz="2400" dirty="0"/>
              <a:t> 개선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CPU </a:t>
            </a:r>
            <a:r>
              <a:rPr lang="ko-KR" altLang="en-US" sz="2400" dirty="0"/>
              <a:t>확장성 향상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디스크 </a:t>
            </a:r>
            <a:r>
              <a:rPr lang="en-US" altLang="ko-KR" sz="2400" dirty="0"/>
              <a:t>I/O </a:t>
            </a:r>
            <a:r>
              <a:rPr lang="ko-KR" altLang="en-US" sz="2400" dirty="0"/>
              <a:t>병렬성의 개선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백그라운드의 분할 </a:t>
            </a:r>
            <a:r>
              <a:rPr lang="en-US" altLang="ko-KR" sz="2400" dirty="0"/>
              <a:t>/ </a:t>
            </a:r>
            <a:r>
              <a:rPr lang="ko-KR" altLang="en-US" sz="2400" dirty="0"/>
              <a:t>병렬화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929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확장성 향상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EF1FF-D753-9017-F614-695911B5C22D}"/>
              </a:ext>
            </a:extLst>
          </p:cNvPr>
          <p:cNvSpPr txBox="1"/>
          <p:nvPr/>
        </p:nvSpPr>
        <p:spPr>
          <a:xfrm>
            <a:off x="1050174" y="1755876"/>
            <a:ext cx="1037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Mutex : </a:t>
            </a:r>
            <a:r>
              <a:rPr lang="ko-KR" altLang="en-US" sz="2400" dirty="0" err="1"/>
              <a:t>뮤텍스는</a:t>
            </a:r>
            <a:r>
              <a:rPr lang="ko-KR" altLang="en-US" sz="2400" dirty="0"/>
              <a:t> 자원에 대한 접근을 동기화하기 위해 사용되는 상호배제 기술이다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뮤텍스는</a:t>
            </a:r>
            <a:r>
              <a:rPr lang="ko-KR" altLang="en-US" sz="2400" dirty="0"/>
              <a:t> </a:t>
            </a:r>
            <a:r>
              <a:rPr lang="en-US" altLang="ko-KR" sz="2400" dirty="0"/>
              <a:t>Locking </a:t>
            </a:r>
            <a:r>
              <a:rPr lang="ko-KR" altLang="en-US" sz="2400" dirty="0"/>
              <a:t>메커니즘으로 오직 하나의 스레드만이 동일한 시점에 </a:t>
            </a:r>
            <a:r>
              <a:rPr lang="ko-KR" altLang="en-US" sz="2400" dirty="0" err="1"/>
              <a:t>뮤텍스를</a:t>
            </a:r>
            <a:r>
              <a:rPr lang="ko-KR" altLang="en-US" sz="2400" dirty="0"/>
              <a:t> 얻어 임계 영역에 들어올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405AD-6FCC-9C43-0DFE-A7DA4A59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33" y="3542902"/>
            <a:ext cx="2393645" cy="12003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928FF5-4568-EFA9-6F92-9966EB15F85D}"/>
              </a:ext>
            </a:extLst>
          </p:cNvPr>
          <p:cNvSpPr/>
          <p:nvPr/>
        </p:nvSpPr>
        <p:spPr>
          <a:xfrm>
            <a:off x="8193287" y="3542902"/>
            <a:ext cx="23936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Mutex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5B2584-118A-ECEA-B629-D7448C7A2FD8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725678" y="4143067"/>
            <a:ext cx="3467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DD01C2F-A655-C428-F9BE-B4196A5D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32" y="5283379"/>
            <a:ext cx="2393645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1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확장성 향상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EF1FF-D753-9017-F614-695911B5C22D}"/>
              </a:ext>
            </a:extLst>
          </p:cNvPr>
          <p:cNvSpPr txBox="1"/>
          <p:nvPr/>
        </p:nvSpPr>
        <p:spPr>
          <a:xfrm>
            <a:off x="1050174" y="1755876"/>
            <a:ext cx="10371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Mutex : </a:t>
            </a:r>
            <a:r>
              <a:rPr lang="ko-KR" altLang="en-US" sz="2400" dirty="0" err="1"/>
              <a:t>뮤텍스는</a:t>
            </a:r>
            <a:r>
              <a:rPr lang="ko-KR" altLang="en-US" sz="2400" dirty="0"/>
              <a:t> 자원에 대한 접근을 동기화하기 위해 사용되는 상호배제 기술이다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뮤텍스는</a:t>
            </a:r>
            <a:r>
              <a:rPr lang="ko-KR" altLang="en-US" sz="2400" dirty="0"/>
              <a:t> </a:t>
            </a:r>
            <a:r>
              <a:rPr lang="en-US" altLang="ko-KR" sz="2400" dirty="0"/>
              <a:t>Locking </a:t>
            </a:r>
            <a:r>
              <a:rPr lang="ko-KR" altLang="en-US" sz="2400" dirty="0"/>
              <a:t>메커니즘으로 오직 하나의 스레드만이 동일한 시점에 </a:t>
            </a:r>
            <a:r>
              <a:rPr lang="ko-KR" altLang="en-US" sz="2400" dirty="0" err="1"/>
              <a:t>뮤텍스를</a:t>
            </a:r>
            <a:r>
              <a:rPr lang="ko-KR" altLang="en-US" sz="2400" dirty="0"/>
              <a:t> 얻어 임계 영역에 들어올 수 있다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405AD-6FCC-9C43-0DFE-A7DA4A59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33" y="3542902"/>
            <a:ext cx="2393645" cy="12003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928FF5-4568-EFA9-6F92-9966EB15F85D}"/>
              </a:ext>
            </a:extLst>
          </p:cNvPr>
          <p:cNvSpPr/>
          <p:nvPr/>
        </p:nvSpPr>
        <p:spPr>
          <a:xfrm>
            <a:off x="8193287" y="3542902"/>
            <a:ext cx="23936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Mutex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5B2584-118A-ECEA-B629-D7448C7A2FD8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725678" y="4143067"/>
            <a:ext cx="3467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DD01C2F-A655-C428-F9BE-B4196A5D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32" y="5283379"/>
            <a:ext cx="2393645" cy="12003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BFCACF-1183-CE41-EC02-D0E5FF0641DC}"/>
              </a:ext>
            </a:extLst>
          </p:cNvPr>
          <p:cNvSpPr/>
          <p:nvPr/>
        </p:nvSpPr>
        <p:spPr>
          <a:xfrm>
            <a:off x="8193287" y="5328070"/>
            <a:ext cx="2393645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Mutex</a:t>
            </a:r>
            <a:endParaRPr lang="ko-KR" altLang="en-US" sz="2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405C8B-E3AA-69E4-EE9C-08A74480AE99}"/>
              </a:ext>
            </a:extLst>
          </p:cNvPr>
          <p:cNvCxnSpPr/>
          <p:nvPr/>
        </p:nvCxnSpPr>
        <p:spPr>
          <a:xfrm flipH="1">
            <a:off x="4725678" y="5928234"/>
            <a:ext cx="3467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9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디스크 </a:t>
            </a:r>
            <a:r>
              <a:rPr lang="en-US" altLang="ko-KR" dirty="0"/>
              <a:t>I/O </a:t>
            </a:r>
            <a:r>
              <a:rPr lang="ko-KR" altLang="en-US" dirty="0"/>
              <a:t>병렬성의 개선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7880D9-88ED-72EC-B297-C91A4E802A07}"/>
              </a:ext>
            </a:extLst>
          </p:cNvPr>
          <p:cNvSpPr/>
          <p:nvPr/>
        </p:nvSpPr>
        <p:spPr>
          <a:xfrm>
            <a:off x="1050172" y="3350029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53EEAC-85FC-1C67-B6D9-688D06A9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95" y="1727080"/>
            <a:ext cx="1130531" cy="113053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0183E5-7CC0-BE96-7707-653F391268A9}"/>
              </a:ext>
            </a:extLst>
          </p:cNvPr>
          <p:cNvSpPr/>
          <p:nvPr/>
        </p:nvSpPr>
        <p:spPr>
          <a:xfrm>
            <a:off x="1050171" y="4508567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E82AE-B4D2-1E75-B553-C7974BC63A53}"/>
              </a:ext>
            </a:extLst>
          </p:cNvPr>
          <p:cNvSpPr txBox="1"/>
          <p:nvPr/>
        </p:nvSpPr>
        <p:spPr>
          <a:xfrm>
            <a:off x="1614049" y="1315785"/>
            <a:ext cx="53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DBFE8E-A9FB-F383-1505-32B6E290D3F2}"/>
              </a:ext>
            </a:extLst>
          </p:cNvPr>
          <p:cNvSpPr/>
          <p:nvPr/>
        </p:nvSpPr>
        <p:spPr>
          <a:xfrm>
            <a:off x="4910049" y="3350029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9F9E2F7-179F-DBDE-1DB7-EE8CE642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2" y="1727080"/>
            <a:ext cx="1130531" cy="113053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7A2FC4-129F-C9E5-38D4-6A112EAE23CE}"/>
              </a:ext>
            </a:extLst>
          </p:cNvPr>
          <p:cNvSpPr/>
          <p:nvPr/>
        </p:nvSpPr>
        <p:spPr>
          <a:xfrm>
            <a:off x="4910048" y="4508567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FDF53-E5AE-CDB9-D7A6-A14F3037E904}"/>
              </a:ext>
            </a:extLst>
          </p:cNvPr>
          <p:cNvSpPr txBox="1"/>
          <p:nvPr/>
        </p:nvSpPr>
        <p:spPr>
          <a:xfrm>
            <a:off x="5473926" y="1315785"/>
            <a:ext cx="53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5.5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5006E4-F8CF-25C0-5D99-634C03853479}"/>
              </a:ext>
            </a:extLst>
          </p:cNvPr>
          <p:cNvSpPr/>
          <p:nvPr/>
        </p:nvSpPr>
        <p:spPr>
          <a:xfrm>
            <a:off x="9071950" y="3502429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11B50A9-5168-A072-1AF0-A8B773F2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416" y="1727080"/>
            <a:ext cx="1130531" cy="113053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ADB32D0-45AF-AF81-9273-9733F7A70C20}"/>
              </a:ext>
            </a:extLst>
          </p:cNvPr>
          <p:cNvSpPr/>
          <p:nvPr/>
        </p:nvSpPr>
        <p:spPr>
          <a:xfrm>
            <a:off x="9077484" y="4321206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27065-6D38-E27A-D8D5-7A98E9F8509B}"/>
              </a:ext>
            </a:extLst>
          </p:cNvPr>
          <p:cNvSpPr txBox="1"/>
          <p:nvPr/>
        </p:nvSpPr>
        <p:spPr>
          <a:xfrm>
            <a:off x="9631669" y="1315785"/>
            <a:ext cx="8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5.7 ~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2307652-E615-2455-695E-7CE9A52FFCDA}"/>
              </a:ext>
            </a:extLst>
          </p:cNvPr>
          <p:cNvSpPr/>
          <p:nvPr/>
        </p:nvSpPr>
        <p:spPr>
          <a:xfrm>
            <a:off x="5062449" y="3502429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D472ED-0E43-0E58-15F6-8766B08C520B}"/>
              </a:ext>
            </a:extLst>
          </p:cNvPr>
          <p:cNvSpPr/>
          <p:nvPr/>
        </p:nvSpPr>
        <p:spPr>
          <a:xfrm>
            <a:off x="5214849" y="3654829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AB337E-C3C5-7AD9-5807-721EE5399418}"/>
              </a:ext>
            </a:extLst>
          </p:cNvPr>
          <p:cNvSpPr/>
          <p:nvPr/>
        </p:nvSpPr>
        <p:spPr>
          <a:xfrm>
            <a:off x="5367249" y="3807229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57FD20-2689-B579-F16E-651C63F025DC}"/>
              </a:ext>
            </a:extLst>
          </p:cNvPr>
          <p:cNvSpPr/>
          <p:nvPr/>
        </p:nvSpPr>
        <p:spPr>
          <a:xfrm>
            <a:off x="5062448" y="4660967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84795C-CE47-4D14-6CBC-F2FE9746BE4A}"/>
              </a:ext>
            </a:extLst>
          </p:cNvPr>
          <p:cNvSpPr/>
          <p:nvPr/>
        </p:nvSpPr>
        <p:spPr>
          <a:xfrm>
            <a:off x="5214848" y="4813367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AB82EB-F222-FADA-DFA6-D27E225B167D}"/>
              </a:ext>
            </a:extLst>
          </p:cNvPr>
          <p:cNvSpPr/>
          <p:nvPr/>
        </p:nvSpPr>
        <p:spPr>
          <a:xfrm>
            <a:off x="5367248" y="4965767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9913FED-E668-05F2-2797-F39D20F86126}"/>
              </a:ext>
            </a:extLst>
          </p:cNvPr>
          <p:cNvSpPr/>
          <p:nvPr/>
        </p:nvSpPr>
        <p:spPr>
          <a:xfrm>
            <a:off x="5519648" y="5118167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679BB6-A438-6DFE-E94E-DFB38355A428}"/>
              </a:ext>
            </a:extLst>
          </p:cNvPr>
          <p:cNvSpPr/>
          <p:nvPr/>
        </p:nvSpPr>
        <p:spPr>
          <a:xfrm>
            <a:off x="9071948" y="6019930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D434D6-6D24-B0E1-11AF-71AB1EDBF59D}"/>
              </a:ext>
            </a:extLst>
          </p:cNvPr>
          <p:cNvSpPr/>
          <p:nvPr/>
        </p:nvSpPr>
        <p:spPr>
          <a:xfrm>
            <a:off x="9071949" y="5170568"/>
            <a:ext cx="1659775" cy="703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Thread</a:t>
            </a:r>
            <a:endParaRPr lang="ko-KR" altLang="en-US" sz="28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EF17AA5-E2DB-909C-90B3-314107437299}"/>
              </a:ext>
            </a:extLst>
          </p:cNvPr>
          <p:cNvSpPr/>
          <p:nvPr/>
        </p:nvSpPr>
        <p:spPr>
          <a:xfrm>
            <a:off x="8828116" y="2857611"/>
            <a:ext cx="2177935" cy="4000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E5BC3B-D6FB-D8ED-3527-57A2B05297AD}"/>
              </a:ext>
            </a:extLst>
          </p:cNvPr>
          <p:cNvSpPr txBox="1"/>
          <p:nvPr/>
        </p:nvSpPr>
        <p:spPr>
          <a:xfrm>
            <a:off x="9204952" y="2994653"/>
            <a:ext cx="15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pool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670B84F-2543-9F6A-3F3B-1CB280B09FCA}"/>
              </a:ext>
            </a:extLst>
          </p:cNvPr>
          <p:cNvSpPr/>
          <p:nvPr/>
        </p:nvSpPr>
        <p:spPr>
          <a:xfrm>
            <a:off x="3158836" y="3654829"/>
            <a:ext cx="1199804" cy="550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4159920-A027-4D87-0865-51E402464A8E}"/>
              </a:ext>
            </a:extLst>
          </p:cNvPr>
          <p:cNvSpPr/>
          <p:nvPr/>
        </p:nvSpPr>
        <p:spPr>
          <a:xfrm>
            <a:off x="7383083" y="3717995"/>
            <a:ext cx="1199804" cy="550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/>
      <p:bldP spid="30" grpId="0" animBg="1"/>
      <p:bldP spid="32" grpId="0" animBg="1"/>
      <p:bldP spid="33" grpId="0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백그라운드의 분할 </a:t>
            </a:r>
            <a:r>
              <a:rPr lang="en-US" altLang="ko-KR" dirty="0"/>
              <a:t>/ </a:t>
            </a:r>
            <a:r>
              <a:rPr lang="ko-KR" altLang="en-US" dirty="0"/>
              <a:t>병렬화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EF1FF-D753-9017-F614-695911B5C22D}"/>
              </a:ext>
            </a:extLst>
          </p:cNvPr>
          <p:cNvSpPr txBox="1"/>
          <p:nvPr/>
        </p:nvSpPr>
        <p:spPr>
          <a:xfrm>
            <a:off x="125466" y="1872254"/>
            <a:ext cx="118068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포그라운드 스레드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클라이언트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사용자가 요청한 쿼리 문장을 처리하는 스레드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고객 창구 역할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데이터 조회 스레드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데이터 버퍼나 캐시 또는 직접 디스크나 인덱스 파일로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	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접근하여 데이터를 가져오는 스레드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백그라운드 스레드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buffer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병합하는 스레드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로그 기록 스레드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InnoDB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버퍼 풀의 데이터를 디스크로 기록하는 스레드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데이터를 버퍼로 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읽어들이는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스레드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잠금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데드락을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모니터링하는 스레드</a:t>
            </a:r>
          </a:p>
          <a:p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모든 백그라운드 스레드를 관리하는 메인 스레드</a:t>
            </a:r>
          </a:p>
        </p:txBody>
      </p:sp>
    </p:spTree>
    <p:extLst>
      <p:ext uri="{BB962C8B-B14F-4D97-AF65-F5344CB8AC3E}">
        <p14:creationId xmlns:p14="http://schemas.microsoft.com/office/powerpoint/2010/main" val="351036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엑세스</a:t>
            </a:r>
            <a:r>
              <a:rPr lang="ko-KR" altLang="en-US" dirty="0"/>
              <a:t> 성능 극대화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데이터베이스 개선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들어가며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515077" y="2576945"/>
            <a:ext cx="9027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데이터 베이스 저장소의 기술의 발전에 대해 배울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하드웨어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소프트웨어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790" y="2807777"/>
            <a:ext cx="10515600" cy="1325563"/>
          </a:xfrm>
        </p:spPr>
        <p:txBody>
          <a:bodyPr/>
          <a:lstStyle/>
          <a:p>
            <a:r>
              <a:rPr lang="ko-KR" altLang="en-US" dirty="0" err="1"/>
              <a:t>엑세스</a:t>
            </a:r>
            <a:r>
              <a:rPr lang="ko-KR" altLang="en-US" dirty="0"/>
              <a:t> 성능 극대화</a:t>
            </a:r>
          </a:p>
        </p:txBody>
      </p:sp>
    </p:spTree>
    <p:extLst>
      <p:ext uri="{BB962C8B-B14F-4D97-AF65-F5344CB8AC3E}">
        <p14:creationId xmlns:p14="http://schemas.microsoft.com/office/powerpoint/2010/main" val="145688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하드웨어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515077" y="2576945"/>
            <a:ext cx="9027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DB</a:t>
            </a:r>
            <a:r>
              <a:rPr lang="ko-KR" altLang="en-US" sz="2400" dirty="0"/>
              <a:t>에서 데이터를 액세스하는 공간은 두가지가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메모리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디스크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3696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하드웨어 </a:t>
            </a:r>
            <a:r>
              <a:rPr lang="en-US" altLang="ko-KR" dirty="0"/>
              <a:t>- </a:t>
            </a:r>
            <a:r>
              <a:rPr lang="ko-KR" altLang="en-US" dirty="0"/>
              <a:t>메모리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298946" y="1729047"/>
            <a:ext cx="9027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메모리의 특징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액세스 속도가 빠르다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휘발성이다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담을 수 있는 데이터의 양이 적다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2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하드웨어 </a:t>
            </a:r>
            <a:r>
              <a:rPr lang="en-US" altLang="ko-KR" dirty="0"/>
              <a:t>- </a:t>
            </a:r>
            <a:r>
              <a:rPr lang="ko-KR" altLang="en-US" dirty="0"/>
              <a:t>메모리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1298947" y="1729047"/>
            <a:ext cx="5218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메모리의 특징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액세스 속도가 빠르다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휘발성이다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담을 수 있는 데이터의 양이 적다</a:t>
            </a:r>
            <a:r>
              <a:rPr lang="en-US" altLang="ko-KR" sz="2400" dirty="0"/>
              <a:t>.</a:t>
            </a:r>
          </a:p>
        </p:txBody>
      </p:sp>
      <p:pic>
        <p:nvPicPr>
          <p:cNvPr id="1026" name="Picture 2" descr="램 메모리 무료 아이콘">
            <a:extLst>
              <a:ext uri="{FF2B5EF4-FFF2-40B4-BE49-F238E27FC236}">
                <a16:creationId xmlns:a16="http://schemas.microsoft.com/office/drawing/2014/main" id="{7477D253-50D3-8FF8-12DE-4B4E0C89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32" y="4231104"/>
            <a:ext cx="1515979" cy="15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9B6DA8-1D65-3790-3A6E-4863D250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569" y="4231104"/>
            <a:ext cx="1515980" cy="151598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865EE1-37A9-8185-A614-4578B9482FD6}"/>
              </a:ext>
            </a:extLst>
          </p:cNvPr>
          <p:cNvCxnSpPr>
            <a:stCxn id="4" idx="3"/>
          </p:cNvCxnSpPr>
          <p:nvPr/>
        </p:nvCxnSpPr>
        <p:spPr>
          <a:xfrm flipV="1">
            <a:off x="4018549" y="4989093"/>
            <a:ext cx="44516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92181B-A1B5-92CF-4746-B42E5B3755F9}"/>
              </a:ext>
            </a:extLst>
          </p:cNvPr>
          <p:cNvSpPr txBox="1"/>
          <p:nvPr/>
        </p:nvSpPr>
        <p:spPr>
          <a:xfrm>
            <a:off x="5905101" y="4619761"/>
            <a:ext cx="10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08F44-9F3F-86F0-8E41-95A44BAB4F5B}"/>
              </a:ext>
            </a:extLst>
          </p:cNvPr>
          <p:cNvSpPr txBox="1"/>
          <p:nvPr/>
        </p:nvSpPr>
        <p:spPr>
          <a:xfrm>
            <a:off x="1298946" y="1729047"/>
            <a:ext cx="9027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메모리의 특징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액세스 속도가 빠르다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휘발성이다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담을 수 있는 데이터의 양이 적다</a:t>
            </a:r>
            <a:r>
              <a:rPr lang="en-US" altLang="ko-KR" sz="2400" dirty="0"/>
              <a:t>.</a:t>
            </a:r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683CF3A7-BA1C-469E-6736-49FD0C60648E}"/>
              </a:ext>
            </a:extLst>
          </p:cNvPr>
          <p:cNvSpPr/>
          <p:nvPr/>
        </p:nvSpPr>
        <p:spPr>
          <a:xfrm>
            <a:off x="6982691" y="885293"/>
            <a:ext cx="4303997" cy="2971811"/>
          </a:xfrm>
          <a:prstGeom prst="wedgeEllipseCallout">
            <a:avLst>
              <a:gd name="adj1" fmla="val -32807"/>
              <a:gd name="adj2" fmla="val 692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랜덤 액세스 </a:t>
            </a:r>
            <a:r>
              <a:rPr lang="en-US" altLang="ko-KR" dirty="0"/>
              <a:t>x</a:t>
            </a:r>
          </a:p>
          <a:p>
            <a:pPr algn="ctr"/>
            <a:r>
              <a:rPr lang="ko-KR" altLang="en-US" dirty="0"/>
              <a:t>액세스 속도 고속</a:t>
            </a:r>
            <a:r>
              <a:rPr lang="en-US" altLang="ko-KR" dirty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But!</a:t>
            </a:r>
          </a:p>
          <a:p>
            <a:pPr algn="ctr"/>
            <a:r>
              <a:rPr lang="ko-KR" altLang="en-US" dirty="0"/>
              <a:t>담을 수 있는 데이터의 양 대비 가격이 비싸다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82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하드웨어 </a:t>
            </a:r>
            <a:r>
              <a:rPr lang="en-US" altLang="ko-KR" dirty="0"/>
              <a:t>- </a:t>
            </a:r>
            <a:r>
              <a:rPr lang="ko-KR" altLang="en-US" dirty="0"/>
              <a:t>디스크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9737-E0C6-4C3B-94EA-7C13E13AB448}"/>
              </a:ext>
            </a:extLst>
          </p:cNvPr>
          <p:cNvSpPr txBox="1"/>
          <p:nvPr/>
        </p:nvSpPr>
        <p:spPr>
          <a:xfrm>
            <a:off x="999688" y="1778924"/>
            <a:ext cx="9027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디스크의 특징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담을 수 있는 데이터의 양이 많다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400" dirty="0"/>
              <a:t>랜덤 액세스가 발생한다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883C1-A46C-1E5C-D741-D5D2B021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527" y="2933086"/>
            <a:ext cx="1325564" cy="13255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3698B0-66D1-36A3-2134-A57BDE38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527" y="4750030"/>
            <a:ext cx="1325564" cy="1325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944248-E57F-AC93-0A3C-D75FFFC46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106" y="4750030"/>
            <a:ext cx="1325564" cy="13255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EE1AA9-A89F-5FD7-BF5C-2891937E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527" y="1137151"/>
            <a:ext cx="1325564" cy="132556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A7A4A4-F23B-A955-F28F-F44158925778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91670" y="1799933"/>
            <a:ext cx="2672857" cy="36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0969D7-5543-8B23-400F-F8221774C7AB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6691670" y="3595868"/>
            <a:ext cx="2672857" cy="181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B20EA5-75A1-4926-D132-4A4A96F55232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6691670" y="5412812"/>
            <a:ext cx="2672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2094E16A-1A7D-B498-04DB-1065841D4E1D}"/>
              </a:ext>
            </a:extLst>
          </p:cNvPr>
          <p:cNvSpPr/>
          <p:nvPr/>
        </p:nvSpPr>
        <p:spPr>
          <a:xfrm>
            <a:off x="8969281" y="698276"/>
            <a:ext cx="1961804" cy="59372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3FA7F-7B59-FC0F-CB24-787CFA2DE112}"/>
              </a:ext>
            </a:extLst>
          </p:cNvPr>
          <p:cNvSpPr txBox="1"/>
          <p:nvPr/>
        </p:nvSpPr>
        <p:spPr>
          <a:xfrm>
            <a:off x="9239520" y="274769"/>
            <a:ext cx="142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RAID </a:t>
            </a:r>
            <a:r>
              <a:rPr lang="ko-KR" altLang="en-US" dirty="0"/>
              <a:t>구성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C5876A33-9604-57AE-4589-7AB415EE184A}"/>
              </a:ext>
            </a:extLst>
          </p:cNvPr>
          <p:cNvSpPr/>
          <p:nvPr/>
        </p:nvSpPr>
        <p:spPr>
          <a:xfrm>
            <a:off x="336906" y="4087248"/>
            <a:ext cx="4366418" cy="2130672"/>
          </a:xfrm>
          <a:prstGeom prst="wedgeRoundRectCallout">
            <a:avLst>
              <a:gd name="adj1" fmla="val 59042"/>
              <a:gd name="adj2" fmla="val 1042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 디스크가 </a:t>
            </a:r>
            <a:r>
              <a:rPr lang="ko-KR" altLang="en-US"/>
              <a:t>많아져서 병렬처리로 빨라 보이지만</a:t>
            </a:r>
            <a:endParaRPr lang="en-US" altLang="ko-KR" dirty="0"/>
          </a:p>
          <a:p>
            <a:pPr algn="ctr"/>
            <a:r>
              <a:rPr lang="ko-KR" altLang="en-US" dirty="0"/>
              <a:t>사실 </a:t>
            </a:r>
            <a:r>
              <a:rPr lang="en-US" altLang="ko-KR" dirty="0"/>
              <a:t>TPS(Transactions per second)</a:t>
            </a:r>
            <a:r>
              <a:rPr lang="ko-KR" altLang="en-US" dirty="0"/>
              <a:t>는 약 </a:t>
            </a:r>
            <a:r>
              <a:rPr lang="en-US" altLang="ko-KR" dirty="0"/>
              <a:t>3</a:t>
            </a:r>
            <a:r>
              <a:rPr lang="ko-KR" altLang="en-US" dirty="0"/>
              <a:t>배 정도 밖에 증가하지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0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서버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49112-89DA-823F-9DBE-7AC223397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37" y="1876927"/>
            <a:ext cx="4995702" cy="44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1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577</Words>
  <Application>Microsoft Office PowerPoint</Application>
  <PresentationFormat>와이드스크린</PresentationFormat>
  <Paragraphs>144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스토리지 기술의 변천과 데이터베이스에 끼치는 영향</vt:lpstr>
      <vt:lpstr>목차</vt:lpstr>
      <vt:lpstr>들어가며</vt:lpstr>
      <vt:lpstr>엑세스 성능 극대화</vt:lpstr>
      <vt:lpstr>하드웨어</vt:lpstr>
      <vt:lpstr>하드웨어 - 메모리</vt:lpstr>
      <vt:lpstr>하드웨어 - 메모리</vt:lpstr>
      <vt:lpstr>하드웨어 - 디스크</vt:lpstr>
      <vt:lpstr>서버</vt:lpstr>
      <vt:lpstr>서버 – 샤딩</vt:lpstr>
      <vt:lpstr>단일 스레드 처리 성능 문제</vt:lpstr>
      <vt:lpstr>단일 스레드 처리 성능 문제</vt:lpstr>
      <vt:lpstr>SSD / HDD를 사용한 DBMS 성능 비교</vt:lpstr>
      <vt:lpstr>SSD / HDD의 실체</vt:lpstr>
      <vt:lpstr>데이터베이스 개선(소프트웨어)</vt:lpstr>
      <vt:lpstr>CPU 확장성 향상</vt:lpstr>
      <vt:lpstr>CPU 확장성 향상</vt:lpstr>
      <vt:lpstr>디스크 I/O 병렬성의 개선</vt:lpstr>
      <vt:lpstr>백그라운드의 분할 / 병렬화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15</cp:revision>
  <dcterms:created xsi:type="dcterms:W3CDTF">2022-01-06T05:20:31Z</dcterms:created>
  <dcterms:modified xsi:type="dcterms:W3CDTF">2022-06-23T07:42:57Z</dcterms:modified>
</cp:coreProperties>
</file>