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71" r:id="rId11"/>
    <p:sldId id="272" r:id="rId12"/>
    <p:sldId id="268" r:id="rId13"/>
    <p:sldId id="273" r:id="rId14"/>
    <p:sldId id="269" r:id="rId15"/>
    <p:sldId id="274" r:id="rId16"/>
    <p:sldId id="275" r:id="rId17"/>
    <p:sldId id="270" r:id="rId18"/>
    <p:sldId id="276" r:id="rId19"/>
    <p:sldId id="278" r:id="rId20"/>
    <p:sldId id="280" r:id="rId21"/>
    <p:sldId id="281" r:id="rId22"/>
    <p:sldId id="282" r:id="rId23"/>
    <p:sldId id="283" r:id="rId24"/>
    <p:sldId id="284" r:id="rId25"/>
    <p:sldId id="285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5" autoAdjust="0"/>
    <p:restoredTop sz="94660"/>
  </p:normalViewPr>
  <p:slideViewPr>
    <p:cSldViewPr snapToGrid="0">
      <p:cViewPr varScale="1">
        <p:scale>
          <a:sx n="53" d="100"/>
          <a:sy n="53" d="100"/>
        </p:scale>
        <p:origin x="102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F1B30-4BFF-4E31-A6E7-403C3D6FA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C57468-5773-48B7-922B-3310BDC5E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6C06F-147E-4FDA-B8CA-6493E4A6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C83F4-4F9C-4577-A7AD-6B625CAE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1BE5F-B9F5-4B68-AC40-F44C919C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3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6F808-373E-4837-8766-1D4D184E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1BAE42-4755-42AF-AFC0-C668598E1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2000D-DF01-4344-BE74-72FC23DD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45C5C-9B74-4C93-81F2-76C9DC76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B6C007-A6DB-48E5-9D56-0C089D52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0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FCF763-D70D-48E8-A2BD-212A1C784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17E7A2-3BA0-4705-9D23-D6268390B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56A20-296E-4F36-9872-B56AD0B3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B60E7-A936-4D69-A04A-908A61A9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174E7-F084-420E-8C00-63F2E97F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23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2E071-8355-479F-9E21-938732CA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EC4B4-36FB-4C58-BF37-44B63C31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9F305-683B-4424-8B54-D24E9865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16344-34DA-4113-8DF7-CAAFE257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72CFC-757F-417B-BFDD-0A033B2C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0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2D462-724D-4EEB-B9F6-603C10EC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836866-98AF-437B-B74E-83FBD800D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18485-AF77-4A70-AD3D-A20F70A1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805F2-CAA4-40B4-A2DA-ABCA4572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B7EF74-BC1A-4F65-8E34-719A3FFA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48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FE432-AB69-4409-AEF6-51A14A52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B92212-2195-499B-B632-45C62B884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B74BE3-A805-4FD2-90DD-318F34D58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4D0D3-B5E3-45F2-B9B8-FA2025FE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BD2E6C-6877-4883-AA1A-CF96EBB3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E85864-B955-4357-8F94-CEE0A5A1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4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D199F-63B5-4C69-8F5F-F4A51022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54E6C-DB48-426F-9C45-476FBD32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CB9074-8E12-4753-890C-07E3ED700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063F72-5182-46D2-B3D2-78A40AD34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C4B6D1-BC69-4A6D-B762-EB01267AF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C60898-6620-44F0-8054-0BA823D8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287A0B-B812-46D9-ACAA-CCD54DDE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79661B-C53A-40C0-AB49-0127BA02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31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A24BC-6BC9-49A0-A122-7E23CB1D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DA5862-EBD2-4E20-8D82-CAB30CE4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55038D-1A62-4E2C-BFC3-163D7E72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14BE60-2FCC-44A0-AE40-ED1701F3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3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ECE463-62A5-4B09-A97D-B7CB3B07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8457B8-26AD-4703-B415-56077EEF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34CC98-0270-4B3C-86E6-BD6718EA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8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D6BF3-A995-4681-89AD-F094F40F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729D8-4A5C-4000-A7F6-0DAADE117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57D84-452D-4DEE-B883-2B55BE60C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D07270-F9CF-4054-8AF1-031349BC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A4BB2C-F877-4C7A-8E5A-2BED4EE4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B88BC7-D6C7-487D-B222-14EA7124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5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491A3-512B-4A27-86FC-14B31535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DB1AAA-4C16-40E0-9E19-87AA394E4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B88CC-2350-4A3F-853F-E090FD29C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380C4A-41B9-4EDA-B4FD-8E00FBE0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81C73B-7AD4-4BE5-BAEB-72E5C463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126F7-9004-4493-A8FA-EA854F43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703A5A-F302-47D3-B6CC-13B75CC5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D537D7-F408-4B69-93C2-2384AC634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AA79D-F44D-4DB1-B377-1DBFD12A2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87A9C-3629-4C00-B345-D33EEDCBC4E7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F9CA20-0402-4DE2-B389-D47A65611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270CB-D28A-4C12-B0F4-22713376F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3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FC85-9286-48A3-BBC5-89B586F40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6683"/>
            <a:ext cx="9144000" cy="2387600"/>
          </a:xfrm>
        </p:spPr>
        <p:txBody>
          <a:bodyPr/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CB4667-0DFC-4253-9DFF-AD85197E7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0320" y="5945823"/>
            <a:ext cx="1780032" cy="411480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신범철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697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: queue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515057" y="1548075"/>
            <a:ext cx="6033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400" b="1" i="0" dirty="0">
                <a:solidFill>
                  <a:srgbClr val="000000"/>
                </a:solidFill>
                <a:effectLst/>
                <a:latin typeface="-apple-system"/>
              </a:rPr>
              <a:t>   FIFO(First In First Out)</a:t>
            </a:r>
            <a:endParaRPr lang="ko-KR" altLang="en-US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 선착순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가장 먼저 온 사람이 가장 먼저 서비스를 받는다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  삽입은 아래서부터 쌓임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  삭제 역시 아래의 값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가장 먼저 들어온 값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부터 수행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sz="24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0E5CA5-8279-4DEF-9169-B1D898C2F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181" y="1033211"/>
            <a:ext cx="5128762" cy="5095875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0A82721-F9CA-43E9-B82E-4E6C8D899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36151"/>
              </p:ext>
            </p:extLst>
          </p:nvPr>
        </p:nvGraphicFramePr>
        <p:xfrm>
          <a:off x="557728" y="4620394"/>
          <a:ext cx="5538272" cy="7416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384568">
                  <a:extLst>
                    <a:ext uri="{9D8B030D-6E8A-4147-A177-3AD203B41FA5}">
                      <a16:colId xmlns:a16="http://schemas.microsoft.com/office/drawing/2014/main" val="4160922559"/>
                    </a:ext>
                  </a:extLst>
                </a:gridCol>
                <a:gridCol w="1441386">
                  <a:extLst>
                    <a:ext uri="{9D8B030D-6E8A-4147-A177-3AD203B41FA5}">
                      <a16:colId xmlns:a16="http://schemas.microsoft.com/office/drawing/2014/main" val="133522437"/>
                    </a:ext>
                  </a:extLst>
                </a:gridCol>
                <a:gridCol w="1327750">
                  <a:extLst>
                    <a:ext uri="{9D8B030D-6E8A-4147-A177-3AD203B41FA5}">
                      <a16:colId xmlns:a16="http://schemas.microsoft.com/office/drawing/2014/main" val="2630772013"/>
                    </a:ext>
                  </a:extLst>
                </a:gridCol>
                <a:gridCol w="1384568">
                  <a:extLst>
                    <a:ext uri="{9D8B030D-6E8A-4147-A177-3AD203B41FA5}">
                      <a16:colId xmlns:a16="http://schemas.microsoft.com/office/drawing/2014/main" val="2128786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접근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탐색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삽입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018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689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675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: dequeue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515056" y="1548075"/>
            <a:ext cx="90312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   stack + queue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  삽입은 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-apple-system"/>
              </a:rPr>
              <a:t>양옆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으로 수행 가능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en-US" altLang="ko-KR" sz="2400" b="0" i="0" dirty="0" err="1">
                <a:solidFill>
                  <a:srgbClr val="000000"/>
                </a:solidFill>
                <a:effectLst/>
                <a:latin typeface="-apple-system"/>
              </a:rPr>
              <a:t>append,appendleft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  삭제 역시 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-apple-system"/>
              </a:rPr>
              <a:t>양옆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으로 수행 가능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(pop, </a:t>
            </a:r>
            <a:r>
              <a:rPr lang="en-US" altLang="ko-KR" sz="2400" b="0" i="0" dirty="0" err="1">
                <a:solidFill>
                  <a:srgbClr val="000000"/>
                </a:solidFill>
                <a:effectLst/>
                <a:latin typeface="-apple-system"/>
              </a:rPr>
              <a:t>popleft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sz="24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ECD5FCB7-9D13-41F0-A96F-2CE65A13B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839578"/>
              </p:ext>
            </p:extLst>
          </p:nvPr>
        </p:nvGraphicFramePr>
        <p:xfrm>
          <a:off x="515056" y="3487067"/>
          <a:ext cx="8467344" cy="7416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93469">
                  <a:extLst>
                    <a:ext uri="{9D8B030D-6E8A-4147-A177-3AD203B41FA5}">
                      <a16:colId xmlns:a16="http://schemas.microsoft.com/office/drawing/2014/main" val="4160922559"/>
                    </a:ext>
                  </a:extLst>
                </a:gridCol>
                <a:gridCol w="1762963">
                  <a:extLst>
                    <a:ext uri="{9D8B030D-6E8A-4147-A177-3AD203B41FA5}">
                      <a16:colId xmlns:a16="http://schemas.microsoft.com/office/drawing/2014/main" val="133522437"/>
                    </a:ext>
                  </a:extLst>
                </a:gridCol>
                <a:gridCol w="1623974">
                  <a:extLst>
                    <a:ext uri="{9D8B030D-6E8A-4147-A177-3AD203B41FA5}">
                      <a16:colId xmlns:a16="http://schemas.microsoft.com/office/drawing/2014/main" val="2630772013"/>
                    </a:ext>
                  </a:extLst>
                </a:gridCol>
                <a:gridCol w="1693469">
                  <a:extLst>
                    <a:ext uri="{9D8B030D-6E8A-4147-A177-3AD203B41FA5}">
                      <a16:colId xmlns:a16="http://schemas.microsoft.com/office/drawing/2014/main" val="2128786018"/>
                    </a:ext>
                  </a:extLst>
                </a:gridCol>
                <a:gridCol w="1693469">
                  <a:extLst>
                    <a:ext uri="{9D8B030D-6E8A-4147-A177-3AD203B41FA5}">
                      <a16:colId xmlns:a16="http://schemas.microsoft.com/office/drawing/2014/main" val="78005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Append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AppendLeft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PopLeft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Search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018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O(n)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689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672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: </a:t>
            </a:r>
            <a:r>
              <a:rPr lang="ko-KR" altLang="en-US" dirty="0"/>
              <a:t>연결 리스트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1008833" y="1548075"/>
            <a:ext cx="102778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  값이 연속된 공간이 아닌 메모리 공간에 독립적으로 저장됨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  각각의 값은 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-apple-system"/>
              </a:rPr>
              <a:t>자기자신의 값과 함께 다음 값의 주소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를 갖고 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-apple-system"/>
              </a:rPr>
              <a:t>   마지막 요소는 다음 값의 주소 대신 </a:t>
            </a:r>
            <a:r>
              <a:rPr lang="en-US" altLang="ko-KR" sz="2400" dirty="0">
                <a:solidFill>
                  <a:srgbClr val="000000"/>
                </a:solidFill>
                <a:latin typeface="-apple-system"/>
              </a:rPr>
              <a:t>NULL(Python</a:t>
            </a:r>
            <a:r>
              <a:rPr lang="ko-KR" altLang="en-US" sz="2400" dirty="0">
                <a:solidFill>
                  <a:srgbClr val="000000"/>
                </a:solidFill>
                <a:latin typeface="-apple-system"/>
              </a:rPr>
              <a:t>에서는 </a:t>
            </a:r>
            <a:r>
              <a:rPr lang="en-US" altLang="ko-KR" sz="2400" dirty="0">
                <a:solidFill>
                  <a:srgbClr val="000000"/>
                </a:solidFill>
                <a:latin typeface="-apple-system"/>
              </a:rPr>
              <a:t>None)</a:t>
            </a:r>
            <a:r>
              <a:rPr lang="ko-KR" altLang="en-US" sz="2400" dirty="0">
                <a:solidFill>
                  <a:srgbClr val="000000"/>
                </a:solidFill>
                <a:latin typeface="-apple-system"/>
              </a:rPr>
              <a:t>를 갖고 있다</a:t>
            </a:r>
            <a:r>
              <a:rPr lang="en-US" altLang="ko-KR" sz="2400" dirty="0">
                <a:solidFill>
                  <a:srgbClr val="000000"/>
                </a:solidFill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400" b="1" i="0" dirty="0">
                <a:solidFill>
                  <a:srgbClr val="000000"/>
                </a:solidFill>
                <a:effectLst/>
                <a:latin typeface="-apple-system"/>
              </a:rPr>
              <a:t>   index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-apple-system"/>
              </a:rPr>
              <a:t>로 접근 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latin typeface="-apple-system"/>
              </a:rPr>
              <a:t>x</a:t>
            </a:r>
            <a:endParaRPr lang="ko-KR" altLang="en-US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   n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번째 값을 가져오고 싶다면 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-apple-system"/>
              </a:rPr>
              <a:t>첫번째부터 순차적으로 </a:t>
            </a:r>
            <a:r>
              <a:rPr lang="ko-KR" altLang="en-US" sz="2400" b="1" i="0" dirty="0" err="1">
                <a:solidFill>
                  <a:srgbClr val="000000"/>
                </a:solidFill>
                <a:effectLst/>
                <a:latin typeface="-apple-system"/>
              </a:rPr>
              <a:t>조회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해야함</a:t>
            </a:r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1" i="0" dirty="0">
                <a:solidFill>
                  <a:srgbClr val="000000"/>
                </a:solidFill>
                <a:effectLst/>
                <a:latin typeface="-apple-system"/>
              </a:rPr>
              <a:t>한 방향 연결리스트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링크가 한쪽 방향으로만 연결되어 있으므로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한 방향으로만 갈 수 있고 반대 방향으로는 갈 수 없다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1" i="0" dirty="0">
                <a:solidFill>
                  <a:srgbClr val="000000"/>
                </a:solidFill>
                <a:effectLst/>
                <a:latin typeface="-apple-system"/>
              </a:rPr>
              <a:t>양 방향 연결리스트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양쪽 방향으로 링크가 있어서 노드의 양쪽 방향으로 모두 이동 가능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08338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: </a:t>
            </a:r>
            <a:r>
              <a:rPr lang="ko-KR" altLang="en-US" dirty="0"/>
              <a:t>연결리스트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771088" y="1520575"/>
            <a:ext cx="9031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solidFill>
                  <a:srgbClr val="000000"/>
                </a:solidFill>
                <a:latin typeface="-apple-system"/>
              </a:rPr>
              <a:t>한 방향 연결 리스트의 시간 복잡도</a:t>
            </a:r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sz="24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ECD5FCB7-9D13-41F0-A96F-2CE65A13B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980318"/>
              </p:ext>
            </p:extLst>
          </p:nvPr>
        </p:nvGraphicFramePr>
        <p:xfrm>
          <a:off x="771090" y="2117425"/>
          <a:ext cx="5538272" cy="7416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384568">
                  <a:extLst>
                    <a:ext uri="{9D8B030D-6E8A-4147-A177-3AD203B41FA5}">
                      <a16:colId xmlns:a16="http://schemas.microsoft.com/office/drawing/2014/main" val="4160922559"/>
                    </a:ext>
                  </a:extLst>
                </a:gridCol>
                <a:gridCol w="1441386">
                  <a:extLst>
                    <a:ext uri="{9D8B030D-6E8A-4147-A177-3AD203B41FA5}">
                      <a16:colId xmlns:a16="http://schemas.microsoft.com/office/drawing/2014/main" val="133522437"/>
                    </a:ext>
                  </a:extLst>
                </a:gridCol>
                <a:gridCol w="1327750">
                  <a:extLst>
                    <a:ext uri="{9D8B030D-6E8A-4147-A177-3AD203B41FA5}">
                      <a16:colId xmlns:a16="http://schemas.microsoft.com/office/drawing/2014/main" val="2630772013"/>
                    </a:ext>
                  </a:extLst>
                </a:gridCol>
                <a:gridCol w="1384568">
                  <a:extLst>
                    <a:ext uri="{9D8B030D-6E8A-4147-A177-3AD203B41FA5}">
                      <a16:colId xmlns:a16="http://schemas.microsoft.com/office/drawing/2014/main" val="2128786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접근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탐색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삽입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018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O(n)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6897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C25F79A-B868-42D3-8B23-C3304172C4DE}"/>
              </a:ext>
            </a:extLst>
          </p:cNvPr>
          <p:cNvSpPr txBox="1"/>
          <p:nvPr/>
        </p:nvSpPr>
        <p:spPr>
          <a:xfrm>
            <a:off x="771087" y="3649635"/>
            <a:ext cx="9031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solidFill>
                  <a:srgbClr val="000000"/>
                </a:solidFill>
                <a:latin typeface="-apple-system"/>
              </a:rPr>
              <a:t>양 방향 연결 리스트의 시간 복잡도</a:t>
            </a:r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sz="24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graphicFrame>
        <p:nvGraphicFramePr>
          <p:cNvPr id="10" name="표 7">
            <a:extLst>
              <a:ext uri="{FF2B5EF4-FFF2-40B4-BE49-F238E27FC236}">
                <a16:creationId xmlns:a16="http://schemas.microsoft.com/office/drawing/2014/main" id="{F4471FB9-662E-4C1F-B7D3-5BCF1AFA7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417717"/>
              </p:ext>
            </p:extLst>
          </p:nvPr>
        </p:nvGraphicFramePr>
        <p:xfrm>
          <a:off x="771089" y="4218985"/>
          <a:ext cx="5538272" cy="7416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384568">
                  <a:extLst>
                    <a:ext uri="{9D8B030D-6E8A-4147-A177-3AD203B41FA5}">
                      <a16:colId xmlns:a16="http://schemas.microsoft.com/office/drawing/2014/main" val="4160922559"/>
                    </a:ext>
                  </a:extLst>
                </a:gridCol>
                <a:gridCol w="1441386">
                  <a:extLst>
                    <a:ext uri="{9D8B030D-6E8A-4147-A177-3AD203B41FA5}">
                      <a16:colId xmlns:a16="http://schemas.microsoft.com/office/drawing/2014/main" val="133522437"/>
                    </a:ext>
                  </a:extLst>
                </a:gridCol>
                <a:gridCol w="1327750">
                  <a:extLst>
                    <a:ext uri="{9D8B030D-6E8A-4147-A177-3AD203B41FA5}">
                      <a16:colId xmlns:a16="http://schemas.microsoft.com/office/drawing/2014/main" val="2630772013"/>
                    </a:ext>
                  </a:extLst>
                </a:gridCol>
                <a:gridCol w="1384568">
                  <a:extLst>
                    <a:ext uri="{9D8B030D-6E8A-4147-A177-3AD203B41FA5}">
                      <a16:colId xmlns:a16="http://schemas.microsoft.com/office/drawing/2014/main" val="2128786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접근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탐색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삽입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018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O(n)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68977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7FEBBCF-5D3D-4228-BB62-432E06E7660A}"/>
              </a:ext>
            </a:extLst>
          </p:cNvPr>
          <p:cNvSpPr txBox="1"/>
          <p:nvPr/>
        </p:nvSpPr>
        <p:spPr>
          <a:xfrm>
            <a:off x="6819926" y="1372509"/>
            <a:ext cx="50139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solidFill>
                  <a:srgbClr val="000000"/>
                </a:solidFill>
                <a:latin typeface="-apple-system"/>
              </a:rPr>
              <a:t>두 연결리스트의 시간 복잡도는 같다</a:t>
            </a:r>
            <a:r>
              <a:rPr lang="en-US" altLang="ko-KR" sz="2400" dirty="0">
                <a:solidFill>
                  <a:srgbClr val="000000"/>
                </a:solidFill>
                <a:latin typeface="-apple-system"/>
              </a:rPr>
              <a:t>.</a:t>
            </a:r>
          </a:p>
          <a:p>
            <a:pPr algn="l"/>
            <a:r>
              <a:rPr lang="ko-KR" altLang="en-US" sz="2400" dirty="0">
                <a:solidFill>
                  <a:srgbClr val="000000"/>
                </a:solidFill>
                <a:latin typeface="-apple-system"/>
              </a:rPr>
              <a:t>하지만 한 방향 연결리스트의 경우 삭제할 경우 이전 </a:t>
            </a:r>
            <a:r>
              <a:rPr lang="ko-KR" altLang="en-US" sz="2400" dirty="0" err="1">
                <a:solidFill>
                  <a:srgbClr val="000000"/>
                </a:solidFill>
                <a:latin typeface="-apple-system"/>
              </a:rPr>
              <a:t>노드을</a:t>
            </a:r>
            <a:r>
              <a:rPr lang="ko-KR" altLang="en-US" sz="2400" dirty="0">
                <a:solidFill>
                  <a:srgbClr val="000000"/>
                </a:solidFill>
                <a:latin typeface="-apple-system"/>
              </a:rPr>
              <a:t> 연결하기 위해 연결리스트를 처음부터 다시 </a:t>
            </a:r>
            <a:r>
              <a:rPr lang="ko-KR" altLang="en-US" sz="2400" dirty="0" err="1">
                <a:solidFill>
                  <a:srgbClr val="000000"/>
                </a:solidFill>
                <a:latin typeface="-apple-system"/>
              </a:rPr>
              <a:t>탐색해야한다는</a:t>
            </a:r>
            <a:r>
              <a:rPr lang="ko-KR" altLang="en-US" sz="2400" dirty="0">
                <a:solidFill>
                  <a:srgbClr val="000000"/>
                </a:solidFill>
                <a:latin typeface="-apple-system"/>
              </a:rPr>
              <a:t> 과정을 거쳐야한다</a:t>
            </a:r>
            <a:r>
              <a:rPr lang="en-US" altLang="ko-KR" sz="2400" dirty="0">
                <a:solidFill>
                  <a:srgbClr val="000000"/>
                </a:solidFill>
                <a:latin typeface="-apple-system"/>
              </a:rPr>
              <a:t>.</a:t>
            </a:r>
          </a:p>
          <a:p>
            <a:pPr algn="l"/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하지만 양 방향 연결리스트는 이전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노드을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알고 있으므로 다시 탐색을 할 필요가 없다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pPr algn="l"/>
            <a:r>
              <a:rPr lang="ko-KR" altLang="en-US" sz="2400" b="1" i="0" dirty="0">
                <a:solidFill>
                  <a:srgbClr val="000000"/>
                </a:solidFill>
                <a:effectLst/>
                <a:latin typeface="-apple-system"/>
              </a:rPr>
              <a:t>정리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양 방향 연결리스트는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삭제시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효율적이지만 하나의 포인터 공간을 더 사용하기 </a:t>
            </a:r>
            <a:r>
              <a:rPr lang="ko-KR" altLang="en-US" sz="2400" dirty="0">
                <a:solidFill>
                  <a:srgbClr val="000000"/>
                </a:solidFill>
                <a:latin typeface="-apple-system"/>
              </a:rPr>
              <a:t>때문에</a:t>
            </a:r>
            <a:r>
              <a:rPr lang="en-US" altLang="ko-KR" sz="2400" dirty="0">
                <a:solidFill>
                  <a:srgbClr val="000000"/>
                </a:solidFill>
                <a:latin typeface="-apple-system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-apple-system"/>
              </a:rPr>
              <a:t>메모리를 추가적으로 사용한다는 단점이 있다</a:t>
            </a:r>
            <a:r>
              <a:rPr lang="en-US" altLang="ko-KR" sz="2400" dirty="0">
                <a:solidFill>
                  <a:srgbClr val="000000"/>
                </a:solidFill>
                <a:latin typeface="-apple-system"/>
              </a:rPr>
              <a:t>.</a:t>
            </a:r>
            <a:endParaRPr lang="ko-KR" altLang="en-US" sz="24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64823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해시 테이블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440346" y="5158160"/>
            <a:ext cx="116114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  해시 테이블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(Key)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에 데이터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(Value)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저장하는 데이터 구조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  Key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통해 데이터를 바로 받아올 수 있음  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-&gt;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속도가 획기적으로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-apple-system"/>
              </a:rPr>
              <a:t>빨라짐</a:t>
            </a:r>
            <a:endParaRPr lang="ko-KR" alt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  파이썬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딕셔너리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(Dictionary)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타입이 해시 테이블의 예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- Key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가지고 바로 데이터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(Value)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꺼냄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  보통 배열로 미리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Hash Table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사이즈만큼 생성 후 사용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공간과 탐색 시간을 맞바꾸는 기법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 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파이썬에서는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해시를 별도로 구현할 필요 없음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왜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Why?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딕셔너리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타입을 사용하면 되기 때문에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4A3077-7EC0-4564-B4CF-E254223D5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016" y="1207008"/>
            <a:ext cx="6626408" cy="395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35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해시 테이블 장단점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C777EE-7200-43F1-84D7-B256B787A320}"/>
              </a:ext>
            </a:extLst>
          </p:cNvPr>
          <p:cNvSpPr txBox="1"/>
          <p:nvPr/>
        </p:nvSpPr>
        <p:spPr>
          <a:xfrm>
            <a:off x="1100272" y="1548075"/>
            <a:ext cx="914100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장점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데이터 저장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/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읽기 속도가 빠름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검색 속도가 빠름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해시는 키에 대한 데이터가 있는지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중복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)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확인이 쉽다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단점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일반적으로 저장공간이 좀 더 많이 필요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여러 키에 해당하는 주소가 동일한 경우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충돌을 해결하기 위해 별로의 자료구조가 필요함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주요 용도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검색이 많이 필요한 경우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저장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삭제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읽기가 빈번한 경우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시간 복잡도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-apple-system"/>
              </a:rPr>
              <a:t>해시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충돌이 없는 경우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: O(1)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-apple-system"/>
              </a:rPr>
              <a:t>해시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충돌이 있는 경우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: O(n)</a:t>
            </a:r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05BDDDDB-D346-4DD9-89FC-B7C3627F2418}"/>
              </a:ext>
            </a:extLst>
          </p:cNvPr>
          <p:cNvSpPr/>
          <p:nvPr/>
        </p:nvSpPr>
        <p:spPr>
          <a:xfrm>
            <a:off x="6739467" y="4250267"/>
            <a:ext cx="5190688" cy="2385221"/>
          </a:xfrm>
          <a:prstGeom prst="wedgeRoundRectCallout">
            <a:avLst>
              <a:gd name="adj1" fmla="val -67158"/>
              <a:gd name="adj2" fmla="val -6138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</a:t>
            </a:r>
            <a:r>
              <a:rPr lang="ko-KR" altLang="en-US" sz="2000" b="1" dirty="0"/>
              <a:t>대표적인 해시 충돌 해결 알고리즘</a:t>
            </a:r>
            <a:endParaRPr lang="en-US" altLang="ko-KR" sz="2000" b="1" dirty="0"/>
          </a:p>
          <a:p>
            <a:pPr algn="ctr"/>
            <a:r>
              <a:rPr lang="en-US" altLang="ko-KR" dirty="0"/>
              <a:t>Open hashing(</a:t>
            </a:r>
            <a:r>
              <a:rPr lang="ko-KR" altLang="en-US" dirty="0"/>
              <a:t>개방 해시</a:t>
            </a:r>
            <a:r>
              <a:rPr lang="en-US" altLang="ko-KR" dirty="0"/>
              <a:t>) : </a:t>
            </a:r>
            <a:r>
              <a:rPr lang="ko-KR" altLang="en-US" dirty="0"/>
              <a:t>출동이 발생한 데이터에 대해서는 해시테이블 밖에 추가적인 데이터공간에 저장하는 방법</a:t>
            </a:r>
            <a:endParaRPr lang="en-US" altLang="ko-KR" dirty="0"/>
          </a:p>
          <a:p>
            <a:pPr algn="ctr"/>
            <a:r>
              <a:rPr lang="en-US" altLang="ko-KR" dirty="0"/>
              <a:t>Linear Probing(</a:t>
            </a:r>
            <a:r>
              <a:rPr lang="ko-KR" altLang="en-US" dirty="0"/>
              <a:t>폐쇄 해시</a:t>
            </a:r>
            <a:r>
              <a:rPr lang="en-US" altLang="ko-KR" dirty="0"/>
              <a:t>) : </a:t>
            </a:r>
            <a:r>
              <a:rPr lang="ko-KR" altLang="en-US" dirty="0"/>
              <a:t>해시 테이블의 빈 공간에 저장하는 방법</a:t>
            </a:r>
          </a:p>
        </p:txBody>
      </p:sp>
    </p:spTree>
    <p:extLst>
      <p:ext uri="{BB962C8B-B14F-4D97-AF65-F5344CB8AC3E}">
        <p14:creationId xmlns:p14="http://schemas.microsoft.com/office/powerpoint/2010/main" val="325602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메모리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495210" y="1249398"/>
            <a:ext cx="1148343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200" b="1" i="0" dirty="0" err="1">
                <a:solidFill>
                  <a:srgbClr val="000000"/>
                </a:solidFill>
                <a:effectLst/>
                <a:latin typeface="-apple-system"/>
              </a:rPr>
              <a:t>파이썬의</a:t>
            </a:r>
            <a:r>
              <a:rPr lang="ko-KR" altLang="en-US" sz="3200" b="1" i="0" dirty="0">
                <a:solidFill>
                  <a:srgbClr val="000000"/>
                </a:solidFill>
                <a:effectLst/>
                <a:latin typeface="-apple-system"/>
              </a:rPr>
              <a:t> 메모리 관리</a:t>
            </a:r>
          </a:p>
          <a:p>
            <a:pPr algn="l"/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파이썬의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모든 것은 객체이다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이것은 동적 메모리 할당이 파이썬 메모리 관리의 기초라는 것을 의미한다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객체가 더 이상 필요하지 않으면 </a:t>
            </a:r>
            <a:r>
              <a:rPr lang="en-US" altLang="ko-KR" sz="2400" b="0" i="0" dirty="0" err="1">
                <a:solidFill>
                  <a:srgbClr val="000000"/>
                </a:solidFill>
                <a:effectLst/>
                <a:latin typeface="-apple-system"/>
              </a:rPr>
              <a:t>pyhton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 Memory Manager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가 자동으로 객체에서 메모리를 회수</a:t>
            </a:r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endParaRPr lang="ko-KR" altLang="en-US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C/C++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또는 자바의 경우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malloc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과 같은 함수를 이용해서 동적 할당을 사용할 수 있게 됩니다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하지만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파이썬은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동적 할당의 기능이 없다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즉 사용자가 직접 메모리 할당 범위를 조정하지 않는다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그렇다면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파이썬은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스택 영역만 사용하는 언어인가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?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그렇지 않다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파이썬은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메모리를 관리해주는 특별한 기능이 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바로 위에서 언급했던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Python Memory Manager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인데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이 기능이 포인터를 움직여 힘 영역의 메모리 할당 범위와 내부 버퍼를 조정해준다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 Python Memory Manager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는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Python/C API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를 통해 스토리지를 동적으로 관리한다</a:t>
            </a:r>
          </a:p>
        </p:txBody>
      </p:sp>
    </p:spTree>
    <p:extLst>
      <p:ext uri="{BB962C8B-B14F-4D97-AF65-F5344CB8AC3E}">
        <p14:creationId xmlns:p14="http://schemas.microsoft.com/office/powerpoint/2010/main" val="2854326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메모리 할당 원리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497602" y="5380672"/>
            <a:ext cx="110625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  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언어에서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x=10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과 같이 변수를 할당하면 메모리에 해당 값이 바로 저장되지만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파이썬에서는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10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이라는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int object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만들어 놓고 변수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x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가 그것을 가리키는 형태이다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그리고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y=x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라고 하면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x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에 의해서 이미 만들어진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10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이라는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int object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는 그냥 가리키기만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그럼으로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x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는 같은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object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가르킵니다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  x=x+1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11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이라는 새로운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int object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생성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Z=10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int object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가 이미 생성 되어 있으니 생성되지 않고 그냥 가리키기만 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A94BC95-2993-4CDD-8B35-44D8C950B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410" y="1107578"/>
            <a:ext cx="7019180" cy="427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73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64" y="0"/>
            <a:ext cx="10515600" cy="1325563"/>
          </a:xfrm>
        </p:spPr>
        <p:txBody>
          <a:bodyPr/>
          <a:lstStyle/>
          <a:p>
            <a:r>
              <a:rPr lang="en-US" altLang="ko-KR" dirty="0"/>
              <a:t>Stack, heap </a:t>
            </a:r>
            <a:r>
              <a:rPr lang="ko-KR" altLang="en-US" dirty="0"/>
              <a:t>메모리 할당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241364" y="4963672"/>
            <a:ext cx="117092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   main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함수에서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y=5 (5 int object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생성 및 가리키기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f1(y)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함수를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call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f1(y)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호출하면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stack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영역에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f1()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영역이 생성됨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  f1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함수에서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x=x*2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10 int object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생성 및 가리키기를 하고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f2(x)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호출하면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stack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영역에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f2()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영역 생성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  f2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함수에서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x=x+1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11 int object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생성 및 가리키기를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   메소드와 변수는 스택 메모리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초록색 블록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에 작성된다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 이러한 프레임은 메소드가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리턴될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때마다 자동으로 제거된다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9F6E595-5882-423B-92C2-749EBFF4C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21" y="914399"/>
            <a:ext cx="9391696" cy="404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10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64" y="0"/>
            <a:ext cx="10515600" cy="1325563"/>
          </a:xfrm>
        </p:spPr>
        <p:txBody>
          <a:bodyPr/>
          <a:lstStyle/>
          <a:p>
            <a:r>
              <a:rPr lang="en-US" altLang="ko-KR" dirty="0"/>
              <a:t>Stack, heap </a:t>
            </a:r>
            <a:r>
              <a:rPr lang="ko-KR" altLang="en-US" dirty="0"/>
              <a:t>메모리 할당 해제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241364" y="4963672"/>
            <a:ext cx="11709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  우선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stack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의 가장 위에 있는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f2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함수가 해제 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  그 다음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f1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함수가 해제되는데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f1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함수의 변수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x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가 없어짐에 따라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10 int object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도 없어진다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.(10 int object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아무도 가리키지 않기 때문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).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이것이 바로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reference counting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이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0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이 됨에 따라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object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가 없어지는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-apple-system"/>
              </a:rPr>
              <a:t>가비지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-apple-system"/>
              </a:rPr>
              <a:t>컬렉터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파이썬은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레퍼런스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카운팅을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이용해 메모리를 관리한다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  마지막으로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main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함수의 변수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z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11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을 가리킨다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04735F0-8AD4-43D3-9540-C50B971ED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77" y="926188"/>
            <a:ext cx="10981245" cy="403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83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D5CB9-E1CE-4625-9C20-6EEF3EA8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650D3-EC94-4671-A059-6ABE9878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312"/>
            <a:ext cx="10515600" cy="48236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피드백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자료형 </a:t>
            </a:r>
            <a:r>
              <a:rPr lang="en-US" altLang="ko-KR" dirty="0"/>
              <a:t>&amp; </a:t>
            </a:r>
            <a:r>
              <a:rPr lang="ko-KR" altLang="en-US" dirty="0"/>
              <a:t>자료구조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해시 테이블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메모리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레퍼런스 카운트 </a:t>
            </a:r>
            <a:r>
              <a:rPr lang="en-US" altLang="ko-KR" dirty="0"/>
              <a:t>&amp; GC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972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64" y="0"/>
            <a:ext cx="10515600" cy="1325563"/>
          </a:xfrm>
        </p:spPr>
        <p:txBody>
          <a:bodyPr/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Class instance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메모리 관리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(Self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는 무엇인가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241364" y="4612702"/>
            <a:ext cx="117092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  main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c=Car(4)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Class instance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생성하는데 처음에 생성자 함수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__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init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__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 호출된다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여기서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self, w 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개를 매개변수로 받는데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이는 매개변수 즉 지역변수이기 때문에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stack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영역에 생성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  w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는 당연히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4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인데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self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는 무엇일까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?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그림에서 보듯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Car instance(object)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주소값이다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즉 모든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class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메소드는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self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매개변수로 가지는데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self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는 자신의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Class instance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주소값이다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self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매개변수로 받지 않으면 어떻게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instance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값을 참조할 것인가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  그리고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self.wheels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instance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의 변수 즉 속성이다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속성은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heap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영역에 할당된다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왜냐하면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__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init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__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함수가 없어지고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stack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영역이 사라져도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self.wheels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는 항상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존재해야하기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때문이다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생성자 메소드가 종료되어도 변수는 남아 있어야 함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47D2DA-1B7E-4FA9-B1C6-5AB6DA71E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330" y="887506"/>
            <a:ext cx="8515788" cy="372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68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64" y="0"/>
            <a:ext cx="10515600" cy="1325563"/>
          </a:xfrm>
        </p:spPr>
        <p:txBody>
          <a:bodyPr/>
          <a:lstStyle/>
          <a:p>
            <a:pPr algn="l"/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메소드 실행</a:t>
            </a: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241364" y="5403296"/>
            <a:ext cx="11709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 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c.getWheels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실행하면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stack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영역이 만들어 지고 매개변수로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self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가 생성된다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self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instance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의 주소 값을 가지고 있는 변수이니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self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통해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heap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영역의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wheels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변수에 접근한다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접근 값은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4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main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함수의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값은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heap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영역의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4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가리킨다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  변수와 함수가 반환되자마자 죽은 개체는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가비지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수집된다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F22D10-3137-446C-BE17-21DEC3E13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964" y="904828"/>
            <a:ext cx="9605000" cy="449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51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레퍼런스 카운트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354285" y="1688310"/>
            <a:ext cx="114834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파이썬은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프로그래머가 직접 메모리 관리를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하지않고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레퍼런스 카운트와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가비지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컬렉션에 의해 관리된다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 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파이썬은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내부적으로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malloc()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과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free()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를 많이 사용하기 때문에 메모리 누수의 위험이 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이런 이슈가 있기 때문에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파이썬은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메모리를 관리하기 위해 레퍼런스 카운트를 사용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  레퍼런스 카운트란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파이썬의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모든 객체에 카운트를 포함하고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이 카운트는 객체가 참조될 때 증가하고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참조가 삭제될 때 감소시키는 방식으로 작동한다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 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-apple-system"/>
              </a:rPr>
              <a:t>이때 카운트가 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latin typeface="-apple-system"/>
              </a:rPr>
              <a:t>0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-apple-system"/>
              </a:rPr>
              <a:t>이 되면 메모리가 할당 해제됨</a:t>
            </a:r>
            <a:endParaRPr lang="ko-KR" altLang="en-US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endParaRPr lang="ko-KR" altLang="en-US" sz="24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662499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64" y="0"/>
            <a:ext cx="10515600" cy="1325563"/>
          </a:xfrm>
        </p:spPr>
        <p:txBody>
          <a:bodyPr/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레퍼런스 카운트</a:t>
            </a: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241364" y="5403296"/>
            <a:ext cx="11709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  생성 직후 레퍼런스 카운트는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로 나왔다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getrefcount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의 파라미터 값으로 임시 참조되기 때문이다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 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b,c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에 각각 참조될 때마다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씩 증가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 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b,c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을 할당하면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씩 감소하는 것을 볼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  레퍼런스 카운트는 메모리 관리에 효율적으로 동작하지만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카운트만으로 메모리를 관리했을 때 약점이 존재함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5E4A30-815B-4386-B93D-B79923573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542" y="1060704"/>
            <a:ext cx="6873049" cy="415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772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64" y="0"/>
            <a:ext cx="10515600" cy="1325563"/>
          </a:xfrm>
        </p:spPr>
        <p:txBody>
          <a:bodyPr/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레퍼런스 카운트의 약점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순환 참조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241364" y="5103674"/>
            <a:ext cx="117092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  __del__()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은 메모리 할당이 삭제되는 시점에서 실행되는 메서드이다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   a 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변수에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0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을 재할당 할 때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__del__()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이 실행되고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‘end…’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이 </a:t>
            </a:r>
            <a:r>
              <a:rPr lang="ko-KR" altLang="en-US" dirty="0" err="1">
                <a:solidFill>
                  <a:srgbClr val="000000"/>
                </a:solidFill>
                <a:latin typeface="-apple-system"/>
              </a:rPr>
              <a:t>실행되어야하는데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 반대가 되었다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.</a:t>
            </a: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  변수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에 재할당하여도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a.me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속성에 자기 자신을 참조하고 있어 레퍼런스 카운트가 남아있기 때문에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이런현상이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발생한다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  이렇게 되면 레퍼런스 카운트가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에 도달할 수 없고 할당된 메모리를 삭제할 수 없어 메모리 누수가 발생한다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 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파이썬은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이 문제를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가비지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컬렉션으로 해결한다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CE2040-AD36-494E-B1A9-17E24DAA8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698" y="1032593"/>
            <a:ext cx="6348604" cy="407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11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 err="1"/>
              <a:t>가비지</a:t>
            </a:r>
            <a:r>
              <a:rPr lang="ko-KR" altLang="en-US" dirty="0"/>
              <a:t> 컬렉션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518877" y="1548075"/>
            <a:ext cx="1148343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  레퍼런스 카운트도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가비지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컬렉션이다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  순환 참조 이슈를 해결하기 위한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가비지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컬렉션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: Cyclic Garbage Collection</a:t>
            </a:r>
          </a:p>
          <a:p>
            <a:pPr algn="l"/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pPr algn="l"/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en-US" altLang="ko-KR" sz="3200" b="1" i="0" dirty="0">
                <a:solidFill>
                  <a:srgbClr val="000000"/>
                </a:solidFill>
                <a:effectLst/>
                <a:latin typeface="-apple-system"/>
              </a:rPr>
              <a:t>Generational Hypothesis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 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가비지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컬렉션은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Generational Hypothesis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라는 가설을 기반으로 작동한다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  이 가설은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"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대부분의 객체는 생성되고 오래 살아남지 못하고 곧바로 버려지는 것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"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과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"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젊은 객체가 오래된 객체를 참조하는 것은 드물다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."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이 두가지이다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ko-KR" altLang="en-US" sz="24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82730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피드백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771088" y="2090172"/>
            <a:ext cx="101765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Q 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스택을 스레드마다 독립적으로 할당하는 이유</a:t>
            </a:r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br>
              <a:rPr lang="ko-KR" altLang="en-US" sz="2400" dirty="0"/>
            </a:b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A 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스택은 함수 호출 시 전달되는 인자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되돌아갈 주소 값 및 함수 내에서 선언하는 변수 등을 저장하기 위해 사용되는 메모리 공간이므로 스택 메모리 공간이 독립적이라는 것은 독립적인 함수 호출이 가능하다는 것이고 이는 독립적인 실행 흐름이 추가되는 것이다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br>
              <a:rPr lang="ko-KR" altLang="en-US" sz="2400" dirty="0"/>
            </a:br>
            <a:r>
              <a:rPr lang="ko-KR" altLang="en-US" sz="2400" b="1" i="0" dirty="0">
                <a:solidFill>
                  <a:srgbClr val="000000"/>
                </a:solidFill>
                <a:effectLst/>
                <a:latin typeface="-apple-system"/>
              </a:rPr>
              <a:t>따라서 스레드의 정의에 따라 독립적인 실행 흐름을 추가하기 위한 최소조건으로 독립된 스택을 할당한다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83869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피드백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771088" y="2090172"/>
            <a:ext cx="101765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Q : PC Register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를 스레드마다 독립적으로 할당하는 이유</a:t>
            </a:r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br>
              <a:rPr lang="ko-KR" altLang="en-US" sz="2400" dirty="0"/>
            </a:b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A : PC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값은 스레드가 명령어의 어디까지 수행하였는지를 나타나게 된다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스레드는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CPU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를 할당 받았다가 스케줄러에 의해 다시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선점당한다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그렇기 때문에 명령어가 연속적으로 수행되지 못하고 어느 부분까지 수행했는지 기억할 필요가 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이러한 상황을 해결하기 위해 독립적으로 할당한다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r>
              <a:rPr lang="ko-KR" altLang="en-US" sz="2400" dirty="0">
                <a:solidFill>
                  <a:srgbClr val="000000"/>
                </a:solidFill>
                <a:latin typeface="-apple-system"/>
              </a:rPr>
              <a:t>멀티 스레드는 선점형 </a:t>
            </a:r>
            <a:r>
              <a:rPr lang="ko-KR" altLang="en-US" sz="2400" dirty="0" err="1">
                <a:solidFill>
                  <a:srgbClr val="000000"/>
                </a:solidFill>
                <a:latin typeface="-apple-system"/>
              </a:rPr>
              <a:t>멀티테스킹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97690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피드백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940615" y="1889004"/>
            <a:ext cx="101765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Q 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멀티 프로세스 대신 멀티 스레드를 사용하는 이유</a:t>
            </a:r>
            <a:br>
              <a:rPr lang="ko-KR" altLang="en-US" sz="2400" dirty="0"/>
            </a:br>
            <a:br>
              <a:rPr lang="ko-KR" altLang="en-US" sz="2400" dirty="0"/>
            </a:b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A : 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-apple-system"/>
              </a:rPr>
              <a:t>자원의 효율성 증대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시스템 콜이 줄어들어 자원을 효율적으로 관리 가능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-apple-system"/>
              </a:rPr>
              <a:t>하다</a:t>
            </a:r>
            <a:r>
              <a:rPr lang="en-US" altLang="ko-KR" sz="2400" dirty="0">
                <a:solidFill>
                  <a:srgbClr val="000000"/>
                </a:solidFill>
                <a:latin typeface="-apple-system"/>
              </a:rPr>
              <a:t>.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스레드는 프로세스 내의 메모리를 공유하기 때문에 독립적인 프로세스와 달리 스레드 간 데이터를 주고 받는 것이 간단해지기 때문에 자원소모가 줄어든다</a:t>
            </a:r>
            <a:r>
              <a:rPr lang="en-US" altLang="ko-KR" sz="2400" dirty="0">
                <a:solidFill>
                  <a:srgbClr val="000000"/>
                </a:solidFill>
                <a:latin typeface="-apple-system"/>
              </a:rPr>
              <a:t>.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</a:p>
          <a:p>
            <a:br>
              <a:rPr lang="ko-KR" altLang="en-US" sz="2400" dirty="0"/>
            </a:br>
            <a:r>
              <a:rPr lang="ko-KR" altLang="en-US" sz="2400" b="1" i="0" dirty="0">
                <a:solidFill>
                  <a:srgbClr val="000000"/>
                </a:solidFill>
                <a:effectLst/>
                <a:latin typeface="-apple-system"/>
              </a:rPr>
              <a:t>처리 비용 감소 및 응답 시간 단축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스레드는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Stack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영역을 제외한 </a:t>
            </a:r>
            <a:r>
              <a:rPr lang="ko-KR" altLang="en-US" sz="2400" dirty="0">
                <a:solidFill>
                  <a:srgbClr val="000000"/>
                </a:solidFill>
                <a:latin typeface="-apple-system"/>
              </a:rPr>
              <a:t>대부분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메모리를 공유하기 때문에 프로세스 간의 전환속도보다 스레드 간의 전환속도가 빠르다</a:t>
            </a:r>
            <a:r>
              <a:rPr lang="en-US" altLang="ko-KR" sz="2400" dirty="0">
                <a:solidFill>
                  <a:srgbClr val="000000"/>
                </a:solidFill>
                <a:latin typeface="-apple-system"/>
              </a:rPr>
              <a:t>.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876958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피드백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771088" y="2090172"/>
            <a:ext cx="101765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i="0" dirty="0">
                <a:solidFill>
                  <a:srgbClr val="000000"/>
                </a:solidFill>
                <a:effectLst/>
                <a:latin typeface="-apple-system"/>
              </a:rPr>
              <a:t>멀티 스레드 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latin typeface="-apple-system"/>
              </a:rPr>
              <a:t>vs 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-apple-system"/>
              </a:rPr>
              <a:t>멀티 프로세스</a:t>
            </a:r>
            <a:endParaRPr lang="en-US" altLang="ko-KR" sz="2400" b="1" i="0" dirty="0">
              <a:solidFill>
                <a:srgbClr val="000000"/>
              </a:solidFill>
              <a:effectLst/>
              <a:latin typeface="-apple-system"/>
            </a:endParaRPr>
          </a:p>
          <a:p>
            <a:br>
              <a:rPr lang="ko-KR" altLang="en-US" sz="2400" dirty="0"/>
            </a:b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멀티 스레드는 멀티 프로세스보다 적은 메모리 공간을 차지하고 문맥 전환이 빠르다는 장점이 있지만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,</a:t>
            </a:r>
            <a:br>
              <a:rPr lang="ko-KR" altLang="en-US" sz="2400" dirty="0"/>
            </a:b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오류로 인해 하나의 스레드가 종료되면 전체 스레드가 종료될 수 있다는 점과 동기화문제가 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동기화 문제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스레드 간의 자원 공유는 전역 변수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데이터 세그먼트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를 이용하므로 함께 사용할 때 충돌이 발생할 수 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51782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자료형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771089" y="2090172"/>
            <a:ext cx="60331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 수치 자료형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: int, float, complex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 불 자료형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: bool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 군집 자료형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: str, list, tuple, set, dictionary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28A0D6-F4CF-4454-8A72-125344D62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464" y="1701884"/>
            <a:ext cx="3557342" cy="345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08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&amp; </a:t>
            </a:r>
            <a:r>
              <a:rPr lang="ko-KR" altLang="en-US" dirty="0"/>
              <a:t>알고리즘 정의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1191713" y="1548075"/>
            <a:ext cx="1009497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200" b="1" i="0" dirty="0">
                <a:solidFill>
                  <a:srgbClr val="000000"/>
                </a:solidFill>
                <a:effectLst/>
                <a:latin typeface="-apple-system"/>
              </a:rPr>
              <a:t>자료구조란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-apple-system"/>
              </a:rPr>
              <a:t>?</a:t>
            </a:r>
            <a:r>
              <a:rPr lang="ko-KR" altLang="en-US" sz="3200" b="1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endParaRPr lang="en-US" altLang="ko-KR" sz="3200" b="1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자료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(data)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를 담기 위한 저장공간과 연산을 통칭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 자료구조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=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저장공간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(memory) +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연산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읽기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쓰기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삽입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삭제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탐색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  ex)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변수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배열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리스트</a:t>
            </a:r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pPr algn="l"/>
            <a:r>
              <a:rPr lang="ko-KR" altLang="en-US" sz="3200" b="1" i="0" dirty="0">
                <a:solidFill>
                  <a:srgbClr val="000000"/>
                </a:solidFill>
                <a:effectLst/>
                <a:latin typeface="-apple-system"/>
              </a:rPr>
              <a:t>알고리즘이란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-apple-system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  자료를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입력받아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유한한 횟수의 연산들을 이용해 원하는 결과를 출력하는 것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  ex) 100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개의 정수를 리스트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A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에 담는다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오름차순 정렬</a:t>
            </a:r>
          </a:p>
          <a:p>
            <a:pPr algn="l"/>
            <a:endParaRPr lang="ko-KR" altLang="en-US" sz="3200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20162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: stack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515057" y="1548075"/>
            <a:ext cx="60331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400" b="1" i="0" dirty="0">
                <a:solidFill>
                  <a:srgbClr val="000000"/>
                </a:solidFill>
                <a:effectLst/>
                <a:latin typeface="-apple-system"/>
              </a:rPr>
              <a:t>   LIFO(Last in First OUT)</a:t>
            </a:r>
            <a:endParaRPr lang="ko-KR" altLang="en-US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  자루처럼 먼저 넣은 것이 밑에 있고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꺼낼 때 나중에 넣은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가장 위의 것이 나온다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   push 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삽입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아래에서부터 차곡차곡 삽입됨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   pop 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삭제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맨 위 값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가장 나중에 들어온 값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에서부터 삭제</a:t>
            </a:r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sz="24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712E09-75F5-4838-9BAB-B94DF5C66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181" y="885293"/>
            <a:ext cx="4994538" cy="4787153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DB6734C-1F33-4C5D-A7BC-975D1CF94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989609"/>
              </p:ext>
            </p:extLst>
          </p:nvPr>
        </p:nvGraphicFramePr>
        <p:xfrm>
          <a:off x="610027" y="4885497"/>
          <a:ext cx="5538272" cy="7416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384568">
                  <a:extLst>
                    <a:ext uri="{9D8B030D-6E8A-4147-A177-3AD203B41FA5}">
                      <a16:colId xmlns:a16="http://schemas.microsoft.com/office/drawing/2014/main" val="4160922559"/>
                    </a:ext>
                  </a:extLst>
                </a:gridCol>
                <a:gridCol w="1441386">
                  <a:extLst>
                    <a:ext uri="{9D8B030D-6E8A-4147-A177-3AD203B41FA5}">
                      <a16:colId xmlns:a16="http://schemas.microsoft.com/office/drawing/2014/main" val="133522437"/>
                    </a:ext>
                  </a:extLst>
                </a:gridCol>
                <a:gridCol w="1327750">
                  <a:extLst>
                    <a:ext uri="{9D8B030D-6E8A-4147-A177-3AD203B41FA5}">
                      <a16:colId xmlns:a16="http://schemas.microsoft.com/office/drawing/2014/main" val="2630772013"/>
                    </a:ext>
                  </a:extLst>
                </a:gridCol>
                <a:gridCol w="1384568">
                  <a:extLst>
                    <a:ext uri="{9D8B030D-6E8A-4147-A177-3AD203B41FA5}">
                      <a16:colId xmlns:a16="http://schemas.microsoft.com/office/drawing/2014/main" val="2128786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접근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탐색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삽입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018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689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17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1838</Words>
  <Application>Microsoft Office PowerPoint</Application>
  <PresentationFormat>와이드스크린</PresentationFormat>
  <Paragraphs>196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-apple-system</vt:lpstr>
      <vt:lpstr>맑은 고딕</vt:lpstr>
      <vt:lpstr>Arial</vt:lpstr>
      <vt:lpstr>Office 테마</vt:lpstr>
      <vt:lpstr>Memory</vt:lpstr>
      <vt:lpstr>목차</vt:lpstr>
      <vt:lpstr>피드백</vt:lpstr>
      <vt:lpstr>피드백</vt:lpstr>
      <vt:lpstr>피드백</vt:lpstr>
      <vt:lpstr>피드백</vt:lpstr>
      <vt:lpstr>자료형</vt:lpstr>
      <vt:lpstr>자료구조 &amp; 알고리즘 정의</vt:lpstr>
      <vt:lpstr>자료구조 : stack</vt:lpstr>
      <vt:lpstr>자료구조 : queue</vt:lpstr>
      <vt:lpstr>자료구조 : dequeue</vt:lpstr>
      <vt:lpstr>자료구조 : 연결 리스트</vt:lpstr>
      <vt:lpstr>자료구조 : 연결리스트</vt:lpstr>
      <vt:lpstr>해시 테이블</vt:lpstr>
      <vt:lpstr>해시 테이블 장단점</vt:lpstr>
      <vt:lpstr>메모리</vt:lpstr>
      <vt:lpstr>메모리 할당 원리</vt:lpstr>
      <vt:lpstr>Stack, heap 메모리 할당</vt:lpstr>
      <vt:lpstr>Stack, heap 메모리 할당 해제</vt:lpstr>
      <vt:lpstr>Class instance 메모리 관리(Self는 무엇인가)</vt:lpstr>
      <vt:lpstr>메소드 실행</vt:lpstr>
      <vt:lpstr>레퍼런스 카운트</vt:lpstr>
      <vt:lpstr>레퍼런스 카운트</vt:lpstr>
      <vt:lpstr>레퍼런스 카운트의 약점(순환 참조)</vt:lpstr>
      <vt:lpstr>가비지 컬렉션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</dc:title>
  <dc:creator>신 범철</dc:creator>
  <cp:lastModifiedBy>신 범철</cp:lastModifiedBy>
  <cp:revision>9</cp:revision>
  <dcterms:created xsi:type="dcterms:W3CDTF">2022-01-06T05:20:31Z</dcterms:created>
  <dcterms:modified xsi:type="dcterms:W3CDTF">2022-01-21T14:41:11Z</dcterms:modified>
</cp:coreProperties>
</file>