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5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F1B30-4BFF-4E31-A6E7-403C3D6FA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C57468-5773-48B7-922B-3310BDC5E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C6C06F-147E-4FDA-B8CA-6493E4A6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9C83F4-4F9C-4577-A7AD-6B625CAE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1BE5F-B9F5-4B68-AC40-F44C919C9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03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6F808-373E-4837-8766-1D4D184E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1BAE42-4755-42AF-AFC0-C668598E1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12000D-DF01-4344-BE74-72FC23DD7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645C5C-9B74-4C93-81F2-76C9DC761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B6C007-A6DB-48E5-9D56-0C089D52E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20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FCF763-D70D-48E8-A2BD-212A1C784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17E7A2-3BA0-4705-9D23-D6268390B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056A20-296E-4F36-9872-B56AD0B34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7B60E7-A936-4D69-A04A-908A61A9A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A174E7-F084-420E-8C00-63F2E97F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23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2E071-8355-479F-9E21-938732CA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7EC4B4-36FB-4C58-BF37-44B63C311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9F305-683B-4424-8B54-D24E98650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16344-34DA-4113-8DF7-CAAFE2571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972CFC-757F-417B-BFDD-0A033B2C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50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2D462-724D-4EEB-B9F6-603C10ECA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836866-98AF-437B-B74E-83FBD800D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518485-AF77-4A70-AD3D-A20F70A1F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6805F2-CAA4-40B4-A2DA-ABCA4572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B7EF74-BC1A-4F65-8E34-719A3FFA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48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FE432-AB69-4409-AEF6-51A14A526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B92212-2195-499B-B632-45C62B884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B74BE3-A805-4FD2-90DD-318F34D58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A4D0D3-B5E3-45F2-B9B8-FA2025FE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BD2E6C-6877-4883-AA1A-CF96EBB3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E85864-B955-4357-8F94-CEE0A5A1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64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D199F-63B5-4C69-8F5F-F4A510227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F54E6C-DB48-426F-9C45-476FBD329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CB9074-8E12-4753-890C-07E3ED700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063F72-5182-46D2-B3D2-78A40AD34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C4B6D1-BC69-4A6D-B762-EB01267AF2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C60898-6620-44F0-8054-0BA823D8D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287A0B-B812-46D9-ACAA-CCD54DDE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79661B-C53A-40C0-AB49-0127BA02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313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A24BC-6BC9-49A0-A122-7E23CB1D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DA5862-EBD2-4E20-8D82-CAB30CE48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55038D-1A62-4E2C-BFC3-163D7E72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14BE60-2FCC-44A0-AE40-ED1701F3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53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ECE463-62A5-4B09-A97D-B7CB3B079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8457B8-26AD-4703-B415-56077EEF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34CC98-0270-4B3C-86E6-BD6718EA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58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D6BF3-A995-4681-89AD-F094F40FF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F729D8-4A5C-4000-A7F6-0DAADE117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C57D84-452D-4DEE-B883-2B55BE60C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D07270-F9CF-4054-8AF1-031349BC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A4BB2C-F877-4C7A-8E5A-2BED4EE4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B88BC7-D6C7-487D-B222-14EA7124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75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491A3-512B-4A27-86FC-14B315357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DB1AAA-4C16-40E0-9E19-87AA394E4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5B88CC-2350-4A3F-853F-E090FD29C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380C4A-41B9-4EDA-B4FD-8E00FBE04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81C73B-7AD4-4BE5-BAEB-72E5C463B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126F7-9004-4493-A8FA-EA854F437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703A5A-F302-47D3-B6CC-13B75CC5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D537D7-F408-4B69-93C2-2384AC634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AA79D-F44D-4DB1-B377-1DBFD12A2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87A9C-3629-4C00-B345-D33EEDCBC4E7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F9CA20-0402-4DE2-B389-D47A65611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5270CB-D28A-4C12-B0F4-22713376F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53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FFC85-9286-48A3-BBC5-89B586F40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6683"/>
            <a:ext cx="9144000" cy="2387600"/>
          </a:xfrm>
        </p:spPr>
        <p:txBody>
          <a:bodyPr/>
          <a:lstStyle/>
          <a:p>
            <a:r>
              <a:rPr lang="en-US" altLang="ko-KR" dirty="0"/>
              <a:t>Memory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CB4667-0DFC-4253-9DFF-AD85197E7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0320" y="5945823"/>
            <a:ext cx="1780032" cy="411480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/>
              <a:t>신범철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3697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805C0C2-9872-4C54-BC53-EFE74B534C98}"/>
              </a:ext>
            </a:extLst>
          </p:cNvPr>
          <p:cNvSpPr txBox="1"/>
          <p:nvPr/>
        </p:nvSpPr>
        <p:spPr>
          <a:xfrm>
            <a:off x="838200" y="1970212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메모리 관리 장치</a:t>
            </a:r>
            <a:r>
              <a:rPr lang="en-US" altLang="ko-KR" dirty="0"/>
              <a:t>(MMU) : CPU</a:t>
            </a:r>
            <a:r>
              <a:rPr lang="ko-KR" altLang="en-US" dirty="0"/>
              <a:t>코어 안에 탑재되어 </a:t>
            </a:r>
            <a:r>
              <a:rPr lang="ko-KR" altLang="en-US" b="1" dirty="0"/>
              <a:t>가상 주소를 물리적 메모리 주소로 변화주는 장치</a:t>
            </a:r>
            <a:endParaRPr lang="en-US" altLang="ko-KR" b="1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F080DF3-E1BA-4442-BC5C-0488077EDDD5}"/>
              </a:ext>
            </a:extLst>
          </p:cNvPr>
          <p:cNvSpPr txBox="1">
            <a:spLocks/>
          </p:cNvSpPr>
          <p:nvPr/>
        </p:nvSpPr>
        <p:spPr>
          <a:xfrm>
            <a:off x="771088" y="2225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메모리 동작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F7B0C1-7B51-4EBB-A6C8-B2937152C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88" y="2761681"/>
            <a:ext cx="10335481" cy="282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034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en-US" altLang="ko-KR" dirty="0"/>
              <a:t>MMU</a:t>
            </a:r>
            <a:r>
              <a:rPr lang="ko-KR" altLang="en-US" dirty="0"/>
              <a:t> 동작방식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3F8EB6-26EB-4C41-8BB1-B463E08EB8D5}"/>
              </a:ext>
            </a:extLst>
          </p:cNvPr>
          <p:cNvSpPr txBox="1"/>
          <p:nvPr/>
        </p:nvSpPr>
        <p:spPr>
          <a:xfrm>
            <a:off x="6379828" y="1317375"/>
            <a:ext cx="527251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TLB : </a:t>
            </a:r>
            <a:r>
              <a:rPr lang="ko-KR" altLang="en-US" b="1" dirty="0"/>
              <a:t>캐시</a:t>
            </a:r>
            <a:endParaRPr lang="en-US" altLang="ko-KR" b="1" dirty="0"/>
          </a:p>
          <a:p>
            <a:r>
              <a:rPr lang="en-US" altLang="ko-KR" b="1" dirty="0"/>
              <a:t>Page Table : </a:t>
            </a:r>
            <a:r>
              <a:rPr lang="ko-KR" altLang="en-US" b="1" dirty="0" err="1"/>
              <a:t>메인메모리</a:t>
            </a:r>
            <a:endParaRPr lang="en-US" altLang="ko-KR" b="1" dirty="0"/>
          </a:p>
          <a:p>
            <a:r>
              <a:rPr lang="en-US" altLang="ko-KR" b="1" dirty="0"/>
              <a:t>Disk : </a:t>
            </a:r>
            <a:r>
              <a:rPr lang="ko-KR" altLang="en-US" b="1" dirty="0"/>
              <a:t>보조기억장치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가상주소가 물리 주소로 </a:t>
            </a:r>
            <a:r>
              <a:rPr lang="ko-KR" altLang="en-US" dirty="0" err="1"/>
              <a:t>변환되어야할</a:t>
            </a:r>
            <a:r>
              <a:rPr lang="ko-KR" altLang="en-US" dirty="0"/>
              <a:t> 때</a:t>
            </a:r>
            <a:r>
              <a:rPr lang="en-US" altLang="ko-KR" dirty="0"/>
              <a:t>, TLB</a:t>
            </a:r>
            <a:r>
              <a:rPr lang="ko-KR" altLang="en-US" dirty="0"/>
              <a:t>에서 우선 검색된다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해당 주소가 있으면 </a:t>
            </a:r>
            <a:r>
              <a:rPr lang="en-US" altLang="ko-KR" dirty="0"/>
              <a:t>TLB hit -&gt; </a:t>
            </a:r>
            <a:r>
              <a:rPr lang="ko-KR" altLang="en-US" dirty="0"/>
              <a:t>물리 주소가 </a:t>
            </a:r>
            <a:r>
              <a:rPr lang="ko-KR" altLang="en-US" dirty="0" err="1"/>
              <a:t>리턴되고</a:t>
            </a:r>
            <a:r>
              <a:rPr lang="ko-KR" altLang="en-US" dirty="0"/>
              <a:t> 메모리에 접근한다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But, TLB</a:t>
            </a:r>
            <a:r>
              <a:rPr lang="ko-KR" altLang="en-US" dirty="0"/>
              <a:t>에서 해당되는 주소가 없을 경우 </a:t>
            </a:r>
            <a:r>
              <a:rPr lang="en-US" altLang="ko-KR" dirty="0"/>
              <a:t>TLB miss -&gt; </a:t>
            </a:r>
            <a:r>
              <a:rPr lang="ko-KR" altLang="en-US" dirty="0"/>
              <a:t>테이블 페이지에서 주소가 존재하는지</a:t>
            </a:r>
            <a:r>
              <a:rPr lang="en-US" altLang="ko-KR" dirty="0"/>
              <a:t> </a:t>
            </a:r>
            <a:r>
              <a:rPr lang="ko-KR" altLang="en-US" dirty="0"/>
              <a:t>찾는다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해당 주소가 있으면 </a:t>
            </a:r>
            <a:r>
              <a:rPr lang="en-US" altLang="ko-KR" dirty="0"/>
              <a:t>page table hit -&gt; </a:t>
            </a:r>
            <a:r>
              <a:rPr lang="ko-KR" altLang="en-US" dirty="0"/>
              <a:t>이 값은 다시 </a:t>
            </a:r>
            <a:r>
              <a:rPr lang="en-US" altLang="ko-KR" dirty="0"/>
              <a:t>TLB</a:t>
            </a:r>
            <a:r>
              <a:rPr lang="ko-KR" altLang="en-US" dirty="0"/>
              <a:t>에 쓰이고 그 주소를 갖고 물리 주소로 변환 후</a:t>
            </a:r>
            <a:r>
              <a:rPr lang="en-US" altLang="ko-KR" dirty="0"/>
              <a:t>,</a:t>
            </a:r>
            <a:r>
              <a:rPr lang="ko-KR" altLang="en-US" dirty="0"/>
              <a:t> 메모리에 접근한다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페이지 테이블에서도 찾지 못하면 </a:t>
            </a:r>
            <a:r>
              <a:rPr lang="en-US" altLang="ko-KR" dirty="0"/>
              <a:t>disk</a:t>
            </a:r>
            <a:r>
              <a:rPr lang="ko-KR" altLang="en-US" dirty="0"/>
              <a:t>에서 찾게 되고 그 값을 다시 </a:t>
            </a:r>
            <a:r>
              <a:rPr lang="en-US" altLang="ko-KR" dirty="0"/>
              <a:t>page table</a:t>
            </a:r>
            <a:r>
              <a:rPr lang="ko-KR" altLang="en-US" dirty="0"/>
              <a:t>에 쓰고 </a:t>
            </a:r>
            <a:r>
              <a:rPr lang="en-US" altLang="ko-KR" dirty="0"/>
              <a:t>TLB</a:t>
            </a:r>
            <a:r>
              <a:rPr lang="ko-KR" altLang="en-US" dirty="0"/>
              <a:t>에 써서 물리주소로 변환 후 메모리에 접근한다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8706B07-B445-438E-85ED-4CA8F1C82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30" y="1391056"/>
            <a:ext cx="6148898" cy="461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123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D5CB9-E1CE-4625-9C20-6EEF3EA89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2650D3-EC94-4671-A059-6ABE98789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메모리 종류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메모리 주소 지정방식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메모리 동작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972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메모리 계층 구조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E6C8D1-7740-4BA1-A5B0-D39181A32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07" y="1690688"/>
            <a:ext cx="7391400" cy="4514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1EE477-5DDC-472B-9721-2A19BB50BFB3}"/>
              </a:ext>
            </a:extLst>
          </p:cNvPr>
          <p:cNvSpPr txBox="1"/>
          <p:nvPr/>
        </p:nvSpPr>
        <p:spPr>
          <a:xfrm>
            <a:off x="7560013" y="2037659"/>
            <a:ext cx="43190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메모리 계층의 필요성</a:t>
            </a:r>
            <a:endParaRPr lang="en-US" altLang="ko-KR" sz="2400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비용적인 측면 </a:t>
            </a:r>
            <a:r>
              <a:rPr lang="en-US" altLang="ko-KR" dirty="0"/>
              <a:t>:</a:t>
            </a:r>
            <a:r>
              <a:rPr lang="ko-KR" altLang="en-US" dirty="0"/>
              <a:t> 메모리 구조의 상층에 속할수록 더 비쌈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참조의 지역성 </a:t>
            </a:r>
            <a:r>
              <a:rPr lang="en-US" altLang="ko-KR" dirty="0"/>
              <a:t>: </a:t>
            </a:r>
            <a:r>
              <a:rPr lang="ko-KR" altLang="en-US" dirty="0"/>
              <a:t>자주 쓰이는 데이터는 계속 자주 쓰이고</a:t>
            </a:r>
            <a:r>
              <a:rPr lang="en-US" altLang="ko-KR" dirty="0"/>
              <a:t>, </a:t>
            </a:r>
            <a:r>
              <a:rPr lang="ko-KR" altLang="en-US" dirty="0"/>
              <a:t>자주 쓰이지 않는 데이터는 계속 자주 쓰이지 않음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속도적인</a:t>
            </a:r>
            <a:r>
              <a:rPr lang="ko-KR" altLang="en-US" dirty="0"/>
              <a:t> 측면 </a:t>
            </a:r>
            <a:r>
              <a:rPr lang="en-US" altLang="ko-KR" dirty="0"/>
              <a:t>: CPU</a:t>
            </a:r>
            <a:r>
              <a:rPr lang="ko-KR" altLang="en-US" dirty="0"/>
              <a:t>와 가까이 있을수록 빠르게 접근이 가능함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66771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레지스터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EE477-5DDC-472B-9721-2A19BB50BFB3}"/>
              </a:ext>
            </a:extLst>
          </p:cNvPr>
          <p:cNvSpPr txBox="1"/>
          <p:nvPr/>
        </p:nvSpPr>
        <p:spPr>
          <a:xfrm>
            <a:off x="771088" y="1557175"/>
            <a:ext cx="1017654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레지스터는 </a:t>
            </a:r>
            <a:r>
              <a:rPr lang="en-US" altLang="ko-KR" dirty="0"/>
              <a:t>CPU</a:t>
            </a:r>
            <a:r>
              <a:rPr lang="ko-KR" altLang="en-US" dirty="0"/>
              <a:t>가 요청을 처리하는데 필요한 데이터를 일시적으로 저장하는 기억장치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CPU </a:t>
            </a:r>
            <a:r>
              <a:rPr lang="ko-KR" altLang="en-US" dirty="0"/>
              <a:t>내부의 있어 명령을 빠르게 수행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종류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PC(Program</a:t>
            </a:r>
            <a:r>
              <a:rPr lang="ko-KR" altLang="en-US" dirty="0"/>
              <a:t> </a:t>
            </a:r>
            <a:r>
              <a:rPr lang="en-US" altLang="ko-KR" dirty="0"/>
              <a:t>Counter, </a:t>
            </a:r>
            <a:r>
              <a:rPr lang="ko-KR" altLang="en-US" dirty="0"/>
              <a:t>프로그램 카운터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다음에 수행될 명령어의 주소를 저장하는 레지스터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IR(Instruction Register, </a:t>
            </a:r>
            <a:r>
              <a:rPr lang="ko-KR" altLang="en-US" dirty="0"/>
              <a:t>명령어 레지스터</a:t>
            </a:r>
            <a:r>
              <a:rPr lang="en-US" altLang="ko-KR" dirty="0"/>
              <a:t>) : </a:t>
            </a:r>
            <a:r>
              <a:rPr lang="ko-KR" altLang="en-US" dirty="0"/>
              <a:t>현재 실행 중인 명령을 기억하는 레지스터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MAR(Memory Address Register, </a:t>
            </a:r>
            <a:r>
              <a:rPr lang="ko-KR" altLang="en-US" dirty="0"/>
              <a:t>메모리 주소 레지스터</a:t>
            </a:r>
            <a:r>
              <a:rPr lang="en-US" altLang="ko-KR" dirty="0"/>
              <a:t>) : </a:t>
            </a:r>
            <a:r>
              <a:rPr lang="ko-KR" altLang="en-US" dirty="0"/>
              <a:t>메모리에서 가져올 데이터의 주소를 저장하는 레지스터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MBR(Memory Buffer Register, </a:t>
            </a:r>
            <a:r>
              <a:rPr lang="ko-KR" altLang="en-US" dirty="0"/>
              <a:t>메모 버퍼 레지스터</a:t>
            </a:r>
            <a:r>
              <a:rPr lang="en-US" altLang="ko-KR" dirty="0"/>
              <a:t>) : </a:t>
            </a:r>
            <a:r>
              <a:rPr lang="ko-KR" altLang="en-US" dirty="0"/>
              <a:t>메모리에 기록되거나 메모리로부터 읽힐 데이터를 저장하는 레지스터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I/O AR(Input/Output Address Register, </a:t>
            </a:r>
            <a:r>
              <a:rPr lang="ko-KR" altLang="en-US" dirty="0"/>
              <a:t>입출력 주소 레지스터</a:t>
            </a:r>
            <a:r>
              <a:rPr lang="en-US" altLang="ko-KR" dirty="0"/>
              <a:t>) : </a:t>
            </a:r>
            <a:r>
              <a:rPr lang="ko-KR" altLang="en-US" dirty="0"/>
              <a:t>입출력 모듈의 주소를 가지고 있는 레지스터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I/O BR(Input/Output Buffer Register, </a:t>
            </a:r>
            <a:r>
              <a:rPr lang="ko-KR" altLang="en-US" dirty="0"/>
              <a:t>입출력 버퍼 레지스터</a:t>
            </a:r>
            <a:r>
              <a:rPr lang="en-US" altLang="ko-KR" dirty="0"/>
              <a:t>) : </a:t>
            </a:r>
            <a:r>
              <a:rPr lang="ko-KR" altLang="en-US" dirty="0"/>
              <a:t>입출력 모듈과 처리기 간의 교환하는 데이터를 저장하는 레지스터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PSW(Program Status Word) : </a:t>
            </a:r>
            <a:r>
              <a:rPr lang="ko-KR" altLang="en-US" dirty="0"/>
              <a:t>여러 프로그램이 실행되면서 발생하는 상태를 저장하는 레지스터 </a:t>
            </a:r>
            <a:r>
              <a:rPr lang="en-US" altLang="ko-KR" dirty="0"/>
              <a:t>ex) </a:t>
            </a:r>
            <a:r>
              <a:rPr lang="ko-KR" altLang="en-US" dirty="0"/>
              <a:t>인터럽트 유</a:t>
            </a:r>
            <a:r>
              <a:rPr lang="en-US" altLang="ko-KR" dirty="0"/>
              <a:t>/</a:t>
            </a:r>
            <a:r>
              <a:rPr lang="ko-KR" altLang="en-US" dirty="0"/>
              <a:t>무 체크</a:t>
            </a:r>
            <a:r>
              <a:rPr lang="en-US" altLang="ko-KR" dirty="0"/>
              <a:t>, OS</a:t>
            </a:r>
            <a:r>
              <a:rPr lang="ko-KR" altLang="en-US" dirty="0"/>
              <a:t>프로그램이 실행 되고 있을 때 체크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AC(Accumulator, </a:t>
            </a:r>
            <a:r>
              <a:rPr lang="ko-KR" altLang="en-US" dirty="0" err="1"/>
              <a:t>누산기</a:t>
            </a:r>
            <a:r>
              <a:rPr lang="en-US" altLang="ko-KR" dirty="0"/>
              <a:t>) : </a:t>
            </a:r>
            <a:r>
              <a:rPr lang="ko-KR" altLang="en-US" dirty="0"/>
              <a:t>연산 결과를 일시적으로 저장하는 레지스터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3869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캐시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EE477-5DDC-472B-9721-2A19BB50BFB3}"/>
              </a:ext>
            </a:extLst>
          </p:cNvPr>
          <p:cNvSpPr txBox="1"/>
          <p:nvPr/>
        </p:nvSpPr>
        <p:spPr>
          <a:xfrm>
            <a:off x="771088" y="1557175"/>
            <a:ext cx="10176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캐시는 메인 메모리에서 가장 자주 사용되는 데이터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를 갖고 있는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크기는 작지만 빠른 메모리이다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31A4CB-10F2-4F7A-801F-D718BD2AB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10" y="2578400"/>
            <a:ext cx="5086350" cy="3790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3F8EB6-26EB-4C41-8BB1-B463E08EB8D5}"/>
              </a:ext>
            </a:extLst>
          </p:cNvPr>
          <p:cNvSpPr txBox="1"/>
          <p:nvPr/>
        </p:nvSpPr>
        <p:spPr>
          <a:xfrm>
            <a:off x="6973393" y="3021553"/>
            <a:ext cx="38567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CPU</a:t>
            </a:r>
            <a:r>
              <a:rPr lang="ko-KR" altLang="en-US" dirty="0"/>
              <a:t>에서 메인 메모리를 읽거나</a:t>
            </a:r>
            <a:endParaRPr lang="en-US" altLang="ko-KR" dirty="0"/>
          </a:p>
          <a:p>
            <a:r>
              <a:rPr lang="ko-KR" altLang="en-US" dirty="0"/>
              <a:t>쓰고자 </a:t>
            </a:r>
            <a:r>
              <a:rPr lang="ko-KR" altLang="en-US" dirty="0" err="1"/>
              <a:t>할때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캐시 </a:t>
            </a:r>
            <a:r>
              <a:rPr lang="en-US" altLang="ko-KR" dirty="0"/>
              <a:t>-&gt; </a:t>
            </a:r>
            <a:r>
              <a:rPr lang="ko-KR" altLang="en-US" dirty="0"/>
              <a:t>메인 메모리 순으로 탐색함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이때 캐시에 찾는 데이터가 있으면 </a:t>
            </a:r>
            <a:r>
              <a:rPr lang="ko-KR" altLang="en-US" dirty="0">
                <a:solidFill>
                  <a:srgbClr val="FF0000"/>
                </a:solidFill>
              </a:rPr>
              <a:t>캐시 적중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없으면 </a:t>
            </a:r>
            <a:r>
              <a:rPr lang="ko-KR" altLang="en-US" dirty="0">
                <a:solidFill>
                  <a:srgbClr val="FF0000"/>
                </a:solidFill>
              </a:rPr>
              <a:t>캐시 실패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3330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메인 메모리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EE477-5DDC-472B-9721-2A19BB50BFB3}"/>
              </a:ext>
            </a:extLst>
          </p:cNvPr>
          <p:cNvSpPr txBox="1"/>
          <p:nvPr/>
        </p:nvSpPr>
        <p:spPr>
          <a:xfrm>
            <a:off x="771088" y="2136338"/>
            <a:ext cx="46565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CPU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에서 직접 접근이 가능한 메모리이다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종류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RAM :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꺼지면 기억이 사라지는 휘발성 메모리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ROM :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꺼져도 내용이 지워지지 않는 비휘발성 메모리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Flash Memory</a:t>
            </a:r>
          </a:p>
          <a:p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1F3E9AD2-196B-4CAB-98D6-C69F7C409864}"/>
              </a:ext>
            </a:extLst>
          </p:cNvPr>
          <p:cNvSpPr/>
          <p:nvPr/>
        </p:nvSpPr>
        <p:spPr>
          <a:xfrm>
            <a:off x="5427676" y="2994870"/>
            <a:ext cx="696287" cy="341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C7BF844-29B9-4043-841B-13BFDEEDC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326" y="1960271"/>
            <a:ext cx="3584544" cy="232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74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보조 기억장치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05C0C2-9872-4C54-BC53-EFE74B534C98}"/>
              </a:ext>
            </a:extLst>
          </p:cNvPr>
          <p:cNvSpPr txBox="1"/>
          <p:nvPr/>
        </p:nvSpPr>
        <p:spPr>
          <a:xfrm>
            <a:off x="771089" y="4669491"/>
            <a:ext cx="99682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CPU</a:t>
            </a:r>
            <a:r>
              <a:rPr lang="ko-KR" altLang="en-US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에 직접 접근이 불가능한 메모리</a:t>
            </a:r>
            <a:endParaRPr lang="ko-KR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dirty="0"/>
          </a:p>
          <a:p>
            <a:r>
              <a:rPr lang="ko-KR" altLang="en-US" dirty="0"/>
              <a:t>접근하려면 디바이스 드라이버와 시스템 콜을 통하여 보조기억장치의 데이터를 주기억장치로 </a:t>
            </a:r>
            <a:r>
              <a:rPr lang="ko-KR" altLang="en-US" dirty="0" err="1"/>
              <a:t>로드한</a:t>
            </a:r>
            <a:r>
              <a:rPr lang="ko-KR" altLang="en-US" dirty="0"/>
              <a:t> 뒤 읽어야한다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종류 </a:t>
            </a:r>
            <a:r>
              <a:rPr lang="en-US" altLang="ko-KR" dirty="0"/>
              <a:t>: SSD, HDD, CD, </a:t>
            </a:r>
            <a:r>
              <a:rPr lang="ko-KR" altLang="en-US" dirty="0"/>
              <a:t>자가테이프 등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3C6577A-B413-4BEA-81EB-89F8A7D52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280" y="1135716"/>
            <a:ext cx="5856699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075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메모리주소 지정방식</a:t>
            </a:r>
            <a:r>
              <a:rPr lang="en-US" altLang="ko-KR" dirty="0"/>
              <a:t>-</a:t>
            </a:r>
            <a:r>
              <a:rPr lang="ko-KR" altLang="en-US" sz="3200" dirty="0"/>
              <a:t>절대주소지정방식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05C0C2-9872-4C54-BC53-EFE74B534C98}"/>
              </a:ext>
            </a:extLst>
          </p:cNvPr>
          <p:cNvSpPr txBox="1"/>
          <p:nvPr/>
        </p:nvSpPr>
        <p:spPr>
          <a:xfrm>
            <a:off x="561363" y="2748412"/>
            <a:ext cx="31130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절대주소지정방식은 명령어 주소가 특정 메모리 주소를 </a:t>
            </a:r>
            <a:r>
              <a:rPr lang="ko-KR" altLang="en-US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가르킨다는</a:t>
            </a:r>
            <a:r>
              <a:rPr lang="ko-KR" altLang="en-US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의미</a:t>
            </a:r>
            <a:endParaRPr lang="en-US" altLang="ko-KR" b="1" dirty="0"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 1000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번지에서 실행되게 만든 프로그램을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2000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번지에서 읽어 들이면 실행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</a:p>
          <a:p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D68F16-9799-4A3E-9729-F761C9FE4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233" y="2316440"/>
            <a:ext cx="4470456" cy="2463297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3075A8FE-9979-4BB1-AD67-2C47E06D92F5}"/>
              </a:ext>
            </a:extLst>
          </p:cNvPr>
          <p:cNvSpPr/>
          <p:nvPr/>
        </p:nvSpPr>
        <p:spPr>
          <a:xfrm>
            <a:off x="4058524" y="3355596"/>
            <a:ext cx="1317072" cy="679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2DFD36-0225-4095-BF2E-28067D28A220}"/>
              </a:ext>
            </a:extLst>
          </p:cNvPr>
          <p:cNvSpPr txBox="1"/>
          <p:nvPr/>
        </p:nvSpPr>
        <p:spPr>
          <a:xfrm>
            <a:off x="4123889" y="2986264"/>
            <a:ext cx="901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해결법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677743-3058-4B71-83D7-1B49FCF6D53E}"/>
              </a:ext>
            </a:extLst>
          </p:cNvPr>
          <p:cNvSpPr txBox="1"/>
          <p:nvPr/>
        </p:nvSpPr>
        <p:spPr>
          <a:xfrm>
            <a:off x="5815233" y="1878585"/>
            <a:ext cx="371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/>
                <a:latin typeface="Consolas" panose="020B0609020204030204" pitchFamily="49" charset="0"/>
              </a:rPr>
              <a:t>1. </a:t>
            </a:r>
            <a:r>
              <a:rPr lang="ko-KR" altLang="en-US" b="1" dirty="0">
                <a:effectLst/>
                <a:latin typeface="Consolas" panose="020B0609020204030204" pitchFamily="49" charset="0"/>
              </a:rPr>
              <a:t>인덱스 레지스터 추가</a:t>
            </a:r>
            <a:r>
              <a:rPr lang="en-US" altLang="ko-KR" b="1" dirty="0">
                <a:latin typeface="Consolas" panose="020B0609020204030204" pitchFamily="49" charset="0"/>
              </a:rPr>
              <a:t> </a:t>
            </a:r>
            <a:r>
              <a:rPr lang="ko-KR" altLang="en-US" b="1" dirty="0">
                <a:latin typeface="Consolas" panose="020B0609020204030204" pitchFamily="49" charset="0"/>
              </a:rPr>
              <a:t>방법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6AE3F4-3477-477B-8CEF-9A9A1C832047}"/>
              </a:ext>
            </a:extLst>
          </p:cNvPr>
          <p:cNvSpPr txBox="1"/>
          <p:nvPr/>
        </p:nvSpPr>
        <p:spPr>
          <a:xfrm>
            <a:off x="6203747" y="5032926"/>
            <a:ext cx="3713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Consolas" panose="020B0609020204030204" pitchFamily="49" charset="0"/>
              </a:rPr>
              <a:t>인덱스 레지스터 </a:t>
            </a:r>
            <a:r>
              <a:rPr lang="en-US" altLang="ko-KR" b="1" dirty="0">
                <a:latin typeface="Consolas" panose="020B0609020204030204" pitchFamily="49" charset="0"/>
              </a:rPr>
              <a:t>+ </a:t>
            </a:r>
            <a:r>
              <a:rPr lang="ko-KR" altLang="en-US" b="1" dirty="0">
                <a:latin typeface="Consolas" panose="020B0609020204030204" pitchFamily="49" charset="0"/>
              </a:rPr>
              <a:t>명령어 주소 값 으로 계산하여 유효주소로 사용합니다</a:t>
            </a:r>
            <a:r>
              <a:rPr lang="en-US" altLang="ko-KR" b="1" dirty="0">
                <a:latin typeface="Consolas" panose="020B0609020204030204" pitchFamily="49" charset="0"/>
              </a:rPr>
              <a:t>.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96D51A-3FAF-4596-A38D-2512B3406350}"/>
              </a:ext>
            </a:extLst>
          </p:cNvPr>
          <p:cNvSpPr txBox="1"/>
          <p:nvPr/>
        </p:nvSpPr>
        <p:spPr>
          <a:xfrm>
            <a:off x="6193873" y="6055466"/>
            <a:ext cx="3713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유효주소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기억장치에서 데이터가 실제로 위치하는 공간</a:t>
            </a:r>
          </a:p>
          <a:p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18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805C0C2-9872-4C54-BC53-EFE74B534C98}"/>
              </a:ext>
            </a:extLst>
          </p:cNvPr>
          <p:cNvSpPr txBox="1"/>
          <p:nvPr/>
        </p:nvSpPr>
        <p:spPr>
          <a:xfrm>
            <a:off x="771088" y="4940593"/>
            <a:ext cx="10176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명령어가 들어가는 주소를 </a:t>
            </a:r>
            <a:r>
              <a:rPr lang="en-US" altLang="ko-KR" dirty="0"/>
              <a:t>0</a:t>
            </a:r>
            <a:r>
              <a:rPr lang="ko-KR" altLang="en-US" dirty="0"/>
              <a:t>부터 시작하지 않고</a:t>
            </a:r>
            <a:r>
              <a:rPr lang="en-US" altLang="ko-KR" dirty="0"/>
              <a:t>, </a:t>
            </a:r>
            <a:r>
              <a:rPr lang="ko-KR" altLang="en-US" dirty="0"/>
              <a:t>명령어의 주소를 기준으로 하는 상대적인 주소로 시작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프로그램 카운터 </a:t>
            </a:r>
            <a:r>
              <a:rPr lang="en-US" altLang="ko-KR" dirty="0">
                <a:solidFill>
                  <a:srgbClr val="FF0000"/>
                </a:solidFill>
              </a:rPr>
              <a:t>+ </a:t>
            </a:r>
            <a:r>
              <a:rPr lang="ko-KR" altLang="en-US" dirty="0">
                <a:solidFill>
                  <a:srgbClr val="FF0000"/>
                </a:solidFill>
              </a:rPr>
              <a:t>명령서 주소 값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상대주소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/>
              <a:t>으로 계산하여 유효 주소로 사용한다</a:t>
            </a:r>
            <a:r>
              <a:rPr lang="en-US" altLang="ko-KR" dirty="0"/>
              <a:t>.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F080DF3-E1BA-4442-BC5C-0488077EDDD5}"/>
              </a:ext>
            </a:extLst>
          </p:cNvPr>
          <p:cNvSpPr txBox="1">
            <a:spLocks/>
          </p:cNvSpPr>
          <p:nvPr/>
        </p:nvSpPr>
        <p:spPr>
          <a:xfrm>
            <a:off x="771088" y="2225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메모리주소 지정방식</a:t>
            </a:r>
            <a:r>
              <a:rPr lang="en-US" altLang="ko-KR" dirty="0"/>
              <a:t>-</a:t>
            </a:r>
            <a:r>
              <a:rPr lang="ko-KR" altLang="en-US" sz="3200" dirty="0"/>
              <a:t>상대주소지정방식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9978CB-0CEA-4A3D-8986-DE2587CB6005}"/>
              </a:ext>
            </a:extLst>
          </p:cNvPr>
          <p:cNvSpPr txBox="1"/>
          <p:nvPr/>
        </p:nvSpPr>
        <p:spPr>
          <a:xfrm>
            <a:off x="3793487" y="1548075"/>
            <a:ext cx="371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Consolas" panose="020B0609020204030204" pitchFamily="49" charset="0"/>
              </a:rPr>
              <a:t>2</a:t>
            </a:r>
            <a:r>
              <a:rPr lang="en-US" altLang="ko-KR" b="1" dirty="0">
                <a:effectLst/>
                <a:latin typeface="Consolas" panose="020B0609020204030204" pitchFamily="49" charset="0"/>
              </a:rPr>
              <a:t>. </a:t>
            </a:r>
            <a:r>
              <a:rPr lang="ko-KR" altLang="en-US" b="1" dirty="0">
                <a:effectLst/>
                <a:latin typeface="Consolas" panose="020B0609020204030204" pitchFamily="49" charset="0"/>
              </a:rPr>
              <a:t>상대 주소 지정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6205649-71DC-4FB3-ABFB-77B51F1E2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438" y="1917407"/>
            <a:ext cx="51625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087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538</Words>
  <Application>Microsoft Office PowerPoint</Application>
  <PresentationFormat>와이드스크린</PresentationFormat>
  <Paragraphs>75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Consolas</vt:lpstr>
      <vt:lpstr>Office 테마</vt:lpstr>
      <vt:lpstr>Memory</vt:lpstr>
      <vt:lpstr>목차</vt:lpstr>
      <vt:lpstr>메모리 계층 구조</vt:lpstr>
      <vt:lpstr>레지스터</vt:lpstr>
      <vt:lpstr>캐시</vt:lpstr>
      <vt:lpstr>메인 메모리</vt:lpstr>
      <vt:lpstr>보조 기억장치</vt:lpstr>
      <vt:lpstr>메모리주소 지정방식-절대주소지정방식</vt:lpstr>
      <vt:lpstr>PowerPoint 프레젠테이션</vt:lpstr>
      <vt:lpstr>PowerPoint 프레젠테이션</vt:lpstr>
      <vt:lpstr>MMU 동작방식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</dc:title>
  <dc:creator>신 범철</dc:creator>
  <cp:lastModifiedBy>신 범철</cp:lastModifiedBy>
  <cp:revision>2</cp:revision>
  <dcterms:created xsi:type="dcterms:W3CDTF">2022-01-06T05:20:31Z</dcterms:created>
  <dcterms:modified xsi:type="dcterms:W3CDTF">2022-01-06T08:06:06Z</dcterms:modified>
</cp:coreProperties>
</file>