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3" r:id="rId3"/>
    <p:sldId id="293" r:id="rId4"/>
    <p:sldId id="304" r:id="rId5"/>
    <p:sldId id="305" r:id="rId6"/>
    <p:sldId id="294" r:id="rId7"/>
    <p:sldId id="306" r:id="rId8"/>
    <p:sldId id="307" r:id="rId9"/>
    <p:sldId id="309" r:id="rId10"/>
    <p:sldId id="308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95636" autoAdjust="0"/>
  </p:normalViewPr>
  <p:slideViewPr>
    <p:cSldViewPr snapToGrid="0">
      <p:cViewPr varScale="1">
        <p:scale>
          <a:sx n="57" d="100"/>
          <a:sy n="57" d="100"/>
        </p:scale>
        <p:origin x="7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3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1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28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90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9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1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19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17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59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33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4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2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4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1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2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3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2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4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70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466" y="2006283"/>
            <a:ext cx="7112000" cy="2387600"/>
          </a:xfrm>
        </p:spPr>
        <p:txBody>
          <a:bodyPr/>
          <a:lstStyle/>
          <a:p>
            <a:r>
              <a:rPr lang="ko-KR" altLang="en-US" dirty="0"/>
              <a:t>트랜잭션과 무결성</a:t>
            </a:r>
            <a:r>
              <a:rPr lang="en-US" altLang="ko-KR" dirty="0"/>
              <a:t>, </a:t>
            </a:r>
            <a:r>
              <a:rPr lang="ko-KR" altLang="en-US" dirty="0"/>
              <a:t>무정지성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무정지성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184DB7-545A-D284-2683-13D01BAE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621" y="2194366"/>
            <a:ext cx="5634757" cy="3534268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A5266B9C-FDFC-2AFC-4B44-41A2E9ACF7E9}"/>
              </a:ext>
            </a:extLst>
          </p:cNvPr>
          <p:cNvSpPr/>
          <p:nvPr/>
        </p:nvSpPr>
        <p:spPr>
          <a:xfrm>
            <a:off x="1236133" y="914400"/>
            <a:ext cx="3166534" cy="1325563"/>
          </a:xfrm>
          <a:prstGeom prst="wedgeEllipseCallout">
            <a:avLst>
              <a:gd name="adj1" fmla="val 90397"/>
              <a:gd name="adj2" fmla="val 625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최신의 데이터 정보</a:t>
            </a: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CBEEB3BA-4CF5-3F96-4FD5-B224681540EA}"/>
              </a:ext>
            </a:extLst>
          </p:cNvPr>
          <p:cNvSpPr/>
          <p:nvPr/>
        </p:nvSpPr>
        <p:spPr>
          <a:xfrm>
            <a:off x="264487" y="4432176"/>
            <a:ext cx="3166534" cy="1325563"/>
          </a:xfrm>
          <a:prstGeom prst="wedgeEllipseCallout">
            <a:avLst>
              <a:gd name="adj1" fmla="val 62055"/>
              <a:gd name="adj2" fmla="val -588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오래된 데이터 정보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7F82BB1A-09A2-32D9-DB5E-E46E859DF3C6}"/>
              </a:ext>
            </a:extLst>
          </p:cNvPr>
          <p:cNvSpPr/>
          <p:nvPr/>
        </p:nvSpPr>
        <p:spPr>
          <a:xfrm>
            <a:off x="8428756" y="5151569"/>
            <a:ext cx="3498756" cy="1411280"/>
          </a:xfrm>
          <a:prstGeom prst="wedgeEllipseCallout">
            <a:avLst>
              <a:gd name="adj1" fmla="val -52918"/>
              <a:gd name="adj2" fmla="val -677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LSN + </a:t>
            </a:r>
            <a:r>
              <a:rPr lang="ko-KR" altLang="en-US" dirty="0"/>
              <a:t>갱신할 대상의 블록 </a:t>
            </a:r>
            <a:r>
              <a:rPr lang="en-US" altLang="ko-KR" dirty="0"/>
              <a:t>ID </a:t>
            </a:r>
            <a:r>
              <a:rPr lang="ko-KR" altLang="en-US" dirty="0"/>
              <a:t>및 갱신할 곳의 위치 및 값</a:t>
            </a:r>
          </a:p>
        </p:txBody>
      </p:sp>
    </p:spTree>
    <p:extLst>
      <p:ext uri="{BB962C8B-B14F-4D97-AF65-F5344CB8AC3E}">
        <p14:creationId xmlns:p14="http://schemas.microsoft.com/office/powerpoint/2010/main" val="336795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무정지성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184DB7-545A-D284-2683-13D01BAE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3" y="1814547"/>
            <a:ext cx="5634757" cy="4061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7EFC2-B4B7-2581-96AE-63CAC6D84C17}"/>
              </a:ext>
            </a:extLst>
          </p:cNvPr>
          <p:cNvSpPr txBox="1"/>
          <p:nvPr/>
        </p:nvSpPr>
        <p:spPr>
          <a:xfrm>
            <a:off x="6339252" y="1814548"/>
            <a:ext cx="5391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 상황 </a:t>
            </a:r>
            <a:r>
              <a:rPr lang="en-US" altLang="ko-KR" sz="2800" dirty="0"/>
              <a:t>=&gt;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OS </a:t>
            </a:r>
            <a:r>
              <a:rPr lang="ko-KR" altLang="en-US" sz="2800" dirty="0"/>
              <a:t>장애로 캐시 영역의 데이터가 날아간 경우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81610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무정지성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184DB7-545A-D284-2683-13D01BAE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3" y="1814547"/>
            <a:ext cx="5634757" cy="4061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7EFC2-B4B7-2581-96AE-63CAC6D84C17}"/>
              </a:ext>
            </a:extLst>
          </p:cNvPr>
          <p:cNvSpPr txBox="1"/>
          <p:nvPr/>
        </p:nvSpPr>
        <p:spPr>
          <a:xfrm>
            <a:off x="6339252" y="1445868"/>
            <a:ext cx="53915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 상황 </a:t>
            </a:r>
            <a:r>
              <a:rPr lang="en-US" altLang="ko-KR" sz="2800" dirty="0"/>
              <a:t>=&gt;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OS </a:t>
            </a:r>
            <a:r>
              <a:rPr lang="ko-KR" altLang="en-US" sz="2800" dirty="0"/>
              <a:t>장애로 캐시 영역의 데이터가 날아간 경우</a:t>
            </a:r>
            <a:endParaRPr lang="en-US" altLang="ko-KR" sz="2800" dirty="0"/>
          </a:p>
          <a:p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REDO</a:t>
            </a:r>
            <a:r>
              <a:rPr lang="ko-KR" altLang="en-US" sz="2800" dirty="0"/>
              <a:t>로그 파일의 </a:t>
            </a:r>
            <a:r>
              <a:rPr lang="en-US" altLang="ko-KR" sz="2800" dirty="0"/>
              <a:t>LSN</a:t>
            </a:r>
            <a:r>
              <a:rPr lang="ko-KR" altLang="en-US" sz="2800" dirty="0"/>
              <a:t>과 데이터 파일을 일치시키는 작업을 진행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가장 오래된 </a:t>
            </a:r>
            <a:r>
              <a:rPr lang="en-US" altLang="ko-KR" sz="2800" dirty="0"/>
              <a:t>LSN</a:t>
            </a:r>
            <a:r>
              <a:rPr lang="ko-KR" altLang="en-US" sz="2800" dirty="0"/>
              <a:t>부터 </a:t>
            </a:r>
            <a:r>
              <a:rPr lang="en-US" altLang="ko-KR" sz="2800" dirty="0"/>
              <a:t>REDO </a:t>
            </a:r>
            <a:r>
              <a:rPr lang="ko-KR" altLang="en-US" sz="2800" dirty="0"/>
              <a:t>로그의 내용을 순서대로 대응한다</a:t>
            </a:r>
            <a:r>
              <a:rPr lang="en-US" altLang="ko-KR" sz="2800" dirty="0"/>
              <a:t>.</a:t>
            </a: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10E9AC8-C34B-0D48-BC07-5215F199DA36}"/>
              </a:ext>
            </a:extLst>
          </p:cNvPr>
          <p:cNvSpPr/>
          <p:nvPr/>
        </p:nvSpPr>
        <p:spPr>
          <a:xfrm>
            <a:off x="422191" y="5581763"/>
            <a:ext cx="3506341" cy="1325563"/>
          </a:xfrm>
          <a:prstGeom prst="wedgeEllipseCallout">
            <a:avLst>
              <a:gd name="adj1" fmla="val -28854"/>
              <a:gd name="adj2" fmla="val -741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오래된 데이터 정보 </a:t>
            </a:r>
            <a:r>
              <a:rPr lang="en-US" altLang="ko-KR" dirty="0"/>
              <a:t>=&gt; </a:t>
            </a:r>
            <a:r>
              <a:rPr lang="ko-KR" altLang="en-US" dirty="0"/>
              <a:t>최신 데이터 정보</a:t>
            </a:r>
          </a:p>
        </p:txBody>
      </p:sp>
    </p:spTree>
    <p:extLst>
      <p:ext uri="{BB962C8B-B14F-4D97-AF65-F5344CB8AC3E}">
        <p14:creationId xmlns:p14="http://schemas.microsoft.com/office/powerpoint/2010/main" val="40414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잠금 메커니즘에 의한 베타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151467" y="2682001"/>
            <a:ext cx="10202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트랜잭션이 없는 데이터베이스 경우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다수의 사용자가 동일한 레코드에 동시에 </a:t>
            </a:r>
            <a:r>
              <a:rPr lang="ko-KR" altLang="en-US" sz="2800" dirty="0" err="1"/>
              <a:t>엑세스할</a:t>
            </a:r>
            <a:r>
              <a:rPr lang="ko-KR" altLang="en-US" sz="2800" dirty="0"/>
              <a:t> 경우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어떤 한작업만 동작했을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17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잠금 메커니즘에 의한 베타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278466" y="1445868"/>
            <a:ext cx="10202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Ex) 10</a:t>
            </a:r>
            <a:r>
              <a:rPr lang="ko-KR" altLang="en-US" sz="2800" dirty="0"/>
              <a:t>만원 계좌에</a:t>
            </a:r>
            <a:endParaRPr lang="en-US" altLang="ko-KR" sz="2800" dirty="0"/>
          </a:p>
          <a:p>
            <a:pPr algn="ctr"/>
            <a:r>
              <a:rPr lang="ko-KR" altLang="en-US" sz="2800" dirty="0"/>
              <a:t>작업</a:t>
            </a:r>
            <a:r>
              <a:rPr lang="en-US" altLang="ko-KR" sz="2800" dirty="0"/>
              <a:t>1 : 3</a:t>
            </a:r>
            <a:r>
              <a:rPr lang="ko-KR" altLang="en-US" sz="2800" dirty="0"/>
              <a:t>만원 입금</a:t>
            </a:r>
            <a:endParaRPr lang="en-US" altLang="ko-KR" sz="2800" dirty="0"/>
          </a:p>
          <a:p>
            <a:pPr algn="ctr"/>
            <a:r>
              <a:rPr lang="ko-KR" altLang="en-US" sz="2800" dirty="0"/>
              <a:t>작업</a:t>
            </a:r>
            <a:r>
              <a:rPr lang="en-US" altLang="ko-KR" sz="2800" dirty="0"/>
              <a:t>2 : 5</a:t>
            </a:r>
            <a:r>
              <a:rPr lang="ko-KR" altLang="en-US" sz="2800" dirty="0"/>
              <a:t>만원 출금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결과 </a:t>
            </a:r>
            <a:r>
              <a:rPr lang="en-US" altLang="ko-KR" sz="2800" dirty="0"/>
              <a:t>: </a:t>
            </a:r>
            <a:r>
              <a:rPr lang="ko-KR" altLang="en-US" sz="2800" dirty="0"/>
              <a:t>계좌에는 </a:t>
            </a:r>
            <a:r>
              <a:rPr lang="en-US" altLang="ko-KR" sz="2800" dirty="0"/>
              <a:t>13</a:t>
            </a:r>
            <a:r>
              <a:rPr lang="ko-KR" altLang="en-US" sz="2800" dirty="0"/>
              <a:t>만원이거나 </a:t>
            </a:r>
            <a:r>
              <a:rPr lang="en-US" altLang="ko-KR" sz="2800" dirty="0"/>
              <a:t>5</a:t>
            </a:r>
            <a:r>
              <a:rPr lang="ko-KR" altLang="en-US" sz="2800" dirty="0"/>
              <a:t>만원 둘 중 하나의 결과 발생</a:t>
            </a:r>
            <a:endParaRPr lang="en-US" altLang="ko-KR" sz="2800" dirty="0"/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D3062059-9928-B378-34C1-59E2A861142C}"/>
              </a:ext>
            </a:extLst>
          </p:cNvPr>
          <p:cNvSpPr/>
          <p:nvPr/>
        </p:nvSpPr>
        <p:spPr>
          <a:xfrm>
            <a:off x="1278466" y="4639733"/>
            <a:ext cx="1363134" cy="1219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A0562CC0-DBCD-7089-3696-669864B8EFE4}"/>
              </a:ext>
            </a:extLst>
          </p:cNvPr>
          <p:cNvSpPr/>
          <p:nvPr/>
        </p:nvSpPr>
        <p:spPr>
          <a:xfrm>
            <a:off x="9787466" y="4639733"/>
            <a:ext cx="1363134" cy="1219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F04899-297E-B095-CDEF-7A3913126BB5}"/>
              </a:ext>
            </a:extLst>
          </p:cNvPr>
          <p:cNvSpPr/>
          <p:nvPr/>
        </p:nvSpPr>
        <p:spPr>
          <a:xfrm>
            <a:off x="4961467" y="4639733"/>
            <a:ext cx="230293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 </a:t>
            </a:r>
            <a:r>
              <a:rPr lang="en-US" altLang="ko-KR" dirty="0"/>
              <a:t>: 10</a:t>
            </a:r>
            <a:r>
              <a:rPr lang="ko-KR" altLang="en-US" dirty="0"/>
              <a:t>만원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9C573-D135-19FB-14E7-77D7784ED141}"/>
              </a:ext>
            </a:extLst>
          </p:cNvPr>
          <p:cNvSpPr txBox="1"/>
          <p:nvPr/>
        </p:nvSpPr>
        <p:spPr>
          <a:xfrm>
            <a:off x="787400" y="4116513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</a:t>
            </a:r>
            <a:r>
              <a:rPr lang="ko-KR" altLang="en-US" sz="2800" dirty="0"/>
              <a:t>만원 입금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6B842-D29F-73D5-62E6-57865E49F248}"/>
              </a:ext>
            </a:extLst>
          </p:cNvPr>
          <p:cNvSpPr txBox="1"/>
          <p:nvPr/>
        </p:nvSpPr>
        <p:spPr>
          <a:xfrm>
            <a:off x="9258299" y="4116513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r>
              <a:rPr lang="ko-KR" altLang="en-US" sz="2800" dirty="0"/>
              <a:t>만원 출금</a:t>
            </a:r>
            <a:endParaRPr lang="en-US" altLang="ko-KR" sz="28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485B929A-7F5A-1D1D-1F02-72D5F5E8CB1B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2641600" y="5249333"/>
            <a:ext cx="231986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A76E40-3059-ED93-E14C-F8D0AABC2422}"/>
              </a:ext>
            </a:extLst>
          </p:cNvPr>
          <p:cNvSpPr txBox="1"/>
          <p:nvPr/>
        </p:nvSpPr>
        <p:spPr>
          <a:xfrm>
            <a:off x="2641600" y="4923479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+ 3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77826-62EC-ACD8-7063-94496F58EFBB}"/>
              </a:ext>
            </a:extLst>
          </p:cNvPr>
          <p:cNvSpPr txBox="1"/>
          <p:nvPr/>
        </p:nvSpPr>
        <p:spPr>
          <a:xfrm>
            <a:off x="7230535" y="4910779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- 5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4E9DFC-6726-138A-7A62-A9FF12ABD02E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7264400" y="5249333"/>
            <a:ext cx="2523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잠금 메커니즘에 의한 베타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278466" y="1445868"/>
            <a:ext cx="10202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Ex) 10</a:t>
            </a:r>
            <a:r>
              <a:rPr lang="ko-KR" altLang="en-US" sz="2800" dirty="0"/>
              <a:t>만원 계좌에</a:t>
            </a:r>
            <a:endParaRPr lang="en-US" altLang="ko-KR" sz="2800" dirty="0"/>
          </a:p>
          <a:p>
            <a:pPr algn="ctr"/>
            <a:r>
              <a:rPr lang="ko-KR" altLang="en-US" sz="2800" dirty="0"/>
              <a:t>작업</a:t>
            </a:r>
            <a:r>
              <a:rPr lang="en-US" altLang="ko-KR" sz="2800" dirty="0"/>
              <a:t>1 : 3</a:t>
            </a:r>
            <a:r>
              <a:rPr lang="ko-KR" altLang="en-US" sz="2800" dirty="0"/>
              <a:t>만원 입금</a:t>
            </a:r>
            <a:endParaRPr lang="en-US" altLang="ko-KR" sz="2800" dirty="0"/>
          </a:p>
          <a:p>
            <a:pPr algn="ctr"/>
            <a:r>
              <a:rPr lang="ko-KR" altLang="en-US" sz="2800" dirty="0"/>
              <a:t>작업</a:t>
            </a:r>
            <a:r>
              <a:rPr lang="en-US" altLang="ko-KR" sz="2800" dirty="0"/>
              <a:t>2 : 5</a:t>
            </a:r>
            <a:r>
              <a:rPr lang="ko-KR" altLang="en-US" sz="2800" dirty="0"/>
              <a:t>만원 출금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결과 </a:t>
            </a:r>
            <a:r>
              <a:rPr lang="en-US" altLang="ko-KR" sz="2800" dirty="0"/>
              <a:t>: </a:t>
            </a:r>
            <a:r>
              <a:rPr lang="ko-KR" altLang="en-US" sz="2800" dirty="0"/>
              <a:t>계좌에는 </a:t>
            </a:r>
            <a:r>
              <a:rPr lang="en-US" altLang="ko-KR" sz="2800" dirty="0"/>
              <a:t>13</a:t>
            </a:r>
            <a:r>
              <a:rPr lang="ko-KR" altLang="en-US" sz="2800" dirty="0"/>
              <a:t>만원이거나 </a:t>
            </a:r>
            <a:r>
              <a:rPr lang="en-US" altLang="ko-KR" sz="2800" dirty="0"/>
              <a:t>5</a:t>
            </a:r>
            <a:r>
              <a:rPr lang="ko-KR" altLang="en-US" sz="2800" dirty="0"/>
              <a:t>만원 둘 중 하나의 결과 발생</a:t>
            </a:r>
            <a:endParaRPr lang="en-US" altLang="ko-KR" sz="2800" dirty="0"/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D3062059-9928-B378-34C1-59E2A861142C}"/>
              </a:ext>
            </a:extLst>
          </p:cNvPr>
          <p:cNvSpPr/>
          <p:nvPr/>
        </p:nvSpPr>
        <p:spPr>
          <a:xfrm>
            <a:off x="1278466" y="4639733"/>
            <a:ext cx="1363134" cy="1219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A0562CC0-DBCD-7089-3696-669864B8EFE4}"/>
              </a:ext>
            </a:extLst>
          </p:cNvPr>
          <p:cNvSpPr/>
          <p:nvPr/>
        </p:nvSpPr>
        <p:spPr>
          <a:xfrm>
            <a:off x="9787466" y="4639733"/>
            <a:ext cx="1363134" cy="1219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F04899-297E-B095-CDEF-7A3913126BB5}"/>
              </a:ext>
            </a:extLst>
          </p:cNvPr>
          <p:cNvSpPr/>
          <p:nvPr/>
        </p:nvSpPr>
        <p:spPr>
          <a:xfrm>
            <a:off x="4961467" y="4639733"/>
            <a:ext cx="230293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 </a:t>
            </a:r>
            <a:r>
              <a:rPr lang="en-US" altLang="ko-KR" dirty="0"/>
              <a:t>: 10</a:t>
            </a:r>
            <a:r>
              <a:rPr lang="ko-KR" altLang="en-US" dirty="0"/>
              <a:t>만원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9C573-D135-19FB-14E7-77D7784ED141}"/>
              </a:ext>
            </a:extLst>
          </p:cNvPr>
          <p:cNvSpPr txBox="1"/>
          <p:nvPr/>
        </p:nvSpPr>
        <p:spPr>
          <a:xfrm>
            <a:off x="787400" y="4116513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</a:t>
            </a:r>
            <a:r>
              <a:rPr lang="ko-KR" altLang="en-US" sz="2800" dirty="0"/>
              <a:t>만원 입금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6B842-D29F-73D5-62E6-57865E49F248}"/>
              </a:ext>
            </a:extLst>
          </p:cNvPr>
          <p:cNvSpPr txBox="1"/>
          <p:nvPr/>
        </p:nvSpPr>
        <p:spPr>
          <a:xfrm>
            <a:off x="9258299" y="4116513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r>
              <a:rPr lang="ko-KR" altLang="en-US" sz="2800" dirty="0"/>
              <a:t>만원 출금</a:t>
            </a:r>
            <a:endParaRPr lang="en-US" altLang="ko-KR" sz="28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485B929A-7F5A-1D1D-1F02-72D5F5E8CB1B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2641600" y="5249333"/>
            <a:ext cx="231986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A76E40-3059-ED93-E14C-F8D0AABC2422}"/>
              </a:ext>
            </a:extLst>
          </p:cNvPr>
          <p:cNvSpPr txBox="1"/>
          <p:nvPr/>
        </p:nvSpPr>
        <p:spPr>
          <a:xfrm>
            <a:off x="2641600" y="4923479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+ 3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77826-62EC-ACD8-7063-94496F58EFBB}"/>
              </a:ext>
            </a:extLst>
          </p:cNvPr>
          <p:cNvSpPr txBox="1"/>
          <p:nvPr/>
        </p:nvSpPr>
        <p:spPr>
          <a:xfrm>
            <a:off x="7230535" y="4910779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- 5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4E9DFC-6726-138A-7A62-A9FF12ABD02E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7264400" y="5249333"/>
            <a:ext cx="2523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132DEB1E-C314-EB2D-258E-AE5400169597}"/>
              </a:ext>
            </a:extLst>
          </p:cNvPr>
          <p:cNvSpPr/>
          <p:nvPr/>
        </p:nvSpPr>
        <p:spPr>
          <a:xfrm>
            <a:off x="7044267" y="3692637"/>
            <a:ext cx="1608666" cy="108256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Lock!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9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잠금 메커니즘에 의한 베타 제어</a:t>
            </a:r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D3062059-9928-B378-34C1-59E2A861142C}"/>
              </a:ext>
            </a:extLst>
          </p:cNvPr>
          <p:cNvSpPr/>
          <p:nvPr/>
        </p:nvSpPr>
        <p:spPr>
          <a:xfrm>
            <a:off x="1210732" y="1969189"/>
            <a:ext cx="1363134" cy="1219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A0562CC0-DBCD-7089-3696-669864B8EFE4}"/>
              </a:ext>
            </a:extLst>
          </p:cNvPr>
          <p:cNvSpPr/>
          <p:nvPr/>
        </p:nvSpPr>
        <p:spPr>
          <a:xfrm>
            <a:off x="9719732" y="1969189"/>
            <a:ext cx="1363134" cy="1219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F04899-297E-B095-CDEF-7A3913126BB5}"/>
              </a:ext>
            </a:extLst>
          </p:cNvPr>
          <p:cNvSpPr/>
          <p:nvPr/>
        </p:nvSpPr>
        <p:spPr>
          <a:xfrm>
            <a:off x="4893733" y="1969189"/>
            <a:ext cx="230293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 </a:t>
            </a:r>
            <a:r>
              <a:rPr lang="en-US" altLang="ko-KR" dirty="0"/>
              <a:t>: 10</a:t>
            </a:r>
            <a:r>
              <a:rPr lang="ko-KR" altLang="en-US" dirty="0"/>
              <a:t>만원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9C573-D135-19FB-14E7-77D7784ED141}"/>
              </a:ext>
            </a:extLst>
          </p:cNvPr>
          <p:cNvSpPr txBox="1"/>
          <p:nvPr/>
        </p:nvSpPr>
        <p:spPr>
          <a:xfrm>
            <a:off x="719666" y="1445969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</a:t>
            </a:r>
            <a:r>
              <a:rPr lang="ko-KR" altLang="en-US" sz="2800" dirty="0"/>
              <a:t>만원 입금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6B842-D29F-73D5-62E6-57865E49F248}"/>
              </a:ext>
            </a:extLst>
          </p:cNvPr>
          <p:cNvSpPr txBox="1"/>
          <p:nvPr/>
        </p:nvSpPr>
        <p:spPr>
          <a:xfrm>
            <a:off x="9190565" y="1445969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r>
              <a:rPr lang="ko-KR" altLang="en-US" sz="2800" dirty="0"/>
              <a:t>만원 출금</a:t>
            </a:r>
            <a:endParaRPr lang="en-US" altLang="ko-KR" sz="28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485B929A-7F5A-1D1D-1F02-72D5F5E8CB1B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2573866" y="2578789"/>
            <a:ext cx="231986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A76E40-3059-ED93-E14C-F8D0AABC2422}"/>
              </a:ext>
            </a:extLst>
          </p:cNvPr>
          <p:cNvSpPr txBox="1"/>
          <p:nvPr/>
        </p:nvSpPr>
        <p:spPr>
          <a:xfrm>
            <a:off x="2573866" y="2252935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+ 3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77826-62EC-ACD8-7063-94496F58EFBB}"/>
              </a:ext>
            </a:extLst>
          </p:cNvPr>
          <p:cNvSpPr txBox="1"/>
          <p:nvPr/>
        </p:nvSpPr>
        <p:spPr>
          <a:xfrm>
            <a:off x="7162801" y="2240235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- 5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4E9DFC-6726-138A-7A62-A9FF12ABD02E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7196666" y="2578789"/>
            <a:ext cx="2523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132DEB1E-C314-EB2D-258E-AE5400169597}"/>
              </a:ext>
            </a:extLst>
          </p:cNvPr>
          <p:cNvSpPr/>
          <p:nvPr/>
        </p:nvSpPr>
        <p:spPr>
          <a:xfrm>
            <a:off x="6976533" y="1022093"/>
            <a:ext cx="1608666" cy="1082563"/>
          </a:xfrm>
          <a:prstGeom prst="wedgeEllipseCallout">
            <a:avLst>
              <a:gd name="adj1" fmla="val -33465"/>
              <a:gd name="adj2" fmla="val 656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Lock!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C92E78-55FF-14A5-5D5C-6075A894F1D0}"/>
              </a:ext>
            </a:extLst>
          </p:cNvPr>
          <p:cNvSpPr/>
          <p:nvPr/>
        </p:nvSpPr>
        <p:spPr>
          <a:xfrm>
            <a:off x="4893733" y="4028249"/>
            <a:ext cx="230293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 </a:t>
            </a:r>
            <a:r>
              <a:rPr lang="en-US" altLang="ko-KR" dirty="0"/>
              <a:t>: 13</a:t>
            </a:r>
            <a:r>
              <a:rPr lang="ko-KR" altLang="en-US" dirty="0"/>
              <a:t>만원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C321E2-1CF2-0DC2-87B8-491440225B17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6045200" y="3188389"/>
            <a:ext cx="0" cy="8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BC497770-8C21-9CC6-2888-FB86F484955B}"/>
              </a:ext>
            </a:extLst>
          </p:cNvPr>
          <p:cNvSpPr/>
          <p:nvPr/>
        </p:nvSpPr>
        <p:spPr>
          <a:xfrm>
            <a:off x="9719732" y="4135485"/>
            <a:ext cx="1363134" cy="1219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EFF62D-376F-4F48-3AFE-9143F8AD6EA1}"/>
              </a:ext>
            </a:extLst>
          </p:cNvPr>
          <p:cNvSpPr txBox="1"/>
          <p:nvPr/>
        </p:nvSpPr>
        <p:spPr>
          <a:xfrm>
            <a:off x="9190565" y="3612265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r>
              <a:rPr lang="ko-KR" altLang="en-US" sz="2800" dirty="0"/>
              <a:t>만원 출금</a:t>
            </a:r>
            <a:endParaRPr lang="en-US" altLang="ko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63216-498E-3B31-DE42-B5F89DE7D6BF}"/>
              </a:ext>
            </a:extLst>
          </p:cNvPr>
          <p:cNvSpPr txBox="1"/>
          <p:nvPr/>
        </p:nvSpPr>
        <p:spPr>
          <a:xfrm>
            <a:off x="7162801" y="4406531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13</a:t>
            </a:r>
            <a:r>
              <a:rPr lang="ko-KR" altLang="en-US" sz="1600" dirty="0"/>
              <a:t>만원 </a:t>
            </a:r>
            <a:r>
              <a:rPr lang="en-US" altLang="ko-KR" sz="1600" dirty="0"/>
              <a:t>- 5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06B251-80E5-41B9-E024-55818A66ED37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196666" y="4745085"/>
            <a:ext cx="2523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D49EB3-3F1C-91B9-9C82-96F16B025B6C}"/>
              </a:ext>
            </a:extLst>
          </p:cNvPr>
          <p:cNvSpPr/>
          <p:nvPr/>
        </p:nvSpPr>
        <p:spPr>
          <a:xfrm>
            <a:off x="4893733" y="5835907"/>
            <a:ext cx="2302933" cy="90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 </a:t>
            </a:r>
            <a:r>
              <a:rPr lang="en-US" altLang="ko-KR" dirty="0"/>
              <a:t>: 8</a:t>
            </a:r>
            <a:r>
              <a:rPr lang="ko-KR" altLang="en-US" dirty="0"/>
              <a:t>만원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ECE479-F6E3-788C-BD05-F87519331DCD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>
            <a:off x="6045200" y="5247449"/>
            <a:ext cx="0" cy="58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5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잠금의 범위</a:t>
            </a:r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D3062059-9928-B378-34C1-59E2A861142C}"/>
              </a:ext>
            </a:extLst>
          </p:cNvPr>
          <p:cNvSpPr/>
          <p:nvPr/>
        </p:nvSpPr>
        <p:spPr>
          <a:xfrm>
            <a:off x="1159932" y="2158859"/>
            <a:ext cx="728131" cy="83986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A0562CC0-DBCD-7089-3696-669864B8EFE4}"/>
              </a:ext>
            </a:extLst>
          </p:cNvPr>
          <p:cNvSpPr/>
          <p:nvPr/>
        </p:nvSpPr>
        <p:spPr>
          <a:xfrm>
            <a:off x="9821337" y="2193521"/>
            <a:ext cx="728131" cy="83986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F04899-297E-B095-CDEF-7A3913126BB5}"/>
              </a:ext>
            </a:extLst>
          </p:cNvPr>
          <p:cNvSpPr/>
          <p:nvPr/>
        </p:nvSpPr>
        <p:spPr>
          <a:xfrm>
            <a:off x="4893733" y="1969189"/>
            <a:ext cx="230293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 테이블</a:t>
            </a:r>
            <a:endParaRPr lang="en-US" altLang="ko-KR" dirty="0"/>
          </a:p>
          <a:p>
            <a:pPr algn="ctr"/>
            <a:r>
              <a:rPr lang="ko-KR" altLang="en-US" dirty="0"/>
              <a:t>주인 </a:t>
            </a:r>
            <a:r>
              <a:rPr lang="en-US" altLang="ko-KR" dirty="0"/>
              <a:t>: </a:t>
            </a:r>
            <a:r>
              <a:rPr lang="ko-KR" altLang="en-US" dirty="0" err="1"/>
              <a:t>신범철</a:t>
            </a:r>
            <a:endParaRPr lang="en-US" altLang="ko-KR" dirty="0"/>
          </a:p>
          <a:p>
            <a:pPr algn="ctr"/>
            <a:r>
              <a:rPr lang="ko-KR" altLang="en-US" dirty="0"/>
              <a:t>금액 </a:t>
            </a:r>
            <a:r>
              <a:rPr lang="en-US" altLang="ko-KR" dirty="0"/>
              <a:t>:10</a:t>
            </a:r>
            <a:r>
              <a:rPr lang="ko-KR" altLang="en-US" dirty="0"/>
              <a:t>만원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9C573-D135-19FB-14E7-77D7784ED141}"/>
              </a:ext>
            </a:extLst>
          </p:cNvPr>
          <p:cNvSpPr txBox="1"/>
          <p:nvPr/>
        </p:nvSpPr>
        <p:spPr>
          <a:xfrm>
            <a:off x="719666" y="1445969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</a:t>
            </a:r>
            <a:r>
              <a:rPr lang="ko-KR" altLang="en-US" sz="2800" dirty="0"/>
              <a:t>만원 입금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6B842-D29F-73D5-62E6-57865E49F248}"/>
              </a:ext>
            </a:extLst>
          </p:cNvPr>
          <p:cNvSpPr txBox="1"/>
          <p:nvPr/>
        </p:nvSpPr>
        <p:spPr>
          <a:xfrm>
            <a:off x="9190565" y="1445969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r>
              <a:rPr lang="ko-KR" altLang="en-US" sz="2800" dirty="0"/>
              <a:t>만원 출금</a:t>
            </a:r>
            <a:endParaRPr lang="en-US" altLang="ko-K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76E40-3059-ED93-E14C-F8D0AABC2422}"/>
              </a:ext>
            </a:extLst>
          </p:cNvPr>
          <p:cNvSpPr txBox="1"/>
          <p:nvPr/>
        </p:nvSpPr>
        <p:spPr>
          <a:xfrm>
            <a:off x="2573866" y="2252935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+ 3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77826-62EC-ACD8-7063-94496F58EFBB}"/>
              </a:ext>
            </a:extLst>
          </p:cNvPr>
          <p:cNvSpPr txBox="1"/>
          <p:nvPr/>
        </p:nvSpPr>
        <p:spPr>
          <a:xfrm>
            <a:off x="7162801" y="2240235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- 5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4E9DFC-6726-138A-7A62-A9FF12ABD02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179732" y="2613451"/>
            <a:ext cx="2641605" cy="1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132DEB1E-C314-EB2D-258E-AE5400169597}"/>
              </a:ext>
            </a:extLst>
          </p:cNvPr>
          <p:cNvSpPr/>
          <p:nvPr/>
        </p:nvSpPr>
        <p:spPr>
          <a:xfrm>
            <a:off x="6976533" y="1022093"/>
            <a:ext cx="1608666" cy="1082563"/>
          </a:xfrm>
          <a:prstGeom prst="wedgeEllipseCallout">
            <a:avLst>
              <a:gd name="adj1" fmla="val -33465"/>
              <a:gd name="adj2" fmla="val 656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Lock!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C92E78-55FF-14A5-5D5C-6075A894F1D0}"/>
              </a:ext>
            </a:extLst>
          </p:cNvPr>
          <p:cNvSpPr/>
          <p:nvPr/>
        </p:nvSpPr>
        <p:spPr>
          <a:xfrm>
            <a:off x="4893733" y="4028249"/>
            <a:ext cx="230293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 테이블</a:t>
            </a:r>
            <a:endParaRPr lang="en-US" altLang="ko-KR" dirty="0"/>
          </a:p>
          <a:p>
            <a:pPr algn="ctr"/>
            <a:r>
              <a:rPr lang="ko-KR" altLang="en-US" dirty="0"/>
              <a:t>주인 </a:t>
            </a:r>
            <a:r>
              <a:rPr lang="en-US" altLang="ko-KR" dirty="0"/>
              <a:t>: </a:t>
            </a:r>
            <a:r>
              <a:rPr lang="ko-KR" altLang="en-US" dirty="0" err="1"/>
              <a:t>신용기</a:t>
            </a:r>
            <a:endParaRPr lang="en-US" altLang="ko-KR" dirty="0"/>
          </a:p>
          <a:p>
            <a:pPr algn="ctr"/>
            <a:r>
              <a:rPr lang="ko-KR" altLang="en-US" dirty="0"/>
              <a:t>금액 </a:t>
            </a:r>
            <a:r>
              <a:rPr lang="en-US" altLang="ko-KR" dirty="0"/>
              <a:t>:13</a:t>
            </a:r>
            <a:r>
              <a:rPr lang="ko-KR" altLang="en-US" dirty="0"/>
              <a:t>만원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C321E2-1CF2-0DC2-87B8-491440225B17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6045200" y="3188389"/>
            <a:ext cx="0" cy="8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BC497770-8C21-9CC6-2888-FB86F484955B}"/>
              </a:ext>
            </a:extLst>
          </p:cNvPr>
          <p:cNvSpPr/>
          <p:nvPr/>
        </p:nvSpPr>
        <p:spPr>
          <a:xfrm>
            <a:off x="9812867" y="4217044"/>
            <a:ext cx="728131" cy="83986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EFF62D-376F-4F48-3AFE-9143F8AD6EA1}"/>
              </a:ext>
            </a:extLst>
          </p:cNvPr>
          <p:cNvSpPr txBox="1"/>
          <p:nvPr/>
        </p:nvSpPr>
        <p:spPr>
          <a:xfrm>
            <a:off x="9190565" y="3612265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r>
              <a:rPr lang="ko-KR" altLang="en-US" sz="2800" dirty="0"/>
              <a:t>만원 출금</a:t>
            </a:r>
            <a:endParaRPr lang="en-US" altLang="ko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63216-498E-3B31-DE42-B5F89DE7D6BF}"/>
              </a:ext>
            </a:extLst>
          </p:cNvPr>
          <p:cNvSpPr txBox="1"/>
          <p:nvPr/>
        </p:nvSpPr>
        <p:spPr>
          <a:xfrm>
            <a:off x="7433732" y="4299295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13</a:t>
            </a:r>
            <a:r>
              <a:rPr lang="ko-KR" altLang="en-US" sz="1600" dirty="0"/>
              <a:t>만원 </a:t>
            </a:r>
            <a:r>
              <a:rPr lang="en-US" altLang="ko-KR" sz="1600" dirty="0"/>
              <a:t>- 5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06B251-80E5-41B9-E024-55818A66ED37}"/>
              </a:ext>
            </a:extLst>
          </p:cNvPr>
          <p:cNvCxnSpPr>
            <a:cxnSpLocks/>
            <a:stCxn id="17" idx="2"/>
            <a:endCxn id="14" idx="3"/>
          </p:cNvCxnSpPr>
          <p:nvPr/>
        </p:nvCxnSpPr>
        <p:spPr>
          <a:xfrm flipH="1">
            <a:off x="7196666" y="4636974"/>
            <a:ext cx="2616201" cy="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D49EB3-3F1C-91B9-9C82-96F16B025B6C}"/>
              </a:ext>
            </a:extLst>
          </p:cNvPr>
          <p:cNvSpPr/>
          <p:nvPr/>
        </p:nvSpPr>
        <p:spPr>
          <a:xfrm>
            <a:off x="4893733" y="5835907"/>
            <a:ext cx="2302933" cy="90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 테이블</a:t>
            </a:r>
            <a:endParaRPr lang="en-US" altLang="ko-KR" dirty="0"/>
          </a:p>
          <a:p>
            <a:pPr algn="ctr"/>
            <a:r>
              <a:rPr lang="ko-KR" altLang="en-US" dirty="0"/>
              <a:t>주인 </a:t>
            </a:r>
            <a:r>
              <a:rPr lang="en-US" altLang="ko-KR" dirty="0"/>
              <a:t>: </a:t>
            </a:r>
            <a:r>
              <a:rPr lang="ko-KR" altLang="en-US" dirty="0" err="1"/>
              <a:t>신용기</a:t>
            </a:r>
            <a:endParaRPr lang="en-US" altLang="ko-KR" dirty="0"/>
          </a:p>
          <a:p>
            <a:pPr algn="ctr"/>
            <a:r>
              <a:rPr lang="ko-KR" altLang="en-US" dirty="0"/>
              <a:t>금액 </a:t>
            </a:r>
            <a:r>
              <a:rPr lang="en-US" altLang="ko-KR" dirty="0"/>
              <a:t>: 8</a:t>
            </a:r>
            <a:r>
              <a:rPr lang="ko-KR" altLang="en-US" dirty="0"/>
              <a:t>만원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ECE479-F6E3-788C-BD05-F87519331DCD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>
            <a:off x="6045200" y="5247449"/>
            <a:ext cx="0" cy="58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웃는 얼굴 24">
            <a:extLst>
              <a:ext uri="{FF2B5EF4-FFF2-40B4-BE49-F238E27FC236}">
                <a16:creationId xmlns:a16="http://schemas.microsoft.com/office/drawing/2014/main" id="{3601F752-4B95-91F3-A075-EBFFB461B4C7}"/>
              </a:ext>
            </a:extLst>
          </p:cNvPr>
          <p:cNvSpPr/>
          <p:nvPr/>
        </p:nvSpPr>
        <p:spPr>
          <a:xfrm>
            <a:off x="1219198" y="3608319"/>
            <a:ext cx="728131" cy="83986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E5F60E9-61F9-3227-C517-728A70548568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1888063" y="2578789"/>
            <a:ext cx="300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615B0B-3F90-00CD-F1D9-B40FDDD41C31}"/>
              </a:ext>
            </a:extLst>
          </p:cNvPr>
          <p:cNvSpPr txBox="1"/>
          <p:nvPr/>
        </p:nvSpPr>
        <p:spPr>
          <a:xfrm>
            <a:off x="4236" y="3123245"/>
            <a:ext cx="350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이름 신용기로 변경</a:t>
            </a:r>
            <a:endParaRPr lang="en-US" altLang="ko-KR" sz="28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944C65-28A8-F141-F199-0DDB6EE33345}"/>
              </a:ext>
            </a:extLst>
          </p:cNvPr>
          <p:cNvCxnSpPr>
            <a:stCxn id="25" idx="6"/>
          </p:cNvCxnSpPr>
          <p:nvPr/>
        </p:nvCxnSpPr>
        <p:spPr>
          <a:xfrm flipV="1">
            <a:off x="1947329" y="3608319"/>
            <a:ext cx="4097870" cy="41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1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잠금의 기간</a:t>
            </a:r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D3062059-9928-B378-34C1-59E2A861142C}"/>
              </a:ext>
            </a:extLst>
          </p:cNvPr>
          <p:cNvSpPr/>
          <p:nvPr/>
        </p:nvSpPr>
        <p:spPr>
          <a:xfrm>
            <a:off x="1159932" y="2158859"/>
            <a:ext cx="728131" cy="83986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A0562CC0-DBCD-7089-3696-669864B8EFE4}"/>
              </a:ext>
            </a:extLst>
          </p:cNvPr>
          <p:cNvSpPr/>
          <p:nvPr/>
        </p:nvSpPr>
        <p:spPr>
          <a:xfrm>
            <a:off x="9821337" y="2193521"/>
            <a:ext cx="728131" cy="83986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F04899-297E-B095-CDEF-7A3913126BB5}"/>
              </a:ext>
            </a:extLst>
          </p:cNvPr>
          <p:cNvSpPr/>
          <p:nvPr/>
        </p:nvSpPr>
        <p:spPr>
          <a:xfrm>
            <a:off x="4893733" y="1969189"/>
            <a:ext cx="230293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 테이블</a:t>
            </a:r>
            <a:endParaRPr lang="en-US" altLang="ko-KR" dirty="0"/>
          </a:p>
          <a:p>
            <a:pPr algn="ctr"/>
            <a:r>
              <a:rPr lang="ko-KR" altLang="en-US" dirty="0"/>
              <a:t>주인 </a:t>
            </a:r>
            <a:r>
              <a:rPr lang="en-US" altLang="ko-KR" dirty="0"/>
              <a:t>: </a:t>
            </a:r>
            <a:r>
              <a:rPr lang="ko-KR" altLang="en-US" dirty="0" err="1"/>
              <a:t>신범철</a:t>
            </a:r>
            <a:endParaRPr lang="en-US" altLang="ko-KR" dirty="0"/>
          </a:p>
          <a:p>
            <a:pPr algn="ctr"/>
            <a:r>
              <a:rPr lang="ko-KR" altLang="en-US" dirty="0"/>
              <a:t>금액 </a:t>
            </a:r>
            <a:r>
              <a:rPr lang="en-US" altLang="ko-KR" dirty="0"/>
              <a:t>:10</a:t>
            </a:r>
            <a:r>
              <a:rPr lang="ko-KR" altLang="en-US" dirty="0"/>
              <a:t>만원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9C573-D135-19FB-14E7-77D7784ED141}"/>
              </a:ext>
            </a:extLst>
          </p:cNvPr>
          <p:cNvSpPr txBox="1"/>
          <p:nvPr/>
        </p:nvSpPr>
        <p:spPr>
          <a:xfrm>
            <a:off x="719666" y="1445969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</a:t>
            </a:r>
            <a:r>
              <a:rPr lang="ko-KR" altLang="en-US" sz="2800" dirty="0"/>
              <a:t>만원 입금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6B842-D29F-73D5-62E6-57865E49F248}"/>
              </a:ext>
            </a:extLst>
          </p:cNvPr>
          <p:cNvSpPr txBox="1"/>
          <p:nvPr/>
        </p:nvSpPr>
        <p:spPr>
          <a:xfrm>
            <a:off x="9190565" y="1445969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r>
              <a:rPr lang="ko-KR" altLang="en-US" sz="2800" dirty="0"/>
              <a:t>만원 출금</a:t>
            </a:r>
            <a:endParaRPr lang="en-US" altLang="ko-K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76E40-3059-ED93-E14C-F8D0AABC2422}"/>
              </a:ext>
            </a:extLst>
          </p:cNvPr>
          <p:cNvSpPr txBox="1"/>
          <p:nvPr/>
        </p:nvSpPr>
        <p:spPr>
          <a:xfrm>
            <a:off x="2573866" y="2252935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+ 3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77826-62EC-ACD8-7063-94496F58EFBB}"/>
              </a:ext>
            </a:extLst>
          </p:cNvPr>
          <p:cNvSpPr txBox="1"/>
          <p:nvPr/>
        </p:nvSpPr>
        <p:spPr>
          <a:xfrm>
            <a:off x="7162801" y="2240235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- 5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4E9DFC-6726-138A-7A62-A9FF12ABD02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179732" y="2613451"/>
            <a:ext cx="2641605" cy="1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132DEB1E-C314-EB2D-258E-AE5400169597}"/>
              </a:ext>
            </a:extLst>
          </p:cNvPr>
          <p:cNvSpPr/>
          <p:nvPr/>
        </p:nvSpPr>
        <p:spPr>
          <a:xfrm>
            <a:off x="7179732" y="1123010"/>
            <a:ext cx="1608666" cy="1082563"/>
          </a:xfrm>
          <a:prstGeom prst="wedgeEllipseCallout">
            <a:avLst>
              <a:gd name="adj1" fmla="val -41886"/>
              <a:gd name="adj2" fmla="val 797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Lock!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C92E78-55FF-14A5-5D5C-6075A894F1D0}"/>
              </a:ext>
            </a:extLst>
          </p:cNvPr>
          <p:cNvSpPr/>
          <p:nvPr/>
        </p:nvSpPr>
        <p:spPr>
          <a:xfrm>
            <a:off x="4893733" y="4636974"/>
            <a:ext cx="230293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 테이블</a:t>
            </a:r>
            <a:endParaRPr lang="en-US" altLang="ko-KR" dirty="0"/>
          </a:p>
          <a:p>
            <a:pPr algn="ctr"/>
            <a:r>
              <a:rPr lang="ko-KR" altLang="en-US" dirty="0"/>
              <a:t>주인 </a:t>
            </a:r>
            <a:r>
              <a:rPr lang="en-US" altLang="ko-KR" dirty="0"/>
              <a:t>: </a:t>
            </a:r>
            <a:r>
              <a:rPr lang="ko-KR" altLang="en-US" dirty="0" err="1"/>
              <a:t>신범철</a:t>
            </a:r>
            <a:endParaRPr lang="en-US" altLang="ko-KR" dirty="0"/>
          </a:p>
          <a:p>
            <a:pPr algn="ctr"/>
            <a:r>
              <a:rPr lang="ko-KR" altLang="en-US" dirty="0"/>
              <a:t>금액 </a:t>
            </a:r>
            <a:r>
              <a:rPr lang="en-US" altLang="ko-KR" dirty="0"/>
              <a:t>: 5</a:t>
            </a:r>
            <a:r>
              <a:rPr lang="ko-KR" altLang="en-US" dirty="0"/>
              <a:t>만원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C321E2-1CF2-0DC2-87B8-491440225B17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6045200" y="3188389"/>
            <a:ext cx="0" cy="144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BC497770-8C21-9CC6-2888-FB86F484955B}"/>
              </a:ext>
            </a:extLst>
          </p:cNvPr>
          <p:cNvSpPr/>
          <p:nvPr/>
        </p:nvSpPr>
        <p:spPr>
          <a:xfrm>
            <a:off x="9889066" y="3935115"/>
            <a:ext cx="728131" cy="83986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EFF62D-376F-4F48-3AFE-9143F8AD6EA1}"/>
              </a:ext>
            </a:extLst>
          </p:cNvPr>
          <p:cNvSpPr txBox="1"/>
          <p:nvPr/>
        </p:nvSpPr>
        <p:spPr>
          <a:xfrm>
            <a:off x="9101667" y="3290853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r>
              <a:rPr lang="ko-KR" altLang="en-US" sz="2800" dirty="0"/>
              <a:t>만원 출금</a:t>
            </a:r>
            <a:endParaRPr lang="en-US" altLang="ko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63216-498E-3B31-DE42-B5F89DE7D6BF}"/>
              </a:ext>
            </a:extLst>
          </p:cNvPr>
          <p:cNvSpPr txBox="1"/>
          <p:nvPr/>
        </p:nvSpPr>
        <p:spPr>
          <a:xfrm>
            <a:off x="7433732" y="4299295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- 5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06B251-80E5-41B9-E024-55818A66ED37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6146801" y="4299295"/>
            <a:ext cx="3742265" cy="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E5F60E9-61F9-3227-C517-728A70548568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1888063" y="2578789"/>
            <a:ext cx="300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B6B933-55D0-7D47-26FF-B7829F3DB5BC}"/>
              </a:ext>
            </a:extLst>
          </p:cNvPr>
          <p:cNvSpPr txBox="1"/>
          <p:nvPr/>
        </p:nvSpPr>
        <p:spPr>
          <a:xfrm>
            <a:off x="5314949" y="3554087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Unlock!</a:t>
            </a:r>
          </a:p>
        </p:txBody>
      </p:sp>
    </p:spTree>
    <p:extLst>
      <p:ext uri="{BB962C8B-B14F-4D97-AF65-F5344CB8AC3E}">
        <p14:creationId xmlns:p14="http://schemas.microsoft.com/office/powerpoint/2010/main" val="280153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잠금 메커니즘에 의한 베타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871133" y="2817467"/>
            <a:ext cx="8449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트랜잭션을 사용하면 이러한 잠금을 따로 설정해줄 필요가 없다</a:t>
            </a:r>
            <a:r>
              <a:rPr lang="en-US" altLang="ko-KR" sz="2800" dirty="0"/>
              <a:t>.</a:t>
            </a:r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트랜잭션의 기능이 잠금을 해준다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04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들어가며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847571" y="2957903"/>
            <a:ext cx="918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트랜잭션 기능이 없다면 구체적으로 어떻게 곤란한지</a:t>
            </a:r>
            <a:r>
              <a:rPr lang="en-US" altLang="ko-KR" sz="2800" dirty="0"/>
              <a:t>, </a:t>
            </a:r>
            <a:r>
              <a:rPr lang="ko-KR" altLang="en-US" sz="2800" dirty="0"/>
              <a:t>또 어떤 작업들이 늘어나는지를 배울 예정이다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05820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들어가며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356504" y="1687903"/>
            <a:ext cx="918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트랜잭션 기능이 없다면 구체적으로 어떻게 곤란한지</a:t>
            </a:r>
            <a:r>
              <a:rPr lang="en-US" altLang="ko-KR" sz="2800" dirty="0"/>
              <a:t>, </a:t>
            </a:r>
            <a:r>
              <a:rPr lang="ko-KR" altLang="en-US" sz="2800" dirty="0"/>
              <a:t>또 어떤 작업들이 늘어나는지를 배울 예정이다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C1A2E-0D6C-EFE7-FE62-CE0909E1A6F4}"/>
              </a:ext>
            </a:extLst>
          </p:cNvPr>
          <p:cNvSpPr txBox="1"/>
          <p:nvPr/>
        </p:nvSpPr>
        <p:spPr>
          <a:xfrm>
            <a:off x="1356504" y="3553769"/>
            <a:ext cx="10175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 : </a:t>
            </a:r>
            <a:r>
              <a:rPr lang="ko-KR" altLang="en-US" sz="2800" dirty="0"/>
              <a:t>어중간한 상태로 복구하는 작업을 하지 않고 전부 없었던 것으로 돌려준다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로그를 저장해서 데이터를 복구해준다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데이터의 잠금을 통해 동시에 접근하는 </a:t>
            </a:r>
            <a:r>
              <a:rPr lang="ko-KR" altLang="en-US" sz="2800" dirty="0" err="1"/>
              <a:t>엑세스를</a:t>
            </a:r>
            <a:r>
              <a:rPr lang="ko-KR" altLang="en-US" sz="2800" dirty="0"/>
              <a:t> 제어해준다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28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169304" y="2178970"/>
            <a:ext cx="7853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데이터베이스의 상태를 변화시키기 위해 수행하는 작업의 단위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22855-3C7B-B22D-3A56-55142AFFDF38}"/>
              </a:ext>
            </a:extLst>
          </p:cNvPr>
          <p:cNvSpPr txBox="1"/>
          <p:nvPr/>
        </p:nvSpPr>
        <p:spPr>
          <a:xfrm>
            <a:off x="2897437" y="4466344"/>
            <a:ext cx="785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SQL</a:t>
            </a:r>
            <a:r>
              <a:rPr lang="ko-KR" altLang="en-US" sz="2800" dirty="0">
                <a:solidFill>
                  <a:srgbClr val="FF0000"/>
                </a:solidFill>
              </a:rPr>
              <a:t>를 이용하여 </a:t>
            </a:r>
            <a:r>
              <a:rPr lang="en-US" altLang="ko-KR" sz="2800" dirty="0">
                <a:solidFill>
                  <a:srgbClr val="FF0000"/>
                </a:solidFill>
              </a:rPr>
              <a:t>DB</a:t>
            </a:r>
            <a:r>
              <a:rPr lang="ko-KR" altLang="en-US" sz="2800" dirty="0">
                <a:solidFill>
                  <a:srgbClr val="FF0000"/>
                </a:solidFill>
              </a:rPr>
              <a:t>에 접근하는 것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3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</a:t>
            </a:r>
            <a:r>
              <a:rPr lang="en-US" altLang="ko-KR" dirty="0"/>
              <a:t>4</a:t>
            </a:r>
            <a:r>
              <a:rPr lang="ko-KR" altLang="en-US" dirty="0"/>
              <a:t>가지 성질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169304" y="2178970"/>
            <a:ext cx="7853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err="1"/>
              <a:t>원자성</a:t>
            </a:r>
            <a:r>
              <a:rPr lang="en-US" altLang="ko-KR" sz="2800" dirty="0"/>
              <a:t>(Atomicity)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일관성</a:t>
            </a:r>
            <a:r>
              <a:rPr lang="en-US" altLang="ko-KR" sz="2800" dirty="0"/>
              <a:t>(Consistency)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 err="1"/>
              <a:t>격리성</a:t>
            </a:r>
            <a:r>
              <a:rPr lang="en-US" altLang="ko-KR" sz="2800" dirty="0"/>
              <a:t>(Isolation)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지속성</a:t>
            </a:r>
            <a:r>
              <a:rPr lang="en-US" altLang="ko-KR" sz="2800" dirty="0"/>
              <a:t>(Durability)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0844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 무결성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567252" y="2305615"/>
            <a:ext cx="9057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데이터의 무결성은 데이터의 정확성</a:t>
            </a:r>
            <a:r>
              <a:rPr lang="en-US" altLang="ko-KR" sz="2800" dirty="0"/>
              <a:t>, </a:t>
            </a:r>
            <a:r>
              <a:rPr lang="ko-KR" altLang="en-US" sz="2800" dirty="0"/>
              <a:t>일관성</a:t>
            </a:r>
            <a:r>
              <a:rPr lang="en-US" altLang="ko-KR" sz="2800" dirty="0"/>
              <a:t>, </a:t>
            </a:r>
            <a:r>
              <a:rPr lang="ko-KR" altLang="en-US" sz="2800" dirty="0"/>
              <a:t>유효성이 유지되는 것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DBMS</a:t>
            </a:r>
            <a:r>
              <a:rPr lang="ko-KR" altLang="en-US" sz="2800" dirty="0"/>
              <a:t>의 중요 </a:t>
            </a:r>
            <a:r>
              <a:rPr lang="ko-KR" altLang="en-US" sz="2800" dirty="0" err="1"/>
              <a:t>기능중</a:t>
            </a:r>
            <a:r>
              <a:rPr lang="ko-KR" altLang="en-US" sz="2800" dirty="0"/>
              <a:t> 하나</a:t>
            </a:r>
            <a:endParaRPr lang="en-US" altLang="ko-KR" sz="2800" dirty="0"/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9503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무결성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45DC9-B85B-456F-5983-7CE9402233FF}"/>
              </a:ext>
            </a:extLst>
          </p:cNvPr>
          <p:cNvSpPr txBox="1"/>
          <p:nvPr/>
        </p:nvSpPr>
        <p:spPr>
          <a:xfrm>
            <a:off x="6450225" y="2305615"/>
            <a:ext cx="5391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 상황 </a:t>
            </a:r>
            <a:r>
              <a:rPr lang="en-US" altLang="ko-KR" sz="2800" dirty="0"/>
              <a:t>=&gt;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인사부의 이름을 안녕부로 바꾸는 </a:t>
            </a:r>
            <a:r>
              <a:rPr lang="en-US" altLang="ko-KR" sz="2800" dirty="0"/>
              <a:t>SQL</a:t>
            </a:r>
            <a:r>
              <a:rPr lang="ko-KR" altLang="en-US" sz="2800" dirty="0"/>
              <a:t>을 실행하였다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42A22B-B485-B8F3-95A3-8D47C66D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9" y="1875677"/>
            <a:ext cx="5926962" cy="42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무결성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45DC9-B85B-456F-5983-7CE9402233FF}"/>
              </a:ext>
            </a:extLst>
          </p:cNvPr>
          <p:cNvSpPr txBox="1"/>
          <p:nvPr/>
        </p:nvSpPr>
        <p:spPr>
          <a:xfrm>
            <a:off x="6450225" y="2305615"/>
            <a:ext cx="53915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 상황 </a:t>
            </a:r>
            <a:r>
              <a:rPr lang="en-US" altLang="ko-KR" sz="2800" dirty="0"/>
              <a:t>=&gt;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인사부의 이름을 안녕부로 바꾸는 </a:t>
            </a:r>
            <a:r>
              <a:rPr lang="en-US" altLang="ko-KR" sz="2800" dirty="0"/>
              <a:t>SQL</a:t>
            </a:r>
            <a:r>
              <a:rPr lang="ko-KR" altLang="en-US" sz="2800" dirty="0"/>
              <a:t>을 실행하였다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사원번호 </a:t>
            </a:r>
            <a:r>
              <a:rPr lang="en-US" altLang="ko-KR" sz="2800" dirty="0"/>
              <a:t>2</a:t>
            </a:r>
            <a:r>
              <a:rPr lang="ko-KR" altLang="en-US" sz="2800" dirty="0"/>
              <a:t>까지 바꾸고 </a:t>
            </a:r>
            <a:r>
              <a:rPr lang="en-US" altLang="ko-KR" sz="2800" dirty="0"/>
              <a:t>DB</a:t>
            </a:r>
            <a:r>
              <a:rPr lang="ko-KR" altLang="en-US" sz="2800" dirty="0"/>
              <a:t>가 다운되었다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12261B-F02B-4FD6-6DAD-C16121EB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70" y="2305615"/>
            <a:ext cx="6189098" cy="32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무결성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45DC9-B85B-456F-5983-7CE9402233FF}"/>
              </a:ext>
            </a:extLst>
          </p:cNvPr>
          <p:cNvSpPr txBox="1"/>
          <p:nvPr/>
        </p:nvSpPr>
        <p:spPr>
          <a:xfrm>
            <a:off x="1147863" y="1631921"/>
            <a:ext cx="539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트랜잭션이 없는 경우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12261B-F02B-4FD6-6DAD-C16121EB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70" y="2796681"/>
            <a:ext cx="5745730" cy="3245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DD94C-6802-F94D-6F7D-A0B19DA4C359}"/>
              </a:ext>
            </a:extLst>
          </p:cNvPr>
          <p:cNvSpPr txBox="1"/>
          <p:nvPr/>
        </p:nvSpPr>
        <p:spPr>
          <a:xfrm>
            <a:off x="6691768" y="1671146"/>
            <a:ext cx="539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트랜잭션이 있는 경우</a:t>
            </a:r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D4C260-80AC-15B1-EEE9-A48FBF0E9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36" y="2569137"/>
            <a:ext cx="5186931" cy="370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9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무정지성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DD94C-6802-F94D-6F7D-A0B19DA4C359}"/>
              </a:ext>
            </a:extLst>
          </p:cNvPr>
          <p:cNvSpPr txBox="1"/>
          <p:nvPr/>
        </p:nvSpPr>
        <p:spPr>
          <a:xfrm>
            <a:off x="1673717" y="2924213"/>
            <a:ext cx="8844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OS </a:t>
            </a:r>
            <a:r>
              <a:rPr lang="ko-KR" altLang="en-US" sz="2800" dirty="0"/>
              <a:t>장애 등의 서버 장애가 발생하여 그로부터 데이터베이스를 재기동한 때에 </a:t>
            </a:r>
            <a:r>
              <a:rPr lang="ko-KR" altLang="en-US" sz="2800" dirty="0">
                <a:solidFill>
                  <a:srgbClr val="FF0000"/>
                </a:solidFill>
              </a:rPr>
              <a:t>장애 직전까지의 </a:t>
            </a:r>
            <a:r>
              <a:rPr lang="ko-KR" altLang="en-US" sz="2800" dirty="0" err="1">
                <a:solidFill>
                  <a:srgbClr val="FF0000"/>
                </a:solidFill>
              </a:rPr>
              <a:t>커밋</a:t>
            </a:r>
            <a:r>
              <a:rPr lang="ko-KR" altLang="en-US" sz="2800" dirty="0">
                <a:solidFill>
                  <a:srgbClr val="FF0000"/>
                </a:solidFill>
              </a:rPr>
              <a:t> 결과를 손실하지 않고 마치는 것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0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565</Words>
  <Application>Microsoft Office PowerPoint</Application>
  <PresentationFormat>와이드스크린</PresentationFormat>
  <Paragraphs>154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트랜잭션과 무결성, 무정지성</vt:lpstr>
      <vt:lpstr>들어가며</vt:lpstr>
      <vt:lpstr>트랜잭션</vt:lpstr>
      <vt:lpstr>트랜잭션의 4가지 성질</vt:lpstr>
      <vt:lpstr>데이터 무결성</vt:lpstr>
      <vt:lpstr>트랜잭션의 무결성</vt:lpstr>
      <vt:lpstr>트랜잭션의 무결성</vt:lpstr>
      <vt:lpstr>트랜잭션의 무결성</vt:lpstr>
      <vt:lpstr>트랜잭션의 무정지성</vt:lpstr>
      <vt:lpstr>트랜잭션의 무정지성</vt:lpstr>
      <vt:lpstr>트랜잭션의 무정지성</vt:lpstr>
      <vt:lpstr>트랜잭션의 무정지성</vt:lpstr>
      <vt:lpstr>잠금 메커니즘에 의한 베타 제어</vt:lpstr>
      <vt:lpstr>잠금 메커니즘에 의한 베타 제어</vt:lpstr>
      <vt:lpstr>잠금 메커니즘에 의한 베타 제어</vt:lpstr>
      <vt:lpstr>잠금 메커니즘에 의한 베타 제어</vt:lpstr>
      <vt:lpstr>잠금의 범위</vt:lpstr>
      <vt:lpstr>잠금의 기간</vt:lpstr>
      <vt:lpstr>잠금 메커니즘에 의한 베타 제어</vt:lpstr>
      <vt:lpstr>들어가며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20</cp:revision>
  <dcterms:created xsi:type="dcterms:W3CDTF">2022-01-06T05:20:31Z</dcterms:created>
  <dcterms:modified xsi:type="dcterms:W3CDTF">2022-06-16T08:58:45Z</dcterms:modified>
</cp:coreProperties>
</file>