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1" r:id="rId4"/>
    <p:sldId id="269" r:id="rId5"/>
    <p:sldId id="270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6" r:id="rId16"/>
    <p:sldId id="289" r:id="rId17"/>
    <p:sldId id="29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0013" autoAdjust="0"/>
  </p:normalViewPr>
  <p:slideViewPr>
    <p:cSldViewPr snapToGrid="0">
      <p:cViewPr varScale="1">
        <p:scale>
          <a:sx n="70" d="100"/>
          <a:sy n="70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1T02:51:53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0,'4'4,"1"0,0-1,0 0,0 0,0-1,0 1,0-1,1 0,-1 0,1-1,10 2,70 3,-62-5,292 17,79 2,-329-15,-1 3,78 19,-81-13,1-3,99 5,822-20,-933 3,70-12,-69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1T02:51:54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1,'54'0,"196"5,-198-1,-1 2,92 23,-52-6,0-4,2-4,0-4,182-3,477-12,-541 4,-175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1T02:52:00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1,'441'22,"77"32,-435-40,91 28,-109-24,0-3,1-3,78 5,407-16,-240-4,-259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1T02:52:02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0,'22'2,"1"1,-1 0,0 2,28 9,31 6,24-4,162 4,110-21,-190-2,900 1,-1040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2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이더넷은 다수의 컴퓨터가 여러 상대와 자유롭게 적은 비용은 통신하기 위해 고안된 통신 기술이다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이터넷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패킷을 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수신하기 위해서는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담당부분이 만든 디지털 데이터를 전기나 빛의 신호로 변환해서 네트워크의 케이블에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송출해야한다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위 변환 방법으로는 두가지 방법이 있는데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리피터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허브를 사용한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반이중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모드와 스위칭 허브를 사용한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전이중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일반적으로 스위칭 허브를 사용한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전이중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사용되는거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같으나 다음장에서 설명을 하고 이번장에서는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리피터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허브를 사용하는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반이중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모드에 대해 설명하겠다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내부 구조이다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우리는 이 과정을 차례대로 살펴보면서 어떻게 디지털 신호가 전기 신호로 바뀌는지 알아볼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드라이버는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어댑터를 제어하는 소프트웨어입니다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드라이버는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담당부분에서 패킷을 받으면 그것을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버퍼 메모리로 복사합니다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복사를 마친 후 패킷을 송신하도록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회로에 명령을 보내면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회로의 작업이 시작됩니다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5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회로는 먼저 송신 패킷을 버퍼 메모리에서 추출해서 맨 앞에는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프레앰블과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스타트 프레임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딜리미터라는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두개의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맨 끝에는 프레임 체크 시퀀스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(FCS)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라는 오류 검출용 데이터를 부가합니다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프리엠블은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비트로 구성하였으며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클록와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합처져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전기 신호를 형성하는 역할을 스타트 프레임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딜리미터는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프레임의 개시 위치를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프레임 체크 시퀀스는 패킷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운반중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잡음 등의 영향으로 변한 경우 검출하기위한 데이터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반이중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우선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송신을 하기 전에 수신 기기에 다른 기기의 신호가 흐르는지 조사하고 있다면 대기한다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흐르지 않는다면 동작을 실행합니다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프리앰플의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맨 앞부터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비트씩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데이터 신호를 전기 신호로 변환합니다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이것을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라는 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 신호 부분으로 전달합니다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회로는 받은 전기신호를 케이블에 송출되는 형식으로 변환합니다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 후 송신 신호선으로 보냅니다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여기서 송신 신호선을 하는 동안에서는 수신 신호선에는 신호가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흘러들어오면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안되는데 만약 동시에 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 동작이 일어나면 보낸 신호가 수신 신호선으로 돌아온다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이를 </a:t>
            </a:r>
            <a:r>
              <a:rPr lang="ko-KR" altLang="en-US" dirty="0"/>
              <a:t>충돌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이라고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충돌이 일어나면 송신을 중단했다가 좀 기다리고 다시 시작합니다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5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반이중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모드에서 패킷을 보내는 동작을 했으니 돌아오는 동작을 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돌아오는 동작은 보내는 동작을 반대로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하면됩니다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 신호선을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신호가 다 들어옵니다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들어온 케이블에 맞는 전기 신호를 공통 전기 신호로 변환 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회로로 보내줍니다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회로로 들어온 공통 전기 신호를 디지털 데이터로 변환 후 버퍼 메모리로 보내줍니다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0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3-way handshaking</a:t>
            </a:r>
            <a:r>
              <a:rPr lang="ko-KR" altLang="en-US" dirty="0"/>
              <a:t>과정을 통해 연결을 설정하고 </a:t>
            </a:r>
            <a:r>
              <a:rPr lang="en-US" altLang="ko-KR" dirty="0"/>
              <a:t>4-way handshaking</a:t>
            </a:r>
            <a:r>
              <a:rPr lang="ko-KR" altLang="en-US" dirty="0"/>
              <a:t>을 통해 해제하는 연결형 서비스를 지원하고 </a:t>
            </a:r>
            <a:r>
              <a:rPr lang="en-US" altLang="ko-KR" dirty="0"/>
              <a:t>UDP</a:t>
            </a:r>
            <a:r>
              <a:rPr lang="ko-KR" altLang="en-US" dirty="0"/>
              <a:t>는 정보를 주고 받을 때 연결이 없는 비연결형 서비스를 지원한다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가상 회선 방식을 사용하고</a:t>
            </a:r>
            <a:r>
              <a:rPr lang="en-US" altLang="ko-KR" dirty="0"/>
              <a:t>, UDP</a:t>
            </a:r>
            <a:r>
              <a:rPr lang="ko-KR" altLang="en-US" dirty="0"/>
              <a:t>는 </a:t>
            </a:r>
            <a:r>
              <a:rPr lang="ko-KR" altLang="en-US" dirty="0" err="1"/>
              <a:t>데이터그램</a:t>
            </a:r>
            <a:r>
              <a:rPr lang="ko-KR" altLang="en-US" dirty="0"/>
              <a:t> 방식을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전송 순서를 보장하고 </a:t>
            </a:r>
            <a:r>
              <a:rPr lang="en-US" altLang="ko-KR" dirty="0"/>
              <a:t>UDP</a:t>
            </a:r>
            <a:r>
              <a:rPr lang="ko-KR" altLang="en-US" dirty="0"/>
              <a:t>는 전송 순서가 바뀔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서버와 </a:t>
            </a:r>
            <a:r>
              <a:rPr lang="ko-KR" altLang="en-US" dirty="0" err="1"/>
              <a:t>클라리언트가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통신하고 </a:t>
            </a:r>
            <a:r>
              <a:rPr lang="en-US" altLang="ko-KR" dirty="0"/>
              <a:t>UDP</a:t>
            </a:r>
            <a:r>
              <a:rPr lang="ko-KR" altLang="en-US" dirty="0"/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1:1 or 1:N or N:N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통신을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수신여부를 확인하고 응답하여 신뢰성이 높지만 </a:t>
            </a:r>
            <a:r>
              <a:rPr lang="en-US" altLang="ko-KR" dirty="0"/>
              <a:t>UDP</a:t>
            </a:r>
            <a:r>
              <a:rPr lang="ko-KR" altLang="en-US" dirty="0"/>
              <a:t>는 수신여부를 확인하지 않아 신뢰성이 낮다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흐름제어나 혼잡제어와 같은 기능이 </a:t>
            </a:r>
            <a:r>
              <a:rPr lang="en-US" altLang="ko-KR" dirty="0"/>
              <a:t>CPU</a:t>
            </a:r>
            <a:r>
              <a:rPr lang="ko-KR" altLang="en-US" dirty="0"/>
              <a:t>를 사용하기 때문에 </a:t>
            </a:r>
            <a:r>
              <a:rPr lang="en-US" altLang="ko-KR" dirty="0"/>
              <a:t>UDP</a:t>
            </a:r>
            <a:r>
              <a:rPr lang="ko-KR" altLang="en-US" dirty="0"/>
              <a:t>보다 속도가 느리다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6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3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소켓을 말소하지 않고 잠시 기다린 후 소켓을 말소하는 이유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소켓이 새로 생긴 다른 소켓으로 전송되는 것을 막는다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재전송된 패킷이 네트워크에 존재할 가능성이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9954-6172-4D26-A6CD-E6D23B855E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5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3-way handshaking</a:t>
            </a:r>
            <a:r>
              <a:rPr lang="ko-KR" altLang="en-US" dirty="0"/>
              <a:t>과정을 통해 연결을 설정하고 </a:t>
            </a:r>
            <a:r>
              <a:rPr lang="en-US" altLang="ko-KR" dirty="0"/>
              <a:t>4-way handshaking</a:t>
            </a:r>
            <a:r>
              <a:rPr lang="ko-KR" altLang="en-US" dirty="0"/>
              <a:t>을 통해 해제하는 연결형 서비스를 지원하고 </a:t>
            </a:r>
            <a:r>
              <a:rPr lang="en-US" altLang="ko-KR" dirty="0"/>
              <a:t>UDP</a:t>
            </a:r>
            <a:r>
              <a:rPr lang="ko-KR" altLang="en-US" dirty="0"/>
              <a:t>는 정보를 주고 받을 때 연결이 없는 비연결형 서비스를 지원한다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가상 회선 방식을 사용하고</a:t>
            </a:r>
            <a:r>
              <a:rPr lang="en-US" altLang="ko-KR" dirty="0"/>
              <a:t>, UDP</a:t>
            </a:r>
            <a:r>
              <a:rPr lang="ko-KR" altLang="en-US" dirty="0"/>
              <a:t>는 </a:t>
            </a:r>
            <a:r>
              <a:rPr lang="ko-KR" altLang="en-US" dirty="0" err="1"/>
              <a:t>데이터그램</a:t>
            </a:r>
            <a:r>
              <a:rPr lang="ko-KR" altLang="en-US" dirty="0"/>
              <a:t> 방식을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전송 순서를 보장하고 </a:t>
            </a:r>
            <a:r>
              <a:rPr lang="en-US" altLang="ko-KR" dirty="0"/>
              <a:t>UDP</a:t>
            </a:r>
            <a:r>
              <a:rPr lang="ko-KR" altLang="en-US" dirty="0"/>
              <a:t>는 전송 순서가 바뀔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서버와 </a:t>
            </a:r>
            <a:r>
              <a:rPr lang="ko-KR" altLang="en-US" dirty="0" err="1"/>
              <a:t>클라리언트가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통신하고 </a:t>
            </a:r>
            <a:r>
              <a:rPr lang="en-US" altLang="ko-KR" dirty="0"/>
              <a:t>UDP</a:t>
            </a:r>
            <a:r>
              <a:rPr lang="ko-KR" altLang="en-US" dirty="0"/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1:1 or 1:N or N:N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통신을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수신여부를 확인하고 응답하여 신뢰성이 높지만 </a:t>
            </a:r>
            <a:r>
              <a:rPr lang="en-US" altLang="ko-KR" dirty="0"/>
              <a:t>UDP</a:t>
            </a:r>
            <a:r>
              <a:rPr lang="ko-KR" altLang="en-US" dirty="0"/>
              <a:t>는 수신여부를 확인하지 않아 신뢰성이 낮다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TCP</a:t>
            </a:r>
            <a:r>
              <a:rPr lang="ko-KR" altLang="en-US" dirty="0"/>
              <a:t>는 흐름제어나 혼잡제어와 같은 기능이 </a:t>
            </a:r>
            <a:r>
              <a:rPr lang="en-US" altLang="ko-KR" dirty="0"/>
              <a:t>CPU</a:t>
            </a:r>
            <a:r>
              <a:rPr lang="ko-KR" altLang="en-US" dirty="0"/>
              <a:t>를 사용하기 때문에 </a:t>
            </a:r>
            <a:r>
              <a:rPr lang="en-US" altLang="ko-KR" dirty="0"/>
              <a:t>UDP</a:t>
            </a:r>
            <a:r>
              <a:rPr lang="ko-KR" altLang="en-US" dirty="0"/>
              <a:t>보다 속도가 느리다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6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MTU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패킷 한 개로 운반할 수 있는 디지털 데이터의 최대 길이</a:t>
            </a:r>
            <a:r>
              <a:rPr lang="en-US" altLang="ko-KR" dirty="0"/>
              <a:t>(</a:t>
            </a:r>
            <a:r>
              <a:rPr lang="ko-KR" altLang="en-US" dirty="0"/>
              <a:t>이더넷에서는 </a:t>
            </a:r>
            <a:r>
              <a:rPr lang="en-US" altLang="ko-KR" dirty="0"/>
              <a:t>1,500Byte)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MSS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헤더를 제외하고 한 개의 패킷으로 운반할 수 있는 </a:t>
            </a:r>
            <a:r>
              <a:rPr lang="en-US" altLang="ko-KR" dirty="0"/>
              <a:t>TCP</a:t>
            </a:r>
            <a:r>
              <a:rPr lang="ko-KR" altLang="en-US" dirty="0"/>
              <a:t>의 데이터의 최대 길이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지금까지 배운 패킷이다</a:t>
            </a:r>
            <a:r>
              <a:rPr lang="en-US" altLang="ko-KR" dirty="0"/>
              <a:t>. </a:t>
            </a:r>
            <a:r>
              <a:rPr lang="ko-KR" altLang="en-US" dirty="0"/>
              <a:t>데이터는 이전에 본 </a:t>
            </a:r>
            <a:r>
              <a:rPr lang="en-US" altLang="ko-KR" dirty="0"/>
              <a:t>TCP/IP </a:t>
            </a:r>
            <a:r>
              <a:rPr lang="ko-KR" altLang="en-US" dirty="0"/>
              <a:t>모델에서 응용 계층이 </a:t>
            </a:r>
            <a:r>
              <a:rPr lang="en-US" altLang="ko-KR" dirty="0"/>
              <a:t>TCP</a:t>
            </a:r>
            <a:r>
              <a:rPr lang="ko-KR" altLang="en-US" dirty="0"/>
              <a:t>헤더는 전송계층이</a:t>
            </a:r>
            <a:r>
              <a:rPr lang="en-US" altLang="ko-KR" dirty="0"/>
              <a:t> IP</a:t>
            </a:r>
            <a:r>
              <a:rPr lang="ko-KR" altLang="en-US" dirty="0"/>
              <a:t>헤더는 인터넷 계층이 만든다고 배웠다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IP</a:t>
            </a:r>
            <a:r>
              <a:rPr lang="ko-KR" altLang="en-US" dirty="0"/>
              <a:t>헤더</a:t>
            </a:r>
            <a:r>
              <a:rPr lang="en-US" altLang="ko-KR" dirty="0"/>
              <a:t>, TCP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데이터를 합친 최대길이를 </a:t>
            </a:r>
            <a:r>
              <a:rPr lang="en-US" altLang="ko-KR" dirty="0"/>
              <a:t>MTU</a:t>
            </a:r>
            <a:r>
              <a:rPr lang="ko-KR" altLang="en-US" dirty="0"/>
              <a:t>라고 부르기로 했다</a:t>
            </a:r>
            <a:r>
              <a:rPr lang="en-US" altLang="ko-KR" dirty="0"/>
              <a:t>. MTU</a:t>
            </a:r>
            <a:r>
              <a:rPr lang="ko-KR" altLang="en-US" dirty="0"/>
              <a:t>는 패킷 한 개로 운반할 수 있는 디지털 데이터의 최대 길이</a:t>
            </a:r>
            <a:r>
              <a:rPr lang="en-US" altLang="ko-KR" dirty="0"/>
              <a:t>(</a:t>
            </a:r>
            <a:r>
              <a:rPr lang="ko-KR" altLang="en-US" dirty="0"/>
              <a:t>이더넷에서는 </a:t>
            </a:r>
            <a:r>
              <a:rPr lang="en-US" altLang="ko-KR" dirty="0"/>
              <a:t>1,500Byte)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그리고 데이터의 최대 길이를 </a:t>
            </a:r>
            <a:r>
              <a:rPr lang="en-US" altLang="ko-KR" dirty="0"/>
              <a:t>MSS</a:t>
            </a:r>
            <a:r>
              <a:rPr lang="ko-KR" altLang="en-US" dirty="0"/>
              <a:t>라고 부르기로 했다</a:t>
            </a:r>
            <a:r>
              <a:rPr lang="en-US" altLang="ko-KR" dirty="0"/>
              <a:t>. MSS</a:t>
            </a:r>
            <a:r>
              <a:rPr lang="ko-KR" altLang="en-US" dirty="0"/>
              <a:t>는 헤더를 제외하고 한 개의 패킷으로 운반할 수 있는 </a:t>
            </a:r>
            <a:r>
              <a:rPr lang="en-US" altLang="ko-KR" dirty="0"/>
              <a:t>TCP</a:t>
            </a:r>
            <a:r>
              <a:rPr lang="ko-KR" altLang="en-US" dirty="0"/>
              <a:t>의 데이터의 최대 길이 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근데 인터넷 계층 </a:t>
            </a:r>
            <a:r>
              <a:rPr lang="en-US" altLang="ko-KR" dirty="0"/>
              <a:t>= IP</a:t>
            </a:r>
            <a:r>
              <a:rPr lang="ko-KR" altLang="en-US" dirty="0"/>
              <a:t>담당 부분에서는 </a:t>
            </a:r>
            <a:r>
              <a:rPr lang="en-US" altLang="ko-KR" dirty="0"/>
              <a:t>IP</a:t>
            </a:r>
            <a:r>
              <a:rPr lang="ko-KR" altLang="en-US" dirty="0"/>
              <a:t>헤더 말고도 또 다른 헤더를 만든다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en-US" altLang="ko-KR" dirty="0"/>
              <a:t>MAC</a:t>
            </a:r>
            <a:r>
              <a:rPr lang="ko-KR" altLang="en-US" dirty="0"/>
              <a:t>헤더이다</a:t>
            </a:r>
            <a:r>
              <a:rPr lang="en-US" altLang="ko-KR" dirty="0"/>
              <a:t>. </a:t>
            </a:r>
            <a:r>
              <a:rPr lang="ko-KR" altLang="en-US" dirty="0"/>
              <a:t>지금부터 </a:t>
            </a:r>
            <a:r>
              <a:rPr lang="en-US" altLang="ko-KR" dirty="0"/>
              <a:t>IP</a:t>
            </a:r>
            <a:r>
              <a:rPr lang="ko-KR" altLang="en-US" dirty="0"/>
              <a:t>헤더에는 무엇이 있고 </a:t>
            </a:r>
            <a:r>
              <a:rPr lang="en-US" altLang="ko-KR" dirty="0"/>
              <a:t>MAC</a:t>
            </a:r>
            <a:r>
              <a:rPr lang="ko-KR" altLang="en-US" dirty="0"/>
              <a:t>헤더에는 무엇이 있으며 어떤 역할을 하는지 알아볼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5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IP </a:t>
            </a:r>
            <a:r>
              <a:rPr lang="ko-KR" altLang="en-US" dirty="0"/>
              <a:t>담당부분에서는 </a:t>
            </a:r>
            <a:r>
              <a:rPr lang="en-US" altLang="ko-KR" dirty="0"/>
              <a:t>TCP</a:t>
            </a:r>
            <a:r>
              <a:rPr lang="ko-KR" altLang="en-US" dirty="0"/>
              <a:t>헤더와 데이터를 하나의 데이터라고 본다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r>
              <a:rPr lang="en-US" altLang="ko-KR" dirty="0"/>
              <a:t>IP</a:t>
            </a:r>
            <a:r>
              <a:rPr lang="ko-KR" altLang="en-US" dirty="0"/>
              <a:t>헤더를 살펴보면 버전</a:t>
            </a:r>
            <a:r>
              <a:rPr lang="en-US" altLang="ko-KR" dirty="0"/>
              <a:t>, </a:t>
            </a:r>
            <a:r>
              <a:rPr lang="ko-KR" altLang="en-US" dirty="0"/>
              <a:t>헤더길이</a:t>
            </a:r>
            <a:r>
              <a:rPr lang="en-US" altLang="ko-KR" dirty="0"/>
              <a:t>, </a:t>
            </a:r>
            <a:r>
              <a:rPr lang="ko-KR" altLang="en-US" dirty="0"/>
              <a:t>서비스 유형</a:t>
            </a:r>
            <a:r>
              <a:rPr lang="en-US" altLang="ko-KR" dirty="0"/>
              <a:t>, </a:t>
            </a:r>
            <a:r>
              <a:rPr lang="ko-KR" altLang="en-US" dirty="0"/>
              <a:t>플래그</a:t>
            </a:r>
            <a:r>
              <a:rPr lang="en-US" altLang="ko-KR" dirty="0"/>
              <a:t>, </a:t>
            </a:r>
            <a:r>
              <a:rPr lang="ko-KR" altLang="en-US" dirty="0"/>
              <a:t>생존 기간</a:t>
            </a:r>
            <a:r>
              <a:rPr lang="en-US" altLang="ko-KR" dirty="0"/>
              <a:t>, </a:t>
            </a:r>
            <a:r>
              <a:rPr lang="ko-KR" altLang="en-US" dirty="0"/>
              <a:t>프로토콜번호</a:t>
            </a:r>
            <a:r>
              <a:rPr lang="en-US" altLang="ko-KR" dirty="0"/>
              <a:t>, </a:t>
            </a:r>
            <a:r>
              <a:rPr lang="ko-KR" altLang="en-US" dirty="0" err="1"/>
              <a:t>체크점</a:t>
            </a:r>
            <a:r>
              <a:rPr lang="en-US" altLang="ko-KR" dirty="0"/>
              <a:t>, </a:t>
            </a:r>
            <a:r>
              <a:rPr lang="ko-KR" altLang="en-US" dirty="0" err="1"/>
              <a:t>송신처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수신 </a:t>
            </a:r>
            <a:r>
              <a:rPr lang="en-US" altLang="ko-KR" dirty="0"/>
              <a:t>IP</a:t>
            </a:r>
            <a:r>
              <a:rPr lang="ko-KR" altLang="en-US" dirty="0"/>
              <a:t>주소 등 다양한 </a:t>
            </a:r>
            <a:r>
              <a:rPr lang="en-US" altLang="ko-KR" dirty="0"/>
              <a:t>IP</a:t>
            </a:r>
            <a:r>
              <a:rPr lang="ko-KR" altLang="en-US" dirty="0"/>
              <a:t>의 제어정보들이 있다</a:t>
            </a:r>
            <a:r>
              <a:rPr lang="en-US" altLang="ko-KR" dirty="0"/>
              <a:t>. </a:t>
            </a:r>
            <a:r>
              <a:rPr lang="ko-KR" altLang="en-US" dirty="0"/>
              <a:t>그 중 유심히 봐야할 것들은 </a:t>
            </a:r>
            <a:r>
              <a:rPr lang="ko-KR" altLang="en-US" dirty="0" err="1"/>
              <a:t>송선처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수신처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프로토콜 번호이다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송신처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어댑터가 여러 개일 수 있는데 라우터가 결정되면 어느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어댑터에서 송신할지 판단해여 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주소로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접속 동작을 실행할 때 애플리케이션에서 통지된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주소를 그대로 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주소로 설정한다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판단하는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것이라니라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어플리케이션에서 판단한다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프로토콜 번호는 어디에서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의뢰받은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것인지를 나타내는 값이다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예를 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06, UDP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으로 적는다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다음로는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헤더이다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헤더는 이더넷의 제어 정보를 가지고 있는 헤더로 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송신처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타입으로 구성되어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수신처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주소는 패킷을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건네주는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상대의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허나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헤더를 작성하는 시점에서 주소를 모르기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용 경로표에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Gateway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항목에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기록되어있는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주소가 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바꿀때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ARP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기법이 사용되는데 이는 잠시 후 확인해보겠다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그리고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송신처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주소는 송신한 측의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주소인데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LAN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어댑터의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유일한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주소가 기록되어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타입은 사용하는 프로토콜의 종류이다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보통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TCP/IP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통신에서는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0800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0806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두개만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0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송신자는 목적지 물리주소가 필요하므로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물리주소 요청을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APR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요청 패킷을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브로드캐스트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전송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브로드캐스트를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하는 이유는 목적지의 물리 주소를 모르므로 모두에게 요청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요청 패킷에는 수신자가 수신자 주소를 응답할 때 필요한 송신자 주소 포함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모든 호스트와 라우터는 송신자가 보낸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ARP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요청 패킷을 수신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해당되는 수신자만 자신의 논리주소와 물리주소를 넣어 응답 패킷으로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유니캐스트로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전송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3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ARP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캐시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ARP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동작으로 알아낸 결과를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저장해놓은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공간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캐시 메모리에서 패킷을 재사용하므로 패킷을 줄일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생존시간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몇분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1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Protocol Stack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8" y="0"/>
            <a:ext cx="10515600" cy="1325563"/>
          </a:xfrm>
        </p:spPr>
        <p:txBody>
          <a:bodyPr/>
          <a:lstStyle/>
          <a:p>
            <a:r>
              <a:rPr lang="ko-KR" altLang="en-US" dirty="0"/>
              <a:t>패킷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62774E-442C-4EC0-A01D-18A47F6C487A}"/>
              </a:ext>
            </a:extLst>
          </p:cNvPr>
          <p:cNvSpPr/>
          <p:nvPr/>
        </p:nvSpPr>
        <p:spPr>
          <a:xfrm>
            <a:off x="1303407" y="1325563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D019DC-E9DB-4DFE-888B-B693F3D112E7}"/>
              </a:ext>
            </a:extLst>
          </p:cNvPr>
          <p:cNvSpPr/>
          <p:nvPr/>
        </p:nvSpPr>
        <p:spPr>
          <a:xfrm>
            <a:off x="7051964" y="1457181"/>
            <a:ext cx="3075709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4F8DF4-7BB0-4B41-8DEF-DC95D15FA178}"/>
              </a:ext>
            </a:extLst>
          </p:cNvPr>
          <p:cNvSpPr/>
          <p:nvPr/>
        </p:nvSpPr>
        <p:spPr>
          <a:xfrm>
            <a:off x="5278582" y="1457181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TCP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DD0BD4-423C-4480-B61B-25AA41A8155D}"/>
              </a:ext>
            </a:extLst>
          </p:cNvPr>
          <p:cNvSpPr/>
          <p:nvPr/>
        </p:nvSpPr>
        <p:spPr>
          <a:xfrm>
            <a:off x="3505200" y="1457181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CF6E69EA-77B3-4591-98BD-CCE95EE81B8A}"/>
              </a:ext>
            </a:extLst>
          </p:cNvPr>
          <p:cNvSpPr/>
          <p:nvPr/>
        </p:nvSpPr>
        <p:spPr>
          <a:xfrm>
            <a:off x="3505200" y="886691"/>
            <a:ext cx="6622473" cy="307254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0BD88-ED0E-4524-A3F7-D4F3075E7B22}"/>
              </a:ext>
            </a:extLst>
          </p:cNvPr>
          <p:cNvSpPr txBox="1"/>
          <p:nvPr/>
        </p:nvSpPr>
        <p:spPr>
          <a:xfrm>
            <a:off x="6420660" y="382592"/>
            <a:ext cx="12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MTU</a:t>
            </a:r>
            <a:endParaRPr lang="ko-KR" altLang="en-US" sz="3200" dirty="0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5A7936CF-E674-4C76-996F-854B0A80A1FA}"/>
              </a:ext>
            </a:extLst>
          </p:cNvPr>
          <p:cNvSpPr/>
          <p:nvPr/>
        </p:nvSpPr>
        <p:spPr>
          <a:xfrm>
            <a:off x="7051964" y="3097322"/>
            <a:ext cx="3075707" cy="40748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EA492-1F1C-4858-9D5F-FA4BC18F11C6}"/>
              </a:ext>
            </a:extLst>
          </p:cNvPr>
          <p:cNvSpPr txBox="1"/>
          <p:nvPr/>
        </p:nvSpPr>
        <p:spPr>
          <a:xfrm>
            <a:off x="7958513" y="3429000"/>
            <a:ext cx="12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MSS</a:t>
            </a:r>
            <a:endParaRPr lang="ko-KR" altLang="en-US" sz="3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04EB26-93C5-431F-BF8C-C14FE82C0B74}"/>
              </a:ext>
            </a:extLst>
          </p:cNvPr>
          <p:cNvSpPr/>
          <p:nvPr/>
        </p:nvSpPr>
        <p:spPr>
          <a:xfrm>
            <a:off x="1303407" y="4673455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04734B6-CE85-4E11-A20A-02E5F3EA8F93}"/>
              </a:ext>
            </a:extLst>
          </p:cNvPr>
          <p:cNvSpPr/>
          <p:nvPr/>
        </p:nvSpPr>
        <p:spPr>
          <a:xfrm>
            <a:off x="7051964" y="4805073"/>
            <a:ext cx="3075709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6774516-8615-4B93-BDA4-F37200F12F58}"/>
              </a:ext>
            </a:extLst>
          </p:cNvPr>
          <p:cNvSpPr/>
          <p:nvPr/>
        </p:nvSpPr>
        <p:spPr>
          <a:xfrm>
            <a:off x="5278582" y="4805073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TCP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EBC938-39CA-4BD7-9316-447081B41141}"/>
              </a:ext>
            </a:extLst>
          </p:cNvPr>
          <p:cNvSpPr/>
          <p:nvPr/>
        </p:nvSpPr>
        <p:spPr>
          <a:xfrm>
            <a:off x="3559696" y="4805073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490A3B-D758-4989-8D5E-90E5FF5FC18E}"/>
              </a:ext>
            </a:extLst>
          </p:cNvPr>
          <p:cNvSpPr/>
          <p:nvPr/>
        </p:nvSpPr>
        <p:spPr>
          <a:xfrm>
            <a:off x="1840810" y="4805073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MAC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DB15D0C-24B4-4D6C-A5AF-6C7B230D9AA8}"/>
              </a:ext>
            </a:extLst>
          </p:cNvPr>
          <p:cNvSpPr/>
          <p:nvPr/>
        </p:nvSpPr>
        <p:spPr>
          <a:xfrm>
            <a:off x="5603242" y="3504804"/>
            <a:ext cx="817418" cy="86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8" y="0"/>
            <a:ext cx="10515600" cy="1325563"/>
          </a:xfrm>
        </p:spPr>
        <p:txBody>
          <a:bodyPr/>
          <a:lstStyle/>
          <a:p>
            <a:r>
              <a:rPr lang="ko-KR" altLang="en-US" dirty="0"/>
              <a:t>패킷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04EB26-93C5-431F-BF8C-C14FE82C0B74}"/>
              </a:ext>
            </a:extLst>
          </p:cNvPr>
          <p:cNvSpPr/>
          <p:nvPr/>
        </p:nvSpPr>
        <p:spPr>
          <a:xfrm>
            <a:off x="1206425" y="1325563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04734B6-CE85-4E11-A20A-02E5F3EA8F93}"/>
              </a:ext>
            </a:extLst>
          </p:cNvPr>
          <p:cNvSpPr/>
          <p:nvPr/>
        </p:nvSpPr>
        <p:spPr>
          <a:xfrm>
            <a:off x="5181600" y="1457181"/>
            <a:ext cx="4849091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EBC938-39CA-4BD7-9316-447081B41141}"/>
              </a:ext>
            </a:extLst>
          </p:cNvPr>
          <p:cNvSpPr/>
          <p:nvPr/>
        </p:nvSpPr>
        <p:spPr>
          <a:xfrm>
            <a:off x="3462714" y="1457181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490A3B-D758-4989-8D5E-90E5FF5FC18E}"/>
              </a:ext>
            </a:extLst>
          </p:cNvPr>
          <p:cNvSpPr/>
          <p:nvPr/>
        </p:nvSpPr>
        <p:spPr>
          <a:xfrm>
            <a:off x="1743828" y="1457181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MAC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93EF4-00AC-493D-90DF-51E75784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291" y="3429000"/>
            <a:ext cx="6134404" cy="31380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B348BFD-CDA8-4CE0-A11A-0CE6C6FC2C14}"/>
                  </a:ext>
                </a:extLst>
              </p14:cNvPr>
              <p14:cNvContentPartPr/>
              <p14:nvPr/>
            </p14:nvContentPartPr>
            <p14:xfrm>
              <a:off x="5735040" y="6247876"/>
              <a:ext cx="958680" cy="568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B348BFD-CDA8-4CE0-A11A-0CE6C6FC2C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1400" y="6139876"/>
                <a:ext cx="1066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55F7EAC-34EC-41DC-B022-1D73DC23532F}"/>
                  </a:ext>
                </a:extLst>
              </p14:cNvPr>
              <p14:cNvContentPartPr/>
              <p14:nvPr/>
            </p14:nvContentPartPr>
            <p14:xfrm>
              <a:off x="5777160" y="6095236"/>
              <a:ext cx="789480" cy="435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55F7EAC-34EC-41DC-B022-1D73DC2353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3160" y="5987596"/>
                <a:ext cx="897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E5A5D1B-BDA3-4315-946B-8F30101A3292}"/>
                  </a:ext>
                </a:extLst>
              </p14:cNvPr>
              <p14:cNvContentPartPr/>
              <p14:nvPr/>
            </p14:nvContentPartPr>
            <p14:xfrm>
              <a:off x="5735040" y="5749276"/>
              <a:ext cx="889560" cy="705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E5A5D1B-BDA3-4315-946B-8F30101A32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81400" y="5641636"/>
                <a:ext cx="9972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75C5E01-EBB3-4054-8ABA-EEC0FF80E3BE}"/>
                  </a:ext>
                </a:extLst>
              </p14:cNvPr>
              <p14:cNvContentPartPr/>
              <p14:nvPr/>
            </p14:nvContentPartPr>
            <p14:xfrm>
              <a:off x="5735040" y="5693836"/>
              <a:ext cx="825120" cy="302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75C5E01-EBB3-4054-8ABA-EEC0FF80E3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1400" y="5585836"/>
                <a:ext cx="932760" cy="24588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1DC857-24EE-4D28-BADD-CCC4FA895B9A}"/>
              </a:ext>
            </a:extLst>
          </p:cNvPr>
          <p:cNvCxnSpPr>
            <a:cxnSpLocks/>
          </p:cNvCxnSpPr>
          <p:nvPr/>
        </p:nvCxnSpPr>
        <p:spPr>
          <a:xfrm>
            <a:off x="3605566" y="2911909"/>
            <a:ext cx="1991670" cy="559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F09AA1-26B9-4B30-8C38-9F8868B9A0AE}"/>
              </a:ext>
            </a:extLst>
          </p:cNvPr>
          <p:cNvCxnSpPr>
            <a:cxnSpLocks/>
          </p:cNvCxnSpPr>
          <p:nvPr/>
        </p:nvCxnSpPr>
        <p:spPr>
          <a:xfrm>
            <a:off x="5018111" y="2697889"/>
            <a:ext cx="6088467" cy="773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48F9E478-6FFD-439D-A677-7EC7FF26F9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986" y="3553130"/>
            <a:ext cx="5286619" cy="3138055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8F16BEA-9997-440B-B75A-3A3A801BB4B8}"/>
              </a:ext>
            </a:extLst>
          </p:cNvPr>
          <p:cNvCxnSpPr/>
          <p:nvPr/>
        </p:nvCxnSpPr>
        <p:spPr>
          <a:xfrm>
            <a:off x="2489200" y="2911909"/>
            <a:ext cx="0" cy="55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3"/>
            <a:ext cx="9954577" cy="889596"/>
          </a:xfrm>
        </p:spPr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FD3E78-E034-4BB9-A27A-DB9E0758D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60" y="1112109"/>
            <a:ext cx="9437879" cy="5284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DA6453-D0B2-4E0E-90D8-22D18277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10" y="1061575"/>
            <a:ext cx="9954577" cy="55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3"/>
            <a:ext cx="9954577" cy="889596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/>
              <a:t>캐시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505C25-71CE-4C12-AACC-6E660829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07" y="1218196"/>
            <a:ext cx="8533385" cy="56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5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3"/>
            <a:ext cx="9954577" cy="889596"/>
          </a:xfrm>
        </p:spPr>
        <p:txBody>
          <a:bodyPr/>
          <a:lstStyle/>
          <a:p>
            <a:r>
              <a:rPr lang="en-US" altLang="ko-KR" dirty="0"/>
              <a:t>LAN </a:t>
            </a:r>
            <a:r>
              <a:rPr lang="ko-KR" altLang="en-US" dirty="0"/>
              <a:t>어댑터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D6F119-6FF8-404A-82FF-77B02358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407" y="1337636"/>
            <a:ext cx="4439937" cy="5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7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34" y="136154"/>
            <a:ext cx="9954577" cy="889596"/>
          </a:xfrm>
        </p:spPr>
        <p:txBody>
          <a:bodyPr/>
          <a:lstStyle/>
          <a:p>
            <a:r>
              <a:rPr lang="ko-KR" altLang="en-US" dirty="0"/>
              <a:t>이더넷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52D96B-F6E9-40EE-BE2C-AFF593D54F5E}"/>
              </a:ext>
            </a:extLst>
          </p:cNvPr>
          <p:cNvSpPr/>
          <p:nvPr/>
        </p:nvSpPr>
        <p:spPr>
          <a:xfrm>
            <a:off x="1021729" y="1025750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3D31BB-1B7C-469A-B071-40D7406B7AF9}"/>
              </a:ext>
            </a:extLst>
          </p:cNvPr>
          <p:cNvSpPr/>
          <p:nvPr/>
        </p:nvSpPr>
        <p:spPr>
          <a:xfrm>
            <a:off x="6770286" y="1157368"/>
            <a:ext cx="3075709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D3543E1-3197-4FC3-BC26-C1D0CE5564B9}"/>
              </a:ext>
            </a:extLst>
          </p:cNvPr>
          <p:cNvSpPr/>
          <p:nvPr/>
        </p:nvSpPr>
        <p:spPr>
          <a:xfrm>
            <a:off x="4996904" y="1157368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TCP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E1B935-CADE-4A4E-9451-68C3FCCC8E1C}"/>
              </a:ext>
            </a:extLst>
          </p:cNvPr>
          <p:cNvSpPr/>
          <p:nvPr/>
        </p:nvSpPr>
        <p:spPr>
          <a:xfrm>
            <a:off x="3278018" y="1157368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BE061CC-EBFA-4011-8B7F-F9FD9857F7CB}"/>
              </a:ext>
            </a:extLst>
          </p:cNvPr>
          <p:cNvSpPr/>
          <p:nvPr/>
        </p:nvSpPr>
        <p:spPr>
          <a:xfrm>
            <a:off x="1559132" y="1157368"/>
            <a:ext cx="1555397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MAC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65A843-06FF-460D-9EDF-801AA92F92EA}"/>
              </a:ext>
            </a:extLst>
          </p:cNvPr>
          <p:cNvSpPr/>
          <p:nvPr/>
        </p:nvSpPr>
        <p:spPr>
          <a:xfrm>
            <a:off x="1021729" y="4114287"/>
            <a:ext cx="9585186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D757FEE-BC2E-44A2-A65F-DEE8D2452AA2}"/>
              </a:ext>
            </a:extLst>
          </p:cNvPr>
          <p:cNvSpPr/>
          <p:nvPr/>
        </p:nvSpPr>
        <p:spPr>
          <a:xfrm>
            <a:off x="7586133" y="4245905"/>
            <a:ext cx="2259862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데이터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B079DA-F0B3-4FAD-86BD-3DBFD8504985}"/>
              </a:ext>
            </a:extLst>
          </p:cNvPr>
          <p:cNvSpPr/>
          <p:nvPr/>
        </p:nvSpPr>
        <p:spPr>
          <a:xfrm>
            <a:off x="6333697" y="4245904"/>
            <a:ext cx="1082834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TCP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B886D-1CAB-42DA-BB0B-64CBF6510DAB}"/>
              </a:ext>
            </a:extLst>
          </p:cNvPr>
          <p:cNvSpPr/>
          <p:nvPr/>
        </p:nvSpPr>
        <p:spPr>
          <a:xfrm>
            <a:off x="5081261" y="4245904"/>
            <a:ext cx="1082834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IP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00235B8-4771-47C3-BBAE-9D6B286026A0}"/>
              </a:ext>
            </a:extLst>
          </p:cNvPr>
          <p:cNvSpPr/>
          <p:nvPr/>
        </p:nvSpPr>
        <p:spPr>
          <a:xfrm>
            <a:off x="3828825" y="4245904"/>
            <a:ext cx="1082834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MAC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헤더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D7545DA-DD6A-4525-9A89-1B90A5CD5162}"/>
              </a:ext>
            </a:extLst>
          </p:cNvPr>
          <p:cNvSpPr/>
          <p:nvPr/>
        </p:nvSpPr>
        <p:spPr>
          <a:xfrm>
            <a:off x="9874629" y="4245904"/>
            <a:ext cx="703652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FCS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F028E43-9C5A-46CE-A76D-2A221BFCC299}"/>
              </a:ext>
            </a:extLst>
          </p:cNvPr>
          <p:cNvSpPr/>
          <p:nvPr/>
        </p:nvSpPr>
        <p:spPr>
          <a:xfrm>
            <a:off x="1202267" y="4245904"/>
            <a:ext cx="2456956" cy="14547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ysClr val="windowText" lastClr="000000"/>
                </a:solidFill>
              </a:rPr>
              <a:t>프리앰블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 스타트 프레임 </a:t>
            </a:r>
            <a:r>
              <a:rPr lang="ko-KR" altLang="en-US" sz="2400" dirty="0" err="1">
                <a:solidFill>
                  <a:sysClr val="windowText" lastClr="000000"/>
                </a:solidFill>
              </a:rPr>
              <a:t>딜리미터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02FA852-10F0-4CD2-A950-5262024E7FC3}"/>
              </a:ext>
            </a:extLst>
          </p:cNvPr>
          <p:cNvSpPr/>
          <p:nvPr/>
        </p:nvSpPr>
        <p:spPr>
          <a:xfrm>
            <a:off x="5306952" y="3006969"/>
            <a:ext cx="1014739" cy="9756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4" y="272649"/>
            <a:ext cx="9954577" cy="889596"/>
          </a:xfrm>
        </p:spPr>
        <p:txBody>
          <a:bodyPr/>
          <a:lstStyle/>
          <a:p>
            <a:r>
              <a:rPr lang="en-US" altLang="ko-KR" dirty="0"/>
              <a:t>LAN</a:t>
            </a:r>
            <a:r>
              <a:rPr lang="ko-KR" altLang="en-US" dirty="0"/>
              <a:t>어댑터 </a:t>
            </a:r>
            <a:r>
              <a:rPr lang="en-US" altLang="ko-KR" dirty="0"/>
              <a:t>– </a:t>
            </a:r>
            <a:r>
              <a:rPr lang="ko-KR" altLang="en-US" dirty="0" err="1"/>
              <a:t>반이중</a:t>
            </a:r>
            <a:r>
              <a:rPr lang="ko-KR" altLang="en-US" dirty="0"/>
              <a:t> 모드</a:t>
            </a:r>
          </a:p>
        </p:txBody>
      </p:sp>
      <p:pic>
        <p:nvPicPr>
          <p:cNvPr id="5" name="그래픽 4" descr="무선 라우터 단색으로 채워진">
            <a:extLst>
              <a:ext uri="{FF2B5EF4-FFF2-40B4-BE49-F238E27FC236}">
                <a16:creationId xmlns:a16="http://schemas.microsoft.com/office/drawing/2014/main" id="{568941A9-6014-4C79-8315-1F69F032C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0768" y="1434352"/>
            <a:ext cx="1272990" cy="1272990"/>
          </a:xfrm>
          <a:prstGeom prst="rect">
            <a:avLst/>
          </a:prstGeo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4080FFC8-48B5-43CC-A10E-E336A35BF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6895" y="4639235"/>
            <a:ext cx="914400" cy="914400"/>
          </a:xfrm>
          <a:prstGeom prst="rect">
            <a:avLst/>
          </a:prstGeom>
        </p:spPr>
      </p:pic>
      <p:pic>
        <p:nvPicPr>
          <p:cNvPr id="25" name="그래픽 24" descr="컴퓨터 단색으로 채워진">
            <a:extLst>
              <a:ext uri="{FF2B5EF4-FFF2-40B4-BE49-F238E27FC236}">
                <a16:creationId xmlns:a16="http://schemas.microsoft.com/office/drawing/2014/main" id="{981B1B4D-6C8B-4152-BB75-FB864765D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530" y="4639235"/>
            <a:ext cx="914400" cy="9144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FFDE6F-A850-48A8-AE63-3EA1BF5A605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637263" y="2707342"/>
            <a:ext cx="1656832" cy="193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63BD0F-347C-46FF-901E-EC5D78627091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1084730" y="2707342"/>
            <a:ext cx="1552533" cy="193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F1C202-8501-4533-83EF-5E40D50AF39E}"/>
              </a:ext>
            </a:extLst>
          </p:cNvPr>
          <p:cNvSpPr txBox="1"/>
          <p:nvPr/>
        </p:nvSpPr>
        <p:spPr>
          <a:xfrm>
            <a:off x="3200400" y="1910423"/>
            <a:ext cx="127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사용중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40125-2DA0-4AEB-BEFF-4270AEC3A2E4}"/>
              </a:ext>
            </a:extLst>
          </p:cNvPr>
          <p:cNvSpPr txBox="1"/>
          <p:nvPr/>
        </p:nvSpPr>
        <p:spPr>
          <a:xfrm>
            <a:off x="3182198" y="1622364"/>
            <a:ext cx="127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</a:t>
            </a:r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AEE2B1-B2C4-4CBB-8440-63D696F8F09B}"/>
              </a:ext>
            </a:extLst>
          </p:cNvPr>
          <p:cNvCxnSpPr>
            <a:cxnSpLocks/>
          </p:cNvCxnSpPr>
          <p:nvPr/>
        </p:nvCxnSpPr>
        <p:spPr>
          <a:xfrm flipH="1" flipV="1">
            <a:off x="2741562" y="3264686"/>
            <a:ext cx="1168691" cy="137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580F1C-8540-42F5-ABFD-B3EFE33A1A8E}"/>
              </a:ext>
            </a:extLst>
          </p:cNvPr>
          <p:cNvGrpSpPr/>
          <p:nvPr/>
        </p:nvGrpSpPr>
        <p:grpSpPr>
          <a:xfrm>
            <a:off x="6780926" y="1613647"/>
            <a:ext cx="4274635" cy="914400"/>
            <a:chOff x="1021729" y="4114287"/>
            <a:chExt cx="9585186" cy="171796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598C63-8931-46AE-AC21-46E9A9D126BA}"/>
                </a:ext>
              </a:extLst>
            </p:cNvPr>
            <p:cNvSpPr/>
            <p:nvPr/>
          </p:nvSpPr>
          <p:spPr>
            <a:xfrm>
              <a:off x="1021729" y="4114287"/>
              <a:ext cx="9585186" cy="1717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3E2CC22-D763-4CCA-88E5-2388063961E4}"/>
                </a:ext>
              </a:extLst>
            </p:cNvPr>
            <p:cNvSpPr/>
            <p:nvPr/>
          </p:nvSpPr>
          <p:spPr>
            <a:xfrm>
              <a:off x="7586133" y="4245905"/>
              <a:ext cx="2259862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데이터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13DE79B-516D-4C7D-8AAA-22AE8EF3577B}"/>
                </a:ext>
              </a:extLst>
            </p:cNvPr>
            <p:cNvSpPr/>
            <p:nvPr/>
          </p:nvSpPr>
          <p:spPr>
            <a:xfrm>
              <a:off x="6333697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TCP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F6DF70C-01CE-401D-9BFB-A8172DBCB409}"/>
                </a:ext>
              </a:extLst>
            </p:cNvPr>
            <p:cNvSpPr/>
            <p:nvPr/>
          </p:nvSpPr>
          <p:spPr>
            <a:xfrm>
              <a:off x="5081261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IP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190CE75-5418-4886-83FB-D2B923A5EE16}"/>
                </a:ext>
              </a:extLst>
            </p:cNvPr>
            <p:cNvSpPr/>
            <p:nvPr/>
          </p:nvSpPr>
          <p:spPr>
            <a:xfrm>
              <a:off x="3828825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MAC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221CD30-1C84-430F-9299-8B2D3569D415}"/>
                </a:ext>
              </a:extLst>
            </p:cNvPr>
            <p:cNvSpPr/>
            <p:nvPr/>
          </p:nvSpPr>
          <p:spPr>
            <a:xfrm>
              <a:off x="9874629" y="4245904"/>
              <a:ext cx="703652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FCS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179E85A-7FE2-483C-8C90-3C421554FC35}"/>
                </a:ext>
              </a:extLst>
            </p:cNvPr>
            <p:cNvSpPr/>
            <p:nvPr/>
          </p:nvSpPr>
          <p:spPr>
            <a:xfrm>
              <a:off x="1202267" y="4245904"/>
              <a:ext cx="2456956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프리앰블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 스타트 프레임 </a:t>
              </a:r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딜리미터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56B91CB-2E16-4646-8FE1-7A8EC8FFD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635" y="3680822"/>
            <a:ext cx="4274635" cy="82232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7BE1E25-6A48-446D-8E61-0DA4F10AEEE1}"/>
              </a:ext>
            </a:extLst>
          </p:cNvPr>
          <p:cNvSpPr/>
          <p:nvPr/>
        </p:nvSpPr>
        <p:spPr>
          <a:xfrm>
            <a:off x="8789314" y="2861457"/>
            <a:ext cx="558540" cy="5939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0890BF2-5787-4FB5-BFCE-447EA782E8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138" y="5293336"/>
            <a:ext cx="4791199" cy="800100"/>
          </a:xfrm>
          <a:prstGeom prst="rect">
            <a:avLst/>
          </a:prstGeom>
        </p:spPr>
      </p:pic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40BF0F1D-C85A-4288-9C42-6BB8B3E9EEC7}"/>
              </a:ext>
            </a:extLst>
          </p:cNvPr>
          <p:cNvSpPr/>
          <p:nvPr/>
        </p:nvSpPr>
        <p:spPr>
          <a:xfrm>
            <a:off x="8789314" y="4681754"/>
            <a:ext cx="508724" cy="6283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폭발: 8pt 34">
            <a:extLst>
              <a:ext uri="{FF2B5EF4-FFF2-40B4-BE49-F238E27FC236}">
                <a16:creationId xmlns:a16="http://schemas.microsoft.com/office/drawing/2014/main" id="{30F47A18-4584-48D6-A569-8E5D1C6C003E}"/>
              </a:ext>
            </a:extLst>
          </p:cNvPr>
          <p:cNvSpPr/>
          <p:nvPr/>
        </p:nvSpPr>
        <p:spPr>
          <a:xfrm>
            <a:off x="4107823" y="2012923"/>
            <a:ext cx="900990" cy="1047741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충돌</a:t>
            </a:r>
          </a:p>
        </p:txBody>
      </p:sp>
      <p:pic>
        <p:nvPicPr>
          <p:cNvPr id="36" name="그래픽 35" descr="컴퓨터 단색으로 채워진">
            <a:extLst>
              <a:ext uri="{FF2B5EF4-FFF2-40B4-BE49-F238E27FC236}">
                <a16:creationId xmlns:a16="http://schemas.microsoft.com/office/drawing/2014/main" id="{680A1FF0-2AE3-427D-A3F4-DB69FFDD8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5691" y="1694958"/>
            <a:ext cx="824750" cy="82475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B847D-6AAC-4087-A03F-26433E6EF71A}"/>
              </a:ext>
            </a:extLst>
          </p:cNvPr>
          <p:cNvCxnSpPr>
            <a:cxnSpLocks/>
            <a:stCxn id="36" idx="1"/>
            <a:endCxn id="29" idx="1"/>
          </p:cNvCxnSpPr>
          <p:nvPr/>
        </p:nvCxnSpPr>
        <p:spPr>
          <a:xfrm flipH="1" flipV="1">
            <a:off x="3200400" y="2095089"/>
            <a:ext cx="1795291" cy="1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0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4" y="272649"/>
            <a:ext cx="9954577" cy="889596"/>
          </a:xfrm>
        </p:spPr>
        <p:txBody>
          <a:bodyPr/>
          <a:lstStyle/>
          <a:p>
            <a:r>
              <a:rPr lang="en-US" altLang="ko-KR" dirty="0"/>
              <a:t>LAN</a:t>
            </a:r>
            <a:r>
              <a:rPr lang="ko-KR" altLang="en-US" dirty="0"/>
              <a:t>어댑터 </a:t>
            </a:r>
            <a:r>
              <a:rPr lang="en-US" altLang="ko-KR" dirty="0"/>
              <a:t>– </a:t>
            </a:r>
            <a:r>
              <a:rPr lang="ko-KR" altLang="en-US" dirty="0" err="1"/>
              <a:t>반이중</a:t>
            </a:r>
            <a:r>
              <a:rPr lang="ko-KR" altLang="en-US" dirty="0"/>
              <a:t> 모드</a:t>
            </a:r>
          </a:p>
        </p:txBody>
      </p:sp>
      <p:pic>
        <p:nvPicPr>
          <p:cNvPr id="5" name="그래픽 4" descr="무선 라우터 단색으로 채워진">
            <a:extLst>
              <a:ext uri="{FF2B5EF4-FFF2-40B4-BE49-F238E27FC236}">
                <a16:creationId xmlns:a16="http://schemas.microsoft.com/office/drawing/2014/main" id="{568941A9-6014-4C79-8315-1F69F032C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0768" y="1434352"/>
            <a:ext cx="1272990" cy="1272990"/>
          </a:xfrm>
          <a:prstGeom prst="rect">
            <a:avLst/>
          </a:prstGeo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4080FFC8-48B5-43CC-A10E-E336A35BF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6895" y="4639235"/>
            <a:ext cx="914400" cy="914400"/>
          </a:xfrm>
          <a:prstGeom prst="rect">
            <a:avLst/>
          </a:prstGeom>
        </p:spPr>
      </p:pic>
      <p:pic>
        <p:nvPicPr>
          <p:cNvPr id="25" name="그래픽 24" descr="컴퓨터 단색으로 채워진">
            <a:extLst>
              <a:ext uri="{FF2B5EF4-FFF2-40B4-BE49-F238E27FC236}">
                <a16:creationId xmlns:a16="http://schemas.microsoft.com/office/drawing/2014/main" id="{981B1B4D-6C8B-4152-BB75-FB864765D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530" y="4639235"/>
            <a:ext cx="914400" cy="9144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FFDE6F-A850-48A8-AE63-3EA1BF5A605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637263" y="2707342"/>
            <a:ext cx="1656832" cy="193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63BD0F-347C-46FF-901E-EC5D78627091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1084730" y="2707342"/>
            <a:ext cx="1552533" cy="193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6580F1C-8540-42F5-ABFD-B3EFE33A1A8E}"/>
              </a:ext>
            </a:extLst>
          </p:cNvPr>
          <p:cNvGrpSpPr/>
          <p:nvPr/>
        </p:nvGrpSpPr>
        <p:grpSpPr>
          <a:xfrm>
            <a:off x="6780926" y="1613647"/>
            <a:ext cx="4274635" cy="914400"/>
            <a:chOff x="1021729" y="4114287"/>
            <a:chExt cx="9585186" cy="171796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598C63-8931-46AE-AC21-46E9A9D126BA}"/>
                </a:ext>
              </a:extLst>
            </p:cNvPr>
            <p:cNvSpPr/>
            <p:nvPr/>
          </p:nvSpPr>
          <p:spPr>
            <a:xfrm>
              <a:off x="1021729" y="4114287"/>
              <a:ext cx="9585186" cy="1717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3E2CC22-D763-4CCA-88E5-2388063961E4}"/>
                </a:ext>
              </a:extLst>
            </p:cNvPr>
            <p:cNvSpPr/>
            <p:nvPr/>
          </p:nvSpPr>
          <p:spPr>
            <a:xfrm>
              <a:off x="7586133" y="4245905"/>
              <a:ext cx="2259862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데이터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13DE79B-516D-4C7D-8AAA-22AE8EF3577B}"/>
                </a:ext>
              </a:extLst>
            </p:cNvPr>
            <p:cNvSpPr/>
            <p:nvPr/>
          </p:nvSpPr>
          <p:spPr>
            <a:xfrm>
              <a:off x="6333697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TCP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F6DF70C-01CE-401D-9BFB-A8172DBCB409}"/>
                </a:ext>
              </a:extLst>
            </p:cNvPr>
            <p:cNvSpPr/>
            <p:nvPr/>
          </p:nvSpPr>
          <p:spPr>
            <a:xfrm>
              <a:off x="5081261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IP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190CE75-5418-4886-83FB-D2B923A5EE16}"/>
                </a:ext>
              </a:extLst>
            </p:cNvPr>
            <p:cNvSpPr/>
            <p:nvPr/>
          </p:nvSpPr>
          <p:spPr>
            <a:xfrm>
              <a:off x="3828825" y="4245904"/>
              <a:ext cx="1082834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MAC</a:t>
              </a: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헤더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221CD30-1C84-430F-9299-8B2D3569D415}"/>
                </a:ext>
              </a:extLst>
            </p:cNvPr>
            <p:cNvSpPr/>
            <p:nvPr/>
          </p:nvSpPr>
          <p:spPr>
            <a:xfrm>
              <a:off x="9874629" y="4245904"/>
              <a:ext cx="703652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FCS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179E85A-7FE2-483C-8C90-3C421554FC35}"/>
                </a:ext>
              </a:extLst>
            </p:cNvPr>
            <p:cNvSpPr/>
            <p:nvPr/>
          </p:nvSpPr>
          <p:spPr>
            <a:xfrm>
              <a:off x="1202267" y="4245904"/>
              <a:ext cx="2456956" cy="14547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프리앰블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 스타트 프레임 </a:t>
              </a:r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딜리미터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56B91CB-2E16-4646-8FE1-7A8EC8FFD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2635" y="3680822"/>
            <a:ext cx="4274635" cy="82232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7BE1E25-6A48-446D-8E61-0DA4F10AEEE1}"/>
              </a:ext>
            </a:extLst>
          </p:cNvPr>
          <p:cNvSpPr/>
          <p:nvPr/>
        </p:nvSpPr>
        <p:spPr>
          <a:xfrm rot="10800000">
            <a:off x="8789314" y="2861457"/>
            <a:ext cx="558540" cy="5939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0890BF2-5787-4FB5-BFCE-447EA782E8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138" y="5293336"/>
            <a:ext cx="4791199" cy="800100"/>
          </a:xfrm>
          <a:prstGeom prst="rect">
            <a:avLst/>
          </a:prstGeom>
        </p:spPr>
      </p:pic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40BF0F1D-C85A-4288-9C42-6BB8B3E9EEC7}"/>
              </a:ext>
            </a:extLst>
          </p:cNvPr>
          <p:cNvSpPr/>
          <p:nvPr/>
        </p:nvSpPr>
        <p:spPr>
          <a:xfrm rot="10800000">
            <a:off x="8789314" y="4681754"/>
            <a:ext cx="508724" cy="6283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5A7364-3831-4846-B2DD-24A592C67698}"/>
              </a:ext>
            </a:extLst>
          </p:cNvPr>
          <p:cNvCxnSpPr/>
          <p:nvPr/>
        </p:nvCxnSpPr>
        <p:spPr>
          <a:xfrm>
            <a:off x="2637263" y="3158407"/>
            <a:ext cx="1199632" cy="134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ADEF75A5-906F-4BB9-9276-FA8E830515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14" y="1423528"/>
            <a:ext cx="4439937" cy="5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9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프로토콜 스택 내부 구성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TCP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UDP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소켓의 실체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3way-handshaking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프로토콜 스택 내부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B6D110-07EB-4D21-A961-3C04E84B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96" y="1804106"/>
            <a:ext cx="5830880" cy="4084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6644640" y="1372509"/>
            <a:ext cx="51625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TCP : TCP</a:t>
            </a:r>
            <a:r>
              <a:rPr lang="ko-KR" altLang="en-US" sz="2400" dirty="0"/>
              <a:t>프로토콜</a:t>
            </a:r>
            <a:r>
              <a:rPr lang="en-US" altLang="ko-KR" sz="2400" dirty="0"/>
              <a:t>(</a:t>
            </a:r>
            <a:r>
              <a:rPr lang="ko-KR" altLang="en-US" sz="2400" dirty="0"/>
              <a:t>연결형 통신</a:t>
            </a:r>
            <a:r>
              <a:rPr lang="en-US" altLang="ko-KR" sz="2400" dirty="0"/>
              <a:t>)</a:t>
            </a:r>
            <a:r>
              <a:rPr lang="ko-KR" altLang="en-US" sz="2400" dirty="0"/>
              <a:t>을 사용하여 데이터 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 담당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UDP : UDP</a:t>
            </a:r>
            <a:r>
              <a:rPr lang="ko-KR" altLang="en-US" sz="2400" dirty="0"/>
              <a:t>프로토콜</a:t>
            </a:r>
            <a:r>
              <a:rPr lang="en-US" altLang="ko-KR" sz="2400" dirty="0"/>
              <a:t>(</a:t>
            </a:r>
            <a:r>
              <a:rPr lang="ko-KR" altLang="en-US" sz="2400" dirty="0"/>
              <a:t>비연결형 통신</a:t>
            </a:r>
            <a:r>
              <a:rPr lang="en-US" altLang="ko-KR" sz="2400" dirty="0"/>
              <a:t>)</a:t>
            </a:r>
            <a:r>
              <a:rPr lang="ko-KR" altLang="en-US" sz="2400" dirty="0"/>
              <a:t>을 사용하여 데이터의 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수신을 담당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IP : IP</a:t>
            </a:r>
            <a:r>
              <a:rPr lang="ko-KR" altLang="en-US" sz="2400" dirty="0"/>
              <a:t>프로토콜을 사용하여 패킷 송</a:t>
            </a:r>
            <a:r>
              <a:rPr lang="en-US" altLang="ko-KR" sz="2400" dirty="0"/>
              <a:t>, </a:t>
            </a:r>
            <a:r>
              <a:rPr lang="ko-KR" altLang="en-US" sz="2400" dirty="0"/>
              <a:t>수신 동작 제어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ICMP : </a:t>
            </a:r>
            <a:r>
              <a:rPr lang="ko-KR" altLang="en-US" sz="2400" dirty="0"/>
              <a:t>패킷을 운반할 때 발생하      는 오류를 통지하거나 제어용 메시지를 통지할 때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ARP : IP</a:t>
            </a:r>
            <a:r>
              <a:rPr lang="ko-KR" altLang="en-US" sz="2400" dirty="0"/>
              <a:t>주소에 대응하는 이더넷의 </a:t>
            </a:r>
            <a:r>
              <a:rPr lang="en-US" altLang="ko-KR" sz="2400" dirty="0"/>
              <a:t>MAC</a:t>
            </a:r>
            <a:r>
              <a:rPr lang="ko-KR" altLang="en-US" sz="2400" dirty="0"/>
              <a:t>주소를 조사할 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TCP vs UDP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4852D-4966-4F13-B983-36B99E96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29" y="1548075"/>
            <a:ext cx="7819141" cy="46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소켓의 실체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9292B-0356-4F72-9F4E-CD178091229F}"/>
              </a:ext>
            </a:extLst>
          </p:cNvPr>
          <p:cNvSpPr txBox="1"/>
          <p:nvPr/>
        </p:nvSpPr>
        <p:spPr>
          <a:xfrm>
            <a:off x="0" y="1690688"/>
            <a:ext cx="71674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소켓의 실체는 제어 정보를 기록한 메모리 영역이라고 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프로토콜 스택은 이 메모리 영역을 참조하여 다음에 무엇을 </a:t>
            </a:r>
            <a:r>
              <a:rPr lang="ko-KR" altLang="en-US" sz="2400" dirty="0" err="1"/>
              <a:t>해야하는지</a:t>
            </a:r>
            <a:r>
              <a:rPr lang="ko-KR" altLang="en-US" sz="2400" dirty="0"/>
              <a:t> 판단한다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제어정보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헤더에 기입되는 정보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클라이언트와 서버가 서로 연락을 절충하기 위해 주고 받는 제어 정보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소켓에 기록되는 정보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애플리케이션에서 통지된 정보</a:t>
            </a:r>
            <a:r>
              <a:rPr lang="en-US" altLang="ko-KR" sz="2400" dirty="0"/>
              <a:t>, </a:t>
            </a:r>
            <a:r>
              <a:rPr lang="ko-KR" altLang="en-US" sz="2400" dirty="0"/>
              <a:t>통신 상대로부터 받은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송</a:t>
            </a:r>
            <a:r>
              <a:rPr lang="en-US" altLang="ko-KR" sz="2400" dirty="0"/>
              <a:t>,</a:t>
            </a:r>
            <a:r>
              <a:rPr lang="ko-KR" altLang="en-US" sz="2400" dirty="0"/>
              <a:t>수신 동작의 진행 상황 등</a:t>
            </a:r>
            <a:endParaRPr lang="en-US" altLang="ko-KR" sz="2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8446BA-FD42-4F09-A0C7-4800E0761AAB}"/>
              </a:ext>
            </a:extLst>
          </p:cNvPr>
          <p:cNvGrpSpPr/>
          <p:nvPr/>
        </p:nvGrpSpPr>
        <p:grpSpPr>
          <a:xfrm>
            <a:off x="6873509" y="1027906"/>
            <a:ext cx="4564015" cy="4343245"/>
            <a:chOff x="6873509" y="1027906"/>
            <a:chExt cx="4564015" cy="43432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2EE516F-E1FC-4D7C-AD94-A8E7F19C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8425" y="1027906"/>
              <a:ext cx="3769099" cy="4343245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0B7CEE2-6171-4964-BF04-724924594D2C}"/>
                </a:ext>
              </a:extLst>
            </p:cNvPr>
            <p:cNvSpPr/>
            <p:nvPr/>
          </p:nvSpPr>
          <p:spPr>
            <a:xfrm rot="19729145">
              <a:off x="6873509" y="4141953"/>
              <a:ext cx="470491" cy="550724"/>
            </a:xfrm>
            <a:prstGeom prst="rightArrow">
              <a:avLst>
                <a:gd name="adj1" fmla="val 50000"/>
                <a:gd name="adj2" fmla="val 536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7467E3-C587-46E8-B455-D25F6F1F57A6}"/>
              </a:ext>
            </a:extLst>
          </p:cNvPr>
          <p:cNvGrpSpPr/>
          <p:nvPr/>
        </p:nvGrpSpPr>
        <p:grpSpPr>
          <a:xfrm>
            <a:off x="6859027" y="5666294"/>
            <a:ext cx="5303921" cy="918041"/>
            <a:chOff x="6859027" y="5666294"/>
            <a:chExt cx="5303921" cy="9180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CF5989-CB7F-46B0-881B-310C2E78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7449" y="5666294"/>
              <a:ext cx="4995499" cy="918041"/>
            </a:xfrm>
            <a:prstGeom prst="rect">
              <a:avLst/>
            </a:prstGeom>
          </p:spPr>
        </p:pic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0A6E9111-495C-4D55-BAD3-BEDC93AFBD6B}"/>
                </a:ext>
              </a:extLst>
            </p:cNvPr>
            <p:cNvSpPr/>
            <p:nvPr/>
          </p:nvSpPr>
          <p:spPr>
            <a:xfrm>
              <a:off x="6859027" y="5785323"/>
              <a:ext cx="358008" cy="368632"/>
            </a:xfrm>
            <a:prstGeom prst="rightArrow">
              <a:avLst>
                <a:gd name="adj1" fmla="val 50000"/>
                <a:gd name="adj2" fmla="val 536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5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819" y="65040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3-way Handshaking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779150" y="992299"/>
            <a:ext cx="117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Client State</a:t>
            </a:r>
            <a:endParaRPr lang="ko-KR" altLang="en-US" sz="1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3352798" y="946283"/>
            <a:ext cx="0" cy="591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8221676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85" y="655993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156" y="720746"/>
            <a:ext cx="551973" cy="5793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3352799" y="2563989"/>
            <a:ext cx="4893734" cy="79550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14">
            <a:extLst>
              <a:ext uri="{FF2B5EF4-FFF2-40B4-BE49-F238E27FC236}">
                <a16:creationId xmlns:a16="http://schemas.microsoft.com/office/drawing/2014/main" id="{D692E411-F3C5-4AE4-A331-2B77082D18D1}"/>
              </a:ext>
            </a:extLst>
          </p:cNvPr>
          <p:cNvGraphicFramePr>
            <a:graphicFrameLocks noGrp="1"/>
          </p:cNvGraphicFramePr>
          <p:nvPr/>
        </p:nvGraphicFramePr>
        <p:xfrm>
          <a:off x="6052368" y="3429733"/>
          <a:ext cx="2011927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3352798" y="4351993"/>
            <a:ext cx="4877345" cy="98249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/>
          <p:nvPr/>
        </p:nvCxnSpPr>
        <p:spPr>
          <a:xfrm>
            <a:off x="3352798" y="5909733"/>
            <a:ext cx="4918591" cy="812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A238A5-BBC3-460C-B58D-39AE91D23A38}"/>
              </a:ext>
            </a:extLst>
          </p:cNvPr>
          <p:cNvSpPr txBox="1"/>
          <p:nvPr/>
        </p:nvSpPr>
        <p:spPr>
          <a:xfrm>
            <a:off x="10072915" y="981109"/>
            <a:ext cx="139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Server State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9E6D28-EAAA-46D3-85D2-6F82D27F2054}"/>
              </a:ext>
            </a:extLst>
          </p:cNvPr>
          <p:cNvSpPr/>
          <p:nvPr/>
        </p:nvSpPr>
        <p:spPr>
          <a:xfrm>
            <a:off x="522872" y="1695996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3A805C-F00E-4A68-99E4-6AD19516C272}"/>
              </a:ext>
            </a:extLst>
          </p:cNvPr>
          <p:cNvSpPr/>
          <p:nvPr/>
        </p:nvSpPr>
        <p:spPr>
          <a:xfrm>
            <a:off x="9869128" y="1690336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D07B2-62D8-42FC-8676-A1487FFF55E0}"/>
              </a:ext>
            </a:extLst>
          </p:cNvPr>
          <p:cNvSpPr/>
          <p:nvPr/>
        </p:nvSpPr>
        <p:spPr>
          <a:xfrm>
            <a:off x="522872" y="2299843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SYN-SENT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7266DC-4E70-42DE-89F3-B7446F91E1AD}"/>
              </a:ext>
            </a:extLst>
          </p:cNvPr>
          <p:cNvSpPr/>
          <p:nvPr/>
        </p:nvSpPr>
        <p:spPr>
          <a:xfrm>
            <a:off x="9869128" y="4198104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SYN-RECEIVED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A21DA1-B5E8-4F8E-BC78-33BE5C7845C1}"/>
              </a:ext>
            </a:extLst>
          </p:cNvPr>
          <p:cNvSpPr/>
          <p:nvPr/>
        </p:nvSpPr>
        <p:spPr>
          <a:xfrm>
            <a:off x="522872" y="5755844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39BBBB-23A5-4200-9C91-87E309F905C2}"/>
              </a:ext>
            </a:extLst>
          </p:cNvPr>
          <p:cNvSpPr/>
          <p:nvPr/>
        </p:nvSpPr>
        <p:spPr>
          <a:xfrm>
            <a:off x="9869128" y="6395390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70CB2-A6B0-4661-9A6B-C74F4BACE516}"/>
              </a:ext>
            </a:extLst>
          </p:cNvPr>
          <p:cNvSpPr/>
          <p:nvPr/>
        </p:nvSpPr>
        <p:spPr>
          <a:xfrm>
            <a:off x="9871244" y="2410100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LISTEN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DFFAEE9-8D9A-4790-9B70-618FFA30A033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1422872" y="2003773"/>
            <a:ext cx="0" cy="296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EEAD86-055F-4FE0-A454-C96DF4061E66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1422872" y="2607620"/>
            <a:ext cx="0" cy="314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CC567C9-7563-421D-B40C-FC3B24FDBD04}"/>
              </a:ext>
            </a:extLst>
          </p:cNvPr>
          <p:cNvCxnSpPr>
            <a:stCxn id="41" idx="2"/>
            <a:endCxn id="47" idx="0"/>
          </p:cNvCxnSpPr>
          <p:nvPr/>
        </p:nvCxnSpPr>
        <p:spPr>
          <a:xfrm>
            <a:off x="10769128" y="1998113"/>
            <a:ext cx="2116" cy="411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B107B7-D377-4F3A-84FA-B8F7D53001BA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10769128" y="2717877"/>
            <a:ext cx="2116" cy="148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586300-7344-4C00-A2EF-BBB4CC8492A6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10769128" y="4505881"/>
            <a:ext cx="0" cy="188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14">
            <a:extLst>
              <a:ext uri="{FF2B5EF4-FFF2-40B4-BE49-F238E27FC236}">
                <a16:creationId xmlns:a16="http://schemas.microsoft.com/office/drawing/2014/main" id="{173E145F-D910-481D-8786-7E881953D487}"/>
              </a:ext>
            </a:extLst>
          </p:cNvPr>
          <p:cNvGraphicFramePr>
            <a:graphicFrameLocks noGrp="1"/>
          </p:cNvGraphicFramePr>
          <p:nvPr/>
        </p:nvGraphicFramePr>
        <p:xfrm>
          <a:off x="3772676" y="5198111"/>
          <a:ext cx="1986524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31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28" name="표 14">
            <a:extLst>
              <a:ext uri="{FF2B5EF4-FFF2-40B4-BE49-F238E27FC236}">
                <a16:creationId xmlns:a16="http://schemas.microsoft.com/office/drawing/2014/main" id="{B1E4D2D7-6C82-4F85-B7B6-70B59E7DAA2B}"/>
              </a:ext>
            </a:extLst>
          </p:cNvPr>
          <p:cNvGraphicFramePr>
            <a:graphicFrameLocks noGrp="1"/>
          </p:cNvGraphicFramePr>
          <p:nvPr/>
        </p:nvGraphicFramePr>
        <p:xfrm>
          <a:off x="3859354" y="1450828"/>
          <a:ext cx="2011927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3518AD-C46F-4478-83F9-9B0C2CED6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64708"/>
              </p:ext>
            </p:extLst>
          </p:nvPr>
        </p:nvGraphicFramePr>
        <p:xfrm>
          <a:off x="5906463" y="1462425"/>
          <a:ext cx="1365500" cy="123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50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682750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597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 번호 초기값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597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x(</a:t>
                      </a:r>
                      <a:r>
                        <a:rPr lang="ko-KR" altLang="en-US" sz="1200" dirty="0"/>
                        <a:t>난수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4380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478B7E6-DD61-4A5A-83DA-754402213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73385"/>
              </p:ext>
            </p:extLst>
          </p:nvPr>
        </p:nvGraphicFramePr>
        <p:xfrm>
          <a:off x="4019100" y="3488143"/>
          <a:ext cx="195457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26">
                  <a:extLst>
                    <a:ext uri="{9D8B030D-6E8A-4147-A177-3AD203B41FA5}">
                      <a16:colId xmlns:a16="http://schemas.microsoft.com/office/drawing/2014/main" val="2843201878"/>
                    </a:ext>
                  </a:extLst>
                </a:gridCol>
                <a:gridCol w="651526">
                  <a:extLst>
                    <a:ext uri="{9D8B030D-6E8A-4147-A177-3AD203B41FA5}">
                      <a16:colId xmlns:a16="http://schemas.microsoft.com/office/drawing/2014/main" val="369543965"/>
                    </a:ext>
                  </a:extLst>
                </a:gridCol>
                <a:gridCol w="651526">
                  <a:extLst>
                    <a:ext uri="{9D8B030D-6E8A-4147-A177-3AD203B41FA5}">
                      <a16:colId xmlns:a16="http://schemas.microsoft.com/office/drawing/2014/main" val="3836091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 번호 초기값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4118"/>
                  </a:ext>
                </a:extLst>
              </a:tr>
              <a:tr h="414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y(</a:t>
                      </a:r>
                      <a:r>
                        <a:rPr lang="ko-KR" altLang="en-US" sz="1200" dirty="0"/>
                        <a:t>난수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x+1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6280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86694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5D6E175-6D43-4234-A805-84E6F139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23255"/>
              </p:ext>
            </p:extLst>
          </p:nvPr>
        </p:nvGraphicFramePr>
        <p:xfrm>
          <a:off x="5780753" y="5215842"/>
          <a:ext cx="751784" cy="98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84">
                  <a:extLst>
                    <a:ext uri="{9D8B030D-6E8A-4147-A177-3AD203B41FA5}">
                      <a16:colId xmlns:a16="http://schemas.microsoft.com/office/drawing/2014/main" val="1033546834"/>
                    </a:ext>
                  </a:extLst>
                </a:gridCol>
              </a:tblGrid>
              <a:tr h="491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98942"/>
                  </a:ext>
                </a:extLst>
              </a:tr>
              <a:tr h="491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y+1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8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0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925" y="84149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송</a:t>
            </a:r>
            <a:r>
              <a:rPr lang="en-US" altLang="ko-KR" sz="3200" dirty="0"/>
              <a:t>, </a:t>
            </a:r>
            <a:r>
              <a:rPr lang="ko-KR" altLang="en-US" sz="3200" dirty="0"/>
              <a:t>수신 동작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1970617" y="1035025"/>
            <a:ext cx="0" cy="5822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10010048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04" y="744735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919" y="744735"/>
            <a:ext cx="551973" cy="5793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1963806" y="1790586"/>
            <a:ext cx="8046242" cy="88257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1977429" y="3014971"/>
            <a:ext cx="8057475" cy="93154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>
            <a:cxnSpLocks/>
          </p:cNvCxnSpPr>
          <p:nvPr/>
        </p:nvCxnSpPr>
        <p:spPr>
          <a:xfrm>
            <a:off x="1948322" y="4288325"/>
            <a:ext cx="8061726" cy="70753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3518AD-C46F-4478-83F9-9B0C2CED6D47}"/>
              </a:ext>
            </a:extLst>
          </p:cNvPr>
          <p:cNvGraphicFramePr>
            <a:graphicFrameLocks noGrp="1"/>
          </p:cNvGraphicFramePr>
          <p:nvPr/>
        </p:nvGraphicFramePr>
        <p:xfrm>
          <a:off x="4740467" y="1144213"/>
          <a:ext cx="2157832" cy="8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1090403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5D6E175-6D43-4234-A805-84E6F139E43A}"/>
              </a:ext>
            </a:extLst>
          </p:cNvPr>
          <p:cNvGraphicFramePr>
            <a:graphicFrameLocks noGrp="1"/>
          </p:cNvGraphicFramePr>
          <p:nvPr/>
        </p:nvGraphicFramePr>
        <p:xfrm>
          <a:off x="5443491" y="2707878"/>
          <a:ext cx="751784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84">
                  <a:extLst>
                    <a:ext uri="{9D8B030D-6E8A-4147-A177-3AD203B41FA5}">
                      <a16:colId xmlns:a16="http://schemas.microsoft.com/office/drawing/2014/main" val="1033546834"/>
                    </a:ext>
                  </a:extLst>
                </a:gridCol>
              </a:tblGrid>
              <a:tr h="346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98942"/>
                  </a:ext>
                </a:extLst>
              </a:tr>
              <a:tr h="406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89683"/>
                  </a:ext>
                </a:extLst>
              </a:tr>
            </a:tbl>
          </a:graphicData>
        </a:graphic>
      </p:graphicFrame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0830BFE-D0A2-4634-B510-5AA013E2F3BE}"/>
              </a:ext>
            </a:extLst>
          </p:cNvPr>
          <p:cNvSpPr/>
          <p:nvPr/>
        </p:nvSpPr>
        <p:spPr>
          <a:xfrm>
            <a:off x="10424582" y="91571"/>
            <a:ext cx="1461477" cy="699281"/>
          </a:xfrm>
          <a:prstGeom prst="wedgeEllipseCallout">
            <a:avLst>
              <a:gd name="adj1" fmla="val -49799"/>
              <a:gd name="adj2" fmla="val 64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</a:t>
            </a:r>
            <a:r>
              <a:rPr lang="en-US" altLang="ko-KR" dirty="0"/>
              <a:t>: 4,380</a:t>
            </a:r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20DA3C4-DAEB-4061-B099-89E76CF25161}"/>
              </a:ext>
            </a:extLst>
          </p:cNvPr>
          <p:cNvSpPr/>
          <p:nvPr/>
        </p:nvSpPr>
        <p:spPr>
          <a:xfrm>
            <a:off x="10261177" y="1790586"/>
            <a:ext cx="541707" cy="101369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899B6C6-714B-46CA-9781-D1D722479B9D}"/>
              </a:ext>
            </a:extLst>
          </p:cNvPr>
          <p:cNvSpPr/>
          <p:nvPr/>
        </p:nvSpPr>
        <p:spPr>
          <a:xfrm>
            <a:off x="10343930" y="2479216"/>
            <a:ext cx="376200" cy="24207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F0E583FF-39C5-43F0-B0D0-A5973571AD63}"/>
              </a:ext>
            </a:extLst>
          </p:cNvPr>
          <p:cNvSpPr/>
          <p:nvPr/>
        </p:nvSpPr>
        <p:spPr>
          <a:xfrm>
            <a:off x="10933475" y="1790586"/>
            <a:ext cx="1072039" cy="435252"/>
          </a:xfrm>
          <a:prstGeom prst="wedgeEllipseCallout">
            <a:avLst>
              <a:gd name="adj1" fmla="val -49799"/>
              <a:gd name="adj2" fmla="val 64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윈도우 </a:t>
            </a:r>
            <a:r>
              <a:rPr lang="en-US" altLang="ko-KR" sz="1000" dirty="0"/>
              <a:t>: 2,920</a:t>
            </a:r>
            <a:endParaRPr lang="ko-KR" altLang="en-US" sz="1000" dirty="0"/>
          </a:p>
        </p:txBody>
      </p:sp>
      <p:graphicFrame>
        <p:nvGraphicFramePr>
          <p:cNvPr id="48" name="표 5">
            <a:extLst>
              <a:ext uri="{FF2B5EF4-FFF2-40B4-BE49-F238E27FC236}">
                <a16:creationId xmlns:a16="http://schemas.microsoft.com/office/drawing/2014/main" id="{7E98C59E-67CB-4B7E-BC09-3D427DDDCBD2}"/>
              </a:ext>
            </a:extLst>
          </p:cNvPr>
          <p:cNvGraphicFramePr>
            <a:graphicFrameLocks noGrp="1"/>
          </p:cNvGraphicFramePr>
          <p:nvPr/>
        </p:nvGraphicFramePr>
        <p:xfrm>
          <a:off x="4740467" y="3839082"/>
          <a:ext cx="2157832" cy="8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1090403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C51B5B21-BCBC-4093-8C3E-B4905F51563E}"/>
              </a:ext>
            </a:extLst>
          </p:cNvPr>
          <p:cNvSpPr/>
          <p:nvPr/>
        </p:nvSpPr>
        <p:spPr>
          <a:xfrm>
            <a:off x="10261177" y="4366244"/>
            <a:ext cx="541707" cy="101369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5DA716F5-7508-4675-AE1E-B5E471BC0331}"/>
              </a:ext>
            </a:extLst>
          </p:cNvPr>
          <p:cNvSpPr/>
          <p:nvPr/>
        </p:nvSpPr>
        <p:spPr>
          <a:xfrm>
            <a:off x="10343930" y="5054874"/>
            <a:ext cx="376200" cy="24207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말풍선: 타원형 52">
            <a:extLst>
              <a:ext uri="{FF2B5EF4-FFF2-40B4-BE49-F238E27FC236}">
                <a16:creationId xmlns:a16="http://schemas.microsoft.com/office/drawing/2014/main" id="{16A8B42A-B90A-4F1F-BD89-5848C3794A0E}"/>
              </a:ext>
            </a:extLst>
          </p:cNvPr>
          <p:cNvSpPr/>
          <p:nvPr/>
        </p:nvSpPr>
        <p:spPr>
          <a:xfrm>
            <a:off x="10933475" y="4366244"/>
            <a:ext cx="1072039" cy="435252"/>
          </a:xfrm>
          <a:prstGeom prst="wedgeEllipseCallout">
            <a:avLst>
              <a:gd name="adj1" fmla="val -49799"/>
              <a:gd name="adj2" fmla="val 64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윈도우 </a:t>
            </a:r>
            <a:r>
              <a:rPr lang="en-US" altLang="ko-KR" sz="1000" dirty="0"/>
              <a:t>: 1,460</a:t>
            </a:r>
            <a:endParaRPr lang="ko-KR" altLang="en-US" sz="1000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3E35E6B5-3397-4BFD-A64D-0B34E7B055BA}"/>
              </a:ext>
            </a:extLst>
          </p:cNvPr>
          <p:cNvSpPr/>
          <p:nvPr/>
        </p:nvSpPr>
        <p:spPr>
          <a:xfrm>
            <a:off x="10343930" y="4753784"/>
            <a:ext cx="376200" cy="24207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43E78E2-C70E-4F85-98E2-9724750F7E7A}"/>
              </a:ext>
            </a:extLst>
          </p:cNvPr>
          <p:cNvCxnSpPr>
            <a:cxnSpLocks/>
          </p:cNvCxnSpPr>
          <p:nvPr/>
        </p:nvCxnSpPr>
        <p:spPr>
          <a:xfrm flipH="1">
            <a:off x="1948322" y="5578798"/>
            <a:ext cx="8057475" cy="93154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표 5">
            <a:extLst>
              <a:ext uri="{FF2B5EF4-FFF2-40B4-BE49-F238E27FC236}">
                <a16:creationId xmlns:a16="http://schemas.microsoft.com/office/drawing/2014/main" id="{7B5B0ECE-3EA3-4DA8-90E8-1E390D35F70B}"/>
              </a:ext>
            </a:extLst>
          </p:cNvPr>
          <p:cNvGraphicFramePr>
            <a:graphicFrameLocks noGrp="1"/>
          </p:cNvGraphicFramePr>
          <p:nvPr/>
        </p:nvGraphicFramePr>
        <p:xfrm>
          <a:off x="4740467" y="5785684"/>
          <a:ext cx="2157832" cy="8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1090403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2,921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2,920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8789 0.002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8789 -0.00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6" grpId="0" animBg="1"/>
      <p:bldP spid="50" grpId="0" animBg="1"/>
      <p:bldP spid="52" grpId="0" animBg="1"/>
      <p:bldP spid="52" grpId="1" animBg="1"/>
      <p:bldP spid="53" grpId="0" animBg="1"/>
      <p:bldP spid="55" grpId="0" animBg="1"/>
      <p:bldP spid="5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819" y="65040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4-way Handshaking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781109" y="427384"/>
            <a:ext cx="117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Client State</a:t>
            </a:r>
            <a:endParaRPr lang="ko-KR" altLang="en-US" sz="1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3352798" y="946283"/>
            <a:ext cx="0" cy="591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8221676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85" y="655993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156" y="720746"/>
            <a:ext cx="551973" cy="5793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3332268" y="1649412"/>
            <a:ext cx="4877345" cy="65043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3373329" y="2855446"/>
            <a:ext cx="4836284" cy="57355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>
            <a:cxnSpLocks/>
          </p:cNvCxnSpPr>
          <p:nvPr/>
        </p:nvCxnSpPr>
        <p:spPr>
          <a:xfrm>
            <a:off x="3373329" y="5095746"/>
            <a:ext cx="4836284" cy="65289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A238A5-BBC3-460C-B58D-39AE91D23A38}"/>
              </a:ext>
            </a:extLst>
          </p:cNvPr>
          <p:cNvSpPr txBox="1"/>
          <p:nvPr/>
        </p:nvSpPr>
        <p:spPr>
          <a:xfrm>
            <a:off x="9971736" y="427384"/>
            <a:ext cx="139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Server State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9E6D28-EAAA-46D3-85D2-6F82D27F2054}"/>
              </a:ext>
            </a:extLst>
          </p:cNvPr>
          <p:cNvSpPr/>
          <p:nvPr/>
        </p:nvSpPr>
        <p:spPr>
          <a:xfrm>
            <a:off x="559603" y="6507731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3A805C-F00E-4A68-99E4-6AD19516C272}"/>
              </a:ext>
            </a:extLst>
          </p:cNvPr>
          <p:cNvSpPr/>
          <p:nvPr/>
        </p:nvSpPr>
        <p:spPr>
          <a:xfrm>
            <a:off x="9721784" y="6012752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D07B2-62D8-42FC-8676-A1487FFF55E0}"/>
              </a:ext>
            </a:extLst>
          </p:cNvPr>
          <p:cNvSpPr/>
          <p:nvPr/>
        </p:nvSpPr>
        <p:spPr>
          <a:xfrm>
            <a:off x="519038" y="1704692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FIN-WAIT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7266DC-4E70-42DE-89F3-B7446F91E1AD}"/>
              </a:ext>
            </a:extLst>
          </p:cNvPr>
          <p:cNvSpPr/>
          <p:nvPr/>
        </p:nvSpPr>
        <p:spPr>
          <a:xfrm>
            <a:off x="9721784" y="3914208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LAST-ACK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A21DA1-B5E8-4F8E-BC78-33BE5C7845C1}"/>
              </a:ext>
            </a:extLst>
          </p:cNvPr>
          <p:cNvSpPr/>
          <p:nvPr/>
        </p:nvSpPr>
        <p:spPr>
          <a:xfrm>
            <a:off x="519038" y="918631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39BBBB-23A5-4200-9C91-87E309F905C2}"/>
              </a:ext>
            </a:extLst>
          </p:cNvPr>
          <p:cNvSpPr/>
          <p:nvPr/>
        </p:nvSpPr>
        <p:spPr>
          <a:xfrm>
            <a:off x="9721784" y="966941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70CB2-A6B0-4661-9A6B-C74F4BACE516}"/>
              </a:ext>
            </a:extLst>
          </p:cNvPr>
          <p:cNvSpPr/>
          <p:nvPr/>
        </p:nvSpPr>
        <p:spPr>
          <a:xfrm>
            <a:off x="9721784" y="2451293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CLOSE-WAIT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8" name="표 14">
            <a:extLst>
              <a:ext uri="{FF2B5EF4-FFF2-40B4-BE49-F238E27FC236}">
                <a16:creationId xmlns:a16="http://schemas.microsoft.com/office/drawing/2014/main" id="{B1E4D2D7-6C82-4F85-B7B6-70B59E7DAA2B}"/>
              </a:ext>
            </a:extLst>
          </p:cNvPr>
          <p:cNvGraphicFramePr>
            <a:graphicFrameLocks noGrp="1"/>
          </p:cNvGraphicFramePr>
          <p:nvPr/>
        </p:nvGraphicFramePr>
        <p:xfrm>
          <a:off x="4713189" y="1344073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4B360E-3270-429A-B2E7-E2B7C2CDFC0F}"/>
              </a:ext>
            </a:extLst>
          </p:cNvPr>
          <p:cNvCxnSpPr>
            <a:cxnSpLocks/>
          </p:cNvCxnSpPr>
          <p:nvPr/>
        </p:nvCxnSpPr>
        <p:spPr>
          <a:xfrm flipH="1">
            <a:off x="3393858" y="3961302"/>
            <a:ext cx="4836284" cy="57355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id="{0338211A-E0AD-45BF-9FF4-71856D7FB8F3}"/>
              </a:ext>
            </a:extLst>
          </p:cNvPr>
          <p:cNvGraphicFramePr>
            <a:graphicFrameLocks noGrp="1"/>
          </p:cNvGraphicFramePr>
          <p:nvPr/>
        </p:nvGraphicFramePr>
        <p:xfrm>
          <a:off x="4713188" y="2605182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48" name="표 14">
            <a:extLst>
              <a:ext uri="{FF2B5EF4-FFF2-40B4-BE49-F238E27FC236}">
                <a16:creationId xmlns:a16="http://schemas.microsoft.com/office/drawing/2014/main" id="{9548970B-75FB-4A9E-9A98-FEFF0B031CAC}"/>
              </a:ext>
            </a:extLst>
          </p:cNvPr>
          <p:cNvGraphicFramePr>
            <a:graphicFrameLocks noGrp="1"/>
          </p:cNvGraphicFramePr>
          <p:nvPr/>
        </p:nvGraphicFramePr>
        <p:xfrm>
          <a:off x="4713187" y="3851763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50" name="표 14">
            <a:extLst>
              <a:ext uri="{FF2B5EF4-FFF2-40B4-BE49-F238E27FC236}">
                <a16:creationId xmlns:a16="http://schemas.microsoft.com/office/drawing/2014/main" id="{26A72186-CDA6-4890-BE16-63BB3D8F30E3}"/>
              </a:ext>
            </a:extLst>
          </p:cNvPr>
          <p:cNvGraphicFramePr>
            <a:graphicFrameLocks noGrp="1"/>
          </p:cNvGraphicFramePr>
          <p:nvPr/>
        </p:nvGraphicFramePr>
        <p:xfrm>
          <a:off x="4713186" y="5067583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74A99F-3A38-4005-911F-FFAA07FA0E1A}"/>
              </a:ext>
            </a:extLst>
          </p:cNvPr>
          <p:cNvSpPr/>
          <p:nvPr/>
        </p:nvSpPr>
        <p:spPr>
          <a:xfrm>
            <a:off x="539569" y="5112720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TIME-WAIT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598427-DC45-45F0-A00A-D424C6C1B3DE}"/>
              </a:ext>
            </a:extLst>
          </p:cNvPr>
          <p:cNvCxnSpPr>
            <a:stCxn id="44" idx="2"/>
            <a:endCxn id="42" idx="0"/>
          </p:cNvCxnSpPr>
          <p:nvPr/>
        </p:nvCxnSpPr>
        <p:spPr>
          <a:xfrm>
            <a:off x="1419038" y="1226408"/>
            <a:ext cx="0" cy="47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4CE4A9-7A71-4EC5-BE4A-A2EB7D40D93F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>
            <a:off x="1419038" y="2012469"/>
            <a:ext cx="20531" cy="31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0311AFC-26C2-46E9-B868-392813C6768D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10621784" y="1274718"/>
            <a:ext cx="0" cy="11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6006D0-F78C-4942-B2C7-F5E46DB5BA65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>
            <a:off x="10621784" y="2759070"/>
            <a:ext cx="0" cy="115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C940BB-4B47-4633-9C48-96FE5DFD3D7F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10621784" y="4221985"/>
            <a:ext cx="0" cy="17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래픽 35" descr="스톱워치 단색으로 채워진">
            <a:extLst>
              <a:ext uri="{FF2B5EF4-FFF2-40B4-BE49-F238E27FC236}">
                <a16:creationId xmlns:a16="http://schemas.microsoft.com/office/drawing/2014/main" id="{D11B27EF-D86A-4437-9569-BB1A9EC81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403" y="5693616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366EF4F-F2E0-4011-9122-3EB53DC93606}"/>
              </a:ext>
            </a:extLst>
          </p:cNvPr>
          <p:cNvSpPr txBox="1"/>
          <p:nvPr/>
        </p:nvSpPr>
        <p:spPr>
          <a:xfrm>
            <a:off x="1369034" y="5674116"/>
            <a:ext cx="117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디폴트 </a:t>
            </a:r>
            <a:r>
              <a:rPr lang="en-US" altLang="ko-KR" sz="1400" b="1" dirty="0"/>
              <a:t>: 240</a:t>
            </a:r>
            <a:r>
              <a:rPr lang="ko-KR" altLang="en-US" sz="1400" b="1" dirty="0"/>
              <a:t>초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3BBA48C-8E69-464D-B1F6-CF046F173F59}"/>
              </a:ext>
            </a:extLst>
          </p:cNvPr>
          <p:cNvCxnSpPr>
            <a:cxnSpLocks/>
          </p:cNvCxnSpPr>
          <p:nvPr/>
        </p:nvCxnSpPr>
        <p:spPr>
          <a:xfrm flipH="1">
            <a:off x="1432968" y="5420497"/>
            <a:ext cx="6601" cy="108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7" grpId="0" animBg="1"/>
      <p:bldP spid="52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8" y="0"/>
            <a:ext cx="10515600" cy="1325563"/>
          </a:xfrm>
        </p:spPr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53F94-B536-422A-A4E4-D2FF5828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40" y="1325563"/>
            <a:ext cx="7954675" cy="54292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728E2F-4C8A-4DCB-9C5B-9B3236852819}"/>
              </a:ext>
            </a:extLst>
          </p:cNvPr>
          <p:cNvGrpSpPr/>
          <p:nvPr/>
        </p:nvGrpSpPr>
        <p:grpSpPr>
          <a:xfrm>
            <a:off x="9783485" y="2083879"/>
            <a:ext cx="1497372" cy="1642907"/>
            <a:chOff x="9783485" y="2083879"/>
            <a:chExt cx="1497372" cy="1642907"/>
          </a:xfrm>
          <a:solidFill>
            <a:srgbClr val="FF0000"/>
          </a:solidFill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64ED8CE-9083-4F7D-AE8F-BD2267BABE87}"/>
                </a:ext>
              </a:extLst>
            </p:cNvPr>
            <p:cNvSpPr/>
            <p:nvPr/>
          </p:nvSpPr>
          <p:spPr>
            <a:xfrm rot="11725330">
              <a:off x="9783485" y="2083879"/>
              <a:ext cx="1442380" cy="701844"/>
            </a:xfrm>
            <a:prstGeom prst="right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A1BA9050-D7A5-45B9-AF05-361B490252AE}"/>
                </a:ext>
              </a:extLst>
            </p:cNvPr>
            <p:cNvSpPr/>
            <p:nvPr/>
          </p:nvSpPr>
          <p:spPr>
            <a:xfrm rot="9507431">
              <a:off x="9838477" y="3024942"/>
              <a:ext cx="1442380" cy="701844"/>
            </a:xfrm>
            <a:prstGeom prst="right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4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00091 0.3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1432</Words>
  <Application>Microsoft Office PowerPoint</Application>
  <PresentationFormat>와이드스크린</PresentationFormat>
  <Paragraphs>296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맑은 고딕</vt:lpstr>
      <vt:lpstr>Arial</vt:lpstr>
      <vt:lpstr>Wingdings</vt:lpstr>
      <vt:lpstr>Office 테마</vt:lpstr>
      <vt:lpstr>Protocol Stack</vt:lpstr>
      <vt:lpstr>목차</vt:lpstr>
      <vt:lpstr>프로토콜 스택 내부 구성</vt:lpstr>
      <vt:lpstr>TCP vs UDP</vt:lpstr>
      <vt:lpstr>소켓의 실체</vt:lpstr>
      <vt:lpstr>3-way Handshaking</vt:lpstr>
      <vt:lpstr>송, 수신 동작</vt:lpstr>
      <vt:lpstr>4-way Handshaking</vt:lpstr>
      <vt:lpstr>TCP/IP 모델</vt:lpstr>
      <vt:lpstr>패킷</vt:lpstr>
      <vt:lpstr>패킷</vt:lpstr>
      <vt:lpstr>ARP</vt:lpstr>
      <vt:lpstr>ARP 캐시</vt:lpstr>
      <vt:lpstr>LAN 어댑터</vt:lpstr>
      <vt:lpstr>이더넷</vt:lpstr>
      <vt:lpstr>LAN어댑터 – 반이중 모드</vt:lpstr>
      <vt:lpstr>LAN어댑터 – 반이중 모드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14</cp:revision>
  <dcterms:created xsi:type="dcterms:W3CDTF">2022-01-06T05:20:31Z</dcterms:created>
  <dcterms:modified xsi:type="dcterms:W3CDTF">2022-03-12T01:34:17Z</dcterms:modified>
</cp:coreProperties>
</file>