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86" r:id="rId8"/>
    <p:sldId id="28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Fire Wall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방화벽의 정의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내 방화벽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구현 방식에 따른 방화벽 분류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인터넷 </a:t>
            </a:r>
            <a:r>
              <a:rPr lang="en-US" altLang="ko-KR" dirty="0"/>
              <a:t>-&gt; </a:t>
            </a:r>
            <a:r>
              <a:rPr lang="ko-KR" altLang="en-US" dirty="0"/>
              <a:t>사내 </a:t>
            </a:r>
            <a:r>
              <a:rPr lang="en-US" altLang="ko-KR" dirty="0"/>
              <a:t>LAN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라우터</a:t>
            </a:r>
            <a:r>
              <a:rPr lang="en-US" altLang="ko-KR" dirty="0"/>
              <a:t> : </a:t>
            </a:r>
            <a:r>
              <a:rPr lang="ko-KR" altLang="en-US" dirty="0"/>
              <a:t>주소 변환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방화벽의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940615" y="2090171"/>
            <a:ext cx="101765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effectLst/>
                <a:latin typeface="-apple-system"/>
              </a:rPr>
              <a:t>방화벽은 미리 정의된 보안 규칙에 기반한</a:t>
            </a:r>
            <a:r>
              <a:rPr lang="en-US" altLang="ko-KR" sz="2800" b="1" i="0" dirty="0">
                <a:effectLst/>
                <a:latin typeface="-apple-system"/>
              </a:rPr>
              <a:t>, </a:t>
            </a:r>
            <a:r>
              <a:rPr lang="ko-KR" altLang="en-US" sz="2800" b="1" i="0" dirty="0">
                <a:effectLst/>
                <a:latin typeface="-apple-system"/>
              </a:rPr>
              <a:t>들어오고 나가는 네트워크 트래픽을 모니터링하고 제어하는 네트워크 보안 시스템이다</a:t>
            </a:r>
            <a:r>
              <a:rPr lang="en-US" altLang="ko-KR" sz="2800" b="1" i="0" dirty="0">
                <a:effectLst/>
                <a:latin typeface="-apple-system"/>
              </a:rPr>
              <a:t>.</a:t>
            </a:r>
            <a:br>
              <a:rPr lang="ko-KR" altLang="en-US" sz="2800" b="1" dirty="0"/>
            </a:br>
            <a:r>
              <a:rPr lang="ko-KR" altLang="en-US" sz="2800" b="1" i="0" dirty="0">
                <a:effectLst/>
                <a:latin typeface="-apple-system"/>
              </a:rPr>
              <a:t>방화벽은 일반적으로 신뢰할 수 있는 내부 네트워크</a:t>
            </a:r>
            <a:r>
              <a:rPr lang="en-US" altLang="ko-KR" sz="2800" b="1" i="0" dirty="0">
                <a:effectLst/>
                <a:latin typeface="-apple-system"/>
              </a:rPr>
              <a:t>, </a:t>
            </a:r>
            <a:r>
              <a:rPr lang="ko-KR" altLang="en-US" sz="2800" b="1" i="0" dirty="0">
                <a:effectLst/>
                <a:latin typeface="-apple-system"/>
              </a:rPr>
              <a:t>신뢰할 수 없는 외부 네트워크</a:t>
            </a:r>
            <a:r>
              <a:rPr lang="en-US" altLang="ko-KR" sz="2800" b="1" i="0" dirty="0">
                <a:effectLst/>
                <a:latin typeface="-apple-system"/>
              </a:rPr>
              <a:t>(Ex : </a:t>
            </a:r>
            <a:r>
              <a:rPr lang="ko-KR" altLang="en-US" sz="2800" b="1" i="0" dirty="0">
                <a:effectLst/>
                <a:latin typeface="-apple-system"/>
              </a:rPr>
              <a:t>인터넷</a:t>
            </a:r>
            <a:r>
              <a:rPr lang="en-US" altLang="ko-KR" sz="2800" b="1" i="0" dirty="0">
                <a:effectLst/>
                <a:latin typeface="-apple-system"/>
              </a:rPr>
              <a:t>) </a:t>
            </a:r>
            <a:r>
              <a:rPr lang="ko-KR" altLang="en-US" sz="2800" b="1" i="0" dirty="0">
                <a:effectLst/>
                <a:latin typeface="-apple-system"/>
              </a:rPr>
              <a:t>간의 장벽을 구성한다</a:t>
            </a:r>
            <a:r>
              <a:rPr lang="en-US" altLang="ko-KR" sz="2800" b="1" i="0" dirty="0">
                <a:effectLst/>
                <a:latin typeface="-apple-system"/>
              </a:rPr>
              <a:t>. </a:t>
            </a:r>
            <a:r>
              <a:rPr lang="ko-KR" altLang="en-US" sz="2800" b="1" i="0" dirty="0">
                <a:effectLst/>
                <a:latin typeface="-apple-system"/>
              </a:rPr>
              <a:t>서로 다른 네트워크를 지나는 데이터를 허용하거나 거부하거나 검열</a:t>
            </a:r>
            <a:r>
              <a:rPr lang="en-US" altLang="ko-KR" sz="2800" b="1" i="0" dirty="0">
                <a:effectLst/>
                <a:latin typeface="-apple-system"/>
              </a:rPr>
              <a:t>, </a:t>
            </a:r>
            <a:r>
              <a:rPr lang="ko-KR" altLang="en-US" sz="2800" b="1" i="0" dirty="0">
                <a:effectLst/>
                <a:latin typeface="-apple-system"/>
              </a:rPr>
              <a:t>수정하는 하드웨어나 소프트웨어 장치이다</a:t>
            </a:r>
            <a:r>
              <a:rPr lang="en-US" altLang="ko-KR" sz="2800" b="1" i="0" dirty="0">
                <a:effectLst/>
                <a:latin typeface="-apple-system"/>
              </a:rPr>
              <a:t>.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방화벽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968E4-02A6-44C1-A83D-4E290341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24" y="1558783"/>
            <a:ext cx="5907518" cy="44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구현 방식에 따른 방화벽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B14A6-6C44-4F11-87DD-0DECCB51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88" y="1988517"/>
            <a:ext cx="8501075" cy="33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5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방화벽 동작과정 </a:t>
            </a:r>
            <a:r>
              <a:rPr lang="en-US" altLang="ko-KR" dirty="0"/>
              <a:t>: </a:t>
            </a:r>
            <a:r>
              <a:rPr lang="ko-KR" altLang="en-US" dirty="0"/>
              <a:t>패킷 필터링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23F98C-1F5F-4541-8BDC-DD533DF4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79" y="1548075"/>
            <a:ext cx="8720817" cy="47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2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인터넷 </a:t>
            </a:r>
            <a:r>
              <a:rPr lang="en-US" altLang="ko-KR" dirty="0"/>
              <a:t>-&gt; </a:t>
            </a:r>
            <a:r>
              <a:rPr lang="ko-KR" altLang="en-US" dirty="0"/>
              <a:t>사내 </a:t>
            </a:r>
            <a:r>
              <a:rPr lang="en-US" altLang="ko-KR" dirty="0"/>
              <a:t>LAN</a:t>
            </a:r>
            <a:endParaRPr lang="ko-KR" altLang="en-US" dirty="0"/>
          </a:p>
        </p:txBody>
      </p:sp>
      <p:pic>
        <p:nvPicPr>
          <p:cNvPr id="5" name="그래픽 4" descr="실내 벽난로 단색으로 채워진">
            <a:extLst>
              <a:ext uri="{FF2B5EF4-FFF2-40B4-BE49-F238E27FC236}">
                <a16:creationId xmlns:a16="http://schemas.microsoft.com/office/drawing/2014/main" id="{6B55FF85-49B1-4594-840F-C09EFB03A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3475" y="4111197"/>
            <a:ext cx="1325562" cy="1325562"/>
          </a:xfrm>
          <a:prstGeom prst="rect">
            <a:avLst/>
          </a:prstGeo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745FC23B-600E-4402-B6FE-1115CCDD8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0125" y="4147986"/>
            <a:ext cx="1298028" cy="1298028"/>
          </a:xfrm>
          <a:prstGeom prst="rect">
            <a:avLst/>
          </a:prstGeom>
        </p:spPr>
      </p:pic>
      <p:pic>
        <p:nvPicPr>
          <p:cNvPr id="9" name="그래픽 8" descr="무선 윤곽선">
            <a:extLst>
              <a:ext uri="{FF2B5EF4-FFF2-40B4-BE49-F238E27FC236}">
                <a16:creationId xmlns:a16="http://schemas.microsoft.com/office/drawing/2014/main" id="{D994C04D-BFED-47EA-B23A-D15F0A46C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601" y="4185085"/>
            <a:ext cx="1177786" cy="1177786"/>
          </a:xfrm>
          <a:prstGeom prst="rect">
            <a:avLst/>
          </a:prstGeom>
        </p:spPr>
      </p:pic>
      <p:pic>
        <p:nvPicPr>
          <p:cNvPr id="11" name="그래픽 10" descr="서버 단색으로 채워진">
            <a:extLst>
              <a:ext uri="{FF2B5EF4-FFF2-40B4-BE49-F238E27FC236}">
                <a16:creationId xmlns:a16="http://schemas.microsoft.com/office/drawing/2014/main" id="{00C94D59-8EFD-41F2-B906-24D817FF0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3475" y="1548074"/>
            <a:ext cx="1325562" cy="1325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67A832-F8C2-43FC-A1BD-1C90EEE2F0E3}"/>
              </a:ext>
            </a:extLst>
          </p:cNvPr>
          <p:cNvSpPr txBox="1"/>
          <p:nvPr/>
        </p:nvSpPr>
        <p:spPr>
          <a:xfrm>
            <a:off x="898093" y="5184404"/>
            <a:ext cx="16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인터넷</a:t>
            </a:r>
            <a:endParaRPr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BE3A5-A280-4392-B0F8-F610BEF7C37F}"/>
              </a:ext>
            </a:extLst>
          </p:cNvPr>
          <p:cNvSpPr txBox="1"/>
          <p:nvPr/>
        </p:nvSpPr>
        <p:spPr>
          <a:xfrm>
            <a:off x="4395764" y="2737257"/>
            <a:ext cx="3160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공개 서버용 </a:t>
            </a:r>
            <a:r>
              <a:rPr lang="en-US" altLang="ko-KR" sz="2800" b="1" dirty="0"/>
              <a:t>LAN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814D9-1D1E-49C8-8891-F75C65ABA6E3}"/>
              </a:ext>
            </a:extLst>
          </p:cNvPr>
          <p:cNvSpPr txBox="1"/>
          <p:nvPr/>
        </p:nvSpPr>
        <p:spPr>
          <a:xfrm>
            <a:off x="5136697" y="5336804"/>
            <a:ext cx="16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방화벽</a:t>
            </a:r>
            <a:endParaRPr lang="en-US" altLang="ko-KR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71E03-01B7-4F2B-B9E4-55423E434DC5}"/>
              </a:ext>
            </a:extLst>
          </p:cNvPr>
          <p:cNvSpPr txBox="1"/>
          <p:nvPr/>
        </p:nvSpPr>
        <p:spPr>
          <a:xfrm>
            <a:off x="9195272" y="5336804"/>
            <a:ext cx="212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사내 </a:t>
            </a:r>
            <a:r>
              <a:rPr lang="en-US" altLang="ko-KR" sz="2800" b="1" dirty="0"/>
              <a:t>LAN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BF9C647-5178-4293-B38A-D352B299C98E}"/>
              </a:ext>
            </a:extLst>
          </p:cNvPr>
          <p:cNvSpPr/>
          <p:nvPr/>
        </p:nvSpPr>
        <p:spPr>
          <a:xfrm>
            <a:off x="2485443" y="4664927"/>
            <a:ext cx="2164976" cy="5194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13A8FD7-A9CD-44A2-849A-0D5A146BFA7D}"/>
              </a:ext>
            </a:extLst>
          </p:cNvPr>
          <p:cNvSpPr/>
          <p:nvPr/>
        </p:nvSpPr>
        <p:spPr>
          <a:xfrm>
            <a:off x="6802093" y="4664926"/>
            <a:ext cx="2164976" cy="5194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534940-4F86-4D5B-98CB-B0319F74264B}"/>
              </a:ext>
            </a:extLst>
          </p:cNvPr>
          <p:cNvSpPr/>
          <p:nvPr/>
        </p:nvSpPr>
        <p:spPr>
          <a:xfrm>
            <a:off x="5543855" y="3297576"/>
            <a:ext cx="351630" cy="887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65768AB7-3956-4CA5-8416-3497C4761018}"/>
              </a:ext>
            </a:extLst>
          </p:cNvPr>
          <p:cNvSpPr/>
          <p:nvPr/>
        </p:nvSpPr>
        <p:spPr>
          <a:xfrm>
            <a:off x="468456" y="488731"/>
            <a:ext cx="10515600" cy="5880538"/>
          </a:xfrm>
          <a:prstGeom prst="mathMultiply">
            <a:avLst>
              <a:gd name="adj1" fmla="val 104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F1204-CE35-497E-AD95-0D84639F2848}"/>
              </a:ext>
            </a:extLst>
          </p:cNvPr>
          <p:cNvSpPr txBox="1"/>
          <p:nvPr/>
        </p:nvSpPr>
        <p:spPr>
          <a:xfrm>
            <a:off x="9195272" y="5771252"/>
            <a:ext cx="235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10.10.1.1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2DE2F1-A108-435B-A460-6D0783C0286D}"/>
              </a:ext>
            </a:extLst>
          </p:cNvPr>
          <p:cNvSpPr txBox="1"/>
          <p:nvPr/>
        </p:nvSpPr>
        <p:spPr>
          <a:xfrm>
            <a:off x="468456" y="5660503"/>
            <a:ext cx="235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198.18.8.31</a:t>
            </a:r>
          </a:p>
        </p:txBody>
      </p:sp>
      <p:sp>
        <p:nvSpPr>
          <p:cNvPr id="22" name="생각 풍선: 구름 모양 21">
            <a:extLst>
              <a:ext uri="{FF2B5EF4-FFF2-40B4-BE49-F238E27FC236}">
                <a16:creationId xmlns:a16="http://schemas.microsoft.com/office/drawing/2014/main" id="{0F42DAD9-80C1-4C56-92F2-05DFCEB170C1}"/>
              </a:ext>
            </a:extLst>
          </p:cNvPr>
          <p:cNvSpPr/>
          <p:nvPr/>
        </p:nvSpPr>
        <p:spPr>
          <a:xfrm>
            <a:off x="1389844" y="1761103"/>
            <a:ext cx="3160893" cy="1823624"/>
          </a:xfrm>
          <a:prstGeom prst="cloudCallout">
            <a:avLst>
              <a:gd name="adj1" fmla="val -32803"/>
              <a:gd name="adj2" fmla="val 910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 변환</a:t>
            </a:r>
            <a:endParaRPr lang="en-US" altLang="ko-KR" dirty="0"/>
          </a:p>
          <a:p>
            <a:pPr algn="ctr"/>
            <a:r>
              <a:rPr lang="ko-KR" altLang="en-US" dirty="0"/>
              <a:t>프라이비트 주소</a:t>
            </a:r>
            <a:endParaRPr lang="en-US" altLang="ko-KR" dirty="0"/>
          </a:p>
          <a:p>
            <a:pPr algn="ctr"/>
            <a:r>
              <a:rPr lang="en-US" altLang="ko-KR" dirty="0"/>
              <a:t> -&gt; </a:t>
            </a:r>
            <a:r>
              <a:rPr lang="ko-KR" altLang="en-US" dirty="0"/>
              <a:t>글로벌 주소</a:t>
            </a:r>
          </a:p>
        </p:txBody>
      </p:sp>
    </p:spTree>
    <p:extLst>
      <p:ext uri="{BB962C8B-B14F-4D97-AF65-F5344CB8AC3E}">
        <p14:creationId xmlns:p14="http://schemas.microsoft.com/office/powerpoint/2010/main" val="20599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라우터 </a:t>
            </a:r>
            <a:r>
              <a:rPr lang="en-US" altLang="ko-KR" dirty="0"/>
              <a:t>: </a:t>
            </a:r>
            <a:r>
              <a:rPr lang="ko-KR" altLang="en-US" dirty="0"/>
              <a:t>주소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1BA02-0864-44B5-B617-4EAEEBB2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76" y="1280994"/>
            <a:ext cx="6074393" cy="5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8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113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-apple-system</vt:lpstr>
      <vt:lpstr>맑은 고딕</vt:lpstr>
      <vt:lpstr>Arial</vt:lpstr>
      <vt:lpstr>Office 테마</vt:lpstr>
      <vt:lpstr>Fire Wall</vt:lpstr>
      <vt:lpstr>목차</vt:lpstr>
      <vt:lpstr>방화벽의 정의</vt:lpstr>
      <vt:lpstr>방화벽</vt:lpstr>
      <vt:lpstr>구현 방식에 따른 방화벽 분류</vt:lpstr>
      <vt:lpstr>방화벽 동작과정 : 패킷 필터링</vt:lpstr>
      <vt:lpstr>인터넷 -&gt; 사내 LAN</vt:lpstr>
      <vt:lpstr>라우터 : 주소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12</cp:revision>
  <dcterms:created xsi:type="dcterms:W3CDTF">2022-01-06T05:20:31Z</dcterms:created>
  <dcterms:modified xsi:type="dcterms:W3CDTF">2022-03-30T03:43:15Z</dcterms:modified>
</cp:coreProperties>
</file>