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838200" y="197021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관리 장치</a:t>
            </a:r>
            <a:r>
              <a:rPr lang="en-US" altLang="ko-KR" dirty="0"/>
              <a:t>(MMU) : CPU</a:t>
            </a:r>
            <a:r>
              <a:rPr lang="ko-KR" altLang="en-US" dirty="0"/>
              <a:t>코어 안에 탑재되어 </a:t>
            </a:r>
            <a:r>
              <a:rPr lang="ko-KR" altLang="en-US" b="1" dirty="0"/>
              <a:t>가상 주소를 물리적 메모리 주소로 변화주는 장치</a:t>
            </a:r>
            <a:endParaRPr lang="en-US" altLang="ko-KR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메모리 동작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7B0C1-7B51-4EBB-A6C8-B2937152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761681"/>
            <a:ext cx="10335481" cy="28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MMU</a:t>
            </a:r>
            <a:r>
              <a:rPr lang="ko-KR" altLang="en-US" dirty="0"/>
              <a:t> 동작방식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379828" y="1317375"/>
            <a:ext cx="5272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TLB : </a:t>
            </a:r>
            <a:r>
              <a:rPr lang="ko-KR" altLang="en-US" b="1" dirty="0"/>
              <a:t>캐시</a:t>
            </a:r>
            <a:endParaRPr lang="en-US" altLang="ko-KR" b="1" dirty="0"/>
          </a:p>
          <a:p>
            <a:r>
              <a:rPr lang="en-US" altLang="ko-KR" b="1" dirty="0"/>
              <a:t>Page Table : </a:t>
            </a:r>
            <a:r>
              <a:rPr lang="ko-KR" altLang="en-US" b="1" dirty="0" err="1"/>
              <a:t>메인메모리</a:t>
            </a:r>
            <a:endParaRPr lang="en-US" altLang="ko-KR" b="1" dirty="0"/>
          </a:p>
          <a:p>
            <a:r>
              <a:rPr lang="en-US" altLang="ko-KR" b="1" dirty="0"/>
              <a:t>Disk : </a:t>
            </a:r>
            <a:r>
              <a:rPr lang="ko-KR" altLang="en-US" b="1" dirty="0"/>
              <a:t>보조기억장치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가상주소가 물리 주소로 </a:t>
            </a:r>
            <a:r>
              <a:rPr lang="ko-KR" altLang="en-US" dirty="0" err="1"/>
              <a:t>변환되어야할</a:t>
            </a:r>
            <a:r>
              <a:rPr lang="ko-KR" altLang="en-US" dirty="0"/>
              <a:t> 때</a:t>
            </a:r>
            <a:r>
              <a:rPr lang="en-US" altLang="ko-KR" dirty="0"/>
              <a:t>, TLB</a:t>
            </a:r>
            <a:r>
              <a:rPr lang="ko-KR" altLang="en-US" dirty="0"/>
              <a:t>에서 우선 검색된다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주소가 있으면 </a:t>
            </a:r>
            <a:r>
              <a:rPr lang="en-US" altLang="ko-KR" dirty="0"/>
              <a:t>TLB hit -&gt; </a:t>
            </a:r>
            <a:r>
              <a:rPr lang="ko-KR" altLang="en-US" dirty="0"/>
              <a:t>물리 주소가 </a:t>
            </a:r>
            <a:r>
              <a:rPr lang="ko-KR" altLang="en-US" dirty="0" err="1"/>
              <a:t>리턴되고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But, TLB</a:t>
            </a:r>
            <a:r>
              <a:rPr lang="ko-KR" altLang="en-US" dirty="0"/>
              <a:t>에서 해당되는 주소가 없을 경우 </a:t>
            </a:r>
            <a:r>
              <a:rPr lang="en-US" altLang="ko-KR" dirty="0"/>
              <a:t>TLB miss -&gt; </a:t>
            </a:r>
            <a:r>
              <a:rPr lang="ko-KR" altLang="en-US" dirty="0"/>
              <a:t>테이블 페이지에서 주소가 존재하는지</a:t>
            </a:r>
            <a:r>
              <a:rPr lang="en-US" altLang="ko-KR" dirty="0"/>
              <a:t> </a:t>
            </a:r>
            <a:r>
              <a:rPr lang="ko-KR" altLang="en-US" dirty="0"/>
              <a:t>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해당 주소가 있으면 </a:t>
            </a:r>
            <a:r>
              <a:rPr lang="en-US" altLang="ko-KR" dirty="0"/>
              <a:t>page table hit -&gt; </a:t>
            </a:r>
            <a:r>
              <a:rPr lang="ko-KR" altLang="en-US" dirty="0"/>
              <a:t>이 값은 다시 </a:t>
            </a:r>
            <a:r>
              <a:rPr lang="en-US" altLang="ko-KR" dirty="0"/>
              <a:t>TLB</a:t>
            </a:r>
            <a:r>
              <a:rPr lang="ko-KR" altLang="en-US" dirty="0"/>
              <a:t>에 쓰이고 그 주소를 갖고 물리 주소로 변환 후</a:t>
            </a:r>
            <a:r>
              <a:rPr lang="en-US" altLang="ko-KR" dirty="0"/>
              <a:t>,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페이지 테이블에서도 찾지 못하면 </a:t>
            </a:r>
            <a:r>
              <a:rPr lang="en-US" altLang="ko-KR" dirty="0"/>
              <a:t>disk</a:t>
            </a:r>
            <a:r>
              <a:rPr lang="ko-KR" altLang="en-US" dirty="0"/>
              <a:t>에서 찾게 되고 그 값을 다시 </a:t>
            </a:r>
            <a:r>
              <a:rPr lang="en-US" altLang="ko-KR" dirty="0"/>
              <a:t>page table</a:t>
            </a:r>
            <a:r>
              <a:rPr lang="ko-KR" altLang="en-US" dirty="0"/>
              <a:t>에 쓰고 </a:t>
            </a:r>
            <a:r>
              <a:rPr lang="en-US" altLang="ko-KR" dirty="0"/>
              <a:t>TLB</a:t>
            </a:r>
            <a:r>
              <a:rPr lang="ko-KR" altLang="en-US" dirty="0"/>
              <a:t>에 써서 물리주소로 변환 후 메모리에 접근한다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706B07-B445-438E-85ED-4CA8F1C8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0" y="1391056"/>
            <a:ext cx="6148898" cy="4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주소 지정방식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동작방식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6C8D1-7740-4BA1-A5B0-D39181A3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" y="1690688"/>
            <a:ext cx="7391400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560013" y="2037659"/>
            <a:ext cx="4319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 계층의 필요성</a:t>
            </a:r>
            <a:endParaRPr lang="en-US" altLang="ko-KR" sz="24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비용적인 측면 </a:t>
            </a:r>
            <a:r>
              <a:rPr lang="en-US" altLang="ko-KR" dirty="0"/>
              <a:t>:</a:t>
            </a:r>
            <a:r>
              <a:rPr lang="ko-KR" altLang="en-US" dirty="0"/>
              <a:t> 메모리 구조의 상층에 속할수록 더 비쌈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참조의 지역성 </a:t>
            </a:r>
            <a:r>
              <a:rPr lang="en-US" altLang="ko-KR" dirty="0"/>
              <a:t>: </a:t>
            </a:r>
            <a:r>
              <a:rPr lang="ko-KR" altLang="en-US" dirty="0"/>
              <a:t>자주 쓰이는 데이터는 계속 자주 쓰이고</a:t>
            </a:r>
            <a:r>
              <a:rPr lang="en-US" altLang="ko-KR" dirty="0"/>
              <a:t>, </a:t>
            </a:r>
            <a:r>
              <a:rPr lang="ko-KR" altLang="en-US" dirty="0"/>
              <a:t>자주 쓰이지 않는 데이터는 계속 자주 쓰이지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속도적인</a:t>
            </a:r>
            <a:r>
              <a:rPr lang="ko-KR" altLang="en-US" dirty="0"/>
              <a:t> 측면 </a:t>
            </a:r>
            <a:r>
              <a:rPr lang="en-US" altLang="ko-KR" dirty="0"/>
              <a:t>: CPU</a:t>
            </a:r>
            <a:r>
              <a:rPr lang="ko-KR" altLang="en-US" dirty="0"/>
              <a:t>와 가까이 있을수록 빠르게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레지스터는 </a:t>
            </a:r>
            <a:r>
              <a:rPr lang="en-US" altLang="ko-KR" dirty="0"/>
              <a:t>CPU</a:t>
            </a:r>
            <a:r>
              <a:rPr lang="ko-KR" altLang="en-US" dirty="0"/>
              <a:t>가 요청을 처리하는데 필요한 데이터를 일시적으로 저장하는 기억장치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내부의 있어 명령을 빠르게 수행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PC(Program</a:t>
            </a:r>
            <a:r>
              <a:rPr lang="ko-KR" altLang="en-US" dirty="0"/>
              <a:t> </a:t>
            </a:r>
            <a:r>
              <a:rPr lang="en-US" altLang="ko-KR" dirty="0"/>
              <a:t>Counter, </a:t>
            </a:r>
            <a:r>
              <a:rPr lang="ko-KR" altLang="en-US" dirty="0"/>
              <a:t>프로그램 카운터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IR(Instruction Register, </a:t>
            </a:r>
            <a:r>
              <a:rPr lang="ko-KR" altLang="en-US" dirty="0"/>
              <a:t>명령어 레지스터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MAR(Memory Address Register, </a:t>
            </a:r>
            <a:r>
              <a:rPr lang="ko-KR" altLang="en-US" dirty="0"/>
              <a:t>메모리 주소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MBR(Memory Buffer Register, </a:t>
            </a:r>
            <a:r>
              <a:rPr lang="ko-KR" altLang="en-US" dirty="0"/>
              <a:t>메모 버퍼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I/O AR(Input/Output Address Register, </a:t>
            </a:r>
            <a:r>
              <a:rPr lang="ko-KR" altLang="en-US" dirty="0"/>
              <a:t>입출력 주소 레지스터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I/O BR(Input/Output Buffer Register, </a:t>
            </a:r>
            <a:r>
              <a:rPr lang="ko-KR" altLang="en-US" dirty="0"/>
              <a:t>입출력 버퍼 레지스터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PSW(Program Status Word)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AC(Accumulator, </a:t>
            </a:r>
            <a:r>
              <a:rPr lang="ko-KR" altLang="en-US" dirty="0" err="1"/>
              <a:t>누산기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캐시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캐시는 메인 메모리에서 가장 자주 사용되는 데이터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갖고 있는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크기는 작지만 빠른 메모리이다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1A4CB-10F2-4F7A-801F-D718BD2A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0" y="2578400"/>
            <a:ext cx="5086350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973393" y="3021553"/>
            <a:ext cx="3856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에서 메인 메모리를 읽거나</a:t>
            </a:r>
            <a:endParaRPr lang="en-US" altLang="ko-KR" dirty="0"/>
          </a:p>
          <a:p>
            <a:r>
              <a:rPr lang="ko-KR" altLang="en-US" dirty="0"/>
              <a:t>쓰고자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</a:t>
            </a:r>
            <a:r>
              <a:rPr lang="en-US" altLang="ko-KR" dirty="0"/>
              <a:t>-&gt; </a:t>
            </a:r>
            <a:r>
              <a:rPr lang="ko-KR" altLang="en-US" dirty="0"/>
              <a:t>메인 메모리 순으로 탐색함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캐시에 찾는 데이터가 있으면 </a:t>
            </a:r>
            <a:r>
              <a:rPr lang="ko-KR" altLang="en-US" dirty="0">
                <a:solidFill>
                  <a:srgbClr val="FF0000"/>
                </a:solidFill>
              </a:rPr>
              <a:t>캐시 적중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없으면 </a:t>
            </a:r>
            <a:r>
              <a:rPr lang="ko-KR" altLang="en-US" dirty="0">
                <a:solidFill>
                  <a:srgbClr val="FF0000"/>
                </a:solidFill>
              </a:rPr>
              <a:t>캐시 실패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메인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136338"/>
            <a:ext cx="4656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에서 직접 접근이 가능한 메모리이다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종류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RAM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꺼지면 기억이 사라지는 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ROM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꺼져도 내용이 지워지지 않는 비휘발성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Flash Memory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3E9AD2-196B-4CAB-98D6-C69F7C409864}"/>
              </a:ext>
            </a:extLst>
          </p:cNvPr>
          <p:cNvSpPr/>
          <p:nvPr/>
        </p:nvSpPr>
        <p:spPr>
          <a:xfrm>
            <a:off x="5427676" y="2994870"/>
            <a:ext cx="69628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7BF844-29B9-4043-841B-13BFDEED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26" y="1960271"/>
            <a:ext cx="3584544" cy="2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보조 기억장치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9" y="4669491"/>
            <a:ext cx="9968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에 직접 접근이 불가능한 메모리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접근하려면 디바이스 드라이버와 시스템 콜을 통하여 보조기억장치의 데이터를 주기억장치로 </a:t>
            </a:r>
            <a:r>
              <a:rPr lang="ko-KR" altLang="en-US" dirty="0" err="1"/>
              <a:t>로드한</a:t>
            </a:r>
            <a:r>
              <a:rPr lang="ko-KR" altLang="en-US" dirty="0"/>
              <a:t> 뒤 읽어야한다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SSD, HDD, CD, </a:t>
            </a:r>
            <a:r>
              <a:rPr lang="ko-KR" altLang="en-US" dirty="0"/>
              <a:t>자가테이프 등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577A-B413-4BEA-81EB-89F8A7D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80" y="1135716"/>
            <a:ext cx="5856699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절대주소지정방식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561363" y="2748412"/>
            <a:ext cx="311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절대주소지정방식은 명령어 주소가 특정 메모리 주소를 </a:t>
            </a:r>
            <a:r>
              <a:rPr lang="ko-KR" alt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가르킨다는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의미</a:t>
            </a:r>
            <a:endParaRPr lang="en-US" altLang="ko-KR" b="1" dirty="0"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1000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실행되게 만든 프로그램을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읽어 들이면 실행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68F16-9799-4A3E-9729-F761C9FE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33" y="2316440"/>
            <a:ext cx="4470456" cy="246329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075A8FE-9979-4BB1-AD67-2C47E06D92F5}"/>
              </a:ext>
            </a:extLst>
          </p:cNvPr>
          <p:cNvSpPr/>
          <p:nvPr/>
        </p:nvSpPr>
        <p:spPr>
          <a:xfrm>
            <a:off x="4058524" y="3355596"/>
            <a:ext cx="1317072" cy="67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DFD36-0225-4095-BF2E-28067D28A220}"/>
              </a:ext>
            </a:extLst>
          </p:cNvPr>
          <p:cNvSpPr txBox="1"/>
          <p:nvPr/>
        </p:nvSpPr>
        <p:spPr>
          <a:xfrm>
            <a:off x="4123889" y="2986264"/>
            <a:ext cx="90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해결법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7743-3058-4B71-83D7-1B49FCF6D53E}"/>
              </a:ext>
            </a:extLst>
          </p:cNvPr>
          <p:cNvSpPr txBox="1"/>
          <p:nvPr/>
        </p:nvSpPr>
        <p:spPr>
          <a:xfrm>
            <a:off x="5815233" y="187858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인덱스 레지스터 추가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</a:rPr>
              <a:t>방법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AE3F4-3477-477B-8CEF-9A9A1C832047}"/>
              </a:ext>
            </a:extLst>
          </p:cNvPr>
          <p:cNvSpPr txBox="1"/>
          <p:nvPr/>
        </p:nvSpPr>
        <p:spPr>
          <a:xfrm>
            <a:off x="6203747" y="503292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onsolas" panose="020B0609020204030204" pitchFamily="49" charset="0"/>
              </a:rPr>
              <a:t>인덱스 레지스터 </a:t>
            </a:r>
            <a:r>
              <a:rPr lang="en-US" altLang="ko-KR" b="1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latin typeface="Consolas" panose="020B0609020204030204" pitchFamily="49" charset="0"/>
              </a:rPr>
              <a:t>명령어 주소 값 으로 계산하여 유효주소로 사용합니다</a:t>
            </a:r>
            <a:r>
              <a:rPr lang="en-US" altLang="ko-KR" b="1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6D51A-3FAF-4596-A38D-2512B3406350}"/>
              </a:ext>
            </a:extLst>
          </p:cNvPr>
          <p:cNvSpPr txBox="1"/>
          <p:nvPr/>
        </p:nvSpPr>
        <p:spPr>
          <a:xfrm>
            <a:off x="6193873" y="605546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유효주소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기억장치에서 데이터가 실제로 위치하는 공간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8" y="4940593"/>
            <a:ext cx="1017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명령어가 들어가는 주소를 </a:t>
            </a:r>
            <a:r>
              <a:rPr lang="en-US" altLang="ko-KR" dirty="0"/>
              <a:t>0</a:t>
            </a:r>
            <a:r>
              <a:rPr lang="ko-KR" altLang="en-US" dirty="0"/>
              <a:t>부터 시작하지 않고</a:t>
            </a:r>
            <a:r>
              <a:rPr lang="en-US" altLang="ko-KR" dirty="0"/>
              <a:t>, </a:t>
            </a:r>
            <a:r>
              <a:rPr lang="ko-KR" altLang="en-US" dirty="0"/>
              <a:t>명령어의 주소를 기준으로 하는 상대적인 주소로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프로그램 카운터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명령서 주소 값</a:t>
            </a:r>
            <a:r>
              <a:rPr lang="ko-KR" altLang="en-US" dirty="0"/>
              <a:t>으로 계산하여 유효 주소로 사용한다</a:t>
            </a:r>
            <a:r>
              <a:rPr lang="en-US" altLang="ko-KR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상대주소지정방식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978CB-0CEA-4A3D-8986-DE2587CB6005}"/>
              </a:ext>
            </a:extLst>
          </p:cNvPr>
          <p:cNvSpPr txBox="1"/>
          <p:nvPr/>
        </p:nvSpPr>
        <p:spPr>
          <a:xfrm>
            <a:off x="3793487" y="154807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상대 주소 지정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205649-71DC-4FB3-ABFB-77B51F1E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38" y="1917407"/>
            <a:ext cx="516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459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Memory</vt:lpstr>
      <vt:lpstr>목차</vt:lpstr>
      <vt:lpstr>메모리 계층 구조</vt:lpstr>
      <vt:lpstr>레지스터</vt:lpstr>
      <vt:lpstr>캐시</vt:lpstr>
      <vt:lpstr>메인 메모리</vt:lpstr>
      <vt:lpstr>보조 기억장치</vt:lpstr>
      <vt:lpstr>메모리주소 지정방식-절대주소지정방식</vt:lpstr>
      <vt:lpstr>PowerPoint 프레젠테이션</vt:lpstr>
      <vt:lpstr>PowerPoint 프레젠테이션</vt:lpstr>
      <vt:lpstr>MMU 동작방식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4</cp:revision>
  <dcterms:created xsi:type="dcterms:W3CDTF">2022-01-06T05:20:31Z</dcterms:created>
  <dcterms:modified xsi:type="dcterms:W3CDTF">2022-01-06T10:43:22Z</dcterms:modified>
</cp:coreProperties>
</file>