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67" r:id="rId6"/>
    <p:sldId id="287" r:id="rId7"/>
    <p:sldId id="286" r:id="rId8"/>
    <p:sldId id="268" r:id="rId9"/>
    <p:sldId id="269" r:id="rId10"/>
    <p:sldId id="270" r:id="rId11"/>
    <p:sldId id="271" r:id="rId12"/>
    <p:sldId id="274" r:id="rId13"/>
    <p:sldId id="275" r:id="rId14"/>
    <p:sldId id="273" r:id="rId15"/>
    <p:sldId id="266" r:id="rId16"/>
    <p:sldId id="276" r:id="rId17"/>
    <p:sldId id="277" r:id="rId18"/>
    <p:sldId id="279" r:id="rId19"/>
    <p:sldId id="280" r:id="rId20"/>
    <p:sldId id="281" r:id="rId21"/>
    <p:sldId id="288" r:id="rId22"/>
    <p:sldId id="282" r:id="rId23"/>
    <p:sldId id="283" r:id="rId24"/>
    <p:sldId id="284" r:id="rId25"/>
    <p:sldId id="265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AE127-492E-4BBE-B69C-840D02C7780E}" v="274" dt="2025-02-26T11:16:50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phie Stevens" userId="d4aa238a-630e-44bf-ad23-3824aa0eb461" providerId="ADAL" clId="{343AE127-492E-4BBE-B69C-840D02C7780E}"/>
    <pc:docChg chg="undo custSel addSld modSld">
      <pc:chgData name="Sophie Stevens" userId="d4aa238a-630e-44bf-ad23-3824aa0eb461" providerId="ADAL" clId="{343AE127-492E-4BBE-B69C-840D02C7780E}" dt="2025-02-26T11:28:33.165" v="736" actId="478"/>
      <pc:docMkLst>
        <pc:docMk/>
      </pc:docMkLst>
      <pc:sldChg chg="modAnim">
        <pc:chgData name="Sophie Stevens" userId="d4aa238a-630e-44bf-ad23-3824aa0eb461" providerId="ADAL" clId="{343AE127-492E-4BBE-B69C-840D02C7780E}" dt="2025-02-26T09:52:54.474" v="463"/>
        <pc:sldMkLst>
          <pc:docMk/>
          <pc:sldMk cId="371086275" sldId="266"/>
        </pc:sldMkLst>
      </pc:sldChg>
      <pc:sldChg chg="addSp modSp mod modAnim">
        <pc:chgData name="Sophie Stevens" userId="d4aa238a-630e-44bf-ad23-3824aa0eb461" providerId="ADAL" clId="{343AE127-492E-4BBE-B69C-840D02C7780E}" dt="2025-02-26T09:46:34.419" v="322"/>
        <pc:sldMkLst>
          <pc:docMk/>
          <pc:sldMk cId="2106855319" sldId="267"/>
        </pc:sldMkLst>
        <pc:spChg chg="mod">
          <ac:chgData name="Sophie Stevens" userId="d4aa238a-630e-44bf-ad23-3824aa0eb461" providerId="ADAL" clId="{343AE127-492E-4BBE-B69C-840D02C7780E}" dt="2025-02-25T15:16:10.352" v="218" actId="20577"/>
          <ac:spMkLst>
            <pc:docMk/>
            <pc:sldMk cId="2106855319" sldId="267"/>
            <ac:spMk id="3" creationId="{B8252016-136E-8B83-FBA5-DDE01BA1A46A}"/>
          </ac:spMkLst>
        </pc:spChg>
        <pc:picChg chg="add mod">
          <ac:chgData name="Sophie Stevens" userId="d4aa238a-630e-44bf-ad23-3824aa0eb461" providerId="ADAL" clId="{343AE127-492E-4BBE-B69C-840D02C7780E}" dt="2025-02-25T15:14:04.516" v="175" actId="1076"/>
          <ac:picMkLst>
            <pc:docMk/>
            <pc:sldMk cId="2106855319" sldId="267"/>
            <ac:picMk id="5" creationId="{82848CAA-C237-6FD4-5D84-5C99E13CC81A}"/>
          </ac:picMkLst>
        </pc:picChg>
      </pc:sldChg>
      <pc:sldChg chg="modSp mod modAnim">
        <pc:chgData name="Sophie Stevens" userId="d4aa238a-630e-44bf-ad23-3824aa0eb461" providerId="ADAL" clId="{343AE127-492E-4BBE-B69C-840D02C7780E}" dt="2025-02-26T09:50:40.345" v="443"/>
        <pc:sldMkLst>
          <pc:docMk/>
          <pc:sldMk cId="2861663451" sldId="268"/>
        </pc:sldMkLst>
        <pc:spChg chg="mod">
          <ac:chgData name="Sophie Stevens" userId="d4aa238a-630e-44bf-ad23-3824aa0eb461" providerId="ADAL" clId="{343AE127-492E-4BBE-B69C-840D02C7780E}" dt="2025-02-26T09:50:02.707" v="437" actId="1076"/>
          <ac:spMkLst>
            <pc:docMk/>
            <pc:sldMk cId="2861663451" sldId="268"/>
            <ac:spMk id="3" creationId="{67E3FF3C-FF8E-47A5-EB0A-5578A5167383}"/>
          </ac:spMkLst>
        </pc:spChg>
        <pc:spChg chg="mod">
          <ac:chgData name="Sophie Stevens" userId="d4aa238a-630e-44bf-ad23-3824aa0eb461" providerId="ADAL" clId="{343AE127-492E-4BBE-B69C-840D02C7780E}" dt="2025-02-26T09:50:02.707" v="437" actId="1076"/>
          <ac:spMkLst>
            <pc:docMk/>
            <pc:sldMk cId="2861663451" sldId="268"/>
            <ac:spMk id="13" creationId="{5E22E03D-9BBC-272E-C0F6-8F42B565E0A0}"/>
          </ac:spMkLst>
        </pc:spChg>
        <pc:cxnChg chg="mod">
          <ac:chgData name="Sophie Stevens" userId="d4aa238a-630e-44bf-ad23-3824aa0eb461" providerId="ADAL" clId="{343AE127-492E-4BBE-B69C-840D02C7780E}" dt="2025-02-26T09:50:02.707" v="437" actId="1076"/>
          <ac:cxnSpMkLst>
            <pc:docMk/>
            <pc:sldMk cId="2861663451" sldId="268"/>
            <ac:cxnSpMk id="19" creationId="{79D9F4D2-7063-D135-445D-B9C0E2CCBDCB}"/>
          </ac:cxnSpMkLst>
        </pc:cxnChg>
      </pc:sldChg>
      <pc:sldChg chg="modAnim">
        <pc:chgData name="Sophie Stevens" userId="d4aa238a-630e-44bf-ad23-3824aa0eb461" providerId="ADAL" clId="{343AE127-492E-4BBE-B69C-840D02C7780E}" dt="2025-02-26T09:51:14.436" v="448"/>
        <pc:sldMkLst>
          <pc:docMk/>
          <pc:sldMk cId="2951835923" sldId="269"/>
        </pc:sldMkLst>
      </pc:sldChg>
      <pc:sldChg chg="modAnim">
        <pc:chgData name="Sophie Stevens" userId="d4aa238a-630e-44bf-ad23-3824aa0eb461" providerId="ADAL" clId="{343AE127-492E-4BBE-B69C-840D02C7780E}" dt="2025-02-26T09:52:00.349" v="456"/>
        <pc:sldMkLst>
          <pc:docMk/>
          <pc:sldMk cId="3833809596" sldId="270"/>
        </pc:sldMkLst>
      </pc:sldChg>
      <pc:sldChg chg="modSp modAnim">
        <pc:chgData name="Sophie Stevens" userId="d4aa238a-630e-44bf-ad23-3824aa0eb461" providerId="ADAL" clId="{343AE127-492E-4BBE-B69C-840D02C7780E}" dt="2025-02-26T09:52:12.245" v="457"/>
        <pc:sldMkLst>
          <pc:docMk/>
          <pc:sldMk cId="746832124" sldId="271"/>
        </pc:sldMkLst>
        <pc:spChg chg="mod">
          <ac:chgData name="Sophie Stevens" userId="d4aa238a-630e-44bf-ad23-3824aa0eb461" providerId="ADAL" clId="{343AE127-492E-4BBE-B69C-840D02C7780E}" dt="2025-02-25T15:20:10.464" v="321" actId="20577"/>
          <ac:spMkLst>
            <pc:docMk/>
            <pc:sldMk cId="746832124" sldId="271"/>
            <ac:spMk id="3" creationId="{66EBD167-4CC2-73D3-17F6-9E4155A2004A}"/>
          </ac:spMkLst>
        </pc:spChg>
      </pc:sldChg>
      <pc:sldChg chg="delSp modSp mod">
        <pc:chgData name="Sophie Stevens" userId="d4aa238a-630e-44bf-ad23-3824aa0eb461" providerId="ADAL" clId="{343AE127-492E-4BBE-B69C-840D02C7780E}" dt="2025-02-26T11:28:33.165" v="736" actId="478"/>
        <pc:sldMkLst>
          <pc:docMk/>
          <pc:sldMk cId="2806809241" sldId="273"/>
        </pc:sldMkLst>
        <pc:spChg chg="mod">
          <ac:chgData name="Sophie Stevens" userId="d4aa238a-630e-44bf-ad23-3824aa0eb461" providerId="ADAL" clId="{343AE127-492E-4BBE-B69C-840D02C7780E}" dt="2025-02-26T09:52:46.636" v="462" actId="6549"/>
          <ac:spMkLst>
            <pc:docMk/>
            <pc:sldMk cId="2806809241" sldId="273"/>
            <ac:spMk id="2" creationId="{4EFE3303-29AB-6437-4B67-AFD16A936169}"/>
          </ac:spMkLst>
        </pc:spChg>
        <pc:spChg chg="del">
          <ac:chgData name="Sophie Stevens" userId="d4aa238a-630e-44bf-ad23-3824aa0eb461" providerId="ADAL" clId="{343AE127-492E-4BBE-B69C-840D02C7780E}" dt="2025-02-26T11:28:33.165" v="736" actId="478"/>
          <ac:spMkLst>
            <pc:docMk/>
            <pc:sldMk cId="2806809241" sldId="273"/>
            <ac:spMk id="3" creationId="{9826A0C2-3450-EA2E-E4DD-A36FA741856E}"/>
          </ac:spMkLst>
        </pc:spChg>
      </pc:sldChg>
      <pc:sldChg chg="modSp modAnim">
        <pc:chgData name="Sophie Stevens" userId="d4aa238a-630e-44bf-ad23-3824aa0eb461" providerId="ADAL" clId="{343AE127-492E-4BBE-B69C-840D02C7780E}" dt="2025-02-26T09:52:30.346" v="460" actId="20577"/>
        <pc:sldMkLst>
          <pc:docMk/>
          <pc:sldMk cId="770189209" sldId="274"/>
        </pc:sldMkLst>
        <pc:spChg chg="mod">
          <ac:chgData name="Sophie Stevens" userId="d4aa238a-630e-44bf-ad23-3824aa0eb461" providerId="ADAL" clId="{343AE127-492E-4BBE-B69C-840D02C7780E}" dt="2025-02-26T09:52:30.346" v="460" actId="20577"/>
          <ac:spMkLst>
            <pc:docMk/>
            <pc:sldMk cId="770189209" sldId="274"/>
            <ac:spMk id="3" creationId="{4CB0AD32-6B6E-21B2-6927-FDF03400C382}"/>
          </ac:spMkLst>
        </pc:spChg>
      </pc:sldChg>
      <pc:sldChg chg="modAnim">
        <pc:chgData name="Sophie Stevens" userId="d4aa238a-630e-44bf-ad23-3824aa0eb461" providerId="ADAL" clId="{343AE127-492E-4BBE-B69C-840D02C7780E}" dt="2025-02-26T09:53:20.385" v="466"/>
        <pc:sldMkLst>
          <pc:docMk/>
          <pc:sldMk cId="2156279440" sldId="276"/>
        </pc:sldMkLst>
      </pc:sldChg>
      <pc:sldChg chg="modAnim">
        <pc:chgData name="Sophie Stevens" userId="d4aa238a-630e-44bf-ad23-3824aa0eb461" providerId="ADAL" clId="{343AE127-492E-4BBE-B69C-840D02C7780E}" dt="2025-02-26T09:53:24.908" v="467"/>
        <pc:sldMkLst>
          <pc:docMk/>
          <pc:sldMk cId="1286958797" sldId="277"/>
        </pc:sldMkLst>
      </pc:sldChg>
      <pc:sldChg chg="modAnim">
        <pc:chgData name="Sophie Stevens" userId="d4aa238a-630e-44bf-ad23-3824aa0eb461" providerId="ADAL" clId="{343AE127-492E-4BBE-B69C-840D02C7780E}" dt="2025-02-26T09:53:36.192" v="468"/>
        <pc:sldMkLst>
          <pc:docMk/>
          <pc:sldMk cId="2207326600" sldId="279"/>
        </pc:sldMkLst>
      </pc:sldChg>
      <pc:sldChg chg="modAnim">
        <pc:chgData name="Sophie Stevens" userId="d4aa238a-630e-44bf-ad23-3824aa0eb461" providerId="ADAL" clId="{343AE127-492E-4BBE-B69C-840D02C7780E}" dt="2025-02-26T10:54:27.373" v="471"/>
        <pc:sldMkLst>
          <pc:docMk/>
          <pc:sldMk cId="2090752024" sldId="280"/>
        </pc:sldMkLst>
      </pc:sldChg>
      <pc:sldChg chg="modSp modAnim">
        <pc:chgData name="Sophie Stevens" userId="d4aa238a-630e-44bf-ad23-3824aa0eb461" providerId="ADAL" clId="{343AE127-492E-4BBE-B69C-840D02C7780E}" dt="2025-02-26T11:02:51.015" v="494" actId="6549"/>
        <pc:sldMkLst>
          <pc:docMk/>
          <pc:sldMk cId="4117849928" sldId="281"/>
        </pc:sldMkLst>
        <pc:spChg chg="mod">
          <ac:chgData name="Sophie Stevens" userId="d4aa238a-630e-44bf-ad23-3824aa0eb461" providerId="ADAL" clId="{343AE127-492E-4BBE-B69C-840D02C7780E}" dt="2025-02-26T11:02:51.015" v="494" actId="6549"/>
          <ac:spMkLst>
            <pc:docMk/>
            <pc:sldMk cId="4117849928" sldId="281"/>
            <ac:spMk id="6" creationId="{F4526C33-7373-2AF3-0AD7-7A167AF76B41}"/>
          </ac:spMkLst>
        </pc:spChg>
      </pc:sldChg>
      <pc:sldChg chg="modAnim">
        <pc:chgData name="Sophie Stevens" userId="d4aa238a-630e-44bf-ad23-3824aa0eb461" providerId="ADAL" clId="{343AE127-492E-4BBE-B69C-840D02C7780E}" dt="2025-02-26T11:16:01.510" v="728"/>
        <pc:sldMkLst>
          <pc:docMk/>
          <pc:sldMk cId="746452140" sldId="282"/>
        </pc:sldMkLst>
      </pc:sldChg>
      <pc:sldChg chg="modAnim">
        <pc:chgData name="Sophie Stevens" userId="d4aa238a-630e-44bf-ad23-3824aa0eb461" providerId="ADAL" clId="{343AE127-492E-4BBE-B69C-840D02C7780E}" dt="2025-02-26T11:16:50.411" v="735"/>
        <pc:sldMkLst>
          <pc:docMk/>
          <pc:sldMk cId="2034347755" sldId="283"/>
        </pc:sldMkLst>
      </pc:sldChg>
      <pc:sldChg chg="modSp new mod modAnim">
        <pc:chgData name="Sophie Stevens" userId="d4aa238a-630e-44bf-ad23-3824aa0eb461" providerId="ADAL" clId="{343AE127-492E-4BBE-B69C-840D02C7780E}" dt="2025-02-26T09:49:06.490" v="434"/>
        <pc:sldMkLst>
          <pc:docMk/>
          <pc:sldMk cId="4149265044" sldId="286"/>
        </pc:sldMkLst>
        <pc:spChg chg="mod">
          <ac:chgData name="Sophie Stevens" userId="d4aa238a-630e-44bf-ad23-3824aa0eb461" providerId="ADAL" clId="{343AE127-492E-4BBE-B69C-840D02C7780E}" dt="2025-02-24T10:43:03.312" v="32" actId="20577"/>
          <ac:spMkLst>
            <pc:docMk/>
            <pc:sldMk cId="4149265044" sldId="286"/>
            <ac:spMk id="2" creationId="{984FBAF3-4F23-358A-51E6-0F575FF86FDA}"/>
          </ac:spMkLst>
        </pc:spChg>
        <pc:spChg chg="mod">
          <ac:chgData name="Sophie Stevens" userId="d4aa238a-630e-44bf-ad23-3824aa0eb461" providerId="ADAL" clId="{343AE127-492E-4BBE-B69C-840D02C7780E}" dt="2025-02-24T10:44:05.711" v="120" actId="6549"/>
          <ac:spMkLst>
            <pc:docMk/>
            <pc:sldMk cId="4149265044" sldId="286"/>
            <ac:spMk id="3" creationId="{8179A56A-2D64-7D76-7D6F-C1E43B6DCF76}"/>
          </ac:spMkLst>
        </pc:spChg>
      </pc:sldChg>
      <pc:sldChg chg="addSp delSp modSp add mod modAnim">
        <pc:chgData name="Sophie Stevens" userId="d4aa238a-630e-44bf-ad23-3824aa0eb461" providerId="ADAL" clId="{343AE127-492E-4BBE-B69C-840D02C7780E}" dt="2025-02-26T09:48:48.146" v="430"/>
        <pc:sldMkLst>
          <pc:docMk/>
          <pc:sldMk cId="3441271453" sldId="287"/>
        </pc:sldMkLst>
        <pc:spChg chg="mod">
          <ac:chgData name="Sophie Stevens" userId="d4aa238a-630e-44bf-ad23-3824aa0eb461" providerId="ADAL" clId="{343AE127-492E-4BBE-B69C-840D02C7780E}" dt="2025-02-26T09:48:24.607" v="426" actId="20577"/>
          <ac:spMkLst>
            <pc:docMk/>
            <pc:sldMk cId="3441271453" sldId="287"/>
            <ac:spMk id="3" creationId="{C1BC159D-8966-C535-46BF-F2290A041177}"/>
          </ac:spMkLst>
        </pc:spChg>
        <pc:spChg chg="add del mod">
          <ac:chgData name="Sophie Stevens" userId="d4aa238a-630e-44bf-ad23-3824aa0eb461" providerId="ADAL" clId="{343AE127-492E-4BBE-B69C-840D02C7780E}" dt="2025-02-25T15:20:05.532" v="320"/>
          <ac:spMkLst>
            <pc:docMk/>
            <pc:sldMk cId="3441271453" sldId="287"/>
            <ac:spMk id="4" creationId="{133C4144-AC72-D90A-D4CB-618A842B4B57}"/>
          </ac:spMkLst>
        </pc:spChg>
        <pc:picChg chg="del">
          <ac:chgData name="Sophie Stevens" userId="d4aa238a-630e-44bf-ad23-3824aa0eb461" providerId="ADAL" clId="{343AE127-492E-4BBE-B69C-840D02C7780E}" dt="2025-02-25T15:17:54.518" v="220" actId="478"/>
          <ac:picMkLst>
            <pc:docMk/>
            <pc:sldMk cId="3441271453" sldId="287"/>
            <ac:picMk id="5" creationId="{5A7575EB-79AC-B966-B638-45F693D7B431}"/>
          </ac:picMkLst>
        </pc:picChg>
      </pc:sldChg>
      <pc:sldChg chg="modSp new mod">
        <pc:chgData name="Sophie Stevens" userId="d4aa238a-630e-44bf-ad23-3824aa0eb461" providerId="ADAL" clId="{343AE127-492E-4BBE-B69C-840D02C7780E}" dt="2025-02-26T11:10:12.384" v="723" actId="20577"/>
        <pc:sldMkLst>
          <pc:docMk/>
          <pc:sldMk cId="672651359" sldId="288"/>
        </pc:sldMkLst>
        <pc:spChg chg="mod">
          <ac:chgData name="Sophie Stevens" userId="d4aa238a-630e-44bf-ad23-3824aa0eb461" providerId="ADAL" clId="{343AE127-492E-4BBE-B69C-840D02C7780E}" dt="2025-02-26T11:05:48.233" v="551" actId="20577"/>
          <ac:spMkLst>
            <pc:docMk/>
            <pc:sldMk cId="672651359" sldId="288"/>
            <ac:spMk id="2" creationId="{AF037E44-A407-4658-EE40-9411ECF926BA}"/>
          </ac:spMkLst>
        </pc:spChg>
        <pc:spChg chg="mod">
          <ac:chgData name="Sophie Stevens" userId="d4aa238a-630e-44bf-ad23-3824aa0eb461" providerId="ADAL" clId="{343AE127-492E-4BBE-B69C-840D02C7780E}" dt="2025-02-26T11:10:12.384" v="723" actId="20577"/>
          <ac:spMkLst>
            <pc:docMk/>
            <pc:sldMk cId="672651359" sldId="288"/>
            <ac:spMk id="3" creationId="{71103755-69E5-475D-AEAE-220F328C44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00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84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74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16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52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40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03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2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435CFD-2C3D-4958-8A82-31AAD914BAAF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8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37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435CFD-2C3D-4958-8A82-31AAD914BAAF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60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2066558/directional-derivatives-geometric-intuition?noredirect=1&amp;lq=1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1731-FB82-031B-F31B-810A7A7D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Mathematics for Computer Science B: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7595C-C979-F9C2-8F18-A7E774135D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Lecture 2</a:t>
            </a:r>
          </a:p>
          <a:p>
            <a:r>
              <a:rPr lang="en-GB" dirty="0"/>
              <a:t>2024/25</a:t>
            </a:r>
            <a:br>
              <a:rPr lang="en-GB" dirty="0"/>
            </a:br>
            <a:r>
              <a:rPr lang="en-GB" dirty="0"/>
              <a:t>sophie.stevens@bristol.ac.uk </a:t>
            </a:r>
          </a:p>
        </p:txBody>
      </p:sp>
    </p:spTree>
    <p:extLst>
      <p:ext uri="{BB962C8B-B14F-4D97-AF65-F5344CB8AC3E}">
        <p14:creationId xmlns:p14="http://schemas.microsoft.com/office/powerpoint/2010/main" val="311968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98BFE-97FF-9351-D9FA-B52442CAB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A45361-2578-0DD8-D274-D78B2EBD229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Example: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A45361-2578-0DD8-D274-D78B2EBD22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231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234DDE9-F1D2-A5A0-AAA1-8E395FEC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359" y="2096047"/>
            <a:ext cx="2787793" cy="33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3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3303-29AB-6437-4B67-AFD16A93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Multivariate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280680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AF51-8D75-826F-CB78-F6D32288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Multivariate differentiation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9D3CF-9DD1-B9FF-7505-C769FD5F2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Functions of two or more variables are very common. </a:t>
            </a:r>
            <a:br>
              <a:rPr lang="en-GB" dirty="0"/>
            </a:br>
            <a:r>
              <a:rPr lang="en-GB" dirty="0"/>
              <a:t>	e.g. area of a cuboid = base x width x height.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What happens if we change one of these variables at a time?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To find the rate of change with one variable, we ‘zoomed in’ until the function looked like a line.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For two variables, we’ll zoom in until the function looks like a plane. This is the </a:t>
            </a:r>
            <a:r>
              <a:rPr lang="en-GB" b="1" dirty="0"/>
              <a:t>tangent plane. </a:t>
            </a:r>
          </a:p>
        </p:txBody>
      </p:sp>
    </p:spTree>
    <p:extLst>
      <p:ext uri="{BB962C8B-B14F-4D97-AF65-F5344CB8AC3E}">
        <p14:creationId xmlns:p14="http://schemas.microsoft.com/office/powerpoint/2010/main" val="37108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F82D-500F-C416-C23E-1B31BFB1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Partial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EA4254-5999-3538-C6F8-637BB87A6C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Cambria Math" panose="02040503050406030204" pitchFamily="18" charset="0"/>
                  </a:rPr>
                  <a:t>Suppose we have a continuous function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Cambria Math" panose="02040503050406030204" pitchFamily="18" charset="0"/>
                  </a:rPr>
                  <a:t>. </a:t>
                </a:r>
              </a:p>
              <a:p>
                <a:r>
                  <a:rPr lang="en-GB" dirty="0">
                    <a:latin typeface="Cambria Math" panose="02040503050406030204" pitchFamily="18" charset="0"/>
                  </a:rPr>
                  <a:t>We can find its </a:t>
                </a:r>
                <a:r>
                  <a:rPr lang="en-GB" b="1" dirty="0">
                    <a:latin typeface="Cambria Math" panose="02040503050406030204" pitchFamily="18" charset="0"/>
                  </a:rPr>
                  <a:t>partial derivatives </a:t>
                </a:r>
                <a:r>
                  <a:rPr lang="en-GB" dirty="0" err="1">
                    <a:latin typeface="Cambria Math" panose="02040503050406030204" pitchFamily="18" charset="0"/>
                  </a:rPr>
                  <a:t>w</a:t>
                </a:r>
                <a:r>
                  <a:rPr lang="en-GB" dirty="0">
                    <a:latin typeface="Cambria Math" panose="02040503050406030204" pitchFamily="18" charset="0"/>
                  </a:rPr>
                  <a:t>ith respect to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>
                    <a:latin typeface="Cambria Math" panose="02040503050406030204" pitchFamily="18" charset="0"/>
                  </a:rPr>
                  <a:t>:</a:t>
                </a:r>
              </a:p>
              <a:p>
                <a:pPr lvl="1"/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GB" b="0" dirty="0"/>
              </a:p>
              <a:p>
                <a:pPr marL="201168" lvl="1" indent="0">
                  <a:buNone/>
                </a:pPr>
                <a:endParaRPr lang="en-GB" b="0" dirty="0"/>
              </a:p>
              <a:p>
                <a:pPr marL="201168" lvl="1" indent="0">
                  <a:buNone/>
                </a:pPr>
                <a:r>
                  <a:rPr lang="en-GB" b="0" dirty="0"/>
                  <a:t>and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GB" b="0" dirty="0"/>
              </a:p>
              <a:p>
                <a:pPr marL="201168" lvl="1" indent="0">
                  <a:buNone/>
                </a:pPr>
                <a:endParaRPr lang="en-GB" b="0" dirty="0"/>
              </a:p>
              <a:p>
                <a:pPr marL="201168" lvl="1" indent="0">
                  <a:buNone/>
                </a:pPr>
                <a:r>
                  <a:rPr lang="en-GB" dirty="0"/>
                  <a:t>We are keeping one variable fixed and looking at the rate of change as we vary the other variable. </a:t>
                </a:r>
              </a:p>
              <a:p>
                <a:pPr marL="201168" lvl="1" indent="0">
                  <a:buNone/>
                </a:pPr>
                <a:r>
                  <a:rPr lang="en-GB" dirty="0"/>
                  <a:t>This extends to functions of more variables.</a:t>
                </a:r>
                <a:endParaRPr lang="en-GB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EA4254-5999-3538-C6F8-637BB87A6C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27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F5F3-7FBE-2D11-187B-814CE71F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Partial derivative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1D5B0D-8A97-DC31-6410-2CF582C8A5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→0 </m:t>
                        </m:r>
                      </m:lim>
                    </m:limLow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func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GB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→0 </m:t>
                        </m:r>
                      </m:lim>
                    </m:limLow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h𝑥𝑦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 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endParaRPr lang="en-GB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GB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→0 </m:t>
                        </m:r>
                      </m:lim>
                    </m:limLow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func>
                    <m:r>
                      <m:rPr>
                        <m:nor/>
                      </m:rPr>
                      <a:rPr lang="en-GB" dirty="0"/>
                      <m:t> </m:t>
                    </m:r>
                    <m:limLow>
                      <m:limLow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GB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→0 </m:t>
                        </m:r>
                      </m:lim>
                    </m:limLow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1D5B0D-8A97-DC31-6410-2CF582C8A5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9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95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9FD70-5DEA-AF7D-6669-FBEC6EE95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1EFC-D6EF-D227-4258-F2B0BA80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Partial derivative 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0D90D5-1E06-AFE0-F10F-B069BD75A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</m:oMath>
                </a14:m>
                <a:endParaRPr lang="en-GB" dirty="0"/>
              </a:p>
              <a:p>
                <a:endParaRPr lang="en-GB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</m:e>
                    </m:func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</m:e>
                    </m:func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GB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</m:e>
                    </m:func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</m:e>
                    </m:func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b="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/>
                  <a:t>We used the chain rule!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0D90D5-1E06-AFE0-F10F-B069BD75A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32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914F-3A7E-C6E1-98D2-9C488AE6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Nabla</a:t>
            </a:r>
            <a:r>
              <a:rPr lang="en-GB" dirty="0"/>
              <a:t>: vector of partial derivatives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57CEF383-FDAA-5A85-4FA2-59B32FCD20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888" y="1811757"/>
            <a:ext cx="2767637" cy="345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9C16919-EDB7-8C3B-9B69-F0F238861A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78702" y="1845734"/>
                <a:ext cx="5011947" cy="91471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rmAutofit fontScale="85000"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9C16919-EDB7-8C3B-9B69-F0F238861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702" y="1845734"/>
                <a:ext cx="5011947" cy="91471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EF1D6AF-7BDA-FDEB-5951-C6C779C7E4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78702" y="3010618"/>
                <a:ext cx="6876978" cy="28584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Example: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Measures how f changes in the x and y directions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EF1D6AF-7BDA-FDEB-5951-C6C779C7E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702" y="3010618"/>
                <a:ext cx="6876978" cy="2858475"/>
              </a:xfrm>
              <a:prstGeom prst="rect">
                <a:avLst/>
              </a:prstGeom>
              <a:blipFill>
                <a:blip r:embed="rId4"/>
                <a:stretch>
                  <a:fillRect l="-2305" t="-23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75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123F-59D4-F939-9B2D-F5D359C1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Derivative along a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DAE5C8A-69E3-FB58-E9FB-A890DCB82526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096963" y="1846264"/>
                <a:ext cx="6321754" cy="1198862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0" i="0" dirty="0">
                    <a:latin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GB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→0 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DAE5C8A-69E3-FB58-E9FB-A890DCB8252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3" y="1846264"/>
                <a:ext cx="6321754" cy="119886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4526C33-7373-2AF3-0AD7-7A167AF76B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962" y="3525539"/>
                <a:ext cx="10246773" cy="2521578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rmAutofit fontScale="850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GB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⋅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GB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/>
                  <a:t>This tells us about the rate of change in the direction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In other words, as we increase the input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by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dirty="0"/>
                  <a:t>, how does our output change.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/>
                  <a:t>Typically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is a unit vector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/>
                  <a:t>This extends to functions of finitely many variables.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hlinkClick r:id="rId3"/>
                  </a:rPr>
                  <a:t>https://math.stackexchange.com/questions/2066558/directional-derivatives-geometric-intuition?noredirect=1&amp;lq=1</a:t>
                </a:r>
                <a:endParaRPr lang="en-GB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4526C33-7373-2AF3-0AD7-7A167AF76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62" y="3525539"/>
                <a:ext cx="10246773" cy="25215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84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7E44-A407-4658-EE40-9411ECF92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we care about the directional derivative?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03755-69E5-475D-AEAE-220F328C4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If you’re walking up a hill…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If you’re optimising in one ‘direction’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Reverse application – to find the direction that’s increasing the fastest</a:t>
            </a:r>
          </a:p>
        </p:txBody>
      </p:sp>
    </p:spTree>
    <p:extLst>
      <p:ext uri="{BB962C8B-B14F-4D97-AF65-F5344CB8AC3E}">
        <p14:creationId xmlns:p14="http://schemas.microsoft.com/office/powerpoint/2010/main" val="672651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DA4E-F884-DAC9-CDCB-5B004C66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Extrema: the Hessian matrix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3B8BBB-49E5-7D2B-EE4E-FF295F5E02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512" y="3288752"/>
            <a:ext cx="1441174" cy="201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472D1A-FED7-D8FF-1FC2-E484D2E1D6C6}"/>
              </a:ext>
            </a:extLst>
          </p:cNvPr>
          <p:cNvSpPr txBox="1"/>
          <p:nvPr/>
        </p:nvSpPr>
        <p:spPr>
          <a:xfrm>
            <a:off x="2208362" y="1683510"/>
            <a:ext cx="3217653" cy="1405533"/>
          </a:xfrm>
          <a:prstGeom prst="cloudCallout">
            <a:avLst>
              <a:gd name="adj1" fmla="val -45374"/>
              <a:gd name="adj2" fmla="val 6004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Is my multivariate equation increasing or decreasing?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49FC772-F339-AD58-CC10-14A0698B9D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87527" y="2054365"/>
                <a:ext cx="2557734" cy="1374635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49FC772-F339-AD58-CC10-14A0698B9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527" y="2054365"/>
                <a:ext cx="2557734" cy="137463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86A501-15D7-806D-FB4C-2A6377870A38}"/>
              </a:ext>
            </a:extLst>
          </p:cNvPr>
          <p:cNvSpPr txBox="1">
            <a:spLocks/>
          </p:cNvSpPr>
          <p:nvPr/>
        </p:nvSpPr>
        <p:spPr>
          <a:xfrm>
            <a:off x="3157267" y="3873260"/>
            <a:ext cx="7530861" cy="2366905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The eigenvalues of the Hessian at </a:t>
            </a:r>
            <a:r>
              <a:rPr lang="en-GB" b="1" dirty="0"/>
              <a:t>critical points </a:t>
            </a:r>
            <a:r>
              <a:rPr lang="en-GB" dirty="0"/>
              <a:t>tell us if we have a maximum or minimum.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Both eigenvalues negative: maximum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Both eigenvalues positive: minimum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One positive and one negative: </a:t>
            </a:r>
            <a:r>
              <a:rPr lang="en-GB" dirty="0" err="1"/>
              <a:t>saddlepoint</a:t>
            </a: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Zero eigenvalue: 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8AFFC17-1175-3044-3114-5EBE2B3232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56246" y="2712499"/>
                <a:ext cx="2330856" cy="1152505"/>
              </a:xfrm>
              <a:prstGeom prst="callout2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dirty="0"/>
                  <a:t> is a critical point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8AFFC17-1175-3044-3114-5EBE2B323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246" y="2712499"/>
                <a:ext cx="2330856" cy="1152505"/>
              </a:xfrm>
              <a:prstGeom prst="callout2">
                <a:avLst/>
              </a:prstGeom>
              <a:blipFill>
                <a:blip r:embed="rId4"/>
                <a:stretch>
                  <a:fillRect t="-51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4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E6C4-B45B-D5B1-0704-8E066469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1 summary: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52016-136E-8B83-FBA5-DDE01BA1A4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52016-136E-8B83-FBA5-DDE01BA1A4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2848CAA-C237-6FD4-5D84-5C99E13CC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096" y="1845734"/>
            <a:ext cx="5811061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5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5EF4-93ED-0DAC-9C84-4D77419F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Classifying Eigenvalues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A4A33-35F4-0C4A-CC57-98112FEF6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/>
                  <a:t>We don’t actually need the eigenvalues – only their signs. We can do this by looking at certain matrix invariants: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GB" b="0" dirty="0"/>
                  <a:t>Determinant: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func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GB" b="0" dirty="0"/>
                  <a:t>Trace: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tr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)= </m:t>
                        </m:r>
                      </m:e>
                    </m:func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b="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, then we can’t classify the critical point by the Hessian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, then we have a positive and a negative eigenvalue </a:t>
                </a:r>
                <a:r>
                  <a:rPr lang="en-GB" dirty="0">
                    <a:sym typeface="Wingdings" panose="05000000000000000000" pitchFamily="2" charset="2"/>
                  </a:rPr>
                  <a:t> </a:t>
                </a:r>
                <a:r>
                  <a:rPr lang="en-GB" dirty="0" err="1">
                    <a:sym typeface="Wingdings" panose="05000000000000000000" pitchFamily="2" charset="2"/>
                  </a:rPr>
                  <a:t>saddlepoint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/>
                  <a:t>If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, then we have two positive eigenvalues </a:t>
                </a:r>
                <a:r>
                  <a:rPr lang="en-GB" dirty="0">
                    <a:sym typeface="Wingdings" panose="05000000000000000000" pitchFamily="2" charset="2"/>
                  </a:rPr>
                  <a:t> minimum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/>
                  <a:t>If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, then we have two negative eigenvalues </a:t>
                </a:r>
                <a:r>
                  <a:rPr lang="en-GB" dirty="0">
                    <a:sym typeface="Wingdings" panose="05000000000000000000" pitchFamily="2" charset="2"/>
                  </a:rPr>
                  <a:t> maximum</a:t>
                </a:r>
                <a:endParaRPr lang="en-GB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A4A33-35F4-0C4A-CC57-98112FEF6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576" r="-10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34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37AD-A929-5B60-8D23-E337B27C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on board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A7A137-3B08-3D3E-70E2-830AD65DA0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A7A137-3B08-3D3E-70E2-830AD65DA0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9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214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8B68-89E5-EC7B-BE2D-1C979959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7DD8B-3825-1BAB-B541-6D419E373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Maxima and minima via derivatives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Partial derivatives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Nabla</a:t>
            </a:r>
            <a:r>
              <a:rPr lang="en-GB" dirty="0"/>
              <a:t> and directional derivative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Hessian matrix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Hessian matrix eigenvalues: tricks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499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6188-3DA4-BAE3-4802-9E21FC46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6C04-16CA-8FAF-1523-C52EBDF6B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Stop: </a:t>
            </a:r>
          </a:p>
          <a:p>
            <a:r>
              <a:rPr lang="en-GB" dirty="0"/>
              <a:t>Start:</a:t>
            </a:r>
          </a:p>
          <a:p>
            <a:r>
              <a:rPr lang="en-GB" dirty="0"/>
              <a:t>Continue:</a:t>
            </a:r>
          </a:p>
        </p:txBody>
      </p:sp>
    </p:spTree>
    <p:extLst>
      <p:ext uri="{BB962C8B-B14F-4D97-AF65-F5344CB8AC3E}">
        <p14:creationId xmlns:p14="http://schemas.microsoft.com/office/powerpoint/2010/main" val="163238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79C18-F6D4-CC83-3B9C-84DC5771C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FD6F-6E69-7044-4D86-FF473B8D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1 summary: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BC159D-8966-C535-46BF-F2290A0411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GB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GB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GB" dirty="0"/>
                  <a:t> for Extra Question 1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/>
                  <a:t>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dx</m:t>
                        </m:r>
                      </m:den>
                    </m:f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GB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</m:oMath>
                </a14:m>
                <a:endParaRPr lang="en-GB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/>
                  <a:t>Use the chain rule to differentiate both sides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BC159D-8966-C535-46BF-F2290A0411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27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BAF3-4F23-358A-51E6-0F575FF8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 we’ll look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9A56A-2D64-7D76-7D6F-C1E43B6DC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1454"/>
            <a:ext cx="10058400" cy="4023360"/>
          </a:xfrm>
        </p:spPr>
        <p:txBody>
          <a:bodyPr/>
          <a:lstStyle/>
          <a:p>
            <a:r>
              <a:rPr lang="en-GB" dirty="0"/>
              <a:t>Maxima and minima</a:t>
            </a:r>
          </a:p>
          <a:p>
            <a:r>
              <a:rPr lang="en-GB" dirty="0"/>
              <a:t>Multivariate differentiation</a:t>
            </a:r>
          </a:p>
          <a:p>
            <a:r>
              <a:rPr lang="en-GB" dirty="0"/>
              <a:t>Gradient operator</a:t>
            </a:r>
          </a:p>
          <a:p>
            <a:r>
              <a:rPr lang="en-GB" dirty="0"/>
              <a:t>Hessian matrix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926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93B6-2A6E-DA29-F102-632B24E4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Maxima and minima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3FF3C-FF8E-47A5-EB0A-5578A5167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9482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800" dirty="0"/>
              <a:t> A gradient is either increasing or decreasing or constant</a:t>
            </a: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endParaRPr lang="en-GB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/>
              <a:t> Unless it’s constant everywhere, if the gradient is constant then it’s just finished increasing or decreasing. The graph could (locally) look like: </a:t>
            </a: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br>
              <a:rPr lang="en-GB" sz="1800" dirty="0"/>
            </a:br>
            <a:endParaRPr lang="en-GB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/>
              <a:t> Local maximum			Local minimum		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321979C-364C-E29C-3ED8-A6E6241804C0}"/>
              </a:ext>
            </a:extLst>
          </p:cNvPr>
          <p:cNvCxnSpPr>
            <a:cxnSpLocks/>
          </p:cNvCxnSpPr>
          <p:nvPr/>
        </p:nvCxnSpPr>
        <p:spPr>
          <a:xfrm flipV="1">
            <a:off x="3328416" y="2421806"/>
            <a:ext cx="1014984" cy="67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17A80C-EB82-2420-975A-FA7D043F9282}"/>
              </a:ext>
            </a:extLst>
          </p:cNvPr>
          <p:cNvCxnSpPr/>
          <p:nvPr/>
        </p:nvCxnSpPr>
        <p:spPr>
          <a:xfrm>
            <a:off x="4809744" y="2421806"/>
            <a:ext cx="941832" cy="67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BCE243-89BE-CEBA-09A6-7E6C6B5CCB63}"/>
              </a:ext>
            </a:extLst>
          </p:cNvPr>
          <p:cNvCxnSpPr/>
          <p:nvPr/>
        </p:nvCxnSpPr>
        <p:spPr>
          <a:xfrm>
            <a:off x="6126480" y="2761488"/>
            <a:ext cx="13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E22E03D-9BBC-272E-C0F6-8F42B565E0A0}"/>
              </a:ext>
            </a:extLst>
          </p:cNvPr>
          <p:cNvSpPr/>
          <p:nvPr/>
        </p:nvSpPr>
        <p:spPr>
          <a:xfrm>
            <a:off x="1834896" y="4142182"/>
            <a:ext cx="1389888" cy="640130"/>
          </a:xfrm>
          <a:custGeom>
            <a:avLst/>
            <a:gdLst>
              <a:gd name="connsiteX0" fmla="*/ 0 w 1389888"/>
              <a:gd name="connsiteY0" fmla="*/ 612698 h 640130"/>
              <a:gd name="connsiteX1" fmla="*/ 722376 w 1389888"/>
              <a:gd name="connsiteY1" fmla="*/ 50 h 640130"/>
              <a:gd name="connsiteX2" fmla="*/ 1389888 w 1389888"/>
              <a:gd name="connsiteY2" fmla="*/ 640130 h 64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9888" h="640130">
                <a:moveTo>
                  <a:pt x="0" y="612698"/>
                </a:moveTo>
                <a:cubicBezTo>
                  <a:pt x="245364" y="304088"/>
                  <a:pt x="490728" y="-4522"/>
                  <a:pt x="722376" y="50"/>
                </a:cubicBezTo>
                <a:cubicBezTo>
                  <a:pt x="954024" y="4622"/>
                  <a:pt x="1278636" y="530402"/>
                  <a:pt x="1389888" y="64013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7B7A6A-7ED3-934F-054F-3185615C7992}"/>
              </a:ext>
            </a:extLst>
          </p:cNvPr>
          <p:cNvSpPr/>
          <p:nvPr/>
        </p:nvSpPr>
        <p:spPr>
          <a:xfrm>
            <a:off x="4389120" y="4114800"/>
            <a:ext cx="1051560" cy="722378"/>
          </a:xfrm>
          <a:custGeom>
            <a:avLst/>
            <a:gdLst>
              <a:gd name="connsiteX0" fmla="*/ 0 w 1051560"/>
              <a:gd name="connsiteY0" fmla="*/ 0 h 722378"/>
              <a:gd name="connsiteX1" fmla="*/ 484632 w 1051560"/>
              <a:gd name="connsiteY1" fmla="*/ 722376 h 722378"/>
              <a:gd name="connsiteX2" fmla="*/ 1051560 w 1051560"/>
              <a:gd name="connsiteY2" fmla="*/ 9144 h 72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560" h="722378">
                <a:moveTo>
                  <a:pt x="0" y="0"/>
                </a:moveTo>
                <a:cubicBezTo>
                  <a:pt x="154686" y="360426"/>
                  <a:pt x="309372" y="720852"/>
                  <a:pt x="484632" y="722376"/>
                </a:cubicBezTo>
                <a:cubicBezTo>
                  <a:pt x="659892" y="723900"/>
                  <a:pt x="1030224" y="117348"/>
                  <a:pt x="1051560" y="914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40D1B96-2ED9-C6B8-2908-FF2D4B2B53C1}"/>
              </a:ext>
            </a:extLst>
          </p:cNvPr>
          <p:cNvSpPr/>
          <p:nvPr/>
        </p:nvSpPr>
        <p:spPr>
          <a:xfrm>
            <a:off x="6784848" y="4018763"/>
            <a:ext cx="1463040" cy="886968"/>
          </a:xfrm>
          <a:custGeom>
            <a:avLst/>
            <a:gdLst>
              <a:gd name="connsiteX0" fmla="*/ 0 w 795528"/>
              <a:gd name="connsiteY0" fmla="*/ 886968 h 886968"/>
              <a:gd name="connsiteX1" fmla="*/ 347472 w 795528"/>
              <a:gd name="connsiteY1" fmla="*/ 466344 h 886968"/>
              <a:gd name="connsiteX2" fmla="*/ 576072 w 795528"/>
              <a:gd name="connsiteY2" fmla="*/ 384048 h 886968"/>
              <a:gd name="connsiteX3" fmla="*/ 795528 w 795528"/>
              <a:gd name="connsiteY3" fmla="*/ 0 h 88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528" h="886968">
                <a:moveTo>
                  <a:pt x="0" y="886968"/>
                </a:moveTo>
                <a:cubicBezTo>
                  <a:pt x="125730" y="718566"/>
                  <a:pt x="251460" y="550164"/>
                  <a:pt x="347472" y="466344"/>
                </a:cubicBezTo>
                <a:cubicBezTo>
                  <a:pt x="443484" y="382524"/>
                  <a:pt x="501396" y="461772"/>
                  <a:pt x="576072" y="384048"/>
                </a:cubicBezTo>
                <a:cubicBezTo>
                  <a:pt x="650748" y="306324"/>
                  <a:pt x="746760" y="47244"/>
                  <a:pt x="795528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4C4739-01C8-C24A-04E8-874AD386561E}"/>
              </a:ext>
            </a:extLst>
          </p:cNvPr>
          <p:cNvSpPr/>
          <p:nvPr/>
        </p:nvSpPr>
        <p:spPr>
          <a:xfrm rot="320801">
            <a:off x="8933688" y="3995928"/>
            <a:ext cx="923544" cy="923544"/>
          </a:xfrm>
          <a:custGeom>
            <a:avLst/>
            <a:gdLst>
              <a:gd name="connsiteX0" fmla="*/ 0 w 923544"/>
              <a:gd name="connsiteY0" fmla="*/ 0 h 923544"/>
              <a:gd name="connsiteX1" fmla="*/ 356616 w 923544"/>
              <a:gd name="connsiteY1" fmla="*/ 475488 h 923544"/>
              <a:gd name="connsiteX2" fmla="*/ 722376 w 923544"/>
              <a:gd name="connsiteY2" fmla="*/ 512064 h 923544"/>
              <a:gd name="connsiteX3" fmla="*/ 923544 w 923544"/>
              <a:gd name="connsiteY3" fmla="*/ 923544 h 92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544" h="923544">
                <a:moveTo>
                  <a:pt x="0" y="0"/>
                </a:moveTo>
                <a:cubicBezTo>
                  <a:pt x="118110" y="195072"/>
                  <a:pt x="236220" y="390144"/>
                  <a:pt x="356616" y="475488"/>
                </a:cubicBezTo>
                <a:cubicBezTo>
                  <a:pt x="477012" y="560832"/>
                  <a:pt x="627888" y="437388"/>
                  <a:pt x="722376" y="512064"/>
                </a:cubicBezTo>
                <a:cubicBezTo>
                  <a:pt x="816864" y="586740"/>
                  <a:pt x="879348" y="862584"/>
                  <a:pt x="923544" y="923544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D9F4D2-7063-D135-445D-B9C0E2CCBDCB}"/>
              </a:ext>
            </a:extLst>
          </p:cNvPr>
          <p:cNvCxnSpPr/>
          <p:nvPr/>
        </p:nvCxnSpPr>
        <p:spPr>
          <a:xfrm>
            <a:off x="1974278" y="4114800"/>
            <a:ext cx="111112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149E59-1701-1A8F-D98B-4B7D770C3747}"/>
              </a:ext>
            </a:extLst>
          </p:cNvPr>
          <p:cNvCxnSpPr/>
          <p:nvPr/>
        </p:nvCxnSpPr>
        <p:spPr>
          <a:xfrm>
            <a:off x="4169536" y="4837178"/>
            <a:ext cx="111112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8FA406-C7F4-C09E-31A1-8CD796F37536}"/>
              </a:ext>
            </a:extLst>
          </p:cNvPr>
          <p:cNvCxnSpPr/>
          <p:nvPr/>
        </p:nvCxnSpPr>
        <p:spPr>
          <a:xfrm>
            <a:off x="7049896" y="4421124"/>
            <a:ext cx="111112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BC4DFF-B8A8-230A-84D3-FCC7875CF4F4}"/>
              </a:ext>
            </a:extLst>
          </p:cNvPr>
          <p:cNvCxnSpPr/>
          <p:nvPr/>
        </p:nvCxnSpPr>
        <p:spPr>
          <a:xfrm>
            <a:off x="8839898" y="4475989"/>
            <a:ext cx="111112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66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  <p:bldP spid="15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1B68-DF70-7368-45F2-0FE0C08E1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Maxima and minima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0C857-5DAE-D8A3-D7F5-B434239C96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1800" dirty="0"/>
                  <a:t>A graph has a local maximum at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1800" dirty="0"/>
                  <a:t> if there exists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sz="1800" dirty="0"/>
                  <a:t> so that</a:t>
                </a:r>
                <a14:m>
                  <m:oMath xmlns:m="http://schemas.openxmlformats.org/officeDocument/2006/math"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1800" dirty="0"/>
                  <a:t>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GB" sz="18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1800" dirty="0"/>
                  <a:t>A graph has a local minimum at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1800" dirty="0"/>
                  <a:t> if there exists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sz="1800" dirty="0"/>
                  <a:t> so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1800" dirty="0"/>
                  <a:t>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GB" sz="18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8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1800" dirty="0"/>
                  <a:t>A graph has a global/absolute maximum at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1800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1800" dirty="0"/>
                  <a:t> for all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/>
                  <a:t>in the domain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1800" dirty="0"/>
                  <a:t> A graph has a global/absolute minimum at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1800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1800" dirty="0"/>
                  <a:t> for all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800" dirty="0"/>
                  <a:t> in the domain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8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1800" dirty="0"/>
                  <a:t>Extreme Value Theorem: if</a:t>
                </a:r>
                <a14:m>
                  <m:oMath xmlns:m="http://schemas.openxmlformats.org/officeDocument/2006/math"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/>
                  <a:t>is continuous on a closed interval </a:t>
                </a:r>
                <a14:m>
                  <m:oMath xmlns:m="http://schemas.openxmlformats.org/officeDocument/2006/math"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/>
                  <a:t>then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1800" dirty="0"/>
                  <a:t> attains an absolute maximum value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/>
                  <a:t> and an absolute minimum value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GB" sz="1800" dirty="0"/>
                  <a:t> for some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GB" sz="18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GB" sz="1800" b="0" i="0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sz="18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800" b="0" i="1" dirty="0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GB" sz="18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8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800" b="0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GB" sz="18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8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0C857-5DAE-D8A3-D7F5-B434239C9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3" t="-1515" r="-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83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70E2-C026-A3F3-8D2A-AA7C2089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Maxima and minima with differentiation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A8D642-B824-31D7-A0B9-883D289C5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Find points where the gradient is zero with differentiation:  i.e. solve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dx</m:t>
                        </m:r>
                      </m:den>
                    </m:f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What is the gradient like near these points?  i.e. is it positive or negative? </a:t>
                </a:r>
                <a:br>
                  <a:rPr lang="en-GB" dirty="0"/>
                </a:br>
                <a:endParaRPr lang="en-GB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If it changes from positive to negative </a:t>
                </a:r>
                <a:r>
                  <a:rPr lang="en-GB" dirty="0">
                    <a:sym typeface="Wingdings" panose="05000000000000000000" pitchFamily="2" charset="2"/>
                  </a:rPr>
                  <a:t> 		    local maximum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       If it changes from negative to positive </a:t>
                </a:r>
                <a:r>
                  <a:rPr lang="en-GB" dirty="0">
                    <a:sym typeface="Wingdings" panose="05000000000000000000" pitchFamily="2" charset="2"/>
                  </a:rPr>
                  <a:t> 		    local minimum</a:t>
                </a:r>
                <a:endParaRPr lang="en-GB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A8D642-B824-31D7-A0B9-883D289C5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33C338F-7B06-0665-6D2E-BD56A1EF54D9}"/>
              </a:ext>
            </a:extLst>
          </p:cNvPr>
          <p:cNvSpPr/>
          <p:nvPr/>
        </p:nvSpPr>
        <p:spPr>
          <a:xfrm>
            <a:off x="6172200" y="3108960"/>
            <a:ext cx="1042416" cy="438912"/>
          </a:xfrm>
          <a:custGeom>
            <a:avLst/>
            <a:gdLst>
              <a:gd name="connsiteX0" fmla="*/ 0 w 1389888"/>
              <a:gd name="connsiteY0" fmla="*/ 612698 h 640130"/>
              <a:gd name="connsiteX1" fmla="*/ 722376 w 1389888"/>
              <a:gd name="connsiteY1" fmla="*/ 50 h 640130"/>
              <a:gd name="connsiteX2" fmla="*/ 1389888 w 1389888"/>
              <a:gd name="connsiteY2" fmla="*/ 640130 h 64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9888" h="640130">
                <a:moveTo>
                  <a:pt x="0" y="612698"/>
                </a:moveTo>
                <a:cubicBezTo>
                  <a:pt x="245364" y="304088"/>
                  <a:pt x="490728" y="-4522"/>
                  <a:pt x="722376" y="50"/>
                </a:cubicBezTo>
                <a:cubicBezTo>
                  <a:pt x="954024" y="4622"/>
                  <a:pt x="1278636" y="530402"/>
                  <a:pt x="1389888" y="640130"/>
                </a:cubicBezTo>
              </a:path>
            </a:pathLst>
          </a:custGeom>
          <a:ln w="2857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C6A17B0-87B6-0E49-DE52-D6F78A21F325}"/>
              </a:ext>
            </a:extLst>
          </p:cNvPr>
          <p:cNvSpPr/>
          <p:nvPr/>
        </p:nvSpPr>
        <p:spPr>
          <a:xfrm flipV="1">
            <a:off x="6172200" y="3656246"/>
            <a:ext cx="1042416" cy="309542"/>
          </a:xfrm>
          <a:custGeom>
            <a:avLst/>
            <a:gdLst>
              <a:gd name="connsiteX0" fmla="*/ 0 w 1389888"/>
              <a:gd name="connsiteY0" fmla="*/ 612698 h 640130"/>
              <a:gd name="connsiteX1" fmla="*/ 722376 w 1389888"/>
              <a:gd name="connsiteY1" fmla="*/ 50 h 640130"/>
              <a:gd name="connsiteX2" fmla="*/ 1389888 w 1389888"/>
              <a:gd name="connsiteY2" fmla="*/ 640130 h 64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9888" h="640130">
                <a:moveTo>
                  <a:pt x="0" y="612698"/>
                </a:moveTo>
                <a:cubicBezTo>
                  <a:pt x="245364" y="304088"/>
                  <a:pt x="490728" y="-4522"/>
                  <a:pt x="722376" y="50"/>
                </a:cubicBezTo>
                <a:cubicBezTo>
                  <a:pt x="954024" y="4622"/>
                  <a:pt x="1278636" y="530402"/>
                  <a:pt x="1389888" y="640130"/>
                </a:cubicBezTo>
              </a:path>
            </a:pathLst>
          </a:custGeom>
          <a:ln w="28575"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80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76DC6-D9E5-BC14-FA47-58E769D0D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4ECF-9AF0-4332-C20F-83026B02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Maxima and minima with higher order differentiation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EBD167-4CC2-73D3-17F6-9E4155A200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Find points where the gradient is zero with differentiation:  i.e. solve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dx</m:t>
                        </m:r>
                      </m:den>
                    </m:f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What is the gradient like near these points?  Is it </a:t>
                </a:r>
                <a:r>
                  <a:rPr lang="en-GB" b="1" dirty="0"/>
                  <a:t>increasing </a:t>
                </a:r>
                <a:r>
                  <a:rPr lang="en-GB" dirty="0"/>
                  <a:t>or </a:t>
                </a:r>
                <a:r>
                  <a:rPr lang="en-GB" b="1" dirty="0"/>
                  <a:t>decreasing</a:t>
                </a:r>
                <a:r>
                  <a:rPr lang="en-GB" dirty="0"/>
                  <a:t>?  </a:t>
                </a:r>
                <a:br>
                  <a:rPr lang="en-GB" dirty="0"/>
                </a:br>
                <a:br>
                  <a:rPr lang="en-GB" dirty="0"/>
                </a:br>
                <a:r>
                  <a:rPr lang="en-GB" dirty="0"/>
                  <a:t>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positive or negative?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If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and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has a local minimum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/>
                  <a:t>.</a:t>
                </a:r>
                <a:br>
                  <a:rPr lang="en-GB" dirty="0"/>
                </a:br>
                <a:br>
                  <a:rPr lang="en-GB" dirty="0"/>
                </a:br>
                <a:r>
                  <a:rPr lang="en-GB" dirty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has a local maximum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/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EBD167-4CC2-73D3-17F6-9E4155A200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83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2CBB0CD-51A2-C143-93F7-32B031C316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Example: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2CBB0CD-51A2-C143-93F7-32B031C31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231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B0AD32-6B6E-21B2-6927-FDF03400C3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−12 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</m:oMath>
                </a14:m>
                <a:endParaRPr lang="en-GB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/>
                  <a:t> Local maxima/minima are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br>
                  <a:rPr lang="en-GB" dirty="0"/>
                </a:br>
                <a:endParaRPr lang="en-GB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=12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−24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br>
                  <a:rPr lang="en-GB" dirty="0"/>
                </a:br>
                <a:endParaRPr lang="en-GB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/>
                  <a:t>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=36</m:t>
                    </m:r>
                  </m:oMath>
                </a14:m>
                <a:r>
                  <a:rPr lang="en-GB" dirty="0"/>
                  <a:t>.  This is a local minimum.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/>
                  <a:t>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0. </m:t>
                    </m:r>
                  </m:oMath>
                </a14:m>
                <a:r>
                  <a:rPr lang="en-GB" dirty="0"/>
                  <a:t>We still don’t know if this is a local minimum/maximum.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/>
                  <a:t>But (first derivative test)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</m:oMath>
                </a14:m>
                <a:r>
                  <a:rPr lang="en-GB" dirty="0"/>
                  <a:t>: positive x negative= negative. So just before 0, f is decreasing…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/>
                  <a:t>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−3)</m:t>
                    </m:r>
                  </m:oMath>
                </a14:m>
                <a:r>
                  <a:rPr lang="en-GB" dirty="0"/>
                  <a:t>: positive x negative= negative. So just after 0, f is decreasing. No local minimum of maximum (or tautologically, both a minimum or a maximum at zero). 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B0AD32-6B6E-21B2-6927-FDF03400C3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18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B0560257DF614B8AFAA9A7B272A14F" ma:contentTypeVersion="11" ma:contentTypeDescription="Create a new document." ma:contentTypeScope="" ma:versionID="fd5cf60004daca3e764b4ebe923ebded">
  <xsd:schema xmlns:xsd="http://www.w3.org/2001/XMLSchema" xmlns:xs="http://www.w3.org/2001/XMLSchema" xmlns:p="http://schemas.microsoft.com/office/2006/metadata/properties" xmlns:ns3="77a293d5-141f-4076-a165-aee6bd45a154" targetNamespace="http://schemas.microsoft.com/office/2006/metadata/properties" ma:root="true" ma:fieldsID="924f72434b8d48479bb6808227a7b9bd" ns3:_="">
    <xsd:import namespace="77a293d5-141f-4076-a165-aee6bd45a154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a293d5-141f-4076-a165-aee6bd45a154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7a293d5-141f-4076-a165-aee6bd45a154" xsi:nil="true"/>
  </documentManagement>
</p:properties>
</file>

<file path=customXml/itemProps1.xml><?xml version="1.0" encoding="utf-8"?>
<ds:datastoreItem xmlns:ds="http://schemas.openxmlformats.org/officeDocument/2006/customXml" ds:itemID="{669DB68A-9EA4-42CF-AF00-B5B328FBA7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1A5452-B52D-4E8B-8B9A-0889777BF5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a293d5-141f-4076-a165-aee6bd45a1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896A68-8FB7-4715-B528-5F31F8B30044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77a293d5-141f-4076-a165-aee6bd45a15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8285</TotalTime>
  <Words>1199</Words>
  <Application>Microsoft Office PowerPoint</Application>
  <PresentationFormat>Widescreen</PresentationFormat>
  <Paragraphs>151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Calibri Light</vt:lpstr>
      <vt:lpstr>Cambria Math</vt:lpstr>
      <vt:lpstr>Courier New</vt:lpstr>
      <vt:lpstr>Wingdings</vt:lpstr>
      <vt:lpstr>Retrospect</vt:lpstr>
      <vt:lpstr>Mathematics for Computer Science B: Analysis</vt:lpstr>
      <vt:lpstr>Workshop 1 summary:</vt:lpstr>
      <vt:lpstr>Workshop 1 summary:</vt:lpstr>
      <vt:lpstr>Today we’ll look at</vt:lpstr>
      <vt:lpstr>Maxima and minima</vt:lpstr>
      <vt:lpstr>Maxima and minima</vt:lpstr>
      <vt:lpstr>Maxima and minima with differentiation</vt:lpstr>
      <vt:lpstr>Maxima and minima with higher order differentiation</vt:lpstr>
      <vt:lpstr>Example: y=x^4-4x^3</vt:lpstr>
      <vt:lpstr>Example: y=x^4-4x^3</vt:lpstr>
      <vt:lpstr>Multivariate differentiation</vt:lpstr>
      <vt:lpstr>Multivariate differentiation</vt:lpstr>
      <vt:lpstr>Partial derivative</vt:lpstr>
      <vt:lpstr>Partial derivative example 1</vt:lpstr>
      <vt:lpstr>Partial derivative example 2</vt:lpstr>
      <vt:lpstr>Nabla: vector of partial derivatives</vt:lpstr>
      <vt:lpstr>Derivative along a vector</vt:lpstr>
      <vt:lpstr>Why do we care about the directional derivative?</vt:lpstr>
      <vt:lpstr>Extrema: the Hessian matrix</vt:lpstr>
      <vt:lpstr>Classifying Eigenvalues</vt:lpstr>
      <vt:lpstr>Example on board</vt:lpstr>
      <vt:lpstr>Summary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Sophie Stevens</dc:creator>
  <cp:lastModifiedBy>Sophie Stevens</cp:lastModifiedBy>
  <cp:revision>6</cp:revision>
  <dcterms:created xsi:type="dcterms:W3CDTF">2025-02-13T20:38:51Z</dcterms:created>
  <dcterms:modified xsi:type="dcterms:W3CDTF">2025-02-26T11:28:42Z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0x010100B0B0560257DF614B8AFAA9A7B272A14F</vt:lpwstr>
  </property>
</Properties>
</file>