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789" r:id="rId2"/>
    <p:sldId id="394" r:id="rId3"/>
    <p:sldId id="669" r:id="rId4"/>
    <p:sldId id="600" r:id="rId5"/>
    <p:sldId id="622" r:id="rId6"/>
    <p:sldId id="541" r:id="rId7"/>
    <p:sldId id="542" r:id="rId8"/>
    <p:sldId id="784" r:id="rId9"/>
    <p:sldId id="628" r:id="rId10"/>
    <p:sldId id="543" r:id="rId11"/>
    <p:sldId id="545" r:id="rId12"/>
    <p:sldId id="544" r:id="rId13"/>
    <p:sldId id="546" r:id="rId14"/>
    <p:sldId id="548" r:id="rId15"/>
    <p:sldId id="550" r:id="rId16"/>
    <p:sldId id="629" r:id="rId17"/>
    <p:sldId id="630" r:id="rId18"/>
    <p:sldId id="552" r:id="rId19"/>
    <p:sldId id="553" r:id="rId20"/>
    <p:sldId id="570" r:id="rId21"/>
    <p:sldId id="571" r:id="rId22"/>
    <p:sldId id="639" r:id="rId23"/>
    <p:sldId id="573" r:id="rId24"/>
    <p:sldId id="574" r:id="rId25"/>
    <p:sldId id="558" r:id="rId26"/>
    <p:sldId id="561" r:id="rId27"/>
    <p:sldId id="788" r:id="rId28"/>
    <p:sldId id="624" r:id="rId29"/>
    <p:sldId id="565" r:id="rId30"/>
    <p:sldId id="566" r:id="rId31"/>
    <p:sldId id="567" r:id="rId32"/>
    <p:sldId id="538" r:id="rId33"/>
    <p:sldId id="540" r:id="rId34"/>
    <p:sldId id="580" r:id="rId35"/>
    <p:sldId id="581" r:id="rId36"/>
    <p:sldId id="583" r:id="rId37"/>
    <p:sldId id="584" r:id="rId38"/>
    <p:sldId id="585" r:id="rId39"/>
    <p:sldId id="586" r:id="rId40"/>
    <p:sldId id="587" r:id="rId41"/>
    <p:sldId id="589" r:id="rId42"/>
    <p:sldId id="590" r:id="rId43"/>
    <p:sldId id="591" r:id="rId44"/>
    <p:sldId id="562" r:id="rId45"/>
    <p:sldId id="563" r:id="rId4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Book Antiqua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3A339"/>
    <a:srgbClr val="FFBA1C"/>
    <a:srgbClr val="F5FF23"/>
    <a:srgbClr val="FA2121"/>
    <a:srgbClr val="FF414C"/>
    <a:srgbClr val="C4FEFA"/>
    <a:srgbClr val="5F5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43" autoAdjust="0"/>
    <p:restoredTop sz="94660"/>
  </p:normalViewPr>
  <p:slideViewPr>
    <p:cSldViewPr>
      <p:cViewPr varScale="1">
        <p:scale>
          <a:sx n="59" d="100"/>
          <a:sy n="59" d="100"/>
        </p:scale>
        <p:origin x="1524" y="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35" d="100"/>
          <a:sy n="35" d="100"/>
        </p:scale>
        <p:origin x="-1524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a Belguith" userId="edaa0afb-4621-4165-af1d-05ed505f7999" providerId="ADAL" clId="{F2E17811-F580-42F4-8D3F-2B9E48935FC1}"/>
    <pc:docChg chg="modSld">
      <pc:chgData name="Sana Belguith" userId="edaa0afb-4621-4165-af1d-05ed505f7999" providerId="ADAL" clId="{F2E17811-F580-42F4-8D3F-2B9E48935FC1}" dt="2025-02-08T20:14:40.808" v="1" actId="20577"/>
      <pc:docMkLst>
        <pc:docMk/>
      </pc:docMkLst>
      <pc:sldChg chg="modSp mod">
        <pc:chgData name="Sana Belguith" userId="edaa0afb-4621-4165-af1d-05ed505f7999" providerId="ADAL" clId="{F2E17811-F580-42F4-8D3F-2B9E48935FC1}" dt="2025-02-08T20:14:40.808" v="1" actId="20577"/>
        <pc:sldMkLst>
          <pc:docMk/>
          <pc:sldMk cId="0" sldId="545"/>
        </pc:sldMkLst>
        <pc:spChg chg="mod">
          <ac:chgData name="Sana Belguith" userId="edaa0afb-4621-4165-af1d-05ed505f7999" providerId="ADAL" clId="{F2E17811-F580-42F4-8D3F-2B9E48935FC1}" dt="2025-02-08T20:14:40.808" v="1" actId="20577"/>
          <ac:spMkLst>
            <pc:docMk/>
            <pc:sldMk cId="0" sldId="545"/>
            <ac:spMk id="5837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2700"/>
            <a:ext cx="307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3" tIns="0" rIns="19853" bIns="0" numCol="1" anchor="t" anchorCtr="0" compatLnSpc="1">
            <a:prstTxWarp prst="textNoShape">
              <a:avLst/>
            </a:prstTxWarp>
          </a:bodyPr>
          <a:lstStyle>
            <a:lvl1pPr defTabSz="954088" eaLnBrk="0" hangingPunct="0">
              <a:defRPr sz="1000" i="1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12700"/>
            <a:ext cx="307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3" tIns="0" rIns="19853" bIns="0" numCol="1" anchor="t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000" i="1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45663"/>
            <a:ext cx="307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3" tIns="0" rIns="19853" bIns="0" numCol="1" anchor="b" anchorCtr="0" compatLnSpc="1">
            <a:prstTxWarp prst="textNoShape">
              <a:avLst/>
            </a:prstTxWarp>
          </a:bodyPr>
          <a:lstStyle>
            <a:lvl1pPr defTabSz="954088" eaLnBrk="0" hangingPunct="0">
              <a:defRPr sz="1000" i="1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45663"/>
            <a:ext cx="307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3" tIns="0" rIns="19853" bIns="0" numCol="1" anchor="b" anchorCtr="0" compatLnSpc="1">
            <a:prstTxWarp prst="textNoShape">
              <a:avLst/>
            </a:prstTxWarp>
          </a:bodyPr>
          <a:lstStyle>
            <a:lvl1pPr algn="r" defTabSz="954088" eaLnBrk="0" hangingPunct="0">
              <a:defRPr sz="1000" i="1"/>
            </a:lvl1pPr>
          </a:lstStyle>
          <a:p>
            <a:pPr>
              <a:defRPr/>
            </a:pPr>
            <a:fld id="{A7735BAF-02B3-4CEB-955F-52F22872896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2700"/>
            <a:ext cx="307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3" tIns="0" rIns="19853" bIns="0" numCol="1" anchor="t" anchorCtr="0" compatLnSpc="1">
            <a:prstTxWarp prst="textNoShape">
              <a:avLst/>
            </a:prstTxWarp>
          </a:bodyPr>
          <a:lstStyle>
            <a:lvl1pPr defTabSz="79533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12700"/>
            <a:ext cx="307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3" tIns="0" rIns="19853" bIns="0" numCol="1" anchor="t" anchorCtr="0" compatLnSpc="1">
            <a:prstTxWarp prst="textNoShape">
              <a:avLst/>
            </a:prstTxWarp>
          </a:bodyPr>
          <a:lstStyle>
            <a:lvl1pPr algn="r" defTabSz="79533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45663"/>
            <a:ext cx="307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3" tIns="0" rIns="19853" bIns="0" numCol="1" anchor="b" anchorCtr="0" compatLnSpc="1">
            <a:prstTxWarp prst="textNoShape">
              <a:avLst/>
            </a:prstTxWarp>
          </a:bodyPr>
          <a:lstStyle>
            <a:lvl1pPr defTabSz="79533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45663"/>
            <a:ext cx="3076575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853" tIns="0" rIns="19853" bIns="0" numCol="1" anchor="b" anchorCtr="0" compatLnSpc="1">
            <a:prstTxWarp prst="textNoShape">
              <a:avLst/>
            </a:prstTxWarp>
          </a:bodyPr>
          <a:lstStyle>
            <a:lvl1pPr algn="r" defTabSz="795338" eaLnBrk="0" hangingPunct="0">
              <a:defRPr sz="1000" i="1">
                <a:latin typeface="Times New Roman" pitchFamily="18" charset="0"/>
              </a:defRPr>
            </a:lvl1pPr>
          </a:lstStyle>
          <a:p>
            <a:pPr>
              <a:defRPr/>
            </a:pPr>
            <a:fld id="{B04CF996-5C37-4EE1-9229-EC1C9937AD4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  <p:sp>
        <p:nvSpPr>
          <p:cNvPr id="111622" name="Rectangle 6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900113"/>
            <a:ext cx="4764088" cy="35734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  <p:sp>
        <p:nvSpPr>
          <p:cNvPr id="2055" name="Rectangle 7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4100"/>
            <a:ext cx="5207000" cy="430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955" tIns="47979" rIns="95955" bIns="479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Cliquez pour modifier les styles du texte du masque</a:t>
            </a:r>
          </a:p>
          <a:p>
            <a:pPr lvl="1"/>
            <a:r>
              <a:rPr lang="en-US" noProof="0"/>
              <a:t>Deuxième niveau</a:t>
            </a:r>
          </a:p>
          <a:p>
            <a:pPr lvl="2"/>
            <a:r>
              <a:rPr lang="en-US" noProof="0"/>
              <a:t>Troisième niveau</a:t>
            </a:r>
          </a:p>
          <a:p>
            <a:pPr lvl="3"/>
            <a:r>
              <a:rPr lang="en-US" noProof="0"/>
              <a:t>Quatrième niveau</a:t>
            </a:r>
          </a:p>
          <a:p>
            <a:pPr lvl="4"/>
            <a:r>
              <a:rPr lang="en-US" noProof="0"/>
              <a:t>Cinquième niveau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9DF91067-6428-1FA1-1C04-7402781DB0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0CB5DE0-3B3B-4413-8C0E-ECB7C28BCFB4}" type="slidenum">
              <a:rPr lang="en-GB" altLang="en-US" sz="1200"/>
              <a:pPr/>
              <a:t>2</a:t>
            </a:fld>
            <a:endParaRPr lang="en-GB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6B7227D0-5F13-AD7E-EE87-A166918C9B8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24043CEF-DC45-0F5F-B28D-F9BF978FBA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310B1E-4D25-48E6-A6CB-2A7DB34EFF33}" type="slidenum">
              <a:rPr lang="fr-FR" smtClean="0"/>
              <a:pPr/>
              <a:t>11</a:t>
            </a:fld>
            <a:endParaRPr lang="fr-FR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89C6F97-10ED-4C23-BB16-F86858B06827}" type="slidenum">
              <a:rPr lang="fr-FR" smtClean="0"/>
              <a:pPr/>
              <a:t>12</a:t>
            </a:fld>
            <a:endParaRPr lang="fr-FR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35C8D5-6EC2-4E16-9FFD-C93D02B6530D}" type="slidenum">
              <a:rPr lang="fr-FR" smtClean="0"/>
              <a:pPr/>
              <a:t>13</a:t>
            </a:fld>
            <a:endParaRPr lang="fr-FR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DECCA5-BAB1-44AC-9768-975B260F77D5}" type="slidenum">
              <a:rPr lang="fr-FR" smtClean="0"/>
              <a:pPr/>
              <a:t>14</a:t>
            </a:fld>
            <a:endParaRPr lang="fr-FR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32F83C4-8039-40BB-8F74-3665E199B388}" type="slidenum">
              <a:rPr lang="fr-FR" smtClean="0"/>
              <a:pPr/>
              <a:t>15</a:t>
            </a:fld>
            <a:endParaRPr lang="fr-FR"/>
          </a:p>
        </p:txBody>
      </p:sp>
      <p:sp>
        <p:nvSpPr>
          <p:cNvPr id="167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F08D48-1E29-4F5F-BB40-C446DB4A5C51}" type="slidenum">
              <a:rPr lang="fr-FR" smtClean="0"/>
              <a:pPr/>
              <a:t>16</a:t>
            </a:fld>
            <a:endParaRPr lang="fr-FR"/>
          </a:p>
        </p:txBody>
      </p:sp>
      <p:sp>
        <p:nvSpPr>
          <p:cNvPr id="168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8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08475"/>
          </a:xfrm>
          <a:noFill/>
          <a:ln/>
        </p:spPr>
        <p:txBody>
          <a:bodyPr lIns="96128" tIns="48065" rIns="96128" bIns="48065"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C9869A-58F6-4FCF-BC6D-B0453FE81E4F}" type="slidenum">
              <a:rPr lang="fr-FR" smtClean="0"/>
              <a:pPr/>
              <a:t>17</a:t>
            </a:fld>
            <a:endParaRPr lang="fr-FR"/>
          </a:p>
        </p:txBody>
      </p:sp>
      <p:sp>
        <p:nvSpPr>
          <p:cNvPr id="169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699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08475"/>
          </a:xfrm>
          <a:noFill/>
          <a:ln/>
        </p:spPr>
        <p:txBody>
          <a:bodyPr lIns="96128" tIns="48065" rIns="96128" bIns="48065"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65F295-556A-4C87-B2DE-1D10DA3BC91E}" type="slidenum">
              <a:rPr lang="fr-FR" smtClean="0"/>
              <a:pPr/>
              <a:t>18</a:t>
            </a:fld>
            <a:endParaRPr lang="fr-FR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739F0C-A7DD-489C-A891-DFF6ABA7B5AA}" type="slidenum">
              <a:rPr lang="fr-FR" smtClean="0"/>
              <a:pPr/>
              <a:t>19</a:t>
            </a:fld>
            <a:endParaRPr lang="fr-FR"/>
          </a:p>
        </p:txBody>
      </p:sp>
      <p:sp>
        <p:nvSpPr>
          <p:cNvPr id="172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6F9AFE-0DB7-4B12-ABB7-B88632B85CE9}" type="slidenum">
              <a:rPr lang="fr-FR" smtClean="0"/>
              <a:pPr/>
              <a:t>20</a:t>
            </a:fld>
            <a:endParaRPr lang="fr-FR"/>
          </a:p>
        </p:txBody>
      </p:sp>
      <p:sp>
        <p:nvSpPr>
          <p:cNvPr id="173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900113"/>
            <a:ext cx="4764087" cy="3573462"/>
          </a:xfrm>
          <a:ln/>
        </p:spPr>
      </p:sp>
      <p:sp>
        <p:nvSpPr>
          <p:cNvPr id="173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6C563-4B84-4FBE-A927-4D2D12FA6937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08475"/>
          </a:xfrm>
          <a:noFill/>
          <a:ln/>
        </p:spPr>
        <p:txBody>
          <a:bodyPr lIns="96117" tIns="48059" rIns="96117" bIns="48059"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E98FD4-6C51-450B-BE8E-214A10293F09}" type="slidenum">
              <a:rPr lang="fr-FR" smtClean="0"/>
              <a:pPr/>
              <a:t>21</a:t>
            </a:fld>
            <a:endParaRPr lang="fr-FR"/>
          </a:p>
        </p:txBody>
      </p:sp>
      <p:sp>
        <p:nvSpPr>
          <p:cNvPr id="174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900113"/>
            <a:ext cx="4764087" cy="3573462"/>
          </a:xfrm>
          <a:ln/>
        </p:spPr>
      </p:sp>
      <p:sp>
        <p:nvSpPr>
          <p:cNvPr id="174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097547-1791-4825-B094-3245CE227A5F}" type="slidenum">
              <a:rPr lang="fr-FR" smtClean="0"/>
              <a:pPr/>
              <a:t>22</a:t>
            </a:fld>
            <a:endParaRPr lang="fr-FR"/>
          </a:p>
        </p:txBody>
      </p:sp>
      <p:sp>
        <p:nvSpPr>
          <p:cNvPr id="181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1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4E440E9-EFA0-42FA-8FE3-FEF24C7582AE}" type="slidenum">
              <a:rPr lang="fr-FR" smtClean="0"/>
              <a:pPr/>
              <a:t>23</a:t>
            </a:fld>
            <a:endParaRPr lang="fr-FR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900113"/>
            <a:ext cx="4764087" cy="3573462"/>
          </a:xfrm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5E9B4E-13EB-4675-9A44-8C931862C0C9}" type="slidenum">
              <a:rPr lang="fr-FR" smtClean="0"/>
              <a:pPr/>
              <a:t>24</a:t>
            </a:fld>
            <a:endParaRPr lang="fr-FR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900113"/>
            <a:ext cx="4764087" cy="3573462"/>
          </a:xfrm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D99400-4DDF-4305-B0A5-E173F808959B}" type="slidenum">
              <a:rPr lang="fr-FR" smtClean="0"/>
              <a:pPr/>
              <a:t>25</a:t>
            </a:fld>
            <a:endParaRPr lang="fr-FR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6C9F7-7E68-4A65-8F88-7057BFD39643}" type="slidenum">
              <a:rPr lang="fr-FR" smtClean="0"/>
              <a:pPr/>
              <a:t>26</a:t>
            </a:fld>
            <a:endParaRPr lang="fr-FR"/>
          </a:p>
        </p:txBody>
      </p:sp>
      <p:sp>
        <p:nvSpPr>
          <p:cNvPr id="196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6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A96F01-04CC-4E96-8758-86E3191687DD}" type="slidenum">
              <a:rPr lang="fr-FR" smtClean="0"/>
              <a:pPr/>
              <a:t>28</a:t>
            </a:fld>
            <a:endParaRPr lang="fr-FR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939" tIns="47970" rIns="95939" bIns="47970"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7164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B040E7-6990-4B28-A2B2-DEEE52BBAAB8}" type="slidenum">
              <a:rPr lang="fr-FR" smtClean="0"/>
              <a:pPr/>
              <a:t>29</a:t>
            </a:fld>
            <a:endParaRPr lang="fr-FR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939" tIns="47970" rIns="95939" bIns="47970"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318516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F07B054-108C-4484-AA7E-421CA93CD349}" type="slidenum">
              <a:rPr lang="fr-FR" smtClean="0"/>
              <a:pPr/>
              <a:t>30</a:t>
            </a:fld>
            <a:endParaRPr lang="fr-FR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939" tIns="47970" rIns="95939" bIns="47970"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58173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91D8D1-0CC1-4896-81C9-EB40782F70A2}" type="slidenum">
              <a:rPr lang="fr-FR" smtClean="0"/>
              <a:pPr/>
              <a:t>31</a:t>
            </a:fld>
            <a:endParaRPr lang="fr-FR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5939" tIns="47970" rIns="95939" bIns="47970"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82540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A12C09F-7E91-486D-926E-C9F4972C7CCF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10280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C372E8-6614-4B64-81DC-B4DDBA97077F}" type="slidenum">
              <a:rPr lang="fr-FR" smtClean="0"/>
              <a:pPr/>
              <a:t>32</a:t>
            </a:fld>
            <a:endParaRPr lang="fr-FR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08475"/>
          </a:xfrm>
          <a:noFill/>
          <a:ln/>
        </p:spPr>
        <p:txBody>
          <a:bodyPr lIns="96117" tIns="48059" rIns="96117" bIns="48059"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024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ECC041-9706-473D-A152-15929567B8DB}" type="slidenum">
              <a:rPr lang="fr-FR" smtClean="0"/>
              <a:pPr/>
              <a:t>33</a:t>
            </a:fld>
            <a:endParaRPr lang="fr-FR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08475"/>
          </a:xfrm>
          <a:noFill/>
          <a:ln/>
        </p:spPr>
        <p:txBody>
          <a:bodyPr lIns="96117" tIns="48059" rIns="96117" bIns="48059"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973306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F6C0F6-275C-4279-B593-0852E54F3295}" type="slidenum">
              <a:rPr lang="fr-FR" smtClean="0"/>
              <a:pPr/>
              <a:t>34</a:t>
            </a:fld>
            <a:endParaRPr lang="fr-FR"/>
          </a:p>
        </p:txBody>
      </p:sp>
      <p:sp>
        <p:nvSpPr>
          <p:cNvPr id="199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199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355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0BFE98B-948F-4262-B561-BEB2B9DF61BF}" type="slidenum">
              <a:rPr lang="fr-FR" smtClean="0"/>
              <a:pPr/>
              <a:t>35</a:t>
            </a:fld>
            <a:endParaRPr lang="fr-FR"/>
          </a:p>
        </p:txBody>
      </p:sp>
      <p:sp>
        <p:nvSpPr>
          <p:cNvPr id="200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03713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75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7D73E43-9A51-4DDA-9657-09669CAB0474}" type="slidenum">
              <a:rPr lang="fr-FR" smtClean="0"/>
              <a:pPr/>
              <a:t>36</a:t>
            </a:fld>
            <a:endParaRPr lang="fr-FR"/>
          </a:p>
        </p:txBody>
      </p:sp>
      <p:sp>
        <p:nvSpPr>
          <p:cNvPr id="202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900113"/>
            <a:ext cx="4764087" cy="3573462"/>
          </a:xfrm>
          <a:ln/>
        </p:spPr>
      </p:sp>
      <p:sp>
        <p:nvSpPr>
          <p:cNvPr id="202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DD201C-EDEF-41F5-A8A8-637DDECE2AB9}" type="slidenum">
              <a:rPr lang="fr-FR" smtClean="0"/>
              <a:pPr/>
              <a:t>37</a:t>
            </a:fld>
            <a:endParaRPr lang="fr-FR"/>
          </a:p>
        </p:txBody>
      </p:sp>
      <p:sp>
        <p:nvSpPr>
          <p:cNvPr id="203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64100"/>
            <a:ext cx="5207000" cy="4303713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251DF4-C170-4ED9-A2CA-3C06CE1FC5E3}" type="slidenum">
              <a:rPr lang="fr-FR" smtClean="0"/>
              <a:pPr/>
              <a:t>38</a:t>
            </a:fld>
            <a:endParaRPr lang="fr-FR"/>
          </a:p>
        </p:txBody>
      </p:sp>
      <p:sp>
        <p:nvSpPr>
          <p:cNvPr id="204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048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355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5459E56-677C-475E-9C12-A14B71936ED7}" type="slidenum">
              <a:rPr lang="fr-FR" smtClean="0"/>
              <a:pPr/>
              <a:t>39</a:t>
            </a:fld>
            <a:endParaRPr lang="fr-FR"/>
          </a:p>
        </p:txBody>
      </p:sp>
      <p:sp>
        <p:nvSpPr>
          <p:cNvPr id="205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05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355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0E85CC-D7EC-4F2B-96B3-3EC363468564}" type="slidenum">
              <a:rPr lang="fr-FR" smtClean="0"/>
              <a:pPr/>
              <a:t>40</a:t>
            </a:fld>
            <a:endParaRPr lang="fr-FR"/>
          </a:p>
        </p:txBody>
      </p:sp>
      <p:sp>
        <p:nvSpPr>
          <p:cNvPr id="206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068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355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A8A3CA-2DC9-4149-95A3-DD87C9434530}" type="slidenum">
              <a:rPr lang="fr-FR" smtClean="0"/>
              <a:pPr/>
              <a:t>41</a:t>
            </a:fld>
            <a:endParaRPr lang="fr-FR"/>
          </a:p>
        </p:txBody>
      </p:sp>
      <p:sp>
        <p:nvSpPr>
          <p:cNvPr id="208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0890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355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6E1A02-6C8D-4639-886D-C919DA4A4798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85203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DBF01A-9E71-4A1F-BD61-98F9547141BF}" type="slidenum">
              <a:rPr lang="fr-FR" smtClean="0"/>
              <a:pPr/>
              <a:t>42</a:t>
            </a:fld>
            <a:endParaRPr lang="fr-FR"/>
          </a:p>
        </p:txBody>
      </p:sp>
      <p:sp>
        <p:nvSpPr>
          <p:cNvPr id="209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099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355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3E4B02C-AB6F-4831-BADE-344EEEA69DC5}" type="slidenum">
              <a:rPr lang="fr-FR" smtClean="0"/>
              <a:pPr/>
              <a:t>43</a:t>
            </a:fld>
            <a:endParaRPr lang="fr-FR"/>
          </a:p>
        </p:txBody>
      </p:sp>
      <p:sp>
        <p:nvSpPr>
          <p:cNvPr id="210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4925" cy="3836988"/>
          </a:xfrm>
          <a:ln/>
        </p:spPr>
      </p:sp>
      <p:sp>
        <p:nvSpPr>
          <p:cNvPr id="210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150" y="4835525"/>
            <a:ext cx="5207000" cy="4605338"/>
          </a:xfrm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63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5E566F-54C7-4CDB-9B35-064921A28E8C}" type="slidenum">
              <a:rPr lang="fr-FR" smtClean="0"/>
              <a:pPr/>
              <a:t>44</a:t>
            </a:fld>
            <a:endParaRPr lang="fr-FR"/>
          </a:p>
        </p:txBody>
      </p:sp>
      <p:sp>
        <p:nvSpPr>
          <p:cNvPr id="197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7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D0D647-8B18-47D6-BC75-33DD8F2E2D0F}" type="slidenum">
              <a:rPr lang="fr-FR" smtClean="0"/>
              <a:pPr/>
              <a:t>45</a:t>
            </a:fld>
            <a:endParaRPr lang="fr-FR"/>
          </a:p>
        </p:txBody>
      </p:sp>
      <p:sp>
        <p:nvSpPr>
          <p:cNvPr id="198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8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E59B66-02F4-4FE7-83FE-206B76C5C5DC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ADEC3A-7EAB-46BC-9F04-820D57EBE236}" type="slidenum">
              <a:rPr lang="fr-FR" smtClean="0"/>
              <a:pPr/>
              <a:t>7</a:t>
            </a:fld>
            <a:endParaRPr lang="fr-FR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E32298-9E38-4428-AA6E-C8A1BFD3B616}" type="slidenum">
              <a:rPr lang="fr-FR" smtClean="0"/>
              <a:pPr/>
              <a:t>8</a:t>
            </a:fld>
            <a:endParaRPr lang="fr-FR"/>
          </a:p>
        </p:txBody>
      </p:sp>
      <p:sp>
        <p:nvSpPr>
          <p:cNvPr id="166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B101B5D-E83E-4433-8351-2A35AD207F88}" type="slidenum">
              <a:rPr lang="fr-FR" smtClean="0"/>
              <a:pPr/>
              <a:t>9</a:t>
            </a:fld>
            <a:endParaRPr lang="fr-FR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5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D915FF-8236-4638-9826-E3DA47235E5B}" type="slidenum">
              <a:rPr lang="fr-FR" smtClean="0"/>
              <a:pPr/>
              <a:t>10</a:t>
            </a:fld>
            <a:endParaRPr lang="fr-FR"/>
          </a:p>
        </p:txBody>
      </p:sp>
      <p:sp>
        <p:nvSpPr>
          <p:cNvPr id="160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0EFE4E6-71AA-413E-B7DC-463A98629FF9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FF9D20-0D6E-4707-8BA4-535558A3D8AC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4140DF-74F5-4A23-B53F-139CCD6B384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re. Texte et 2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74F9A-E43F-48D4-AF58-316AF9EDB356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19E226-71E6-404C-BF93-DA4CBB83E14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804EF3-A240-4DB4-8CBB-7C0553AB62B0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07FA30-5A00-40CC-8BF9-FB7E767EA7CB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94D5BD-B99A-4B1C-B7B1-15FC22EAF58F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A989A-C24F-440A-8604-ACC2969C1E9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491BE8-46D9-4D4B-B118-9447E9CCB2E3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9333AE-5791-4F8F-AEB2-418BD3A74671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C26786-A4C8-4572-A7CF-2DF461B6A96E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C78124-7C2B-446B-89E0-B4961EEAEF37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eaLnBrk="0" hangingPunct="0"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 eaLnBrk="0" hangingPunct="0">
              <a:defRPr sz="1400" smtClean="0">
                <a:latin typeface="Times New Roman" pitchFamily="18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400" smtClean="0">
                <a:solidFill>
                  <a:schemeClr val="bg2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A00F704D-AAE6-45E0-9A55-FBDCC0830CFD}" type="slidenum">
              <a:rPr lang="fr-FR"/>
              <a:pPr>
                <a:defRPr/>
              </a:pPr>
              <a:t>‹#›</a:t>
            </a:fld>
            <a:endParaRPr lang="fr-FR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Monotype Sort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»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4000"/>
        <a:buFont typeface="Monotype Sort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Char char="–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3C032-1671-BB68-A8D6-69622D52F3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400" dirty="0">
                <a:solidFill>
                  <a:schemeClr val="bg2"/>
                </a:solidFill>
              </a:rPr>
              <a:t>Security Protocols and Private Network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DC2F53-299B-1A34-8475-A21F7409F6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>
                <a:solidFill>
                  <a:schemeClr val="bg2"/>
                </a:solidFill>
              </a:rPr>
              <a:t>Dr Sana Belguith</a:t>
            </a:r>
            <a:endParaRPr lang="en-GB" sz="2800" dirty="0">
              <a:solidFill>
                <a:schemeClr val="bg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BDC25A-D537-7C6C-D04F-653C240D0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EFE4E6-71AA-413E-B7DC-463A98629FF9}" type="slidenum">
              <a:rPr lang="fr-FR" smtClean="0"/>
              <a:pPr>
                <a:defRPr/>
              </a:pPr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95896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75E800D9-C47A-49B2-A2A6-5E644A342FEA}" type="slidenum">
              <a:rPr lang="fr-FR">
                <a:latin typeface="+mn-lt"/>
              </a:rPr>
              <a:pPr defTabSz="762000">
                <a:defRPr/>
              </a:pPr>
              <a:t>10</a:t>
            </a:fld>
            <a:endParaRPr lang="fr-FR">
              <a:latin typeface="+mn-lt"/>
            </a:endParaRP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52513"/>
            <a:ext cx="8458200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Clr>
                <a:srgbClr val="C0FEF9"/>
              </a:buClr>
              <a:buFontTx/>
              <a:buNone/>
            </a:pPr>
            <a:r>
              <a:rPr lang="en-US" sz="2400" dirty="0">
                <a:solidFill>
                  <a:schemeClr val="bg2"/>
                </a:solidFill>
              </a:rPr>
              <a:t>TLS organized into 2 parts: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000" i="1" dirty="0">
                <a:solidFill>
                  <a:schemeClr val="bg2"/>
                </a:solidFill>
              </a:rPr>
              <a:t>TLS record protocol</a:t>
            </a:r>
            <a:r>
              <a:rPr lang="en-US" sz="2000" dirty="0">
                <a:solidFill>
                  <a:schemeClr val="bg2"/>
                </a:solidFill>
              </a:rPr>
              <a:t>: user data protection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TLS sub-protocols: establishment and management of TLS sessions (security parameters negotiation, errors processing…)</a:t>
            </a:r>
          </a:p>
        </p:txBody>
      </p:sp>
      <p:grpSp>
        <p:nvGrpSpPr>
          <p:cNvPr id="56324" name="Group 3"/>
          <p:cNvGrpSpPr>
            <a:grpSpLocks/>
          </p:cNvGrpSpPr>
          <p:nvPr/>
        </p:nvGrpSpPr>
        <p:grpSpPr bwMode="auto">
          <a:xfrm>
            <a:off x="228600" y="3657600"/>
            <a:ext cx="8686800" cy="3124200"/>
            <a:chOff x="96" y="2112"/>
            <a:chExt cx="5472" cy="1968"/>
          </a:xfrm>
        </p:grpSpPr>
        <p:grpSp>
          <p:nvGrpSpPr>
            <p:cNvPr id="56326" name="Group 4"/>
            <p:cNvGrpSpPr>
              <a:grpSpLocks/>
            </p:cNvGrpSpPr>
            <p:nvPr/>
          </p:nvGrpSpPr>
          <p:grpSpPr bwMode="auto">
            <a:xfrm>
              <a:off x="1536" y="2112"/>
              <a:ext cx="4032" cy="262"/>
              <a:chOff x="504" y="2208"/>
              <a:chExt cx="4032" cy="262"/>
            </a:xfrm>
          </p:grpSpPr>
          <p:sp>
            <p:nvSpPr>
              <p:cNvPr id="56341" name="Rectangle 5"/>
              <p:cNvSpPr>
                <a:spLocks noChangeArrowheads="1"/>
              </p:cNvSpPr>
              <p:nvPr/>
            </p:nvSpPr>
            <p:spPr bwMode="blackWhite">
              <a:xfrm>
                <a:off x="1536" y="2208"/>
                <a:ext cx="1032" cy="26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HTTPS</a:t>
                </a:r>
              </a:p>
            </p:txBody>
          </p:sp>
          <p:sp>
            <p:nvSpPr>
              <p:cNvPr id="56342" name="Rectangle 6"/>
              <p:cNvSpPr>
                <a:spLocks noChangeArrowheads="1"/>
              </p:cNvSpPr>
              <p:nvPr/>
            </p:nvSpPr>
            <p:spPr bwMode="blackWhite">
              <a:xfrm>
                <a:off x="2568" y="2208"/>
                <a:ext cx="1080" cy="26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TELNETS</a:t>
                </a:r>
              </a:p>
            </p:txBody>
          </p:sp>
          <p:sp>
            <p:nvSpPr>
              <p:cNvPr id="56343" name="Rectangle 7"/>
              <p:cNvSpPr>
                <a:spLocks noChangeArrowheads="1"/>
              </p:cNvSpPr>
              <p:nvPr/>
            </p:nvSpPr>
            <p:spPr bwMode="blackWhite">
              <a:xfrm>
                <a:off x="3648" y="2208"/>
                <a:ext cx="888" cy="26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FTPS</a:t>
                </a:r>
              </a:p>
            </p:txBody>
          </p:sp>
          <p:sp>
            <p:nvSpPr>
              <p:cNvPr id="56344" name="Rectangle 8"/>
              <p:cNvSpPr>
                <a:spLocks noChangeArrowheads="1"/>
              </p:cNvSpPr>
              <p:nvPr/>
            </p:nvSpPr>
            <p:spPr bwMode="blackWhite">
              <a:xfrm>
                <a:off x="504" y="2208"/>
                <a:ext cx="1032" cy="26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POP3S</a:t>
                </a:r>
              </a:p>
            </p:txBody>
          </p:sp>
        </p:grpSp>
        <p:grpSp>
          <p:nvGrpSpPr>
            <p:cNvPr id="56327" name="Group 9"/>
            <p:cNvGrpSpPr>
              <a:grpSpLocks/>
            </p:cNvGrpSpPr>
            <p:nvPr/>
          </p:nvGrpSpPr>
          <p:grpSpPr bwMode="auto">
            <a:xfrm>
              <a:off x="96" y="2576"/>
              <a:ext cx="5040" cy="496"/>
              <a:chOff x="96" y="2576"/>
              <a:chExt cx="5040" cy="370"/>
            </a:xfrm>
          </p:grpSpPr>
          <p:sp>
            <p:nvSpPr>
              <p:cNvPr id="56337" name="Rectangle 10"/>
              <p:cNvSpPr>
                <a:spLocks noChangeArrowheads="1"/>
              </p:cNvSpPr>
              <p:nvPr/>
            </p:nvSpPr>
            <p:spPr bwMode="blackWhite">
              <a:xfrm>
                <a:off x="96" y="2576"/>
                <a:ext cx="1512" cy="37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4FEFA"/>
                    </a:solidFill>
                    <a:latin typeface="Times New Roman" pitchFamily="18" charset="0"/>
                  </a:rPr>
                  <a:t>TLS handshake </a:t>
                </a:r>
              </a:p>
              <a:p>
                <a:pPr algn="ctr" eaLnBrk="0" hangingPunct="0"/>
                <a:r>
                  <a:rPr lang="en-US" sz="2000" b="1" dirty="0">
                    <a:solidFill>
                      <a:srgbClr val="C4FEFA"/>
                    </a:solidFill>
                    <a:latin typeface="Times New Roman" pitchFamily="18" charset="0"/>
                  </a:rPr>
                  <a:t>protocol</a:t>
                </a:r>
              </a:p>
            </p:txBody>
          </p:sp>
          <p:sp>
            <p:nvSpPr>
              <p:cNvPr id="56338" name="Rectangle 11"/>
              <p:cNvSpPr>
                <a:spLocks noChangeArrowheads="1"/>
              </p:cNvSpPr>
              <p:nvPr/>
            </p:nvSpPr>
            <p:spPr bwMode="blackWhite">
              <a:xfrm>
                <a:off x="1584" y="2576"/>
                <a:ext cx="1536" cy="37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4FEFA"/>
                    </a:solidFill>
                    <a:latin typeface="Times New Roman" pitchFamily="18" charset="0"/>
                  </a:rPr>
                  <a:t>TLS change cipher </a:t>
                </a:r>
              </a:p>
              <a:p>
                <a:pPr algn="ctr" eaLnBrk="0" hangingPunct="0"/>
                <a:r>
                  <a:rPr lang="en-US" sz="2000" b="1" dirty="0">
                    <a:solidFill>
                      <a:srgbClr val="C4FEFA"/>
                    </a:solidFill>
                    <a:latin typeface="Times New Roman" pitchFamily="18" charset="0"/>
                  </a:rPr>
                  <a:t>spec protocol</a:t>
                </a:r>
              </a:p>
            </p:txBody>
          </p:sp>
          <p:sp>
            <p:nvSpPr>
              <p:cNvPr id="56339" name="Rectangle 12"/>
              <p:cNvSpPr>
                <a:spLocks noChangeArrowheads="1"/>
              </p:cNvSpPr>
              <p:nvPr/>
            </p:nvSpPr>
            <p:spPr bwMode="blackWhite">
              <a:xfrm>
                <a:off x="3120" y="2576"/>
                <a:ext cx="984" cy="37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4FEFA"/>
                    </a:solidFill>
                    <a:latin typeface="Times New Roman" pitchFamily="18" charset="0"/>
                  </a:rPr>
                  <a:t>TLS alert </a:t>
                </a:r>
              </a:p>
              <a:p>
                <a:pPr algn="ctr" eaLnBrk="0" hangingPunct="0"/>
                <a:r>
                  <a:rPr lang="en-US" sz="2000" b="1" dirty="0">
                    <a:solidFill>
                      <a:srgbClr val="C4FEFA"/>
                    </a:solidFill>
                    <a:latin typeface="Times New Roman" pitchFamily="18" charset="0"/>
                  </a:rPr>
                  <a:t>protocol</a:t>
                </a:r>
              </a:p>
            </p:txBody>
          </p:sp>
          <p:sp>
            <p:nvSpPr>
              <p:cNvPr id="56340" name="Rectangle 13"/>
              <p:cNvSpPr>
                <a:spLocks noChangeArrowheads="1"/>
              </p:cNvSpPr>
              <p:nvPr/>
            </p:nvSpPr>
            <p:spPr bwMode="blackWhite">
              <a:xfrm>
                <a:off x="3984" y="2577"/>
                <a:ext cx="1152" cy="36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 dirty="0">
                    <a:solidFill>
                      <a:srgbClr val="C4FEFA"/>
                    </a:solidFill>
                    <a:latin typeface="Times New Roman" pitchFamily="18" charset="0"/>
                  </a:rPr>
                  <a:t>TLS application </a:t>
                </a:r>
              </a:p>
              <a:p>
                <a:pPr algn="ctr" eaLnBrk="0" hangingPunct="0"/>
                <a:r>
                  <a:rPr lang="en-US" sz="2000" b="1" dirty="0">
                    <a:solidFill>
                      <a:srgbClr val="C4FEFA"/>
                    </a:solidFill>
                    <a:latin typeface="Times New Roman" pitchFamily="18" charset="0"/>
                  </a:rPr>
                  <a:t>data protocol</a:t>
                </a:r>
              </a:p>
            </p:txBody>
          </p:sp>
        </p:grpSp>
        <p:sp>
          <p:nvSpPr>
            <p:cNvPr id="56328" name="Rectangle 14"/>
            <p:cNvSpPr>
              <a:spLocks noChangeArrowheads="1"/>
            </p:cNvSpPr>
            <p:nvPr/>
          </p:nvSpPr>
          <p:spPr bwMode="blackWhite">
            <a:xfrm>
              <a:off x="96" y="3072"/>
              <a:ext cx="5040" cy="28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 dirty="0">
                  <a:solidFill>
                    <a:srgbClr val="C4FEFA"/>
                  </a:solidFill>
                  <a:latin typeface="Times New Roman" pitchFamily="18" charset="0"/>
                </a:rPr>
                <a:t>TLS record protocol</a:t>
              </a:r>
            </a:p>
          </p:txBody>
        </p:sp>
        <p:grpSp>
          <p:nvGrpSpPr>
            <p:cNvPr id="56329" name="Group 15"/>
            <p:cNvGrpSpPr>
              <a:grpSpLocks/>
            </p:cNvGrpSpPr>
            <p:nvPr/>
          </p:nvGrpSpPr>
          <p:grpSpPr bwMode="auto">
            <a:xfrm>
              <a:off x="1200" y="3648"/>
              <a:ext cx="2304" cy="432"/>
              <a:chOff x="1200" y="3543"/>
              <a:chExt cx="2304" cy="633"/>
            </a:xfrm>
          </p:grpSpPr>
          <p:sp>
            <p:nvSpPr>
              <p:cNvPr id="56334" name="Rectangle 16"/>
              <p:cNvSpPr>
                <a:spLocks noChangeArrowheads="1"/>
              </p:cNvSpPr>
              <p:nvPr/>
            </p:nvSpPr>
            <p:spPr bwMode="blackWhite">
              <a:xfrm>
                <a:off x="2352" y="3543"/>
                <a:ext cx="1152" cy="3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TCP</a:t>
                </a:r>
              </a:p>
            </p:txBody>
          </p:sp>
          <p:sp>
            <p:nvSpPr>
              <p:cNvPr id="56335" name="Rectangle 17"/>
              <p:cNvSpPr>
                <a:spLocks noChangeArrowheads="1"/>
              </p:cNvSpPr>
              <p:nvPr/>
            </p:nvSpPr>
            <p:spPr bwMode="blackWhite">
              <a:xfrm>
                <a:off x="1200" y="3543"/>
                <a:ext cx="1152" cy="317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UDP</a:t>
                </a:r>
              </a:p>
            </p:txBody>
          </p:sp>
          <p:sp>
            <p:nvSpPr>
              <p:cNvPr id="56336" name="Rectangle 18"/>
              <p:cNvSpPr>
                <a:spLocks noChangeArrowheads="1"/>
              </p:cNvSpPr>
              <p:nvPr/>
            </p:nvSpPr>
            <p:spPr bwMode="blackWhite">
              <a:xfrm>
                <a:off x="1200" y="3860"/>
                <a:ext cx="2304" cy="316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IP</a:t>
                </a:r>
              </a:p>
            </p:txBody>
          </p:sp>
        </p:grpSp>
        <p:sp>
          <p:nvSpPr>
            <p:cNvPr id="56330" name="Line 19"/>
            <p:cNvSpPr>
              <a:spLocks noChangeShapeType="1"/>
            </p:cNvSpPr>
            <p:nvPr/>
          </p:nvSpPr>
          <p:spPr bwMode="auto">
            <a:xfrm flipH="1" flipV="1">
              <a:off x="1584" y="2400"/>
              <a:ext cx="2400" cy="159"/>
            </a:xfrm>
            <a:prstGeom prst="line">
              <a:avLst/>
            </a:prstGeom>
            <a:noFill/>
            <a:ln w="12700">
              <a:solidFill>
                <a:srgbClr val="C4FEFA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6331" name="Line 20"/>
            <p:cNvSpPr>
              <a:spLocks noChangeShapeType="1"/>
            </p:cNvSpPr>
            <p:nvPr/>
          </p:nvSpPr>
          <p:spPr bwMode="auto">
            <a:xfrm flipV="1">
              <a:off x="5136" y="2352"/>
              <a:ext cx="432" cy="207"/>
            </a:xfrm>
            <a:prstGeom prst="line">
              <a:avLst/>
            </a:prstGeom>
            <a:noFill/>
            <a:ln w="12700">
              <a:solidFill>
                <a:srgbClr val="C4FEFA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6332" name="Line 21"/>
            <p:cNvSpPr>
              <a:spLocks noChangeShapeType="1"/>
            </p:cNvSpPr>
            <p:nvPr/>
          </p:nvSpPr>
          <p:spPr bwMode="auto">
            <a:xfrm flipH="1" flipV="1">
              <a:off x="96" y="3358"/>
              <a:ext cx="2256" cy="281"/>
            </a:xfrm>
            <a:prstGeom prst="line">
              <a:avLst/>
            </a:prstGeom>
            <a:noFill/>
            <a:ln w="12700">
              <a:solidFill>
                <a:srgbClr val="C4FEFA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6333" name="Line 22"/>
            <p:cNvSpPr>
              <a:spLocks noChangeShapeType="1"/>
            </p:cNvSpPr>
            <p:nvPr/>
          </p:nvSpPr>
          <p:spPr bwMode="auto">
            <a:xfrm flipV="1">
              <a:off x="3504" y="3358"/>
              <a:ext cx="1632" cy="281"/>
            </a:xfrm>
            <a:prstGeom prst="line">
              <a:avLst/>
            </a:prstGeom>
            <a:noFill/>
            <a:ln w="12700">
              <a:solidFill>
                <a:srgbClr val="C4FEFA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21D65F6-2541-2E1D-3FA0-12503E04E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Transport Layer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146A8B23-F31D-40CD-803F-A661BDF96D87}" type="slidenum">
              <a:rPr lang="fr-FR">
                <a:latin typeface="+mn-lt"/>
              </a:rPr>
              <a:pPr defTabSz="762000">
                <a:defRPr/>
              </a:pPr>
              <a:t>11</a:t>
            </a:fld>
            <a:endParaRPr lang="fr-FR">
              <a:latin typeface="+mn-lt"/>
            </a:endParaRP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341438"/>
            <a:ext cx="8280400" cy="4906962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5000"/>
              </a:lnSpc>
              <a:buClr>
                <a:srgbClr val="C0FEF9"/>
              </a:buClr>
              <a:buFontTx/>
              <a:buNone/>
            </a:pPr>
            <a:r>
              <a:rPr lang="en-US" sz="2800" dirty="0">
                <a:solidFill>
                  <a:schemeClr val="bg2"/>
                </a:solidFill>
              </a:rPr>
              <a:t>TLS sub-protocols: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i="1" dirty="0">
                <a:solidFill>
                  <a:schemeClr val="bg2"/>
                </a:solidFill>
              </a:rPr>
              <a:t>TLS alert protocol</a:t>
            </a:r>
            <a:r>
              <a:rPr lang="en-US" dirty="0">
                <a:solidFill>
                  <a:schemeClr val="bg2"/>
                </a:solidFill>
              </a:rPr>
              <a:t>: alarms transmission through the </a:t>
            </a:r>
            <a:r>
              <a:rPr lang="en-US" i="1" dirty="0">
                <a:solidFill>
                  <a:schemeClr val="bg2"/>
                </a:solidFill>
              </a:rPr>
              <a:t>TLS record protocol</a:t>
            </a:r>
            <a:endParaRPr lang="en-US" dirty="0">
              <a:solidFill>
                <a:schemeClr val="bg2"/>
              </a:solidFill>
            </a:endParaRP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i="1" dirty="0">
                <a:solidFill>
                  <a:schemeClr val="bg2"/>
                </a:solidFill>
              </a:rPr>
              <a:t>TLS change cipher-spec protocol</a:t>
            </a:r>
            <a:r>
              <a:rPr lang="en-US" dirty="0">
                <a:solidFill>
                  <a:schemeClr val="bg2"/>
                </a:solidFill>
              </a:rPr>
              <a:t>: moves to the new security context by the sender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i="1" dirty="0">
                <a:solidFill>
                  <a:schemeClr val="bg2"/>
                </a:solidFill>
              </a:rPr>
              <a:t>TLS application data protocol</a:t>
            </a:r>
            <a:r>
              <a:rPr lang="en-US" dirty="0">
                <a:solidFill>
                  <a:schemeClr val="bg2"/>
                </a:solidFill>
              </a:rPr>
              <a:t>: directs data communication to the </a:t>
            </a:r>
            <a:r>
              <a:rPr lang="en-US" i="1" dirty="0">
                <a:solidFill>
                  <a:schemeClr val="bg2"/>
                </a:solidFill>
              </a:rPr>
              <a:t>TLS record protocol</a:t>
            </a:r>
            <a:r>
              <a:rPr lang="en-US" dirty="0">
                <a:solidFill>
                  <a:schemeClr val="bg2"/>
                </a:solidFill>
              </a:rPr>
              <a:t> layer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i="1" dirty="0">
                <a:solidFill>
                  <a:schemeClr val="bg2"/>
                </a:solidFill>
              </a:rPr>
              <a:t>TLS handshake protocol</a:t>
            </a:r>
            <a:r>
              <a:rPr lang="en-US" dirty="0">
                <a:solidFill>
                  <a:schemeClr val="bg2"/>
                </a:solidFill>
              </a:rPr>
              <a:t>:</a:t>
            </a:r>
            <a:r>
              <a:rPr lang="en-US" i="1" dirty="0">
                <a:solidFill>
                  <a:schemeClr val="bg2"/>
                </a:solidFill>
              </a:rPr>
              <a:t> </a:t>
            </a:r>
            <a:r>
              <a:rPr lang="en-US" dirty="0">
                <a:solidFill>
                  <a:schemeClr val="bg2"/>
                </a:solidFill>
              </a:rPr>
              <a:t>authentication and security parameters establishment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1DEE9FF-68C9-BD8B-CF86-519CB8A7D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Transport Layer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C241BD1A-A762-4A7A-9210-F38FFFC0DAD0}" type="slidenum">
              <a:rPr lang="fr-FR">
                <a:latin typeface="+mn-lt"/>
              </a:rPr>
              <a:pPr defTabSz="762000">
                <a:defRPr/>
              </a:pPr>
              <a:t>12</a:t>
            </a:fld>
            <a:endParaRPr lang="fr-FR">
              <a:latin typeface="+mn-lt"/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3000"/>
            <a:ext cx="8458200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Clr>
                <a:srgbClr val="C0FEF9"/>
              </a:buClr>
              <a:buFontTx/>
              <a:buNone/>
            </a:pPr>
            <a:r>
              <a:rPr lang="en-US" sz="2400" i="1" dirty="0">
                <a:solidFill>
                  <a:schemeClr val="bg2"/>
                </a:solidFill>
              </a:rPr>
              <a:t>TLS record protocol </a:t>
            </a:r>
            <a:r>
              <a:rPr lang="en-US" sz="2400" dirty="0">
                <a:solidFill>
                  <a:schemeClr val="bg2"/>
                </a:solidFill>
              </a:rPr>
              <a:t>:</a:t>
            </a:r>
          </a:p>
        </p:txBody>
      </p:sp>
      <p:sp>
        <p:nvSpPr>
          <p:cNvPr id="57348" name="Rectangle 3"/>
          <p:cNvSpPr>
            <a:spLocks noChangeArrowheads="1"/>
          </p:cNvSpPr>
          <p:nvPr/>
        </p:nvSpPr>
        <p:spPr bwMode="blackWhite">
          <a:xfrm>
            <a:off x="2133600" y="1905000"/>
            <a:ext cx="4267200" cy="415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Data bloc</a:t>
            </a:r>
          </a:p>
        </p:txBody>
      </p:sp>
      <p:sp>
        <p:nvSpPr>
          <p:cNvPr id="57349" name="Line 4"/>
          <p:cNvSpPr>
            <a:spLocks noChangeShapeType="1"/>
          </p:cNvSpPr>
          <p:nvPr/>
        </p:nvSpPr>
        <p:spPr bwMode="auto">
          <a:xfrm flipV="1">
            <a:off x="3581400" y="22860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50" name="Rectangle 5"/>
          <p:cNvSpPr>
            <a:spLocks noChangeArrowheads="1"/>
          </p:cNvSpPr>
          <p:nvPr/>
        </p:nvSpPr>
        <p:spPr bwMode="blackWhite">
          <a:xfrm>
            <a:off x="2133600" y="2590800"/>
            <a:ext cx="1447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Data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fragment </a:t>
            </a:r>
          </a:p>
        </p:txBody>
      </p:sp>
      <p:sp>
        <p:nvSpPr>
          <p:cNvPr id="57351" name="Line 6"/>
          <p:cNvSpPr>
            <a:spLocks noChangeShapeType="1"/>
          </p:cNvSpPr>
          <p:nvPr/>
        </p:nvSpPr>
        <p:spPr bwMode="auto">
          <a:xfrm flipV="1">
            <a:off x="2362200" y="32004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52" name="Text Box 7"/>
          <p:cNvSpPr txBox="1">
            <a:spLocks noChangeArrowheads="1"/>
          </p:cNvSpPr>
          <p:nvPr/>
        </p:nvSpPr>
        <p:spPr bwMode="auto">
          <a:xfrm>
            <a:off x="6400800" y="2235200"/>
            <a:ext cx="21764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2"/>
                </a:solidFill>
              </a:rPr>
              <a:t>Fragmentation</a:t>
            </a:r>
          </a:p>
        </p:txBody>
      </p:sp>
      <p:sp>
        <p:nvSpPr>
          <p:cNvPr id="57353" name="Rectangle 8"/>
          <p:cNvSpPr>
            <a:spLocks noChangeArrowheads="1"/>
          </p:cNvSpPr>
          <p:nvPr/>
        </p:nvSpPr>
        <p:spPr bwMode="blackWhite">
          <a:xfrm>
            <a:off x="3568700" y="2590800"/>
            <a:ext cx="1447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Data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fragment </a:t>
            </a:r>
          </a:p>
        </p:txBody>
      </p:sp>
      <p:sp>
        <p:nvSpPr>
          <p:cNvPr id="57354" name="Line 9"/>
          <p:cNvSpPr>
            <a:spLocks noChangeShapeType="1"/>
          </p:cNvSpPr>
          <p:nvPr/>
        </p:nvSpPr>
        <p:spPr bwMode="auto">
          <a:xfrm flipV="1">
            <a:off x="4330700" y="32004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55" name="Rectangle 10"/>
          <p:cNvSpPr>
            <a:spLocks noChangeArrowheads="1"/>
          </p:cNvSpPr>
          <p:nvPr/>
        </p:nvSpPr>
        <p:spPr bwMode="blackWhite">
          <a:xfrm>
            <a:off x="4991100" y="2590800"/>
            <a:ext cx="1447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Data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fragment </a:t>
            </a:r>
          </a:p>
        </p:txBody>
      </p:sp>
      <p:sp>
        <p:nvSpPr>
          <p:cNvPr id="57356" name="Line 11"/>
          <p:cNvSpPr>
            <a:spLocks noChangeShapeType="1"/>
          </p:cNvSpPr>
          <p:nvPr/>
        </p:nvSpPr>
        <p:spPr bwMode="auto">
          <a:xfrm flipV="1">
            <a:off x="6134100" y="32004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57" name="Rectangle 12"/>
          <p:cNvSpPr>
            <a:spLocks noChangeArrowheads="1"/>
          </p:cNvSpPr>
          <p:nvPr/>
        </p:nvSpPr>
        <p:spPr bwMode="blackWhite">
          <a:xfrm>
            <a:off x="1828800" y="35052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Data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</a:t>
            </a:r>
          </a:p>
        </p:txBody>
      </p:sp>
      <p:sp>
        <p:nvSpPr>
          <p:cNvPr id="57358" name="Text Box 13"/>
          <p:cNvSpPr txBox="1">
            <a:spLocks noChangeArrowheads="1"/>
          </p:cNvSpPr>
          <p:nvPr/>
        </p:nvSpPr>
        <p:spPr bwMode="auto">
          <a:xfrm>
            <a:off x="6405563" y="3124200"/>
            <a:ext cx="19764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2"/>
                </a:solidFill>
              </a:rPr>
              <a:t>Compression</a:t>
            </a:r>
          </a:p>
        </p:txBody>
      </p:sp>
      <p:sp>
        <p:nvSpPr>
          <p:cNvPr id="57359" name="Text Box 14"/>
          <p:cNvSpPr txBox="1">
            <a:spLocks noChangeArrowheads="1"/>
          </p:cNvSpPr>
          <p:nvPr/>
        </p:nvSpPr>
        <p:spPr bwMode="auto">
          <a:xfrm>
            <a:off x="6399213" y="4038600"/>
            <a:ext cx="16891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2"/>
                </a:solidFill>
              </a:rPr>
              <a:t>Encryption</a:t>
            </a:r>
          </a:p>
        </p:txBody>
      </p:sp>
      <p:sp>
        <p:nvSpPr>
          <p:cNvPr id="57360" name="Text Box 15"/>
          <p:cNvSpPr txBox="1">
            <a:spLocks noChangeArrowheads="1"/>
          </p:cNvSpPr>
          <p:nvPr/>
        </p:nvSpPr>
        <p:spPr bwMode="auto">
          <a:xfrm>
            <a:off x="6400800" y="4953000"/>
            <a:ext cx="2693988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bg2"/>
                </a:solidFill>
              </a:rPr>
              <a:t>MAC introduction</a:t>
            </a:r>
          </a:p>
        </p:txBody>
      </p:sp>
      <p:sp>
        <p:nvSpPr>
          <p:cNvPr id="57361" name="Rectangle 16"/>
          <p:cNvSpPr>
            <a:spLocks noChangeArrowheads="1"/>
          </p:cNvSpPr>
          <p:nvPr/>
        </p:nvSpPr>
        <p:spPr bwMode="blackWhite">
          <a:xfrm>
            <a:off x="3784600" y="35052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Data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</a:t>
            </a:r>
          </a:p>
        </p:txBody>
      </p:sp>
      <p:sp>
        <p:nvSpPr>
          <p:cNvPr id="57362" name="Rectangle 17"/>
          <p:cNvSpPr>
            <a:spLocks noChangeArrowheads="1"/>
          </p:cNvSpPr>
          <p:nvPr/>
        </p:nvSpPr>
        <p:spPr bwMode="blackWhite">
          <a:xfrm>
            <a:off x="5588000" y="35052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Data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</a:t>
            </a:r>
          </a:p>
        </p:txBody>
      </p:sp>
      <p:sp>
        <p:nvSpPr>
          <p:cNvPr id="57363" name="Rectangle 18"/>
          <p:cNvSpPr>
            <a:spLocks noChangeArrowheads="1"/>
          </p:cNvSpPr>
          <p:nvPr/>
        </p:nvSpPr>
        <p:spPr bwMode="blackWhite">
          <a:xfrm>
            <a:off x="1828800" y="44196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Ciphered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 </a:t>
            </a:r>
          </a:p>
        </p:txBody>
      </p:sp>
      <p:sp>
        <p:nvSpPr>
          <p:cNvPr id="57364" name="Rectangle 19"/>
          <p:cNvSpPr>
            <a:spLocks noChangeArrowheads="1"/>
          </p:cNvSpPr>
          <p:nvPr/>
        </p:nvSpPr>
        <p:spPr bwMode="blackWhite">
          <a:xfrm>
            <a:off x="3810000" y="44196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Ciphered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 </a:t>
            </a:r>
          </a:p>
        </p:txBody>
      </p:sp>
      <p:sp>
        <p:nvSpPr>
          <p:cNvPr id="57365" name="Line 20"/>
          <p:cNvSpPr>
            <a:spLocks noChangeShapeType="1"/>
          </p:cNvSpPr>
          <p:nvPr/>
        </p:nvSpPr>
        <p:spPr bwMode="auto">
          <a:xfrm flipV="1">
            <a:off x="2362200" y="41148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66" name="Line 21"/>
          <p:cNvSpPr>
            <a:spLocks noChangeShapeType="1"/>
          </p:cNvSpPr>
          <p:nvPr/>
        </p:nvSpPr>
        <p:spPr bwMode="auto">
          <a:xfrm flipV="1">
            <a:off x="4318000" y="41148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67" name="Line 22"/>
          <p:cNvSpPr>
            <a:spLocks noChangeShapeType="1"/>
          </p:cNvSpPr>
          <p:nvPr/>
        </p:nvSpPr>
        <p:spPr bwMode="auto">
          <a:xfrm flipV="1">
            <a:off x="6146800" y="41148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68" name="Rectangle 23"/>
          <p:cNvSpPr>
            <a:spLocks noChangeArrowheads="1"/>
          </p:cNvSpPr>
          <p:nvPr/>
        </p:nvSpPr>
        <p:spPr bwMode="blackWhite">
          <a:xfrm>
            <a:off x="5638800" y="44196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Ciphered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 </a:t>
            </a:r>
          </a:p>
        </p:txBody>
      </p:sp>
      <p:sp>
        <p:nvSpPr>
          <p:cNvPr id="57369" name="Text Box 24"/>
          <p:cNvSpPr txBox="1">
            <a:spLocks noChangeArrowheads="1"/>
          </p:cNvSpPr>
          <p:nvPr/>
        </p:nvSpPr>
        <p:spPr bwMode="auto">
          <a:xfrm>
            <a:off x="2895600" y="5334000"/>
            <a:ext cx="533400" cy="6096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1"/>
          </a:gradFill>
          <a:ln w="12700">
            <a:solidFill>
              <a:srgbClr val="FF414C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r>
              <a:rPr lang="en-US" sz="1400" b="1">
                <a:solidFill>
                  <a:srgbClr val="FF414C"/>
                </a:solidFill>
                <a:latin typeface="Arial Narrow" pitchFamily="34" charset="0"/>
              </a:rPr>
              <a:t>MAC</a:t>
            </a:r>
          </a:p>
        </p:txBody>
      </p:sp>
      <p:sp>
        <p:nvSpPr>
          <p:cNvPr id="57370" name="Text Box 25"/>
          <p:cNvSpPr txBox="1">
            <a:spLocks noChangeArrowheads="1"/>
          </p:cNvSpPr>
          <p:nvPr/>
        </p:nvSpPr>
        <p:spPr bwMode="auto">
          <a:xfrm>
            <a:off x="4851400" y="5334000"/>
            <a:ext cx="533400" cy="6096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1"/>
          </a:gradFill>
          <a:ln w="12700">
            <a:solidFill>
              <a:srgbClr val="FF414C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r>
              <a:rPr lang="en-US" sz="1400" b="1">
                <a:solidFill>
                  <a:srgbClr val="FF414C"/>
                </a:solidFill>
                <a:latin typeface="Arial Narrow" pitchFamily="34" charset="0"/>
              </a:rPr>
              <a:t>MAC</a:t>
            </a:r>
          </a:p>
        </p:txBody>
      </p:sp>
      <p:sp>
        <p:nvSpPr>
          <p:cNvPr id="57371" name="Rectangle 26"/>
          <p:cNvSpPr>
            <a:spLocks noChangeArrowheads="1"/>
          </p:cNvSpPr>
          <p:nvPr/>
        </p:nvSpPr>
        <p:spPr bwMode="blackWhite">
          <a:xfrm>
            <a:off x="1828800" y="53340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Ciphered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 </a:t>
            </a:r>
          </a:p>
        </p:txBody>
      </p:sp>
      <p:sp>
        <p:nvSpPr>
          <p:cNvPr id="57372" name="Line 27"/>
          <p:cNvSpPr>
            <a:spLocks noChangeShapeType="1"/>
          </p:cNvSpPr>
          <p:nvPr/>
        </p:nvSpPr>
        <p:spPr bwMode="auto">
          <a:xfrm flipV="1">
            <a:off x="2362200" y="50292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73" name="Rectangle 28"/>
          <p:cNvSpPr>
            <a:spLocks noChangeArrowheads="1"/>
          </p:cNvSpPr>
          <p:nvPr/>
        </p:nvSpPr>
        <p:spPr bwMode="blackWhite">
          <a:xfrm>
            <a:off x="3771900" y="53340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Ciphered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 </a:t>
            </a:r>
          </a:p>
        </p:txBody>
      </p:sp>
      <p:sp>
        <p:nvSpPr>
          <p:cNvPr id="57374" name="Line 29"/>
          <p:cNvSpPr>
            <a:spLocks noChangeShapeType="1"/>
          </p:cNvSpPr>
          <p:nvPr/>
        </p:nvSpPr>
        <p:spPr bwMode="auto">
          <a:xfrm flipV="1">
            <a:off x="4305300" y="50292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57375" name="Text Box 30"/>
          <p:cNvSpPr txBox="1">
            <a:spLocks noChangeArrowheads="1"/>
          </p:cNvSpPr>
          <p:nvPr/>
        </p:nvSpPr>
        <p:spPr bwMode="auto">
          <a:xfrm>
            <a:off x="6718300" y="5334000"/>
            <a:ext cx="533400" cy="609600"/>
          </a:xfrm>
          <a:prstGeom prst="rect">
            <a:avLst/>
          </a:prstGeom>
          <a:gradFill rotWithShape="0">
            <a:gsLst>
              <a:gs pos="0">
                <a:srgbClr val="000082"/>
              </a:gs>
              <a:gs pos="30000">
                <a:srgbClr val="66008F"/>
              </a:gs>
              <a:gs pos="64999">
                <a:srgbClr val="BA0066"/>
              </a:gs>
              <a:gs pos="89999">
                <a:srgbClr val="FF0000"/>
              </a:gs>
              <a:gs pos="100000">
                <a:srgbClr val="FF8200"/>
              </a:gs>
            </a:gsLst>
            <a:lin ang="5400000" scaled="1"/>
          </a:gradFill>
          <a:ln w="12700">
            <a:solidFill>
              <a:srgbClr val="FF414C"/>
            </a:solidFill>
            <a:miter lim="800000"/>
            <a:headEnd type="none" w="sm" len="sm"/>
            <a:tailEnd type="none" w="sm" len="sm"/>
          </a:ln>
        </p:spPr>
        <p:txBody>
          <a:bodyPr anchor="ctr"/>
          <a:lstStyle/>
          <a:p>
            <a:r>
              <a:rPr lang="en-US" sz="1400" b="1">
                <a:solidFill>
                  <a:srgbClr val="FF414C"/>
                </a:solidFill>
                <a:latin typeface="Arial Narrow" pitchFamily="34" charset="0"/>
              </a:rPr>
              <a:t>MAC</a:t>
            </a:r>
          </a:p>
        </p:txBody>
      </p:sp>
      <p:sp>
        <p:nvSpPr>
          <p:cNvPr id="57376" name="Rectangle 31"/>
          <p:cNvSpPr>
            <a:spLocks noChangeArrowheads="1"/>
          </p:cNvSpPr>
          <p:nvPr/>
        </p:nvSpPr>
        <p:spPr bwMode="blackWhite">
          <a:xfrm>
            <a:off x="5638800" y="5334000"/>
            <a:ext cx="1066800" cy="6096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Ciphered </a:t>
            </a:r>
          </a:p>
          <a:p>
            <a:pPr algn="ctr" eaLnBrk="0" hangingPunct="0">
              <a:lnSpc>
                <a:spcPct val="80000"/>
              </a:lnSpc>
            </a:pPr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Frag. </a:t>
            </a:r>
          </a:p>
        </p:txBody>
      </p:sp>
      <p:sp>
        <p:nvSpPr>
          <p:cNvPr id="57377" name="Line 32"/>
          <p:cNvSpPr>
            <a:spLocks noChangeShapeType="1"/>
          </p:cNvSpPr>
          <p:nvPr/>
        </p:nvSpPr>
        <p:spPr bwMode="auto">
          <a:xfrm flipV="1">
            <a:off x="6172200" y="5029200"/>
            <a:ext cx="0" cy="30480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34882" name="Rectangle 34"/>
          <p:cNvSpPr>
            <a:spLocks noChangeArrowheads="1"/>
          </p:cNvSpPr>
          <p:nvPr/>
        </p:nvSpPr>
        <p:spPr bwMode="auto">
          <a:xfrm>
            <a:off x="682625" y="6010275"/>
            <a:ext cx="8066088" cy="5143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fr-FR" sz="2400" dirty="0" err="1">
                <a:solidFill>
                  <a:schemeClr val="accent1"/>
                </a:solidFill>
                <a:latin typeface="Times New Roman" pitchFamily="18" charset="0"/>
              </a:rPr>
              <a:t>Many</a:t>
            </a:r>
            <a:r>
              <a:rPr lang="fr-FR" sz="24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Times New Roman" pitchFamily="18" charset="0"/>
              </a:rPr>
              <a:t>mechanisms</a:t>
            </a:r>
            <a:r>
              <a:rPr lang="fr-FR" sz="24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Times New Roman" pitchFamily="18" charset="0"/>
              </a:rPr>
              <a:t>that</a:t>
            </a:r>
            <a:r>
              <a:rPr lang="fr-FR" sz="24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Times New Roman" pitchFamily="18" charset="0"/>
              </a:rPr>
              <a:t>need</a:t>
            </a:r>
            <a:r>
              <a:rPr lang="fr-FR" sz="24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Times New Roman" pitchFamily="18" charset="0"/>
              </a:rPr>
              <a:t>negotiation</a:t>
            </a:r>
            <a:r>
              <a:rPr lang="fr-FR" sz="2400" dirty="0">
                <a:solidFill>
                  <a:schemeClr val="accent1"/>
                </a:solidFill>
                <a:latin typeface="Times New Roman" pitchFamily="18" charset="0"/>
              </a:rPr>
              <a:t> </a:t>
            </a:r>
            <a:r>
              <a:rPr lang="fr-FR" sz="2400" dirty="0" err="1">
                <a:solidFill>
                  <a:schemeClr val="accent1"/>
                </a:solidFill>
                <a:latin typeface="Times New Roman" pitchFamily="18" charset="0"/>
              </a:rPr>
              <a:t>during</a:t>
            </a:r>
            <a:r>
              <a:rPr lang="fr-FR" sz="2400" dirty="0">
                <a:solidFill>
                  <a:schemeClr val="accent1"/>
                </a:solidFill>
                <a:latin typeface="Times New Roman" pitchFamily="18" charset="0"/>
              </a:rPr>
              <a:t> the TLS </a:t>
            </a:r>
            <a:r>
              <a:rPr lang="fr-FR" sz="2400" dirty="0" err="1">
                <a:solidFill>
                  <a:schemeClr val="accent1"/>
                </a:solidFill>
                <a:latin typeface="Times New Roman" pitchFamily="18" charset="0"/>
              </a:rPr>
              <a:t>initialization</a:t>
            </a:r>
            <a:endParaRPr lang="fr-FR" sz="2400" dirty="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B604B-9535-6922-90E6-EF82A7A1F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Transport Layer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488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A1941C11-B6E7-4BEE-BDEE-1566EFD3BEF0}" type="slidenum">
              <a:rPr lang="fr-FR">
                <a:latin typeface="+mn-lt"/>
              </a:rPr>
              <a:pPr defTabSz="762000">
                <a:defRPr/>
              </a:pPr>
              <a:t>13</a:t>
            </a:fld>
            <a:endParaRPr lang="fr-FR">
              <a:latin typeface="+mn-lt"/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7518" y="1340768"/>
            <a:ext cx="8208963" cy="5959475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5000"/>
              </a:lnSpc>
              <a:buClr>
                <a:srgbClr val="C0FEF9"/>
              </a:buClr>
              <a:buFontTx/>
              <a:buNone/>
            </a:pPr>
            <a:r>
              <a:rPr lang="en-US" sz="2800" i="1" dirty="0">
                <a:solidFill>
                  <a:schemeClr val="bg2"/>
                </a:solidFill>
              </a:rPr>
              <a:t>TLS handshake protocol </a:t>
            </a:r>
            <a:r>
              <a:rPr lang="en-US" sz="2800" dirty="0">
                <a:solidFill>
                  <a:schemeClr val="bg2"/>
                </a:solidFill>
              </a:rPr>
              <a:t>enables the server and client to: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agree on the TLS version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agree on security parameters (compression method, encryption algorithms) for the confidentiality, authentication, integrity services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authenticate each other (optional authentication of clients)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exchange of master keys (used to derive session keys)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replay detection (thanks to the </a:t>
            </a:r>
            <a:r>
              <a:rPr lang="en-US" sz="2400" i="1" dirty="0">
                <a:solidFill>
                  <a:schemeClr val="bg2"/>
                </a:solidFill>
              </a:rPr>
              <a:t>Random</a:t>
            </a:r>
            <a:r>
              <a:rPr lang="en-US" sz="2400" dirty="0">
                <a:solidFill>
                  <a:schemeClr val="bg2"/>
                </a:solidFill>
              </a:rPr>
              <a:t>)</a:t>
            </a:r>
          </a:p>
          <a:p>
            <a:pPr marL="190500" lvl="1" indent="0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detection of message integrity problems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68EDC8-ABBF-2AFF-61B4-8A024648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Transport Layer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70B5F797-BC20-4511-B819-8F0364172332}" type="slidenum">
              <a:rPr lang="fr-FR">
                <a:latin typeface="+mn-lt"/>
              </a:rPr>
              <a:pPr defTabSz="762000">
                <a:defRPr/>
              </a:pPr>
              <a:t>14</a:t>
            </a:fld>
            <a:endParaRPr lang="fr-FR">
              <a:latin typeface="+mn-lt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914400"/>
            <a:ext cx="8458200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Clr>
                <a:srgbClr val="C0FEF9"/>
              </a:buClr>
              <a:buFontTx/>
              <a:buNone/>
            </a:pPr>
            <a:r>
              <a:rPr lang="en-US" sz="2400" dirty="0">
                <a:solidFill>
                  <a:schemeClr val="bg2"/>
                </a:solidFill>
              </a:rPr>
              <a:t>TLS exchanges:</a:t>
            </a:r>
          </a:p>
        </p:txBody>
      </p:sp>
      <p:sp>
        <p:nvSpPr>
          <p:cNvPr id="61445" name="Rectangle 4"/>
          <p:cNvSpPr>
            <a:spLocks noChangeArrowheads="1"/>
          </p:cNvSpPr>
          <p:nvPr/>
        </p:nvSpPr>
        <p:spPr bwMode="auto">
          <a:xfrm>
            <a:off x="533400" y="1524000"/>
            <a:ext cx="1447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Client</a:t>
            </a:r>
            <a:endParaRPr lang="en-US" sz="320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61446" name="Rectangle 5"/>
          <p:cNvSpPr>
            <a:spLocks noChangeArrowheads="1"/>
          </p:cNvSpPr>
          <p:nvPr/>
        </p:nvSpPr>
        <p:spPr bwMode="auto">
          <a:xfrm>
            <a:off x="6553200" y="1524000"/>
            <a:ext cx="1447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Server</a:t>
            </a:r>
            <a:endParaRPr lang="en-US" sz="320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61447" name="Line 6"/>
          <p:cNvSpPr>
            <a:spLocks noChangeShapeType="1"/>
          </p:cNvSpPr>
          <p:nvPr/>
        </p:nvSpPr>
        <p:spPr bwMode="auto">
          <a:xfrm flipV="1">
            <a:off x="1752600" y="22860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48" name="Rectangle 7"/>
          <p:cNvSpPr>
            <a:spLocks noChangeArrowheads="1"/>
          </p:cNvSpPr>
          <p:nvPr/>
        </p:nvSpPr>
        <p:spPr bwMode="auto">
          <a:xfrm>
            <a:off x="2362200" y="19050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(1) Handshake : ClientHello</a:t>
            </a:r>
          </a:p>
        </p:txBody>
      </p:sp>
      <p:sp>
        <p:nvSpPr>
          <p:cNvPr id="61449" name="Line 8"/>
          <p:cNvSpPr>
            <a:spLocks noChangeShapeType="1"/>
          </p:cNvSpPr>
          <p:nvPr/>
        </p:nvSpPr>
        <p:spPr bwMode="auto">
          <a:xfrm flipH="1" flipV="1">
            <a:off x="1752600" y="2743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50" name="Rectangle 9"/>
          <p:cNvSpPr>
            <a:spLocks noChangeArrowheads="1"/>
          </p:cNvSpPr>
          <p:nvPr/>
        </p:nvSpPr>
        <p:spPr bwMode="auto">
          <a:xfrm>
            <a:off x="2362200" y="2362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(2) Handshake : ServerHello</a:t>
            </a:r>
          </a:p>
        </p:txBody>
      </p:sp>
      <p:sp>
        <p:nvSpPr>
          <p:cNvPr id="61451" name="Line 10"/>
          <p:cNvSpPr>
            <a:spLocks noChangeShapeType="1"/>
          </p:cNvSpPr>
          <p:nvPr/>
        </p:nvSpPr>
        <p:spPr bwMode="auto">
          <a:xfrm flipH="1" flipV="1">
            <a:off x="1752600" y="3124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52" name="Rectangle 11"/>
          <p:cNvSpPr>
            <a:spLocks noChangeArrowheads="1"/>
          </p:cNvSpPr>
          <p:nvPr/>
        </p:nvSpPr>
        <p:spPr bwMode="auto">
          <a:xfrm>
            <a:off x="2362200" y="2743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(2) Handshake : Certificate</a:t>
            </a:r>
          </a:p>
        </p:txBody>
      </p:sp>
      <p:sp>
        <p:nvSpPr>
          <p:cNvPr id="61453" name="Line 12"/>
          <p:cNvSpPr>
            <a:spLocks noChangeShapeType="1"/>
          </p:cNvSpPr>
          <p:nvPr/>
        </p:nvSpPr>
        <p:spPr bwMode="auto">
          <a:xfrm flipH="1" flipV="1">
            <a:off x="1752600" y="3505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54" name="Rectangle 13"/>
          <p:cNvSpPr>
            <a:spLocks noChangeArrowheads="1"/>
          </p:cNvSpPr>
          <p:nvPr/>
        </p:nvSpPr>
        <p:spPr bwMode="auto">
          <a:xfrm>
            <a:off x="2362200" y="3124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(2) Handshake : ServerHelloDone</a:t>
            </a:r>
          </a:p>
        </p:txBody>
      </p:sp>
      <p:sp>
        <p:nvSpPr>
          <p:cNvPr id="61455" name="Line 14"/>
          <p:cNvSpPr>
            <a:spLocks noChangeShapeType="1"/>
          </p:cNvSpPr>
          <p:nvPr/>
        </p:nvSpPr>
        <p:spPr bwMode="auto">
          <a:xfrm flipV="1">
            <a:off x="1752600" y="3886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56" name="Rectangle 15"/>
          <p:cNvSpPr>
            <a:spLocks noChangeArrowheads="1"/>
          </p:cNvSpPr>
          <p:nvPr/>
        </p:nvSpPr>
        <p:spPr bwMode="auto">
          <a:xfrm>
            <a:off x="1752600" y="3505200"/>
            <a:ext cx="49530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(3) Handshake : ClientKeyExchange</a:t>
            </a:r>
          </a:p>
        </p:txBody>
      </p:sp>
      <p:sp>
        <p:nvSpPr>
          <p:cNvPr id="61457" name="Line 16"/>
          <p:cNvSpPr>
            <a:spLocks noChangeShapeType="1"/>
          </p:cNvSpPr>
          <p:nvPr/>
        </p:nvSpPr>
        <p:spPr bwMode="auto">
          <a:xfrm flipV="1">
            <a:off x="1752600" y="4267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58" name="Rectangle 17"/>
          <p:cNvSpPr>
            <a:spLocks noChangeArrowheads="1"/>
          </p:cNvSpPr>
          <p:nvPr/>
        </p:nvSpPr>
        <p:spPr bwMode="auto">
          <a:xfrm>
            <a:off x="2743200" y="3886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 ChangeCipherSpec</a:t>
            </a:r>
          </a:p>
        </p:txBody>
      </p:sp>
      <p:sp>
        <p:nvSpPr>
          <p:cNvPr id="61459" name="Line 18"/>
          <p:cNvSpPr>
            <a:spLocks noChangeShapeType="1"/>
          </p:cNvSpPr>
          <p:nvPr/>
        </p:nvSpPr>
        <p:spPr bwMode="auto">
          <a:xfrm flipV="1">
            <a:off x="1752600" y="4648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60" name="Rectangle 19"/>
          <p:cNvSpPr>
            <a:spLocks noChangeArrowheads="1"/>
          </p:cNvSpPr>
          <p:nvPr/>
        </p:nvSpPr>
        <p:spPr bwMode="auto">
          <a:xfrm>
            <a:off x="2438400" y="4267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(5) Handshake: Finished</a:t>
            </a:r>
          </a:p>
        </p:txBody>
      </p:sp>
      <p:sp>
        <p:nvSpPr>
          <p:cNvPr id="61461" name="Line 20"/>
          <p:cNvSpPr>
            <a:spLocks noChangeShapeType="1"/>
          </p:cNvSpPr>
          <p:nvPr/>
        </p:nvSpPr>
        <p:spPr bwMode="auto">
          <a:xfrm flipH="1" flipV="1">
            <a:off x="1752600" y="5029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62" name="Rectangle 21"/>
          <p:cNvSpPr>
            <a:spLocks noChangeArrowheads="1"/>
          </p:cNvSpPr>
          <p:nvPr/>
        </p:nvSpPr>
        <p:spPr bwMode="auto">
          <a:xfrm>
            <a:off x="2590800" y="4648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ChangeCipherSpec</a:t>
            </a:r>
          </a:p>
        </p:txBody>
      </p:sp>
      <p:sp>
        <p:nvSpPr>
          <p:cNvPr id="61463" name="Line 22"/>
          <p:cNvSpPr>
            <a:spLocks noChangeShapeType="1"/>
          </p:cNvSpPr>
          <p:nvPr/>
        </p:nvSpPr>
        <p:spPr bwMode="auto">
          <a:xfrm flipH="1" flipV="1">
            <a:off x="1752600" y="5410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64" name="Rectangle 23"/>
          <p:cNvSpPr>
            <a:spLocks noChangeArrowheads="1"/>
          </p:cNvSpPr>
          <p:nvPr/>
        </p:nvSpPr>
        <p:spPr bwMode="auto">
          <a:xfrm>
            <a:off x="2362200" y="5029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(6) Handshake : Finished</a:t>
            </a:r>
          </a:p>
        </p:txBody>
      </p:sp>
      <p:sp>
        <p:nvSpPr>
          <p:cNvPr id="61465" name="Line 24"/>
          <p:cNvSpPr>
            <a:spLocks noChangeShapeType="1"/>
          </p:cNvSpPr>
          <p:nvPr/>
        </p:nvSpPr>
        <p:spPr bwMode="auto">
          <a:xfrm flipV="1">
            <a:off x="1752600" y="5791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66" name="Rectangle 25"/>
          <p:cNvSpPr>
            <a:spLocks noChangeArrowheads="1"/>
          </p:cNvSpPr>
          <p:nvPr/>
        </p:nvSpPr>
        <p:spPr bwMode="auto">
          <a:xfrm>
            <a:off x="2438400" y="5410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application_data</a:t>
            </a:r>
          </a:p>
        </p:txBody>
      </p:sp>
      <p:sp>
        <p:nvSpPr>
          <p:cNvPr id="61467" name="Line 26"/>
          <p:cNvSpPr>
            <a:spLocks noChangeShapeType="1"/>
          </p:cNvSpPr>
          <p:nvPr/>
        </p:nvSpPr>
        <p:spPr bwMode="auto">
          <a:xfrm flipH="1" flipV="1">
            <a:off x="1752600" y="6172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68" name="Rectangle 27"/>
          <p:cNvSpPr>
            <a:spLocks noChangeArrowheads="1"/>
          </p:cNvSpPr>
          <p:nvPr/>
        </p:nvSpPr>
        <p:spPr bwMode="auto">
          <a:xfrm>
            <a:off x="2438400" y="5791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application_data</a:t>
            </a:r>
          </a:p>
        </p:txBody>
      </p:sp>
      <p:sp>
        <p:nvSpPr>
          <p:cNvPr id="61469" name="Line 28"/>
          <p:cNvSpPr>
            <a:spLocks noChangeShapeType="1"/>
          </p:cNvSpPr>
          <p:nvPr/>
        </p:nvSpPr>
        <p:spPr bwMode="auto">
          <a:xfrm flipV="1">
            <a:off x="1828800" y="6553200"/>
            <a:ext cx="4800600" cy="0"/>
          </a:xfrm>
          <a:prstGeom prst="line">
            <a:avLst/>
          </a:prstGeom>
          <a:noFill/>
          <a:ln w="12700">
            <a:solidFill>
              <a:schemeClr val="bg2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61470" name="Rectangle 29"/>
          <p:cNvSpPr>
            <a:spLocks noChangeArrowheads="1"/>
          </p:cNvSpPr>
          <p:nvPr/>
        </p:nvSpPr>
        <p:spPr bwMode="auto">
          <a:xfrm>
            <a:off x="2514600" y="6172200"/>
            <a:ext cx="4495800" cy="685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Alert: warning, close_notify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1F9A3B-1442-7CF4-E543-23F3EA35E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Transport Layer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1D5B4CB3-B486-4964-8DE9-4B45605026A5}" type="slidenum">
              <a:rPr lang="fr-FR">
                <a:latin typeface="+mn-lt"/>
              </a:rPr>
              <a:pPr defTabSz="762000">
                <a:defRPr/>
              </a:pPr>
              <a:t>15</a:t>
            </a:fld>
            <a:endParaRPr lang="fr-FR">
              <a:latin typeface="+mn-lt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458200" cy="5688012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r>
              <a:rPr lang="en-US" sz="2400" dirty="0">
                <a:solidFill>
                  <a:schemeClr val="bg2"/>
                </a:solidFill>
              </a:rPr>
              <a:t>TLS1.2 algorithms/methods:</a:t>
            </a: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r>
              <a:rPr lang="en-US" sz="2400" dirty="0">
                <a:solidFill>
                  <a:schemeClr val="bg2"/>
                </a:solidFill>
              </a:rPr>
              <a:t>A number of Cipher Suites are defined under the format: </a:t>
            </a:r>
            <a:r>
              <a:rPr lang="fr-FR" sz="2400" dirty="0">
                <a:solidFill>
                  <a:schemeClr val="bg2"/>
                </a:solidFill>
              </a:rPr>
              <a:t>TLS_RSA_WITH_AES_256_CBC_SHA256 (</a:t>
            </a:r>
            <a:r>
              <a:rPr lang="fr-FR" sz="2400" dirty="0" err="1">
                <a:solidFill>
                  <a:schemeClr val="bg2"/>
                </a:solidFill>
              </a:rPr>
              <a:t>mandatory</a:t>
            </a:r>
            <a:r>
              <a:rPr lang="fr-FR" sz="2400" dirty="0">
                <a:solidFill>
                  <a:schemeClr val="bg2"/>
                </a:solidFill>
              </a:rPr>
              <a:t> </a:t>
            </a:r>
            <a:r>
              <a:rPr lang="fr-FR" sz="2400" dirty="0" err="1">
                <a:solidFill>
                  <a:schemeClr val="bg2"/>
                </a:solidFill>
              </a:rPr>
              <a:t>cipher</a:t>
            </a:r>
            <a:r>
              <a:rPr lang="fr-FR" sz="2400" dirty="0">
                <a:solidFill>
                  <a:schemeClr val="bg2"/>
                </a:solidFill>
              </a:rPr>
              <a:t> suite)</a:t>
            </a:r>
            <a:endParaRPr lang="en-US" sz="2400" dirty="0">
              <a:solidFill>
                <a:schemeClr val="bg2"/>
              </a:solidFill>
            </a:endParaRPr>
          </a:p>
        </p:txBody>
      </p:sp>
      <p:grpSp>
        <p:nvGrpSpPr>
          <p:cNvPr id="63493" name="Group 25"/>
          <p:cNvGrpSpPr>
            <a:grpSpLocks/>
          </p:cNvGrpSpPr>
          <p:nvPr/>
        </p:nvGrpSpPr>
        <p:grpSpPr bwMode="auto">
          <a:xfrm>
            <a:off x="1447800" y="1773238"/>
            <a:ext cx="6477000" cy="3463925"/>
            <a:chOff x="912" y="1344"/>
            <a:chExt cx="4080" cy="2182"/>
          </a:xfrm>
        </p:grpSpPr>
        <p:sp>
          <p:nvSpPr>
            <p:cNvPr id="63494" name="Rectangle 4"/>
            <p:cNvSpPr>
              <a:spLocks noChangeArrowheads="1"/>
            </p:cNvSpPr>
            <p:nvPr/>
          </p:nvSpPr>
          <p:spPr bwMode="blackWhite">
            <a:xfrm>
              <a:off x="2448" y="1742"/>
              <a:ext cx="1250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RC4_128 </a:t>
              </a:r>
            </a:p>
          </p:txBody>
        </p:sp>
        <p:sp>
          <p:nvSpPr>
            <p:cNvPr id="63495" name="Rectangle 5"/>
            <p:cNvSpPr>
              <a:spLocks noChangeArrowheads="1"/>
            </p:cNvSpPr>
            <p:nvPr/>
          </p:nvSpPr>
          <p:spPr bwMode="blackWhite">
            <a:xfrm>
              <a:off x="2448" y="1344"/>
              <a:ext cx="1250" cy="397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Ciphering </a:t>
              </a:r>
            </a:p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algorithms</a:t>
              </a:r>
            </a:p>
          </p:txBody>
        </p:sp>
        <p:sp>
          <p:nvSpPr>
            <p:cNvPr id="63496" name="Rectangle 6"/>
            <p:cNvSpPr>
              <a:spLocks noChangeArrowheads="1"/>
            </p:cNvSpPr>
            <p:nvPr/>
          </p:nvSpPr>
          <p:spPr bwMode="blackWhite">
            <a:xfrm>
              <a:off x="2448" y="2308"/>
              <a:ext cx="1250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AES_128_CBC</a:t>
              </a:r>
            </a:p>
          </p:txBody>
        </p:sp>
        <p:sp>
          <p:nvSpPr>
            <p:cNvPr id="63497" name="Rectangle 7"/>
            <p:cNvSpPr>
              <a:spLocks noChangeArrowheads="1"/>
            </p:cNvSpPr>
            <p:nvPr/>
          </p:nvSpPr>
          <p:spPr bwMode="blackWhite">
            <a:xfrm>
              <a:off x="2448" y="2618"/>
              <a:ext cx="1250" cy="358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AES_256_CBC</a:t>
              </a:r>
            </a:p>
          </p:txBody>
        </p:sp>
        <p:sp>
          <p:nvSpPr>
            <p:cNvPr id="63498" name="Rectangle 8"/>
            <p:cNvSpPr>
              <a:spLocks noChangeArrowheads="1"/>
            </p:cNvSpPr>
            <p:nvPr/>
          </p:nvSpPr>
          <p:spPr bwMode="blackWhite">
            <a:xfrm>
              <a:off x="3698" y="1344"/>
              <a:ext cx="1294" cy="396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2000" b="1" dirty="0">
                  <a:solidFill>
                    <a:schemeClr val="bg2"/>
                  </a:solidFill>
                  <a:latin typeface="Times New Roman" pitchFamily="18" charset="0"/>
                </a:rPr>
                <a:t>Hash </a:t>
              </a:r>
            </a:p>
            <a:p>
              <a:pPr algn="ctr" eaLnBrk="0" hangingPunct="0">
                <a:lnSpc>
                  <a:spcPct val="80000"/>
                </a:lnSpc>
              </a:pPr>
              <a:r>
                <a:rPr lang="en-US" sz="2000" b="1" dirty="0">
                  <a:solidFill>
                    <a:schemeClr val="bg2"/>
                  </a:solidFill>
                  <a:latin typeface="Times New Roman" pitchFamily="18" charset="0"/>
                </a:rPr>
                <a:t>functions</a:t>
              </a:r>
            </a:p>
          </p:txBody>
        </p:sp>
        <p:sp>
          <p:nvSpPr>
            <p:cNvPr id="63499" name="Rectangle 9"/>
            <p:cNvSpPr>
              <a:spLocks noChangeArrowheads="1"/>
            </p:cNvSpPr>
            <p:nvPr/>
          </p:nvSpPr>
          <p:spPr bwMode="blackWhite">
            <a:xfrm>
              <a:off x="3698" y="1741"/>
              <a:ext cx="1294" cy="311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MD5</a:t>
              </a:r>
            </a:p>
          </p:txBody>
        </p:sp>
        <p:sp>
          <p:nvSpPr>
            <p:cNvPr id="63500" name="Rectangle 10"/>
            <p:cNvSpPr>
              <a:spLocks noChangeArrowheads="1"/>
            </p:cNvSpPr>
            <p:nvPr/>
          </p:nvSpPr>
          <p:spPr bwMode="blackWhite">
            <a:xfrm>
              <a:off x="3698" y="2029"/>
              <a:ext cx="1294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SHA-1</a:t>
              </a:r>
            </a:p>
          </p:txBody>
        </p:sp>
        <p:sp>
          <p:nvSpPr>
            <p:cNvPr id="63501" name="Rectangle 11"/>
            <p:cNvSpPr>
              <a:spLocks noChangeArrowheads="1"/>
            </p:cNvSpPr>
            <p:nvPr/>
          </p:nvSpPr>
          <p:spPr bwMode="blackWhite">
            <a:xfrm>
              <a:off x="912" y="1742"/>
              <a:ext cx="1536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RSA</a:t>
              </a:r>
            </a:p>
          </p:txBody>
        </p:sp>
        <p:sp>
          <p:nvSpPr>
            <p:cNvPr id="63502" name="Rectangle 12"/>
            <p:cNvSpPr>
              <a:spLocks noChangeArrowheads="1"/>
            </p:cNvSpPr>
            <p:nvPr/>
          </p:nvSpPr>
          <p:spPr bwMode="blackWhite">
            <a:xfrm>
              <a:off x="912" y="1344"/>
              <a:ext cx="1536" cy="397"/>
            </a:xfrm>
            <a:prstGeom prst="rect">
              <a:avLst/>
            </a:prstGeom>
            <a:solidFill>
              <a:srgbClr val="B2B2B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Key exchange</a:t>
              </a:r>
            </a:p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methods</a:t>
              </a:r>
            </a:p>
          </p:txBody>
        </p:sp>
        <p:sp>
          <p:nvSpPr>
            <p:cNvPr id="63503" name="Rectangle 13"/>
            <p:cNvSpPr>
              <a:spLocks noChangeArrowheads="1"/>
            </p:cNvSpPr>
            <p:nvPr/>
          </p:nvSpPr>
          <p:spPr bwMode="blackWhite">
            <a:xfrm>
              <a:off x="912" y="2308"/>
              <a:ext cx="1536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DH_RSA</a:t>
              </a:r>
            </a:p>
          </p:txBody>
        </p:sp>
        <p:sp>
          <p:nvSpPr>
            <p:cNvPr id="63504" name="Rectangle 14"/>
            <p:cNvSpPr>
              <a:spLocks noChangeArrowheads="1"/>
            </p:cNvSpPr>
            <p:nvPr/>
          </p:nvSpPr>
          <p:spPr bwMode="blackWhite">
            <a:xfrm>
              <a:off x="912" y="2618"/>
              <a:ext cx="1536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DHE_DSS</a:t>
              </a:r>
            </a:p>
          </p:txBody>
        </p:sp>
        <p:sp>
          <p:nvSpPr>
            <p:cNvPr id="63505" name="Rectangle 15"/>
            <p:cNvSpPr>
              <a:spLocks noChangeArrowheads="1"/>
            </p:cNvSpPr>
            <p:nvPr/>
          </p:nvSpPr>
          <p:spPr bwMode="blackWhite">
            <a:xfrm>
              <a:off x="914" y="2928"/>
              <a:ext cx="1536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DHE_RSA</a:t>
              </a:r>
            </a:p>
          </p:txBody>
        </p:sp>
        <p:sp>
          <p:nvSpPr>
            <p:cNvPr id="63506" name="Rectangle 16"/>
            <p:cNvSpPr>
              <a:spLocks noChangeArrowheads="1"/>
            </p:cNvSpPr>
            <p:nvPr/>
          </p:nvSpPr>
          <p:spPr bwMode="blackWhite">
            <a:xfrm>
              <a:off x="914" y="3216"/>
              <a:ext cx="1536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DH_anon</a:t>
              </a:r>
            </a:p>
          </p:txBody>
        </p:sp>
        <p:sp>
          <p:nvSpPr>
            <p:cNvPr id="63507" name="Rectangle 20"/>
            <p:cNvSpPr>
              <a:spLocks noChangeArrowheads="1"/>
            </p:cNvSpPr>
            <p:nvPr/>
          </p:nvSpPr>
          <p:spPr bwMode="blackWhite">
            <a:xfrm>
              <a:off x="2448" y="2029"/>
              <a:ext cx="1250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3DES_EDE</a:t>
              </a:r>
            </a:p>
          </p:txBody>
        </p:sp>
        <p:sp>
          <p:nvSpPr>
            <p:cNvPr id="63508" name="Rectangle 21"/>
            <p:cNvSpPr>
              <a:spLocks noChangeArrowheads="1"/>
            </p:cNvSpPr>
            <p:nvPr/>
          </p:nvSpPr>
          <p:spPr bwMode="blackWhite">
            <a:xfrm>
              <a:off x="912" y="2029"/>
              <a:ext cx="1536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DH-DSS</a:t>
              </a:r>
            </a:p>
          </p:txBody>
        </p:sp>
        <p:sp>
          <p:nvSpPr>
            <p:cNvPr id="63509" name="Rectangle 24"/>
            <p:cNvSpPr>
              <a:spLocks noChangeArrowheads="1"/>
            </p:cNvSpPr>
            <p:nvPr/>
          </p:nvSpPr>
          <p:spPr bwMode="blackWhite">
            <a:xfrm>
              <a:off x="3696" y="2349"/>
              <a:ext cx="1294" cy="310"/>
            </a:xfrm>
            <a:prstGeom prst="rect">
              <a:avLst/>
            </a:prstGeom>
            <a:solidFill>
              <a:schemeClr val="accent2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SHA-256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15C7B02-9BB5-DFFA-EFE6-D29DE83AF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Transport Layer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FE397634-8393-4601-A5AF-F29141182F87}" type="slidenum">
              <a:rPr lang="fr-FR">
                <a:latin typeface="+mn-lt"/>
              </a:rPr>
              <a:pPr defTabSz="762000">
                <a:defRPr/>
              </a:pPr>
              <a:t>16</a:t>
            </a:fld>
            <a:endParaRPr lang="fr-FR">
              <a:latin typeface="+mn-lt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187450"/>
            <a:ext cx="8280400" cy="49784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solidFill>
                  <a:schemeClr val="bg2"/>
                </a:solidFill>
              </a:rPr>
              <a:t>Security protocol </a:t>
            </a:r>
            <a:r>
              <a:rPr lang="en-US" sz="2800" dirty="0" err="1">
                <a:solidFill>
                  <a:schemeClr val="bg2"/>
                </a:solidFill>
              </a:rPr>
              <a:t>IPsec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en-US" sz="2800" i="1" dirty="0">
                <a:solidFill>
                  <a:schemeClr val="bg2"/>
                </a:solidFill>
              </a:rPr>
              <a:t>(IP security)</a:t>
            </a:r>
            <a:r>
              <a:rPr lang="en-US" sz="2800" dirty="0">
                <a:solidFill>
                  <a:schemeClr val="bg2"/>
                </a:solidFill>
              </a:rPr>
              <a:t>: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Defined by the IETF </a:t>
            </a:r>
            <a:r>
              <a:rPr lang="en-US" sz="2400" i="1" dirty="0">
                <a:solidFill>
                  <a:schemeClr val="bg2"/>
                </a:solidFill>
              </a:rPr>
              <a:t>(Internet Engineering Task Force)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1st standards in 1995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2nd standards in 1998, improved in 2005 and largely implemented </a:t>
            </a:r>
          </a:p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Very much used to protect IP traffic between two remote networks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87DEA8B-2357-EAE0-C37A-C941AC9EF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IP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E556A3CD-AE15-4262-BAFA-E4BCF60A812A}" type="slidenum">
              <a:rPr lang="fr-FR">
                <a:latin typeface="+mn-lt"/>
              </a:rPr>
              <a:pPr defTabSz="762000">
                <a:defRPr/>
              </a:pPr>
              <a:t>17</a:t>
            </a:fld>
            <a:endParaRPr lang="fr-FR">
              <a:latin typeface="+mn-lt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836613"/>
            <a:ext cx="8280400" cy="5815012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Initialization phase: 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Both </a:t>
            </a:r>
            <a:r>
              <a:rPr lang="en-US" sz="2000" dirty="0" err="1">
                <a:solidFill>
                  <a:schemeClr val="bg2"/>
                </a:solidFill>
              </a:rPr>
              <a:t>IPsec</a:t>
            </a:r>
            <a:r>
              <a:rPr lang="en-US" sz="2000" dirty="0">
                <a:solidFill>
                  <a:schemeClr val="bg2"/>
                </a:solidFill>
              </a:rPr>
              <a:t> entities must authenticate each other (e.g. public key certificate, but also shared secret)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Negotiation of security services and mechanisms 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Establishment of a secret key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Initialization phase messages protected in integrity and authenticity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Phase implemented by the application level module IKE </a:t>
            </a:r>
            <a:r>
              <a:rPr lang="en-US" sz="2000" i="1" dirty="0">
                <a:solidFill>
                  <a:schemeClr val="bg2"/>
                </a:solidFill>
              </a:rPr>
              <a:t>(Internet Key Exchange)</a:t>
            </a:r>
            <a:endParaRPr lang="en-US" sz="2000" dirty="0">
              <a:solidFill>
                <a:schemeClr val="bg2"/>
              </a:solidFill>
            </a:endParaRP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endParaRPr lang="en-US" sz="20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Data protection phase: 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Data confidentiality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Data integrity/authentication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Usage of symmetric cryptography to protect this phase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Phase implemented by an </a:t>
            </a:r>
            <a:r>
              <a:rPr lang="en-US" sz="2000" dirty="0" err="1">
                <a:solidFill>
                  <a:schemeClr val="bg2"/>
                </a:solidFill>
              </a:rPr>
              <a:t>IPsec</a:t>
            </a:r>
            <a:r>
              <a:rPr lang="en-US" sz="2000" dirty="0">
                <a:solidFill>
                  <a:schemeClr val="bg2"/>
                </a:solidFill>
              </a:rPr>
              <a:t> sub-protocol: AH </a:t>
            </a:r>
            <a:r>
              <a:rPr lang="en-US" sz="2000" i="1" dirty="0">
                <a:solidFill>
                  <a:schemeClr val="bg2"/>
                </a:solidFill>
              </a:rPr>
              <a:t>(Authentication Header)</a:t>
            </a:r>
            <a:r>
              <a:rPr lang="en-US" sz="2000" dirty="0">
                <a:solidFill>
                  <a:schemeClr val="bg2"/>
                </a:solidFill>
              </a:rPr>
              <a:t> or ESP</a:t>
            </a:r>
            <a:r>
              <a:rPr lang="en-US" sz="2000" i="1" dirty="0">
                <a:solidFill>
                  <a:schemeClr val="bg2"/>
                </a:solidFill>
              </a:rPr>
              <a:t> (Encapsulating Security Payload)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Possibility to create a protected tunnel or to secure an IP packet flow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9FD491-23AB-E4FE-3008-04C9A78ED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IP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D3C2B0F9-F98D-47CD-A2DE-49925180EBD1}" type="slidenum">
              <a:rPr lang="fr-FR">
                <a:latin typeface="+mn-lt"/>
              </a:rPr>
              <a:pPr defTabSz="762000">
                <a:defRPr/>
              </a:pPr>
              <a:t>18</a:t>
            </a:fld>
            <a:endParaRPr lang="fr-FR">
              <a:latin typeface="+mn-lt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96752"/>
            <a:ext cx="8458200" cy="4708525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r>
              <a:rPr lang="en-US" sz="2800" dirty="0">
                <a:solidFill>
                  <a:schemeClr val="bg2"/>
                </a:solidFill>
              </a:rPr>
              <a:t>Security services supported by </a:t>
            </a:r>
            <a:r>
              <a:rPr lang="en-US" sz="2800" dirty="0" err="1">
                <a:solidFill>
                  <a:schemeClr val="bg2"/>
                </a:solidFill>
              </a:rPr>
              <a:t>IPsec</a:t>
            </a:r>
            <a:r>
              <a:rPr lang="en-US" sz="2800" dirty="0">
                <a:solidFill>
                  <a:schemeClr val="bg2"/>
                </a:solidFill>
              </a:rPr>
              <a:t> thanks to two sub-protocols:</a:t>
            </a:r>
          </a:p>
          <a:p>
            <a:pPr marL="190500" lvl="1" indent="0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 AH </a:t>
            </a:r>
            <a:r>
              <a:rPr lang="en-US" sz="2400" i="1" dirty="0">
                <a:solidFill>
                  <a:schemeClr val="bg2"/>
                </a:solidFill>
              </a:rPr>
              <a:t>(Authentication Header) </a:t>
            </a:r>
            <a:r>
              <a:rPr lang="en-US" sz="2400" dirty="0">
                <a:solidFill>
                  <a:schemeClr val="bg2"/>
                </a:solidFill>
              </a:rPr>
              <a:t>: </a:t>
            </a:r>
          </a:p>
          <a:p>
            <a:pPr marL="609600" lvl="2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integrity and authentication of data origin and optionally replay detection (optional)</a:t>
            </a:r>
          </a:p>
          <a:p>
            <a:pPr marL="609600" lvl="2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protection over the packet content and part of the header</a:t>
            </a:r>
          </a:p>
          <a:p>
            <a:pPr marL="609600" lvl="2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protocol number: 51</a:t>
            </a:r>
          </a:p>
          <a:p>
            <a:pPr marL="190500" lvl="1" indent="0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 ESP </a:t>
            </a:r>
            <a:r>
              <a:rPr lang="en-US" sz="2400" i="1" dirty="0">
                <a:solidFill>
                  <a:schemeClr val="bg2"/>
                </a:solidFill>
              </a:rPr>
              <a:t>(Encapsulating Security Payload)</a:t>
            </a:r>
            <a:r>
              <a:rPr lang="en-US" sz="2400" dirty="0">
                <a:solidFill>
                  <a:schemeClr val="bg2"/>
                </a:solidFill>
              </a:rPr>
              <a:t> :</a:t>
            </a:r>
          </a:p>
          <a:p>
            <a:pPr marL="609600" lvl="2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data confidentiality (optional)</a:t>
            </a:r>
          </a:p>
          <a:p>
            <a:pPr marL="609600" lvl="2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integrity, authentication of data origin and optionally replay detection (optional)</a:t>
            </a:r>
          </a:p>
          <a:p>
            <a:pPr marL="609600" lvl="2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protection over the packet content only</a:t>
            </a:r>
          </a:p>
          <a:p>
            <a:pPr marL="190500" lvl="1" indent="0" eaLnBrk="1" hangingPunct="1">
              <a:lnSpc>
                <a:spcPct val="90000"/>
              </a:lnSpc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8A912-37BF-5D91-31E3-D585EE1DB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IP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1BE0D57C-8622-47EC-8774-2CD34F8161F8}" type="slidenum">
              <a:rPr lang="fr-FR">
                <a:latin typeface="+mn-lt"/>
              </a:rPr>
              <a:pPr defTabSz="762000">
                <a:defRPr/>
              </a:pPr>
              <a:t>19</a:t>
            </a:fld>
            <a:endParaRPr lang="fr-FR">
              <a:latin typeface="+mn-lt"/>
            </a:endParaRPr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272461" y="984251"/>
            <a:ext cx="85344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Two IPsec protection modes: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SzPct val="70000"/>
              <a:buFont typeface="Monotype Sorts" pitchFamily="2" charset="2"/>
              <a:buChar char="l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Transport mode: 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only</a:t>
            </a: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the content of the packet and some fields in the header are protected. Usable only between ends of connection</a:t>
            </a:r>
          </a:p>
        </p:txBody>
      </p:sp>
      <p:grpSp>
        <p:nvGrpSpPr>
          <p:cNvPr id="67589" name="Group 4"/>
          <p:cNvGrpSpPr>
            <a:grpSpLocks/>
          </p:cNvGrpSpPr>
          <p:nvPr/>
        </p:nvGrpSpPr>
        <p:grpSpPr bwMode="auto">
          <a:xfrm>
            <a:off x="78786" y="2306689"/>
            <a:ext cx="8534400" cy="947737"/>
            <a:chOff x="22" y="1525"/>
            <a:chExt cx="5376" cy="597"/>
          </a:xfrm>
        </p:grpSpPr>
        <p:sp>
          <p:nvSpPr>
            <p:cNvPr id="67619" name="Rectangle 5"/>
            <p:cNvSpPr>
              <a:spLocks noChangeArrowheads="1"/>
            </p:cNvSpPr>
            <p:nvPr/>
          </p:nvSpPr>
          <p:spPr bwMode="auto">
            <a:xfrm>
              <a:off x="1846" y="1525"/>
              <a:ext cx="139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70000"/>
                </a:lnSpc>
                <a:spcBef>
                  <a:spcPct val="20000"/>
                </a:spcBef>
              </a:pPr>
              <a:r>
                <a:rPr lang="fr-FR" sz="2400" b="1">
                  <a:solidFill>
                    <a:schemeClr val="bg2"/>
                  </a:solidFill>
                  <a:latin typeface="Times New Roman" pitchFamily="18" charset="0"/>
                </a:rPr>
                <a:t>IPsec system</a:t>
              </a:r>
              <a:endParaRPr lang="fr-FR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67620" name="Group 6"/>
            <p:cNvGrpSpPr>
              <a:grpSpLocks/>
            </p:cNvGrpSpPr>
            <p:nvPr/>
          </p:nvGrpSpPr>
          <p:grpSpPr bwMode="auto">
            <a:xfrm>
              <a:off x="1846" y="1759"/>
              <a:ext cx="986" cy="277"/>
              <a:chOff x="2160" y="2016"/>
              <a:chExt cx="816" cy="277"/>
            </a:xfrm>
          </p:grpSpPr>
          <p:sp>
            <p:nvSpPr>
              <p:cNvPr id="67630" name="Rectangle 7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7631" name="Rectangle 8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7632" name="Rectangle 9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7633" name="Line 10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7634" name="Freeform 11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67621" name="Rectangle 12" descr="90%"/>
            <p:cNvSpPr>
              <a:spLocks noChangeArrowheads="1"/>
            </p:cNvSpPr>
            <p:nvPr/>
          </p:nvSpPr>
          <p:spPr bwMode="auto">
            <a:xfrm>
              <a:off x="790" y="1659"/>
              <a:ext cx="912" cy="384"/>
            </a:xfrm>
            <a:prstGeom prst="rect">
              <a:avLst/>
            </a:prstGeom>
            <a:pattFill prst="pct90">
              <a:fgClr>
                <a:srgbClr val="FF9C1C"/>
              </a:fgClr>
              <a:bgClr>
                <a:schemeClr val="bg1"/>
              </a:bgClr>
            </a:patt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/>
              <a:endParaRPr lang="fr-FR" sz="3200">
                <a:solidFill>
                  <a:schemeClr val="bg2"/>
                </a:solidFill>
              </a:endParaRPr>
            </a:p>
          </p:txBody>
        </p:sp>
        <p:sp>
          <p:nvSpPr>
            <p:cNvPr id="67622" name="Rectangle 13"/>
            <p:cNvSpPr>
              <a:spLocks noChangeArrowheads="1"/>
            </p:cNvSpPr>
            <p:nvPr/>
          </p:nvSpPr>
          <p:spPr bwMode="blackWhite">
            <a:xfrm>
              <a:off x="22" y="1663"/>
              <a:ext cx="768" cy="38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IP header</a:t>
              </a:r>
            </a:p>
          </p:txBody>
        </p:sp>
        <p:sp>
          <p:nvSpPr>
            <p:cNvPr id="67623" name="Text Box 14"/>
            <p:cNvSpPr txBox="1">
              <a:spLocks noChangeArrowheads="1"/>
            </p:cNvSpPr>
            <p:nvPr/>
          </p:nvSpPr>
          <p:spPr bwMode="auto">
            <a:xfrm>
              <a:off x="952" y="1759"/>
              <a:ext cx="445" cy="20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75000"/>
                </a:lnSpc>
                <a:spcBef>
                  <a:spcPct val="20000"/>
                </a:spcBef>
              </a:pPr>
              <a:r>
                <a:rPr lang="fr-FR" sz="2000" b="1">
                  <a:solidFill>
                    <a:schemeClr val="bg2"/>
                  </a:solidFill>
                  <a:latin typeface="Times New Roman" pitchFamily="18" charset="0"/>
                </a:rPr>
                <a:t>Data</a:t>
              </a:r>
              <a:endParaRPr lang="en-US" sz="20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sp>
          <p:nvSpPr>
            <p:cNvPr id="67624" name="Rectangle 15"/>
            <p:cNvSpPr>
              <a:spLocks noChangeArrowheads="1"/>
            </p:cNvSpPr>
            <p:nvPr/>
          </p:nvSpPr>
          <p:spPr bwMode="blackWhite">
            <a:xfrm>
              <a:off x="3046" y="1663"/>
              <a:ext cx="758" cy="38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Original IP </a:t>
              </a:r>
            </a:p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header</a:t>
              </a:r>
            </a:p>
          </p:txBody>
        </p:sp>
        <p:sp>
          <p:nvSpPr>
            <p:cNvPr id="67625" name="Rectangle 16"/>
            <p:cNvSpPr>
              <a:spLocks noChangeArrowheads="1"/>
            </p:cNvSpPr>
            <p:nvPr/>
          </p:nvSpPr>
          <p:spPr bwMode="blackWhite">
            <a:xfrm>
              <a:off x="3804" y="1663"/>
              <a:ext cx="672" cy="38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IPsec </a:t>
              </a:r>
            </a:p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header</a:t>
              </a:r>
            </a:p>
          </p:txBody>
        </p:sp>
        <p:sp>
          <p:nvSpPr>
            <p:cNvPr id="67626" name="Line 17"/>
            <p:cNvSpPr>
              <a:spLocks noChangeShapeType="1"/>
            </p:cNvSpPr>
            <p:nvPr/>
          </p:nvSpPr>
          <p:spPr bwMode="auto">
            <a:xfrm flipV="1">
              <a:off x="4467" y="2118"/>
              <a:ext cx="931" cy="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stealth" w="med" len="med"/>
              <a:tailEnd type="stealth" w="med" len="med"/>
            </a:ln>
          </p:spPr>
          <p:txBody>
            <a:bodyPr wrap="none" lIns="92075" tIns="46038" rIns="92075" bIns="46038" anchor="ctr"/>
            <a:lstStyle/>
            <a:p>
              <a:endParaRPr lang="fr-FR"/>
            </a:p>
          </p:txBody>
        </p:sp>
        <p:sp>
          <p:nvSpPr>
            <p:cNvPr id="67627" name="Line 18"/>
            <p:cNvSpPr>
              <a:spLocks noChangeShapeType="1"/>
            </p:cNvSpPr>
            <p:nvPr/>
          </p:nvSpPr>
          <p:spPr bwMode="auto">
            <a:xfrm flipV="1">
              <a:off x="3094" y="2113"/>
              <a:ext cx="134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prstDash val="sysDot"/>
              <a:round/>
              <a:headEnd type="stealth" w="med" len="med"/>
              <a:tailEnd type="stealth" w="med" len="med"/>
            </a:ln>
          </p:spPr>
          <p:txBody>
            <a:bodyPr wrap="none" lIns="92075" tIns="46038" rIns="92075" bIns="46038" anchor="ctr"/>
            <a:lstStyle/>
            <a:p>
              <a:endParaRPr lang="fr-FR"/>
            </a:p>
          </p:txBody>
        </p:sp>
        <p:sp>
          <p:nvSpPr>
            <p:cNvPr id="67628" name="Rectangle 19" descr="90%"/>
            <p:cNvSpPr>
              <a:spLocks noChangeArrowheads="1"/>
            </p:cNvSpPr>
            <p:nvPr/>
          </p:nvSpPr>
          <p:spPr bwMode="auto">
            <a:xfrm>
              <a:off x="4486" y="1659"/>
              <a:ext cx="912" cy="384"/>
            </a:xfrm>
            <a:prstGeom prst="rect">
              <a:avLst/>
            </a:prstGeom>
            <a:pattFill prst="pct90">
              <a:fgClr>
                <a:srgbClr val="FF9C1C"/>
              </a:fgClr>
              <a:bgClr>
                <a:schemeClr val="bg1"/>
              </a:bgClr>
            </a:patt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/>
              <a:endParaRPr lang="fr-FR" sz="3200">
                <a:solidFill>
                  <a:schemeClr val="bg2"/>
                </a:solidFill>
              </a:endParaRPr>
            </a:p>
          </p:txBody>
        </p:sp>
        <p:sp>
          <p:nvSpPr>
            <p:cNvPr id="67629" name="Text Box 20"/>
            <p:cNvSpPr txBox="1">
              <a:spLocks noChangeArrowheads="1"/>
            </p:cNvSpPr>
            <p:nvPr/>
          </p:nvSpPr>
          <p:spPr bwMode="auto">
            <a:xfrm>
              <a:off x="4648" y="1759"/>
              <a:ext cx="445" cy="202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pPr eaLnBrk="0" hangingPunct="0">
                <a:lnSpc>
                  <a:spcPct val="75000"/>
                </a:lnSpc>
                <a:spcBef>
                  <a:spcPct val="20000"/>
                </a:spcBef>
              </a:pPr>
              <a:r>
                <a:rPr lang="fr-FR" sz="2000" b="1">
                  <a:solidFill>
                    <a:schemeClr val="bg2"/>
                  </a:solidFill>
                  <a:latin typeface="Times New Roman" pitchFamily="18" charset="0"/>
                </a:rPr>
                <a:t>Data</a:t>
              </a:r>
              <a:endParaRPr lang="en-US" sz="20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21"/>
          <p:cNvGrpSpPr>
            <a:grpSpLocks/>
          </p:cNvGrpSpPr>
          <p:nvPr/>
        </p:nvGrpSpPr>
        <p:grpSpPr bwMode="auto">
          <a:xfrm>
            <a:off x="34925" y="3406775"/>
            <a:ext cx="9067800" cy="3206750"/>
            <a:chOff x="22" y="2146"/>
            <a:chExt cx="5712" cy="2020"/>
          </a:xfrm>
        </p:grpSpPr>
        <p:grpSp>
          <p:nvGrpSpPr>
            <p:cNvPr id="67591" name="Group 22"/>
            <p:cNvGrpSpPr>
              <a:grpSpLocks/>
            </p:cNvGrpSpPr>
            <p:nvPr/>
          </p:nvGrpSpPr>
          <p:grpSpPr bwMode="auto">
            <a:xfrm>
              <a:off x="1517" y="2191"/>
              <a:ext cx="1536" cy="211"/>
              <a:chOff x="1632" y="2194"/>
              <a:chExt cx="1536" cy="211"/>
            </a:xfrm>
          </p:grpSpPr>
          <p:sp>
            <p:nvSpPr>
              <p:cNvPr id="67617" name="Rectangle 23"/>
              <p:cNvSpPr>
                <a:spLocks noChangeArrowheads="1"/>
              </p:cNvSpPr>
              <p:nvPr/>
            </p:nvSpPr>
            <p:spPr bwMode="auto">
              <a:xfrm>
                <a:off x="1632" y="2203"/>
                <a:ext cx="1105" cy="20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75000"/>
                  </a:lnSpc>
                  <a:spcBef>
                    <a:spcPct val="20000"/>
                  </a:spcBef>
                </a:pPr>
                <a:r>
                  <a:rPr lang="fr-FR" sz="2000">
                    <a:solidFill>
                      <a:schemeClr val="bg2"/>
                    </a:solidFill>
                    <a:latin typeface="Times New Roman" pitchFamily="18" charset="0"/>
                  </a:rPr>
                  <a:t>Data protection</a:t>
                </a:r>
                <a:endParaRPr lang="fr-FR" sz="36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7618" name="Line 24"/>
              <p:cNvSpPr>
                <a:spLocks noChangeShapeType="1"/>
              </p:cNvSpPr>
              <p:nvPr/>
            </p:nvSpPr>
            <p:spPr bwMode="auto">
              <a:xfrm>
                <a:off x="1680" y="2194"/>
                <a:ext cx="1488" cy="0"/>
              </a:xfrm>
              <a:prstGeom prst="line">
                <a:avLst/>
              </a:prstGeom>
              <a:noFill/>
              <a:ln w="25400">
                <a:solidFill>
                  <a:srgbClr val="FF9C1C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7592" name="Rectangle 25"/>
            <p:cNvSpPr>
              <a:spLocks noChangeArrowheads="1"/>
            </p:cNvSpPr>
            <p:nvPr/>
          </p:nvSpPr>
          <p:spPr bwMode="auto">
            <a:xfrm>
              <a:off x="3190" y="2146"/>
              <a:ext cx="225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just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Maximum </a:t>
              </a:r>
              <a:r>
                <a:rPr lang="en-US" sz="2000" b="1">
                  <a:solidFill>
                    <a:schemeClr val="bg2"/>
                  </a:solidFill>
                </a:rPr>
                <a:t>protection</a:t>
              </a:r>
              <a:r>
                <a:rPr lang="en-US" sz="2000">
                  <a:solidFill>
                    <a:schemeClr val="bg2"/>
                  </a:solidFill>
                </a:rPr>
                <a:t> </a:t>
              </a:r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coverage</a:t>
              </a:r>
            </a:p>
          </p:txBody>
        </p:sp>
        <p:sp>
          <p:nvSpPr>
            <p:cNvPr id="67593" name="Rectangle 26"/>
            <p:cNvSpPr>
              <a:spLocks noChangeArrowheads="1"/>
            </p:cNvSpPr>
            <p:nvPr/>
          </p:nvSpPr>
          <p:spPr bwMode="auto">
            <a:xfrm>
              <a:off x="3286" y="3878"/>
              <a:ext cx="23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just" eaLnBrk="0" hangingPunct="0"/>
              <a:r>
                <a:rPr lang="en-US" sz="2000" b="1">
                  <a:solidFill>
                    <a:schemeClr val="bg2"/>
                  </a:solidFill>
                </a:rPr>
                <a:t>Maximum protection</a:t>
              </a:r>
              <a:r>
                <a:rPr lang="en-US" sz="2000">
                  <a:solidFill>
                    <a:schemeClr val="bg2"/>
                  </a:solidFill>
                </a:rPr>
                <a:t> </a:t>
              </a:r>
              <a:r>
                <a:rPr lang="en-US" sz="2000" b="1">
                  <a:solidFill>
                    <a:schemeClr val="bg2"/>
                  </a:solidFill>
                </a:rPr>
                <a:t>coverage</a:t>
              </a:r>
            </a:p>
          </p:txBody>
        </p:sp>
        <p:sp>
          <p:nvSpPr>
            <p:cNvPr id="67594" name="Rectangle 27"/>
            <p:cNvSpPr>
              <a:spLocks noChangeArrowheads="1"/>
            </p:cNvSpPr>
            <p:nvPr/>
          </p:nvSpPr>
          <p:spPr bwMode="auto">
            <a:xfrm>
              <a:off x="1702" y="3249"/>
              <a:ext cx="1440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70000"/>
                </a:lnSpc>
                <a:spcBef>
                  <a:spcPct val="20000"/>
                </a:spcBef>
              </a:pPr>
              <a:r>
                <a:rPr lang="fr-FR" sz="2400" b="1">
                  <a:solidFill>
                    <a:schemeClr val="bg2"/>
                  </a:solidFill>
                  <a:latin typeface="Times New Roman" pitchFamily="18" charset="0"/>
                </a:rPr>
                <a:t>IPsec system</a:t>
              </a:r>
              <a:endParaRPr lang="fr-FR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67595" name="Group 28"/>
            <p:cNvGrpSpPr>
              <a:grpSpLocks/>
            </p:cNvGrpSpPr>
            <p:nvPr/>
          </p:nvGrpSpPr>
          <p:grpSpPr bwMode="auto">
            <a:xfrm>
              <a:off x="1702" y="3483"/>
              <a:ext cx="1020" cy="277"/>
              <a:chOff x="2160" y="2016"/>
              <a:chExt cx="816" cy="277"/>
            </a:xfrm>
          </p:grpSpPr>
          <p:sp>
            <p:nvSpPr>
              <p:cNvPr id="67612" name="Rectangle 29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7613" name="Rectangle 30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7614" name="Rectangle 31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7615" name="Line 32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bg2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7616" name="Freeform 33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chemeClr val="bg2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7596" name="Group 34"/>
            <p:cNvGrpSpPr>
              <a:grpSpLocks/>
            </p:cNvGrpSpPr>
            <p:nvPr/>
          </p:nvGrpSpPr>
          <p:grpSpPr bwMode="auto">
            <a:xfrm>
              <a:off x="1318" y="3955"/>
              <a:ext cx="1392" cy="211"/>
              <a:chOff x="1632" y="3970"/>
              <a:chExt cx="1536" cy="211"/>
            </a:xfrm>
          </p:grpSpPr>
          <p:sp>
            <p:nvSpPr>
              <p:cNvPr id="67610" name="Rectangle 35"/>
              <p:cNvSpPr>
                <a:spLocks noChangeArrowheads="1"/>
              </p:cNvSpPr>
              <p:nvPr/>
            </p:nvSpPr>
            <p:spPr bwMode="auto">
              <a:xfrm>
                <a:off x="1632" y="3979"/>
                <a:ext cx="1219" cy="20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75000"/>
                  </a:lnSpc>
                  <a:spcBef>
                    <a:spcPct val="20000"/>
                  </a:spcBef>
                </a:pPr>
                <a:r>
                  <a:rPr lang="fr-FR" sz="2000">
                    <a:solidFill>
                      <a:schemeClr val="bg2"/>
                    </a:solidFill>
                    <a:latin typeface="Times New Roman" pitchFamily="18" charset="0"/>
                  </a:rPr>
                  <a:t>Data protection</a:t>
                </a:r>
                <a:endParaRPr lang="fr-FR" sz="3600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67611" name="Line 36"/>
              <p:cNvSpPr>
                <a:spLocks noChangeShapeType="1"/>
              </p:cNvSpPr>
              <p:nvPr/>
            </p:nvSpPr>
            <p:spPr bwMode="auto">
              <a:xfrm>
                <a:off x="1680" y="3970"/>
                <a:ext cx="1488" cy="0"/>
              </a:xfrm>
              <a:prstGeom prst="line">
                <a:avLst/>
              </a:prstGeom>
              <a:noFill/>
              <a:ln w="25400">
                <a:solidFill>
                  <a:srgbClr val="FF9C1C"/>
                </a:solidFill>
                <a:round/>
                <a:headEnd type="none" w="sm" len="sm"/>
                <a:tailEnd type="stealth" w="med" len="lg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7597" name="Rectangle 37"/>
            <p:cNvSpPr>
              <a:spLocks noChangeArrowheads="1"/>
            </p:cNvSpPr>
            <p:nvPr/>
          </p:nvSpPr>
          <p:spPr bwMode="blackWhite">
            <a:xfrm>
              <a:off x="22" y="3413"/>
              <a:ext cx="768" cy="38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IP header</a:t>
              </a:r>
            </a:p>
          </p:txBody>
        </p:sp>
        <p:grpSp>
          <p:nvGrpSpPr>
            <p:cNvPr id="67598" name="Group 38"/>
            <p:cNvGrpSpPr>
              <a:grpSpLocks/>
            </p:cNvGrpSpPr>
            <p:nvPr/>
          </p:nvGrpSpPr>
          <p:grpSpPr bwMode="auto">
            <a:xfrm>
              <a:off x="790" y="3414"/>
              <a:ext cx="864" cy="384"/>
              <a:chOff x="768" y="1758"/>
              <a:chExt cx="912" cy="384"/>
            </a:xfrm>
          </p:grpSpPr>
          <p:sp>
            <p:nvSpPr>
              <p:cNvPr id="67608" name="Rectangle 39" descr="90%"/>
              <p:cNvSpPr>
                <a:spLocks noChangeArrowheads="1"/>
              </p:cNvSpPr>
              <p:nvPr/>
            </p:nvSpPr>
            <p:spPr bwMode="auto">
              <a:xfrm>
                <a:off x="768" y="1758"/>
                <a:ext cx="912" cy="384"/>
              </a:xfrm>
              <a:prstGeom prst="rect">
                <a:avLst/>
              </a:prstGeom>
              <a:pattFill prst="pct90">
                <a:fgClr>
                  <a:srgbClr val="FF9C1C"/>
                </a:fgClr>
                <a:bgClr>
                  <a:schemeClr val="bg1"/>
                </a:bgClr>
              </a:patt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pPr algn="ctr"/>
                <a:endParaRPr lang="fr-FR" sz="3200">
                  <a:solidFill>
                    <a:schemeClr val="bg2"/>
                  </a:solidFill>
                </a:endParaRPr>
              </a:p>
            </p:txBody>
          </p:sp>
          <p:sp>
            <p:nvSpPr>
              <p:cNvPr id="67609" name="Text Box 40"/>
              <p:cNvSpPr txBox="1">
                <a:spLocks noChangeArrowheads="1"/>
              </p:cNvSpPr>
              <p:nvPr/>
            </p:nvSpPr>
            <p:spPr bwMode="auto">
              <a:xfrm>
                <a:off x="930" y="1858"/>
                <a:ext cx="469" cy="20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75000"/>
                  </a:lnSpc>
                  <a:spcBef>
                    <a:spcPct val="20000"/>
                  </a:spcBef>
                </a:pPr>
                <a:r>
                  <a:rPr lang="fr-FR" sz="2000" b="1">
                    <a:solidFill>
                      <a:schemeClr val="bg2"/>
                    </a:solidFill>
                    <a:latin typeface="Times New Roman" pitchFamily="18" charset="0"/>
                  </a:rPr>
                  <a:t>Data</a:t>
                </a:r>
                <a:endParaRPr lang="en-US" sz="2000" b="1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67599" name="Line 41"/>
            <p:cNvSpPr>
              <a:spLocks noChangeShapeType="1"/>
            </p:cNvSpPr>
            <p:nvPr/>
          </p:nvSpPr>
          <p:spPr bwMode="auto">
            <a:xfrm>
              <a:off x="4138" y="3896"/>
              <a:ext cx="1596" cy="4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round/>
              <a:headEnd type="stealth" w="med" len="med"/>
              <a:tailEnd type="stealth" w="med" len="med"/>
            </a:ln>
          </p:spPr>
          <p:txBody>
            <a:bodyPr wrap="none" lIns="92075" tIns="46038" rIns="92075" bIns="46038" anchor="ctr"/>
            <a:lstStyle/>
            <a:p>
              <a:endParaRPr lang="fr-FR"/>
            </a:p>
          </p:txBody>
        </p:sp>
        <p:sp>
          <p:nvSpPr>
            <p:cNvPr id="67600" name="Line 42"/>
            <p:cNvSpPr>
              <a:spLocks noChangeShapeType="1"/>
            </p:cNvSpPr>
            <p:nvPr/>
          </p:nvSpPr>
          <p:spPr bwMode="auto">
            <a:xfrm flipV="1">
              <a:off x="2824" y="3891"/>
              <a:ext cx="1314" cy="0"/>
            </a:xfrm>
            <a:prstGeom prst="line">
              <a:avLst/>
            </a:prstGeom>
            <a:noFill/>
            <a:ln w="38100">
              <a:solidFill>
                <a:schemeClr val="bg2"/>
              </a:solidFill>
              <a:prstDash val="sysDot"/>
              <a:round/>
              <a:headEnd type="stealth" w="med" len="med"/>
              <a:tailEnd type="stealth" w="med" len="med"/>
            </a:ln>
          </p:spPr>
          <p:txBody>
            <a:bodyPr wrap="none" lIns="92075" tIns="46038" rIns="92075" bIns="46038" anchor="ctr"/>
            <a:lstStyle/>
            <a:p>
              <a:endParaRPr lang="fr-FR"/>
            </a:p>
          </p:txBody>
        </p:sp>
        <p:sp>
          <p:nvSpPr>
            <p:cNvPr id="67601" name="Rectangle 43"/>
            <p:cNvSpPr>
              <a:spLocks noChangeArrowheads="1"/>
            </p:cNvSpPr>
            <p:nvPr/>
          </p:nvSpPr>
          <p:spPr bwMode="auto">
            <a:xfrm>
              <a:off x="2806" y="3407"/>
              <a:ext cx="657" cy="384"/>
            </a:xfrm>
            <a:prstGeom prst="rect">
              <a:avLst/>
            </a:prstGeom>
            <a:solidFill>
              <a:schemeClr val="folHlink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82550" tIns="41275" rIns="82550" bIns="41275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New IP</a:t>
              </a:r>
            </a:p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header</a:t>
              </a:r>
            </a:p>
          </p:txBody>
        </p:sp>
        <p:sp>
          <p:nvSpPr>
            <p:cNvPr id="67602" name="Rectangle 44"/>
            <p:cNvSpPr>
              <a:spLocks noChangeArrowheads="1"/>
            </p:cNvSpPr>
            <p:nvPr/>
          </p:nvSpPr>
          <p:spPr bwMode="blackWhite">
            <a:xfrm>
              <a:off x="3463" y="3407"/>
              <a:ext cx="657" cy="384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IPsec</a:t>
              </a:r>
            </a:p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header</a:t>
              </a:r>
            </a:p>
          </p:txBody>
        </p:sp>
        <p:sp>
          <p:nvSpPr>
            <p:cNvPr id="67603" name="Rectangle 45"/>
            <p:cNvSpPr>
              <a:spLocks noChangeArrowheads="1"/>
            </p:cNvSpPr>
            <p:nvPr/>
          </p:nvSpPr>
          <p:spPr bwMode="blackWhite">
            <a:xfrm>
              <a:off x="4120" y="3407"/>
              <a:ext cx="722" cy="384"/>
            </a:xfrm>
            <a:prstGeom prst="rect">
              <a:avLst/>
            </a:prstGeom>
            <a:solidFill>
              <a:srgbClr val="FFFFFF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Original</a:t>
              </a:r>
            </a:p>
            <a:p>
              <a:pPr algn="ctr" eaLnBrk="0" hangingPunct="0"/>
              <a:r>
                <a:rPr lang="en-US" sz="2000" b="1">
                  <a:solidFill>
                    <a:schemeClr val="bg2"/>
                  </a:solidFill>
                  <a:latin typeface="Times New Roman" pitchFamily="18" charset="0"/>
                </a:rPr>
                <a:t>IP header</a:t>
              </a:r>
            </a:p>
          </p:txBody>
        </p:sp>
        <p:grpSp>
          <p:nvGrpSpPr>
            <p:cNvPr id="67604" name="Group 46"/>
            <p:cNvGrpSpPr>
              <a:grpSpLocks/>
            </p:cNvGrpSpPr>
            <p:nvPr/>
          </p:nvGrpSpPr>
          <p:grpSpPr bwMode="auto">
            <a:xfrm>
              <a:off x="4830" y="3411"/>
              <a:ext cx="892" cy="384"/>
              <a:chOff x="768" y="1758"/>
              <a:chExt cx="912" cy="384"/>
            </a:xfrm>
          </p:grpSpPr>
          <p:sp>
            <p:nvSpPr>
              <p:cNvPr id="67606" name="Rectangle 47" descr="90%"/>
              <p:cNvSpPr>
                <a:spLocks noChangeArrowheads="1"/>
              </p:cNvSpPr>
              <p:nvPr/>
            </p:nvSpPr>
            <p:spPr bwMode="auto">
              <a:xfrm>
                <a:off x="768" y="1758"/>
                <a:ext cx="912" cy="384"/>
              </a:xfrm>
              <a:prstGeom prst="rect">
                <a:avLst/>
              </a:prstGeom>
              <a:pattFill prst="pct90">
                <a:fgClr>
                  <a:srgbClr val="FF9C1C"/>
                </a:fgClr>
                <a:bgClr>
                  <a:schemeClr val="bg1"/>
                </a:bgClr>
              </a:patt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anchorCtr="1"/>
              <a:lstStyle/>
              <a:p>
                <a:pPr algn="ctr"/>
                <a:endParaRPr lang="fr-FR" sz="3200">
                  <a:solidFill>
                    <a:schemeClr val="bg2"/>
                  </a:solidFill>
                </a:endParaRPr>
              </a:p>
            </p:txBody>
          </p:sp>
          <p:sp>
            <p:nvSpPr>
              <p:cNvPr id="67607" name="Text Box 48"/>
              <p:cNvSpPr txBox="1">
                <a:spLocks noChangeArrowheads="1"/>
              </p:cNvSpPr>
              <p:nvPr/>
            </p:nvSpPr>
            <p:spPr bwMode="auto">
              <a:xfrm>
                <a:off x="927" y="1858"/>
                <a:ext cx="455" cy="202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pPr eaLnBrk="0" hangingPunct="0">
                  <a:lnSpc>
                    <a:spcPct val="75000"/>
                  </a:lnSpc>
                  <a:spcBef>
                    <a:spcPct val="20000"/>
                  </a:spcBef>
                </a:pPr>
                <a:r>
                  <a:rPr lang="fr-FR" sz="2000" b="1">
                    <a:solidFill>
                      <a:schemeClr val="bg2"/>
                    </a:solidFill>
                    <a:latin typeface="Times New Roman" pitchFamily="18" charset="0"/>
                  </a:rPr>
                  <a:t>Data</a:t>
                </a:r>
                <a:endParaRPr lang="en-US" sz="2000" b="1">
                  <a:solidFill>
                    <a:schemeClr val="bg2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67605" name="Rectangle 49"/>
            <p:cNvSpPr>
              <a:spLocks noChangeArrowheads="1"/>
            </p:cNvSpPr>
            <p:nvPr/>
          </p:nvSpPr>
          <p:spPr bwMode="auto">
            <a:xfrm>
              <a:off x="312" y="2688"/>
              <a:ext cx="5376" cy="86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marL="342900" indent="-342900" eaLnBrk="0" hangingPunct="0">
                <a:lnSpc>
                  <a:spcPct val="110000"/>
                </a:lnSpc>
                <a:spcBef>
                  <a:spcPct val="20000"/>
                </a:spcBef>
                <a:buClr>
                  <a:schemeClr val="bg2"/>
                </a:buClr>
                <a:buSzPct val="70000"/>
                <a:buFont typeface="Monotype Sorts" pitchFamily="2" charset="2"/>
                <a:buChar char="l"/>
              </a:pPr>
              <a:r>
                <a:rPr lang="en-US" dirty="0">
                  <a:solidFill>
                    <a:schemeClr val="bg2"/>
                  </a:solidFill>
                  <a:latin typeface="Times New Roman" pitchFamily="18" charset="0"/>
                </a:rPr>
                <a:t>Tunnel mode</a:t>
              </a:r>
              <a:r>
                <a:rPr lang="en-US" sz="2400" dirty="0">
                  <a:solidFill>
                    <a:schemeClr val="bg2"/>
                  </a:solidFill>
                  <a:latin typeface="Times New Roman" pitchFamily="18" charset="0"/>
                </a:rPr>
                <a:t>: all the fields of the packet are protected prior to being encapsulated in another packet</a:t>
              </a:r>
              <a:endParaRPr lang="fr-FR" sz="2400" dirty="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DDE220A-C70D-6B8C-B8BA-8AA1D10B5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IP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FCA18D8-5340-8EA8-7252-1370BE9772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>
                <a:solidFill>
                  <a:schemeClr val="bg2"/>
                </a:solidFill>
              </a:rPr>
              <a:t>TCP/IP (Internet) versus OSI</a:t>
            </a:r>
          </a:p>
        </p:txBody>
      </p:sp>
      <p:grpSp>
        <p:nvGrpSpPr>
          <p:cNvPr id="7171" name="Group 20">
            <a:extLst>
              <a:ext uri="{FF2B5EF4-FFF2-40B4-BE49-F238E27FC236}">
                <a16:creationId xmlns:a16="http://schemas.microsoft.com/office/drawing/2014/main" id="{9DC9ECB9-0D2B-0B98-4E5D-6815EB5C4A41}"/>
              </a:ext>
            </a:extLst>
          </p:cNvPr>
          <p:cNvGrpSpPr>
            <a:grpSpLocks/>
          </p:cNvGrpSpPr>
          <p:nvPr/>
        </p:nvGrpSpPr>
        <p:grpSpPr bwMode="auto">
          <a:xfrm>
            <a:off x="585788" y="1955800"/>
            <a:ext cx="2527300" cy="3667125"/>
            <a:chOff x="513" y="1244"/>
            <a:chExt cx="1592" cy="2310"/>
          </a:xfrm>
        </p:grpSpPr>
        <p:sp>
          <p:nvSpPr>
            <p:cNvPr id="7184" name="Rectangle 3">
              <a:extLst>
                <a:ext uri="{FF2B5EF4-FFF2-40B4-BE49-F238E27FC236}">
                  <a16:creationId xmlns:a16="http://schemas.microsoft.com/office/drawing/2014/main" id="{986B262B-8993-9C3B-40C0-897087DAD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1244"/>
              <a:ext cx="1592" cy="33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Application</a:t>
              </a:r>
            </a:p>
          </p:txBody>
        </p:sp>
        <p:sp>
          <p:nvSpPr>
            <p:cNvPr id="7185" name="Rectangle 9">
              <a:extLst>
                <a:ext uri="{FF2B5EF4-FFF2-40B4-BE49-F238E27FC236}">
                  <a16:creationId xmlns:a16="http://schemas.microsoft.com/office/drawing/2014/main" id="{306D5472-483E-CB76-C442-9FBB99AB58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1574"/>
              <a:ext cx="1592" cy="33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Presentation</a:t>
              </a:r>
            </a:p>
          </p:txBody>
        </p:sp>
        <p:sp>
          <p:nvSpPr>
            <p:cNvPr id="7186" name="Rectangle 10">
              <a:extLst>
                <a:ext uri="{FF2B5EF4-FFF2-40B4-BE49-F238E27FC236}">
                  <a16:creationId xmlns:a16="http://schemas.microsoft.com/office/drawing/2014/main" id="{49956421-C404-BEED-843A-ECC20E6246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1904"/>
              <a:ext cx="1592" cy="33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Session</a:t>
              </a:r>
            </a:p>
          </p:txBody>
        </p:sp>
        <p:sp>
          <p:nvSpPr>
            <p:cNvPr id="7187" name="Rectangle 11">
              <a:extLst>
                <a:ext uri="{FF2B5EF4-FFF2-40B4-BE49-F238E27FC236}">
                  <a16:creationId xmlns:a16="http://schemas.microsoft.com/office/drawing/2014/main" id="{01A5904C-4DD9-4179-5B44-07D661FF2D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2234"/>
              <a:ext cx="1592" cy="33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Transport</a:t>
              </a:r>
            </a:p>
          </p:txBody>
        </p:sp>
        <p:sp>
          <p:nvSpPr>
            <p:cNvPr id="7188" name="Rectangle 12">
              <a:extLst>
                <a:ext uri="{FF2B5EF4-FFF2-40B4-BE49-F238E27FC236}">
                  <a16:creationId xmlns:a16="http://schemas.microsoft.com/office/drawing/2014/main" id="{88E50039-BD8C-627C-11C0-60F599D61C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2567"/>
              <a:ext cx="1592" cy="33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Network</a:t>
              </a:r>
            </a:p>
          </p:txBody>
        </p:sp>
        <p:sp>
          <p:nvSpPr>
            <p:cNvPr id="7189" name="Rectangle 13">
              <a:extLst>
                <a:ext uri="{FF2B5EF4-FFF2-40B4-BE49-F238E27FC236}">
                  <a16:creationId xmlns:a16="http://schemas.microsoft.com/office/drawing/2014/main" id="{503105A6-2A56-BA75-73BA-37C16A866E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2894"/>
              <a:ext cx="1592" cy="33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Data Link</a:t>
              </a:r>
            </a:p>
          </p:txBody>
        </p:sp>
        <p:sp>
          <p:nvSpPr>
            <p:cNvPr id="7190" name="Rectangle 14">
              <a:extLst>
                <a:ext uri="{FF2B5EF4-FFF2-40B4-BE49-F238E27FC236}">
                  <a16:creationId xmlns:a16="http://schemas.microsoft.com/office/drawing/2014/main" id="{C0BD384D-DEB0-4725-2DBA-102283D29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3" y="3224"/>
              <a:ext cx="1592" cy="33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Physical</a:t>
              </a:r>
            </a:p>
          </p:txBody>
        </p:sp>
      </p:grpSp>
      <p:grpSp>
        <p:nvGrpSpPr>
          <p:cNvPr id="7172" name="Group 19">
            <a:extLst>
              <a:ext uri="{FF2B5EF4-FFF2-40B4-BE49-F238E27FC236}">
                <a16:creationId xmlns:a16="http://schemas.microsoft.com/office/drawing/2014/main" id="{C9F98620-ECC1-E4AE-6AAB-AEFF07DC6F5F}"/>
              </a:ext>
            </a:extLst>
          </p:cNvPr>
          <p:cNvGrpSpPr>
            <a:grpSpLocks/>
          </p:cNvGrpSpPr>
          <p:nvPr/>
        </p:nvGrpSpPr>
        <p:grpSpPr bwMode="auto">
          <a:xfrm>
            <a:off x="3352800" y="1955800"/>
            <a:ext cx="2527300" cy="3681413"/>
            <a:chOff x="2436" y="1241"/>
            <a:chExt cx="1592" cy="2319"/>
          </a:xfrm>
        </p:grpSpPr>
        <p:sp>
          <p:nvSpPr>
            <p:cNvPr id="7180" name="Rectangle 15">
              <a:extLst>
                <a:ext uri="{FF2B5EF4-FFF2-40B4-BE49-F238E27FC236}">
                  <a16:creationId xmlns:a16="http://schemas.microsoft.com/office/drawing/2014/main" id="{07455C7A-5A71-ECA4-CF23-E51003C9C3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1241"/>
              <a:ext cx="1592" cy="822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Application</a:t>
              </a:r>
            </a:p>
          </p:txBody>
        </p:sp>
        <p:sp>
          <p:nvSpPr>
            <p:cNvPr id="7181" name="Rectangle 16">
              <a:extLst>
                <a:ext uri="{FF2B5EF4-FFF2-40B4-BE49-F238E27FC236}">
                  <a16:creationId xmlns:a16="http://schemas.microsoft.com/office/drawing/2014/main" id="{85260DD9-C164-3320-7536-DC36EF781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2066"/>
              <a:ext cx="1592" cy="496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Host-to-host transport</a:t>
              </a:r>
            </a:p>
          </p:txBody>
        </p:sp>
        <p:sp>
          <p:nvSpPr>
            <p:cNvPr id="7182" name="Rectangle 17">
              <a:extLst>
                <a:ext uri="{FF2B5EF4-FFF2-40B4-BE49-F238E27FC236}">
                  <a16:creationId xmlns:a16="http://schemas.microsoft.com/office/drawing/2014/main" id="{587AC999-7BCD-D5C0-EB7B-14DAD2D6B9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2567"/>
              <a:ext cx="1592" cy="330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Internet</a:t>
              </a:r>
            </a:p>
          </p:txBody>
        </p:sp>
        <p:sp>
          <p:nvSpPr>
            <p:cNvPr id="7183" name="Rectangle 18">
              <a:extLst>
                <a:ext uri="{FF2B5EF4-FFF2-40B4-BE49-F238E27FC236}">
                  <a16:creationId xmlns:a16="http://schemas.microsoft.com/office/drawing/2014/main" id="{498CDA09-8EB8-4810-AA59-A3ED0C713D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2902"/>
              <a:ext cx="1592" cy="658"/>
            </a:xfrm>
            <a:prstGeom prst="rect">
              <a:avLst/>
            </a:prstGeom>
            <a:noFill/>
            <a:ln w="38100">
              <a:solidFill>
                <a:schemeClr val="bg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Network Access</a:t>
              </a:r>
            </a:p>
          </p:txBody>
        </p:sp>
      </p:grpSp>
      <p:grpSp>
        <p:nvGrpSpPr>
          <p:cNvPr id="7173" name="Group 21">
            <a:extLst>
              <a:ext uri="{FF2B5EF4-FFF2-40B4-BE49-F238E27FC236}">
                <a16:creationId xmlns:a16="http://schemas.microsoft.com/office/drawing/2014/main" id="{12F6FE8A-43A6-F2EB-AA85-E85FAA5FDA3F}"/>
              </a:ext>
            </a:extLst>
          </p:cNvPr>
          <p:cNvGrpSpPr>
            <a:grpSpLocks/>
          </p:cNvGrpSpPr>
          <p:nvPr/>
        </p:nvGrpSpPr>
        <p:grpSpPr bwMode="auto">
          <a:xfrm>
            <a:off x="6119813" y="1955800"/>
            <a:ext cx="2527300" cy="3681413"/>
            <a:chOff x="2436" y="1241"/>
            <a:chExt cx="1592" cy="2319"/>
          </a:xfrm>
        </p:grpSpPr>
        <p:sp>
          <p:nvSpPr>
            <p:cNvPr id="7176" name="Rectangle 22">
              <a:extLst>
                <a:ext uri="{FF2B5EF4-FFF2-40B4-BE49-F238E27FC236}">
                  <a16:creationId xmlns:a16="http://schemas.microsoft.com/office/drawing/2014/main" id="{024106CB-02BF-A6CC-9AE0-A343572ECF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1241"/>
              <a:ext cx="1592" cy="822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HTTP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SMTP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Telnet</a:t>
              </a:r>
            </a:p>
          </p:txBody>
        </p:sp>
        <p:sp>
          <p:nvSpPr>
            <p:cNvPr id="7177" name="Rectangle 23">
              <a:extLst>
                <a:ext uri="{FF2B5EF4-FFF2-40B4-BE49-F238E27FC236}">
                  <a16:creationId xmlns:a16="http://schemas.microsoft.com/office/drawing/2014/main" id="{FFFAE4DC-03B9-DA96-CFF6-DE306B747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2066"/>
              <a:ext cx="1592" cy="496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>
                  <a:solidFill>
                    <a:schemeClr val="bg2"/>
                  </a:solidFill>
                  <a:latin typeface="Times New Roman" panose="02020603050405020304" pitchFamily="18" charset="0"/>
                </a:rPr>
                <a:t>TCP, UDP</a:t>
              </a:r>
            </a:p>
          </p:txBody>
        </p:sp>
        <p:sp>
          <p:nvSpPr>
            <p:cNvPr id="7178" name="Rectangle 24">
              <a:extLst>
                <a:ext uri="{FF2B5EF4-FFF2-40B4-BE49-F238E27FC236}">
                  <a16:creationId xmlns:a16="http://schemas.microsoft.com/office/drawing/2014/main" id="{C9D2B554-9631-21F9-C32E-1C834444C8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2567"/>
              <a:ext cx="1592" cy="330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IP, ICMP</a:t>
              </a:r>
            </a:p>
          </p:txBody>
        </p:sp>
        <p:sp>
          <p:nvSpPr>
            <p:cNvPr id="7179" name="Rectangle 25">
              <a:extLst>
                <a:ext uri="{FF2B5EF4-FFF2-40B4-BE49-F238E27FC236}">
                  <a16:creationId xmlns:a16="http://schemas.microsoft.com/office/drawing/2014/main" id="{AA7783D7-C4CF-6796-2636-2D378F7F33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6" y="2902"/>
              <a:ext cx="1592" cy="658"/>
            </a:xfrm>
            <a:prstGeom prst="rect">
              <a:avLst/>
            </a:prstGeom>
            <a:noFill/>
            <a:ln w="12700">
              <a:solidFill>
                <a:schemeClr val="bg2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Webdings" panose="05030102010509060703" pitchFamily="18" charset="2"/>
                <a:buChar char="4"/>
                <a:defRPr kumimoji="1"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" panose="05000000000000000000" pitchFamily="2" charset="2"/>
                <a:buChar char="n"/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Char char="•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Char char="–"/>
                <a:defRPr kumimoji="1"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PPP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IP-over-ADSL</a:t>
              </a:r>
            </a:p>
            <a:p>
              <a:pPr algn="ctr">
                <a:spcBef>
                  <a:spcPct val="0"/>
                </a:spcBef>
                <a:buClrTx/>
                <a:buFontTx/>
                <a:buNone/>
              </a:pPr>
              <a:r>
                <a:rPr kumimoji="0" lang="en-US" altLang="en-US" sz="2000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IP-over-Ethernet</a:t>
              </a:r>
            </a:p>
          </p:txBody>
        </p:sp>
      </p:grpSp>
      <p:sp>
        <p:nvSpPr>
          <p:cNvPr id="7174" name="Text Box 26">
            <a:extLst>
              <a:ext uri="{FF2B5EF4-FFF2-40B4-BE49-F238E27FC236}">
                <a16:creationId xmlns:a16="http://schemas.microsoft.com/office/drawing/2014/main" id="{6801B581-5260-6E79-F69E-510DA90D90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" y="5894388"/>
            <a:ext cx="2500313" cy="39687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000">
                <a:solidFill>
                  <a:schemeClr val="bg2"/>
                </a:solidFill>
                <a:latin typeface="Times New Roman" panose="02020603050405020304" pitchFamily="18" charset="0"/>
              </a:rPr>
              <a:t>OSI 7 layer model</a:t>
            </a:r>
          </a:p>
        </p:txBody>
      </p:sp>
      <p:sp>
        <p:nvSpPr>
          <p:cNvPr id="7175" name="Text Box 27">
            <a:extLst>
              <a:ext uri="{FF2B5EF4-FFF2-40B4-BE49-F238E27FC236}">
                <a16:creationId xmlns:a16="http://schemas.microsoft.com/office/drawing/2014/main" id="{353AA48D-550A-882F-A242-588545C70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5975" y="5894388"/>
            <a:ext cx="2500313" cy="396875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Webdings" panose="05030102010509060703" pitchFamily="18" charset="2"/>
              <a:buChar char="4"/>
              <a:defRPr kumimoji="1"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Char char="n"/>
              <a:defRPr kumimoji="1"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Char char="•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Char char="–"/>
              <a:defRPr kumimoji="1"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FontTx/>
              <a:buNone/>
            </a:pPr>
            <a:r>
              <a:rPr kumimoji="0" lang="en-US" altLang="en-US" sz="2000">
                <a:solidFill>
                  <a:schemeClr val="bg2"/>
                </a:solidFill>
                <a:latin typeface="Times New Roman" panose="02020603050405020304" pitchFamily="18" charset="0"/>
              </a:rPr>
              <a:t>Internet 4 layer model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5815CA2-D7AB-1602-CA49-CD35BB96EE77}"/>
              </a:ext>
            </a:extLst>
          </p:cNvPr>
          <p:cNvSpPr/>
          <p:nvPr/>
        </p:nvSpPr>
        <p:spPr bwMode="auto">
          <a:xfrm>
            <a:off x="6300192" y="3284984"/>
            <a:ext cx="2160240" cy="1235645"/>
          </a:xfrm>
          <a:prstGeom prst="roundRect">
            <a:avLst/>
          </a:prstGeom>
          <a:noFill/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ook Antiqua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40AA0D22-446B-401C-BE77-237CE0D8F1E4}" type="slidenum">
              <a:rPr lang="fr-FR">
                <a:latin typeface="+mn-lt"/>
              </a:rPr>
              <a:pPr defTabSz="762000">
                <a:defRPr/>
              </a:pPr>
              <a:t>20</a:t>
            </a:fld>
            <a:endParaRPr lang="fr-FR">
              <a:latin typeface="+mn-lt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1219200"/>
            <a:ext cx="9067800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buClr>
                <a:srgbClr val="C0FEF9"/>
              </a:buClr>
              <a:buSzPct val="70000"/>
              <a:buFont typeface="Monotype Sorts" pitchFamily="2" charset="2"/>
              <a:buNone/>
            </a:pPr>
            <a:r>
              <a:rPr lang="fr-FR" dirty="0" err="1">
                <a:solidFill>
                  <a:schemeClr val="bg2"/>
                </a:solidFill>
              </a:rPr>
              <a:t>Combining</a:t>
            </a:r>
            <a:r>
              <a:rPr lang="fr-FR" dirty="0">
                <a:solidFill>
                  <a:schemeClr val="bg2"/>
                </a:solidFill>
              </a:rPr>
              <a:t> modes/types of protection (</a:t>
            </a:r>
            <a:r>
              <a:rPr lang="fr-FR" dirty="0" err="1">
                <a:solidFill>
                  <a:schemeClr val="bg2"/>
                </a:solidFill>
              </a:rPr>
              <a:t>rfc</a:t>
            </a:r>
            <a:r>
              <a:rPr lang="fr-FR" dirty="0">
                <a:solidFill>
                  <a:schemeClr val="bg2"/>
                </a:solidFill>
              </a:rPr>
              <a:t> 4301)</a:t>
            </a:r>
          </a:p>
          <a:p>
            <a:pPr>
              <a:lnSpc>
                <a:spcPct val="110000"/>
              </a:lnSpc>
              <a:buClr>
                <a:schemeClr val="bg2"/>
              </a:buClr>
              <a:buSzPct val="70000"/>
            </a:pPr>
            <a:r>
              <a:rPr lang="fr-FR" sz="2800" dirty="0">
                <a:solidFill>
                  <a:schemeClr val="bg2"/>
                </a:solidFill>
              </a:rPr>
              <a:t>End-to-end protection</a:t>
            </a:r>
          </a:p>
        </p:txBody>
      </p:sp>
      <p:grpSp>
        <p:nvGrpSpPr>
          <p:cNvPr id="68612" name="Group 3"/>
          <p:cNvGrpSpPr>
            <a:grpSpLocks/>
          </p:cNvGrpSpPr>
          <p:nvPr/>
        </p:nvGrpSpPr>
        <p:grpSpPr bwMode="auto">
          <a:xfrm>
            <a:off x="3303588" y="2708275"/>
            <a:ext cx="2195512" cy="990600"/>
            <a:chOff x="2201" y="916"/>
            <a:chExt cx="1571" cy="1192"/>
          </a:xfrm>
        </p:grpSpPr>
        <p:grpSp>
          <p:nvGrpSpPr>
            <p:cNvPr id="69079" name="Group 4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69081" name="Oval 5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082" name="Oval 6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083" name="Oval 7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084" name="Oval 8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085" name="Oval 9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086" name="Oval 10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087" name="Oval 11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9080" name="Oval 12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68613" name="Group 13"/>
          <p:cNvGrpSpPr>
            <a:grpSpLocks/>
          </p:cNvGrpSpPr>
          <p:nvPr/>
        </p:nvGrpSpPr>
        <p:grpSpPr bwMode="auto">
          <a:xfrm>
            <a:off x="6886575" y="2784475"/>
            <a:ext cx="749300" cy="674688"/>
            <a:chOff x="5137" y="1344"/>
            <a:chExt cx="472" cy="425"/>
          </a:xfrm>
        </p:grpSpPr>
        <p:grpSp>
          <p:nvGrpSpPr>
            <p:cNvPr id="68968" name="Group 14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69076" name="Freeform 15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77" name="Freeform 16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78" name="Freeform 17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68969" name="Freeform 18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68970" name="Group 19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69073" name="Freeform 20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74" name="Freeform 21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75" name="Freeform 22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8971" name="Group 23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69066" name="Freeform 24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67" name="Line 25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68" name="Line 26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69" name="Line 27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70" name="Line 28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71" name="Line 29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072" name="Line 30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8972" name="Group 31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69035" name="Group 32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69064" name="Freeform 33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65" name="Freeform 34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9036" name="Group 35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69037" name="Freeform 36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38" name="Freeform 37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39" name="Freeform 38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0" name="Freeform 39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1" name="Freeform 40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2" name="Freeform 41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3" name="Line 42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4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5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6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7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8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49" name="Line 48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0" name="Line 49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1" name="Line 50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2" name="Line 51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3" name="Line 52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4" name="Line 53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5" name="Line 54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6" name="Line 55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7" name="Line 56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8" name="Line 57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59" name="Line 58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60" name="Line 59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61" name="Line 60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62" name="Line 61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63" name="Line 62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68973" name="Group 63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68977" name="Group 64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69029" name="Freeform 65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30" name="Freeform 66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31" name="Freeform 67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32" name="Freeform 68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33" name="Freeform 69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34" name="Freeform 70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8978" name="Group 71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69016" name="Group 72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69020" name="Freeform 73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21" name="Freeform 74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22" name="Freeform 75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23" name="Freeform 76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24" name="Freeform 77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25" name="Freeform 78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26" name="Freeform 79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27" name="Freeform 80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28" name="Freeform 81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69017" name="Group 82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69018" name="Freeform 83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019" name="Freeform 84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68979" name="Freeform 85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0" name="Freeform 86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1" name="Freeform 87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2" name="Freeform 88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3" name="Freeform 89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4" name="Freeform 90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5" name="Freeform 91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6" name="Freeform 92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7" name="Freeform 93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8" name="Freeform 94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89" name="Freeform 95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68990" name="Group 96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69006" name="Freeform 97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7" name="Freeform 98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8" name="Freeform 99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9" name="Freeform 100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10" name="Freeform 101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11" name="Freeform 102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12" name="Freeform 103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13" name="Freeform 104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14" name="Freeform 105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15" name="Freeform 106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8991" name="Group 107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68992" name="Freeform 108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993" name="Freeform 109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994" name="Freeform 110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995" name="Freeform 111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996" name="Freeform 112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997" name="Freeform 113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998" name="Freeform 114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999" name="Freeform 115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0" name="Freeform 116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1" name="Freeform 117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2" name="Freeform 118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3" name="Freeform 119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4" name="Freeform 120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005" name="Freeform 121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68974" name="Group 122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68975" name="Freeform 123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76" name="Freeform 124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68614" name="Line 125"/>
          <p:cNvSpPr>
            <a:spLocks noChangeShapeType="1"/>
          </p:cNvSpPr>
          <p:nvPr/>
        </p:nvSpPr>
        <p:spPr bwMode="auto">
          <a:xfrm flipV="1">
            <a:off x="2084388" y="3165475"/>
            <a:ext cx="46958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68615" name="Group 126"/>
          <p:cNvGrpSpPr>
            <a:grpSpLocks/>
          </p:cNvGrpSpPr>
          <p:nvPr/>
        </p:nvGrpSpPr>
        <p:grpSpPr bwMode="auto">
          <a:xfrm>
            <a:off x="1116013" y="2784475"/>
            <a:ext cx="815975" cy="704850"/>
            <a:chOff x="1502" y="1344"/>
            <a:chExt cx="514" cy="444"/>
          </a:xfrm>
        </p:grpSpPr>
        <p:sp>
          <p:nvSpPr>
            <p:cNvPr id="68874" name="Freeform 127"/>
            <p:cNvSpPr>
              <a:spLocks/>
            </p:cNvSpPr>
            <p:nvPr/>
          </p:nvSpPr>
          <p:spPr bwMode="auto">
            <a:xfrm>
              <a:off x="1750" y="1540"/>
              <a:ext cx="153" cy="106"/>
            </a:xfrm>
            <a:custGeom>
              <a:avLst/>
              <a:gdLst>
                <a:gd name="T0" fmla="*/ 152 w 238"/>
                <a:gd name="T1" fmla="*/ 32 h 145"/>
                <a:gd name="T2" fmla="*/ 152 w 238"/>
                <a:gd name="T3" fmla="*/ 105 h 145"/>
                <a:gd name="T4" fmla="*/ 0 w 238"/>
                <a:gd name="T5" fmla="*/ 52 h 145"/>
                <a:gd name="T6" fmla="*/ 0 w 238"/>
                <a:gd name="T7" fmla="*/ 0 h 145"/>
                <a:gd name="T8" fmla="*/ 152 w 238"/>
                <a:gd name="T9" fmla="*/ 32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8"/>
                <a:gd name="T16" fmla="*/ 0 h 145"/>
                <a:gd name="T17" fmla="*/ 238 w 238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8" h="145">
                  <a:moveTo>
                    <a:pt x="237" y="44"/>
                  </a:moveTo>
                  <a:lnTo>
                    <a:pt x="237" y="144"/>
                  </a:lnTo>
                  <a:lnTo>
                    <a:pt x="0" y="71"/>
                  </a:lnTo>
                  <a:lnTo>
                    <a:pt x="0" y="0"/>
                  </a:lnTo>
                  <a:lnTo>
                    <a:pt x="237" y="44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875" name="Freeform 128"/>
            <p:cNvSpPr>
              <a:spLocks/>
            </p:cNvSpPr>
            <p:nvPr/>
          </p:nvSpPr>
          <p:spPr bwMode="auto">
            <a:xfrm>
              <a:off x="1902" y="1565"/>
              <a:ext cx="114" cy="81"/>
            </a:xfrm>
            <a:custGeom>
              <a:avLst/>
              <a:gdLst>
                <a:gd name="T0" fmla="*/ 0 w 177"/>
                <a:gd name="T1" fmla="*/ 7 h 111"/>
                <a:gd name="T2" fmla="*/ 0 w 177"/>
                <a:gd name="T3" fmla="*/ 80 h 111"/>
                <a:gd name="T4" fmla="*/ 113 w 177"/>
                <a:gd name="T5" fmla="*/ 63 h 111"/>
                <a:gd name="T6" fmla="*/ 113 w 177"/>
                <a:gd name="T7" fmla="*/ 0 h 111"/>
                <a:gd name="T8" fmla="*/ 0 w 177"/>
                <a:gd name="T9" fmla="*/ 7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11"/>
                <a:gd name="T17" fmla="*/ 177 w 177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11">
                  <a:moveTo>
                    <a:pt x="0" y="10"/>
                  </a:moveTo>
                  <a:lnTo>
                    <a:pt x="0" y="110"/>
                  </a:lnTo>
                  <a:lnTo>
                    <a:pt x="176" y="86"/>
                  </a:lnTo>
                  <a:lnTo>
                    <a:pt x="176" y="0"/>
                  </a:lnTo>
                  <a:lnTo>
                    <a:pt x="0" y="1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876" name="Freeform 129"/>
            <p:cNvSpPr>
              <a:spLocks/>
            </p:cNvSpPr>
            <p:nvPr/>
          </p:nvSpPr>
          <p:spPr bwMode="auto">
            <a:xfrm>
              <a:off x="1750" y="1540"/>
              <a:ext cx="266" cy="33"/>
            </a:xfrm>
            <a:custGeom>
              <a:avLst/>
              <a:gdLst>
                <a:gd name="T0" fmla="*/ 265 w 414"/>
                <a:gd name="T1" fmla="*/ 25 h 45"/>
                <a:gd name="T2" fmla="*/ 151 w 414"/>
                <a:gd name="T3" fmla="*/ 32 h 45"/>
                <a:gd name="T4" fmla="*/ 0 w 414"/>
                <a:gd name="T5" fmla="*/ 0 h 45"/>
                <a:gd name="T6" fmla="*/ 111 w 414"/>
                <a:gd name="T7" fmla="*/ 0 h 45"/>
                <a:gd name="T8" fmla="*/ 265 w 414"/>
                <a:gd name="T9" fmla="*/ 2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"/>
                <a:gd name="T16" fmla="*/ 0 h 45"/>
                <a:gd name="T17" fmla="*/ 414 w 414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" h="45">
                  <a:moveTo>
                    <a:pt x="413" y="34"/>
                  </a:moveTo>
                  <a:lnTo>
                    <a:pt x="235" y="4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413" y="34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877" name="Freeform 130"/>
            <p:cNvSpPr>
              <a:spLocks/>
            </p:cNvSpPr>
            <p:nvPr/>
          </p:nvSpPr>
          <p:spPr bwMode="auto">
            <a:xfrm>
              <a:off x="1833" y="1532"/>
              <a:ext cx="97" cy="30"/>
            </a:xfrm>
            <a:custGeom>
              <a:avLst/>
              <a:gdLst>
                <a:gd name="T0" fmla="*/ 96 w 151"/>
                <a:gd name="T1" fmla="*/ 16 h 42"/>
                <a:gd name="T2" fmla="*/ 96 w 151"/>
                <a:gd name="T3" fmla="*/ 26 h 42"/>
                <a:gd name="T4" fmla="*/ 51 w 151"/>
                <a:gd name="T5" fmla="*/ 29 h 42"/>
                <a:gd name="T6" fmla="*/ 0 w 151"/>
                <a:gd name="T7" fmla="*/ 19 h 42"/>
                <a:gd name="T8" fmla="*/ 0 w 151"/>
                <a:gd name="T9" fmla="*/ 0 h 42"/>
                <a:gd name="T10" fmla="*/ 96 w 151"/>
                <a:gd name="T11" fmla="*/ 16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1"/>
                <a:gd name="T19" fmla="*/ 0 h 42"/>
                <a:gd name="T20" fmla="*/ 151 w 151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1" h="42">
                  <a:moveTo>
                    <a:pt x="150" y="23"/>
                  </a:moveTo>
                  <a:lnTo>
                    <a:pt x="150" y="37"/>
                  </a:lnTo>
                  <a:lnTo>
                    <a:pt x="80" y="41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50" y="23"/>
                  </a:lnTo>
                </a:path>
              </a:pathLst>
            </a:custGeom>
            <a:solidFill>
              <a:srgbClr val="60606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878" name="Freeform 131"/>
            <p:cNvSpPr>
              <a:spLocks/>
            </p:cNvSpPr>
            <p:nvPr/>
          </p:nvSpPr>
          <p:spPr bwMode="auto">
            <a:xfrm>
              <a:off x="1780" y="1404"/>
              <a:ext cx="124" cy="148"/>
            </a:xfrm>
            <a:custGeom>
              <a:avLst/>
              <a:gdLst>
                <a:gd name="T0" fmla="*/ 106 w 193"/>
                <a:gd name="T1" fmla="*/ 147 h 203"/>
                <a:gd name="T2" fmla="*/ 123 w 193"/>
                <a:gd name="T3" fmla="*/ 4 h 203"/>
                <a:gd name="T4" fmla="*/ 17 w 193"/>
                <a:gd name="T5" fmla="*/ 0 h 203"/>
                <a:gd name="T6" fmla="*/ 0 w 193"/>
                <a:gd name="T7" fmla="*/ 127 h 203"/>
                <a:gd name="T8" fmla="*/ 106 w 193"/>
                <a:gd name="T9" fmla="*/ 1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203"/>
                <a:gd name="T17" fmla="*/ 193 w 193"/>
                <a:gd name="T18" fmla="*/ 203 h 2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203">
                  <a:moveTo>
                    <a:pt x="165" y="202"/>
                  </a:moveTo>
                  <a:lnTo>
                    <a:pt x="192" y="6"/>
                  </a:lnTo>
                  <a:lnTo>
                    <a:pt x="27" y="0"/>
                  </a:lnTo>
                  <a:lnTo>
                    <a:pt x="0" y="174"/>
                  </a:lnTo>
                  <a:lnTo>
                    <a:pt x="165" y="202"/>
                  </a:lnTo>
                </a:path>
              </a:pathLst>
            </a:custGeom>
            <a:solidFill>
              <a:srgbClr val="A0A0A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879" name="Freeform 132"/>
            <p:cNvSpPr>
              <a:spLocks/>
            </p:cNvSpPr>
            <p:nvPr/>
          </p:nvSpPr>
          <p:spPr bwMode="auto">
            <a:xfrm>
              <a:off x="1886" y="1408"/>
              <a:ext cx="109" cy="148"/>
            </a:xfrm>
            <a:custGeom>
              <a:avLst/>
              <a:gdLst>
                <a:gd name="T0" fmla="*/ 17 w 170"/>
                <a:gd name="T1" fmla="*/ 0 h 202"/>
                <a:gd name="T2" fmla="*/ 108 w 170"/>
                <a:gd name="T3" fmla="*/ 33 h 202"/>
                <a:gd name="T4" fmla="*/ 96 w 170"/>
                <a:gd name="T5" fmla="*/ 147 h 202"/>
                <a:gd name="T6" fmla="*/ 0 w 170"/>
                <a:gd name="T7" fmla="*/ 144 h 202"/>
                <a:gd name="T8" fmla="*/ 17 w 170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202"/>
                <a:gd name="T17" fmla="*/ 170 w 170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202">
                  <a:moveTo>
                    <a:pt x="27" y="0"/>
                  </a:moveTo>
                  <a:lnTo>
                    <a:pt x="169" y="45"/>
                  </a:lnTo>
                  <a:lnTo>
                    <a:pt x="149" y="201"/>
                  </a:lnTo>
                  <a:lnTo>
                    <a:pt x="0" y="196"/>
                  </a:lnTo>
                  <a:lnTo>
                    <a:pt x="27" y="0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880" name="Freeform 133"/>
            <p:cNvSpPr>
              <a:spLocks/>
            </p:cNvSpPr>
            <p:nvPr/>
          </p:nvSpPr>
          <p:spPr bwMode="auto">
            <a:xfrm>
              <a:off x="1795" y="1419"/>
              <a:ext cx="88" cy="111"/>
            </a:xfrm>
            <a:custGeom>
              <a:avLst/>
              <a:gdLst>
                <a:gd name="T0" fmla="*/ 87 w 138"/>
                <a:gd name="T1" fmla="*/ 5 h 153"/>
                <a:gd name="T2" fmla="*/ 75 w 138"/>
                <a:gd name="T3" fmla="*/ 110 h 153"/>
                <a:gd name="T4" fmla="*/ 0 w 138"/>
                <a:gd name="T5" fmla="*/ 98 h 153"/>
                <a:gd name="T6" fmla="*/ 13 w 138"/>
                <a:gd name="T7" fmla="*/ 0 h 153"/>
                <a:gd name="T8" fmla="*/ 87 w 138"/>
                <a:gd name="T9" fmla="*/ 5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53"/>
                <a:gd name="T17" fmla="*/ 138 w 138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53">
                  <a:moveTo>
                    <a:pt x="137" y="7"/>
                  </a:moveTo>
                  <a:lnTo>
                    <a:pt x="117" y="152"/>
                  </a:lnTo>
                  <a:lnTo>
                    <a:pt x="0" y="135"/>
                  </a:lnTo>
                  <a:lnTo>
                    <a:pt x="20" y="0"/>
                  </a:lnTo>
                  <a:lnTo>
                    <a:pt x="137" y="7"/>
                  </a:lnTo>
                </a:path>
              </a:pathLst>
            </a:custGeom>
            <a:solidFill>
              <a:srgbClr val="0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68881" name="Group 134"/>
            <p:cNvGrpSpPr>
              <a:grpSpLocks/>
            </p:cNvGrpSpPr>
            <p:nvPr/>
          </p:nvGrpSpPr>
          <p:grpSpPr bwMode="auto">
            <a:xfrm>
              <a:off x="1761" y="1551"/>
              <a:ext cx="87" cy="69"/>
              <a:chOff x="405" y="1877"/>
              <a:chExt cx="136" cy="95"/>
            </a:xfrm>
          </p:grpSpPr>
          <p:sp>
            <p:nvSpPr>
              <p:cNvPr id="68961" name="Freeform 135"/>
              <p:cNvSpPr>
                <a:spLocks/>
              </p:cNvSpPr>
              <p:nvPr/>
            </p:nvSpPr>
            <p:spPr bwMode="auto">
              <a:xfrm>
                <a:off x="405" y="1877"/>
                <a:ext cx="136" cy="95"/>
              </a:xfrm>
              <a:custGeom>
                <a:avLst/>
                <a:gdLst>
                  <a:gd name="T0" fmla="*/ 0 w 136"/>
                  <a:gd name="T1" fmla="*/ 0 h 95"/>
                  <a:gd name="T2" fmla="*/ 135 w 136"/>
                  <a:gd name="T3" fmla="*/ 29 h 95"/>
                  <a:gd name="T4" fmla="*/ 135 w 136"/>
                  <a:gd name="T5" fmla="*/ 94 h 95"/>
                  <a:gd name="T6" fmla="*/ 0 w 136"/>
                  <a:gd name="T7" fmla="*/ 53 h 95"/>
                  <a:gd name="T8" fmla="*/ 0 w 136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95"/>
                  <a:gd name="T17" fmla="*/ 136 w 136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95">
                    <a:moveTo>
                      <a:pt x="0" y="0"/>
                    </a:moveTo>
                    <a:lnTo>
                      <a:pt x="135" y="29"/>
                    </a:lnTo>
                    <a:lnTo>
                      <a:pt x="135" y="94"/>
                    </a:lnTo>
                    <a:lnTo>
                      <a:pt x="0" y="5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62" name="Line 136"/>
              <p:cNvSpPr>
                <a:spLocks noChangeShapeType="1"/>
              </p:cNvSpPr>
              <p:nvPr/>
            </p:nvSpPr>
            <p:spPr bwMode="auto">
              <a:xfrm flipH="1" flipV="1">
                <a:off x="418" y="1900"/>
                <a:ext cx="35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63" name="Line 137"/>
              <p:cNvSpPr>
                <a:spLocks noChangeShapeType="1"/>
              </p:cNvSpPr>
              <p:nvPr/>
            </p:nvSpPr>
            <p:spPr bwMode="auto">
              <a:xfrm>
                <a:off x="472" y="1914"/>
                <a:ext cx="46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64" name="Line 138"/>
              <p:cNvSpPr>
                <a:spLocks noChangeShapeType="1"/>
              </p:cNvSpPr>
              <p:nvPr/>
            </p:nvSpPr>
            <p:spPr bwMode="auto">
              <a:xfrm>
                <a:off x="462" y="1890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65" name="Line 139"/>
              <p:cNvSpPr>
                <a:spLocks noChangeShapeType="1"/>
              </p:cNvSpPr>
              <p:nvPr/>
            </p:nvSpPr>
            <p:spPr bwMode="auto">
              <a:xfrm>
                <a:off x="527" y="1904"/>
                <a:ext cx="0" cy="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66" name="Line 140"/>
              <p:cNvSpPr>
                <a:spLocks noChangeShapeType="1"/>
              </p:cNvSpPr>
              <p:nvPr/>
            </p:nvSpPr>
            <p:spPr bwMode="auto">
              <a:xfrm>
                <a:off x="407" y="1903"/>
                <a:ext cx="121" cy="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67" name="Line 141"/>
              <p:cNvSpPr>
                <a:spLocks noChangeShapeType="1"/>
              </p:cNvSpPr>
              <p:nvPr/>
            </p:nvSpPr>
            <p:spPr bwMode="auto">
              <a:xfrm flipH="1" flipV="1">
                <a:off x="405" y="1893"/>
                <a:ext cx="122" cy="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68882" name="Group 142"/>
            <p:cNvGrpSpPr>
              <a:grpSpLocks/>
            </p:cNvGrpSpPr>
            <p:nvPr/>
          </p:nvGrpSpPr>
          <p:grpSpPr bwMode="auto">
            <a:xfrm>
              <a:off x="1832" y="1617"/>
              <a:ext cx="35" cy="29"/>
              <a:chOff x="516" y="1967"/>
              <a:chExt cx="54" cy="40"/>
            </a:xfrm>
          </p:grpSpPr>
          <p:sp>
            <p:nvSpPr>
              <p:cNvPr id="68959" name="Freeform 143"/>
              <p:cNvSpPr>
                <a:spLocks/>
              </p:cNvSpPr>
              <p:nvPr/>
            </p:nvSpPr>
            <p:spPr bwMode="auto">
              <a:xfrm>
                <a:off x="553" y="1967"/>
                <a:ext cx="17" cy="40"/>
              </a:xfrm>
              <a:custGeom>
                <a:avLst/>
                <a:gdLst>
                  <a:gd name="T0" fmla="*/ 11 w 17"/>
                  <a:gd name="T1" fmla="*/ 0 h 40"/>
                  <a:gd name="T2" fmla="*/ 16 w 17"/>
                  <a:gd name="T3" fmla="*/ 36 h 40"/>
                  <a:gd name="T4" fmla="*/ 5 w 17"/>
                  <a:gd name="T5" fmla="*/ 39 h 40"/>
                  <a:gd name="T6" fmla="*/ 0 w 17"/>
                  <a:gd name="T7" fmla="*/ 2 h 40"/>
                  <a:gd name="T8" fmla="*/ 11 w 17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0"/>
                  <a:gd name="T17" fmla="*/ 17 w 1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0">
                    <a:moveTo>
                      <a:pt x="11" y="0"/>
                    </a:moveTo>
                    <a:lnTo>
                      <a:pt x="16" y="36"/>
                    </a:lnTo>
                    <a:lnTo>
                      <a:pt x="5" y="39"/>
                    </a:lnTo>
                    <a:lnTo>
                      <a:pt x="0" y="2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60" name="Freeform 144"/>
              <p:cNvSpPr>
                <a:spLocks/>
              </p:cNvSpPr>
              <p:nvPr/>
            </p:nvSpPr>
            <p:spPr bwMode="auto">
              <a:xfrm>
                <a:off x="516" y="1972"/>
                <a:ext cx="43" cy="35"/>
              </a:xfrm>
              <a:custGeom>
                <a:avLst/>
                <a:gdLst>
                  <a:gd name="T0" fmla="*/ 38 w 43"/>
                  <a:gd name="T1" fmla="*/ 1 h 35"/>
                  <a:gd name="T2" fmla="*/ 42 w 43"/>
                  <a:gd name="T3" fmla="*/ 34 h 35"/>
                  <a:gd name="T4" fmla="*/ 0 w 43"/>
                  <a:gd name="T5" fmla="*/ 17 h 35"/>
                  <a:gd name="T6" fmla="*/ 16 w 43"/>
                  <a:gd name="T7" fmla="*/ 12 h 35"/>
                  <a:gd name="T8" fmla="*/ 31 w 43"/>
                  <a:gd name="T9" fmla="*/ 19 h 35"/>
                  <a:gd name="T10" fmla="*/ 26 w 43"/>
                  <a:gd name="T11" fmla="*/ 0 h 35"/>
                  <a:gd name="T12" fmla="*/ 38 w 43"/>
                  <a:gd name="T13" fmla="*/ 1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35"/>
                  <a:gd name="T23" fmla="*/ 43 w 43"/>
                  <a:gd name="T24" fmla="*/ 35 h 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35">
                    <a:moveTo>
                      <a:pt x="38" y="1"/>
                    </a:moveTo>
                    <a:lnTo>
                      <a:pt x="42" y="34"/>
                    </a:lnTo>
                    <a:lnTo>
                      <a:pt x="0" y="17"/>
                    </a:lnTo>
                    <a:lnTo>
                      <a:pt x="16" y="12"/>
                    </a:lnTo>
                    <a:lnTo>
                      <a:pt x="31" y="19"/>
                    </a:lnTo>
                    <a:lnTo>
                      <a:pt x="26" y="0"/>
                    </a:lnTo>
                    <a:lnTo>
                      <a:pt x="38" y="1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8883" name="Group 145"/>
            <p:cNvGrpSpPr>
              <a:grpSpLocks/>
            </p:cNvGrpSpPr>
            <p:nvPr/>
          </p:nvGrpSpPr>
          <p:grpSpPr bwMode="auto">
            <a:xfrm>
              <a:off x="1672" y="1553"/>
              <a:ext cx="208" cy="119"/>
              <a:chOff x="267" y="1879"/>
              <a:chExt cx="323" cy="163"/>
            </a:xfrm>
          </p:grpSpPr>
          <p:sp>
            <p:nvSpPr>
              <p:cNvPr id="68932" name="Freeform 146"/>
              <p:cNvSpPr>
                <a:spLocks/>
              </p:cNvSpPr>
              <p:nvPr/>
            </p:nvSpPr>
            <p:spPr bwMode="auto">
              <a:xfrm>
                <a:off x="268" y="1879"/>
                <a:ext cx="316" cy="144"/>
              </a:xfrm>
              <a:custGeom>
                <a:avLst/>
                <a:gdLst>
                  <a:gd name="T0" fmla="*/ 315 w 316"/>
                  <a:gd name="T1" fmla="*/ 61 h 144"/>
                  <a:gd name="T2" fmla="*/ 164 w 316"/>
                  <a:gd name="T3" fmla="*/ 143 h 144"/>
                  <a:gd name="T4" fmla="*/ 0 w 316"/>
                  <a:gd name="T5" fmla="*/ 63 h 144"/>
                  <a:gd name="T6" fmla="*/ 125 w 316"/>
                  <a:gd name="T7" fmla="*/ 0 h 144"/>
                  <a:gd name="T8" fmla="*/ 315 w 316"/>
                  <a:gd name="T9" fmla="*/ 61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6"/>
                  <a:gd name="T16" fmla="*/ 0 h 144"/>
                  <a:gd name="T17" fmla="*/ 316 w 316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6" h="144">
                    <a:moveTo>
                      <a:pt x="315" y="61"/>
                    </a:moveTo>
                    <a:lnTo>
                      <a:pt x="164" y="143"/>
                    </a:lnTo>
                    <a:lnTo>
                      <a:pt x="0" y="63"/>
                    </a:lnTo>
                    <a:lnTo>
                      <a:pt x="125" y="0"/>
                    </a:lnTo>
                    <a:lnTo>
                      <a:pt x="315" y="61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33" name="Freeform 147"/>
              <p:cNvSpPr>
                <a:spLocks/>
              </p:cNvSpPr>
              <p:nvPr/>
            </p:nvSpPr>
            <p:spPr bwMode="auto">
              <a:xfrm>
                <a:off x="431" y="1940"/>
                <a:ext cx="159" cy="102"/>
              </a:xfrm>
              <a:custGeom>
                <a:avLst/>
                <a:gdLst>
                  <a:gd name="T0" fmla="*/ 152 w 159"/>
                  <a:gd name="T1" fmla="*/ 0 h 102"/>
                  <a:gd name="T2" fmla="*/ 0 w 159"/>
                  <a:gd name="T3" fmla="*/ 83 h 102"/>
                  <a:gd name="T4" fmla="*/ 4 w 159"/>
                  <a:gd name="T5" fmla="*/ 101 h 102"/>
                  <a:gd name="T6" fmla="*/ 158 w 159"/>
                  <a:gd name="T7" fmla="*/ 15 h 102"/>
                  <a:gd name="T8" fmla="*/ 152 w 159"/>
                  <a:gd name="T9" fmla="*/ 0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9"/>
                  <a:gd name="T16" fmla="*/ 0 h 102"/>
                  <a:gd name="T17" fmla="*/ 159 w 159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9" h="102">
                    <a:moveTo>
                      <a:pt x="152" y="0"/>
                    </a:moveTo>
                    <a:lnTo>
                      <a:pt x="0" y="83"/>
                    </a:lnTo>
                    <a:lnTo>
                      <a:pt x="4" y="101"/>
                    </a:lnTo>
                    <a:lnTo>
                      <a:pt x="158" y="15"/>
                    </a:lnTo>
                    <a:lnTo>
                      <a:pt x="152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34" name="Freeform 148"/>
              <p:cNvSpPr>
                <a:spLocks/>
              </p:cNvSpPr>
              <p:nvPr/>
            </p:nvSpPr>
            <p:spPr bwMode="auto">
              <a:xfrm>
                <a:off x="267" y="1942"/>
                <a:ext cx="169" cy="100"/>
              </a:xfrm>
              <a:custGeom>
                <a:avLst/>
                <a:gdLst>
                  <a:gd name="T0" fmla="*/ 168 w 169"/>
                  <a:gd name="T1" fmla="*/ 99 h 100"/>
                  <a:gd name="T2" fmla="*/ 163 w 169"/>
                  <a:gd name="T3" fmla="*/ 81 h 100"/>
                  <a:gd name="T4" fmla="*/ 0 w 169"/>
                  <a:gd name="T5" fmla="*/ 0 h 100"/>
                  <a:gd name="T6" fmla="*/ 5 w 169"/>
                  <a:gd name="T7" fmla="*/ 15 h 100"/>
                  <a:gd name="T8" fmla="*/ 168 w 169"/>
                  <a:gd name="T9" fmla="*/ 99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00"/>
                  <a:gd name="T17" fmla="*/ 169 w 16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00">
                    <a:moveTo>
                      <a:pt x="168" y="99"/>
                    </a:moveTo>
                    <a:lnTo>
                      <a:pt x="163" y="81"/>
                    </a:lnTo>
                    <a:lnTo>
                      <a:pt x="0" y="0"/>
                    </a:lnTo>
                    <a:lnTo>
                      <a:pt x="5" y="15"/>
                    </a:lnTo>
                    <a:lnTo>
                      <a:pt x="168" y="99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35" name="Freeform 149"/>
              <p:cNvSpPr>
                <a:spLocks/>
              </p:cNvSpPr>
              <p:nvPr/>
            </p:nvSpPr>
            <p:spPr bwMode="auto">
              <a:xfrm>
                <a:off x="395" y="1947"/>
                <a:ext cx="119" cy="56"/>
              </a:xfrm>
              <a:custGeom>
                <a:avLst/>
                <a:gdLst>
                  <a:gd name="T0" fmla="*/ 118 w 119"/>
                  <a:gd name="T1" fmla="*/ 14 h 56"/>
                  <a:gd name="T2" fmla="*/ 77 w 119"/>
                  <a:gd name="T3" fmla="*/ 0 h 56"/>
                  <a:gd name="T4" fmla="*/ 0 w 119"/>
                  <a:gd name="T5" fmla="*/ 38 h 56"/>
                  <a:gd name="T6" fmla="*/ 39 w 119"/>
                  <a:gd name="T7" fmla="*/ 55 h 56"/>
                  <a:gd name="T8" fmla="*/ 118 w 119"/>
                  <a:gd name="T9" fmla="*/ 14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56"/>
                  <a:gd name="T17" fmla="*/ 119 w 119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56">
                    <a:moveTo>
                      <a:pt x="118" y="14"/>
                    </a:moveTo>
                    <a:lnTo>
                      <a:pt x="77" y="0"/>
                    </a:lnTo>
                    <a:lnTo>
                      <a:pt x="0" y="38"/>
                    </a:lnTo>
                    <a:lnTo>
                      <a:pt x="39" y="55"/>
                    </a:lnTo>
                    <a:lnTo>
                      <a:pt x="118" y="14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36" name="Freeform 150"/>
              <p:cNvSpPr>
                <a:spLocks/>
              </p:cNvSpPr>
              <p:nvPr/>
            </p:nvSpPr>
            <p:spPr bwMode="auto">
              <a:xfrm>
                <a:off x="282" y="1903"/>
                <a:ext cx="181" cy="77"/>
              </a:xfrm>
              <a:custGeom>
                <a:avLst/>
                <a:gdLst>
                  <a:gd name="T0" fmla="*/ 180 w 181"/>
                  <a:gd name="T1" fmla="*/ 37 h 77"/>
                  <a:gd name="T2" fmla="*/ 101 w 181"/>
                  <a:gd name="T3" fmla="*/ 76 h 77"/>
                  <a:gd name="T4" fmla="*/ 0 w 181"/>
                  <a:gd name="T5" fmla="*/ 33 h 77"/>
                  <a:gd name="T6" fmla="*/ 74 w 181"/>
                  <a:gd name="T7" fmla="*/ 0 h 77"/>
                  <a:gd name="T8" fmla="*/ 180 w 181"/>
                  <a:gd name="T9" fmla="*/ 37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77"/>
                  <a:gd name="T17" fmla="*/ 181 w 181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77">
                    <a:moveTo>
                      <a:pt x="180" y="37"/>
                    </a:moveTo>
                    <a:lnTo>
                      <a:pt x="101" y="76"/>
                    </a:lnTo>
                    <a:lnTo>
                      <a:pt x="0" y="33"/>
                    </a:lnTo>
                    <a:lnTo>
                      <a:pt x="74" y="0"/>
                    </a:lnTo>
                    <a:lnTo>
                      <a:pt x="180" y="37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37" name="Freeform 151"/>
              <p:cNvSpPr>
                <a:spLocks/>
              </p:cNvSpPr>
              <p:nvPr/>
            </p:nvSpPr>
            <p:spPr bwMode="auto">
              <a:xfrm>
                <a:off x="362" y="1884"/>
                <a:ext cx="199" cy="70"/>
              </a:xfrm>
              <a:custGeom>
                <a:avLst/>
                <a:gdLst>
                  <a:gd name="T0" fmla="*/ 157 w 199"/>
                  <a:gd name="T1" fmla="*/ 69 h 70"/>
                  <a:gd name="T2" fmla="*/ 198 w 199"/>
                  <a:gd name="T3" fmla="*/ 50 h 70"/>
                  <a:gd name="T4" fmla="*/ 32 w 199"/>
                  <a:gd name="T5" fmla="*/ 0 h 70"/>
                  <a:gd name="T6" fmla="*/ 0 w 199"/>
                  <a:gd name="T7" fmla="*/ 14 h 70"/>
                  <a:gd name="T8" fmla="*/ 157 w 199"/>
                  <a:gd name="T9" fmla="*/ 69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70"/>
                  <a:gd name="T17" fmla="*/ 199 w 199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70">
                    <a:moveTo>
                      <a:pt x="157" y="69"/>
                    </a:moveTo>
                    <a:lnTo>
                      <a:pt x="198" y="50"/>
                    </a:lnTo>
                    <a:lnTo>
                      <a:pt x="32" y="0"/>
                    </a:lnTo>
                    <a:lnTo>
                      <a:pt x="0" y="14"/>
                    </a:lnTo>
                    <a:lnTo>
                      <a:pt x="157" y="69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938" name="Line 152"/>
              <p:cNvSpPr>
                <a:spLocks noChangeShapeType="1"/>
              </p:cNvSpPr>
              <p:nvPr/>
            </p:nvSpPr>
            <p:spPr bwMode="auto">
              <a:xfrm flipH="1" flipV="1">
                <a:off x="387" y="1889"/>
                <a:ext cx="177" cy="5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39" name="Line 153"/>
              <p:cNvSpPr>
                <a:spLocks noChangeShapeType="1"/>
              </p:cNvSpPr>
              <p:nvPr/>
            </p:nvSpPr>
            <p:spPr bwMode="auto">
              <a:xfrm flipH="1" flipV="1">
                <a:off x="378" y="1892"/>
                <a:ext cx="171" cy="6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0" name="Line 154"/>
              <p:cNvSpPr>
                <a:spLocks noChangeShapeType="1"/>
              </p:cNvSpPr>
              <p:nvPr/>
            </p:nvSpPr>
            <p:spPr bwMode="auto">
              <a:xfrm flipH="1" flipV="1">
                <a:off x="371" y="1896"/>
                <a:ext cx="167" cy="6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1" name="Line 155"/>
              <p:cNvSpPr>
                <a:spLocks noChangeShapeType="1"/>
              </p:cNvSpPr>
              <p:nvPr/>
            </p:nvSpPr>
            <p:spPr bwMode="auto">
              <a:xfrm flipH="1" flipV="1">
                <a:off x="349" y="1907"/>
                <a:ext cx="165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2" name="Line 156"/>
              <p:cNvSpPr>
                <a:spLocks noChangeShapeType="1"/>
              </p:cNvSpPr>
              <p:nvPr/>
            </p:nvSpPr>
            <p:spPr bwMode="auto">
              <a:xfrm flipH="1" flipV="1">
                <a:off x="337" y="1914"/>
                <a:ext cx="163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3" name="Line 157"/>
              <p:cNvSpPr>
                <a:spLocks noChangeShapeType="1"/>
              </p:cNvSpPr>
              <p:nvPr/>
            </p:nvSpPr>
            <p:spPr bwMode="auto">
              <a:xfrm flipH="1" flipV="1">
                <a:off x="328" y="1921"/>
                <a:ext cx="154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4" name="Line 158"/>
              <p:cNvSpPr>
                <a:spLocks noChangeShapeType="1"/>
              </p:cNvSpPr>
              <p:nvPr/>
            </p:nvSpPr>
            <p:spPr bwMode="auto">
              <a:xfrm flipH="1" flipV="1">
                <a:off x="318" y="1927"/>
                <a:ext cx="148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5" name="Line 159"/>
              <p:cNvSpPr>
                <a:spLocks noChangeShapeType="1"/>
              </p:cNvSpPr>
              <p:nvPr/>
            </p:nvSpPr>
            <p:spPr bwMode="auto">
              <a:xfrm flipH="1" flipV="1">
                <a:off x="305" y="1935"/>
                <a:ext cx="146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6" name="Line 160"/>
              <p:cNvSpPr>
                <a:spLocks noChangeShapeType="1"/>
              </p:cNvSpPr>
              <p:nvPr/>
            </p:nvSpPr>
            <p:spPr bwMode="auto">
              <a:xfrm flipH="1">
                <a:off x="425" y="1959"/>
                <a:ext cx="83" cy="46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7" name="Line 161"/>
              <p:cNvSpPr>
                <a:spLocks noChangeShapeType="1"/>
              </p:cNvSpPr>
              <p:nvPr/>
            </p:nvSpPr>
            <p:spPr bwMode="auto">
              <a:xfrm flipH="1">
                <a:off x="408" y="1953"/>
                <a:ext cx="82" cy="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8" name="Line 162"/>
              <p:cNvSpPr>
                <a:spLocks noChangeShapeType="1"/>
              </p:cNvSpPr>
              <p:nvPr/>
            </p:nvSpPr>
            <p:spPr bwMode="auto">
              <a:xfrm flipH="1">
                <a:off x="373" y="1939"/>
                <a:ext cx="78" cy="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49" name="Line 163"/>
              <p:cNvSpPr>
                <a:spLocks noChangeShapeType="1"/>
              </p:cNvSpPr>
              <p:nvPr/>
            </p:nvSpPr>
            <p:spPr bwMode="auto">
              <a:xfrm flipH="1">
                <a:off x="355" y="1931"/>
                <a:ext cx="79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0" name="Line 164"/>
              <p:cNvSpPr>
                <a:spLocks noChangeShapeType="1"/>
              </p:cNvSpPr>
              <p:nvPr/>
            </p:nvSpPr>
            <p:spPr bwMode="auto">
              <a:xfrm flipH="1">
                <a:off x="338" y="1924"/>
                <a:ext cx="77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1" name="Line 165"/>
              <p:cNvSpPr>
                <a:spLocks noChangeShapeType="1"/>
              </p:cNvSpPr>
              <p:nvPr/>
            </p:nvSpPr>
            <p:spPr bwMode="auto">
              <a:xfrm flipH="1">
                <a:off x="322" y="1918"/>
                <a:ext cx="74" cy="3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2" name="Line 166"/>
              <p:cNvSpPr>
                <a:spLocks noChangeShapeType="1"/>
              </p:cNvSpPr>
              <p:nvPr/>
            </p:nvSpPr>
            <p:spPr bwMode="auto">
              <a:xfrm flipH="1">
                <a:off x="305" y="1911"/>
                <a:ext cx="74" cy="3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3" name="Line 167"/>
              <p:cNvSpPr>
                <a:spLocks noChangeShapeType="1"/>
              </p:cNvSpPr>
              <p:nvPr/>
            </p:nvSpPr>
            <p:spPr bwMode="auto">
              <a:xfrm flipH="1">
                <a:off x="504" y="1933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4" name="Line 168"/>
              <p:cNvSpPr>
                <a:spLocks noChangeShapeType="1"/>
              </p:cNvSpPr>
              <p:nvPr/>
            </p:nvSpPr>
            <p:spPr bwMode="auto">
              <a:xfrm flipH="1">
                <a:off x="480" y="1924"/>
                <a:ext cx="37" cy="2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5" name="Line 169"/>
              <p:cNvSpPr>
                <a:spLocks noChangeShapeType="1"/>
              </p:cNvSpPr>
              <p:nvPr/>
            </p:nvSpPr>
            <p:spPr bwMode="auto">
              <a:xfrm flipH="1">
                <a:off x="455" y="1916"/>
                <a:ext cx="38" cy="1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6" name="Line 170"/>
              <p:cNvSpPr>
                <a:spLocks noChangeShapeType="1"/>
              </p:cNvSpPr>
              <p:nvPr/>
            </p:nvSpPr>
            <p:spPr bwMode="auto">
              <a:xfrm flipH="1">
                <a:off x="432" y="1908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7" name="Line 171"/>
              <p:cNvSpPr>
                <a:spLocks noChangeShapeType="1"/>
              </p:cNvSpPr>
              <p:nvPr/>
            </p:nvSpPr>
            <p:spPr bwMode="auto">
              <a:xfrm flipH="1">
                <a:off x="410" y="1900"/>
                <a:ext cx="35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958" name="Line 172"/>
              <p:cNvSpPr>
                <a:spLocks noChangeShapeType="1"/>
              </p:cNvSpPr>
              <p:nvPr/>
            </p:nvSpPr>
            <p:spPr bwMode="auto">
              <a:xfrm flipH="1">
                <a:off x="384" y="1892"/>
                <a:ext cx="33" cy="1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68884" name="Group 173"/>
            <p:cNvGrpSpPr>
              <a:grpSpLocks/>
            </p:cNvGrpSpPr>
            <p:nvPr/>
          </p:nvGrpSpPr>
          <p:grpSpPr bwMode="auto">
            <a:xfrm>
              <a:off x="1502" y="1344"/>
              <a:ext cx="278" cy="444"/>
              <a:chOff x="2" y="1593"/>
              <a:chExt cx="433" cy="608"/>
            </a:xfrm>
          </p:grpSpPr>
          <p:grpSp>
            <p:nvGrpSpPr>
              <p:cNvPr id="68885" name="Group 174"/>
              <p:cNvGrpSpPr>
                <a:grpSpLocks/>
              </p:cNvGrpSpPr>
              <p:nvPr/>
            </p:nvGrpSpPr>
            <p:grpSpPr bwMode="auto">
              <a:xfrm>
                <a:off x="45" y="1593"/>
                <a:ext cx="390" cy="608"/>
                <a:chOff x="45" y="1593"/>
                <a:chExt cx="390" cy="608"/>
              </a:xfrm>
            </p:grpSpPr>
            <p:grpSp>
              <p:nvGrpSpPr>
                <p:cNvPr id="68889" name="Group 175"/>
                <p:cNvGrpSpPr>
                  <a:grpSpLocks/>
                </p:cNvGrpSpPr>
                <p:nvPr/>
              </p:nvGrpSpPr>
              <p:grpSpPr bwMode="auto">
                <a:xfrm>
                  <a:off x="82" y="1606"/>
                  <a:ext cx="144" cy="164"/>
                  <a:chOff x="82" y="1606"/>
                  <a:chExt cx="144" cy="164"/>
                </a:xfrm>
              </p:grpSpPr>
              <p:grpSp>
                <p:nvGrpSpPr>
                  <p:cNvPr id="68918" name="Group 176"/>
                  <p:cNvGrpSpPr>
                    <a:grpSpLocks/>
                  </p:cNvGrpSpPr>
                  <p:nvPr/>
                </p:nvGrpSpPr>
                <p:grpSpPr bwMode="auto">
                  <a:xfrm>
                    <a:off x="82" y="1606"/>
                    <a:ext cx="144" cy="164"/>
                    <a:chOff x="82" y="1606"/>
                    <a:chExt cx="144" cy="164"/>
                  </a:xfrm>
                </p:grpSpPr>
                <p:sp>
                  <p:nvSpPr>
                    <p:cNvPr id="68930" name="Freeform 177"/>
                    <p:cNvSpPr>
                      <a:spLocks/>
                    </p:cNvSpPr>
                    <p:nvPr/>
                  </p:nvSpPr>
                  <p:spPr bwMode="auto">
                    <a:xfrm>
                      <a:off x="82" y="1606"/>
                      <a:ext cx="144" cy="164"/>
                    </a:xfrm>
                    <a:custGeom>
                      <a:avLst/>
                      <a:gdLst>
                        <a:gd name="T0" fmla="*/ 99 w 144"/>
                        <a:gd name="T1" fmla="*/ 5 h 164"/>
                        <a:gd name="T2" fmla="*/ 118 w 144"/>
                        <a:gd name="T3" fmla="*/ 12 h 164"/>
                        <a:gd name="T4" fmla="*/ 124 w 144"/>
                        <a:gd name="T5" fmla="*/ 25 h 164"/>
                        <a:gd name="T6" fmla="*/ 130 w 144"/>
                        <a:gd name="T7" fmla="*/ 43 h 164"/>
                        <a:gd name="T8" fmla="*/ 131 w 144"/>
                        <a:gd name="T9" fmla="*/ 51 h 164"/>
                        <a:gd name="T10" fmla="*/ 130 w 144"/>
                        <a:gd name="T11" fmla="*/ 58 h 164"/>
                        <a:gd name="T12" fmla="*/ 128 w 144"/>
                        <a:gd name="T13" fmla="*/ 64 h 164"/>
                        <a:gd name="T14" fmla="*/ 131 w 144"/>
                        <a:gd name="T15" fmla="*/ 73 h 164"/>
                        <a:gd name="T16" fmla="*/ 136 w 144"/>
                        <a:gd name="T17" fmla="*/ 83 h 164"/>
                        <a:gd name="T18" fmla="*/ 138 w 144"/>
                        <a:gd name="T19" fmla="*/ 86 h 164"/>
                        <a:gd name="T20" fmla="*/ 141 w 144"/>
                        <a:gd name="T21" fmla="*/ 88 h 164"/>
                        <a:gd name="T22" fmla="*/ 142 w 144"/>
                        <a:gd name="T23" fmla="*/ 91 h 164"/>
                        <a:gd name="T24" fmla="*/ 143 w 144"/>
                        <a:gd name="T25" fmla="*/ 94 h 164"/>
                        <a:gd name="T26" fmla="*/ 142 w 144"/>
                        <a:gd name="T27" fmla="*/ 96 h 164"/>
                        <a:gd name="T28" fmla="*/ 140 w 144"/>
                        <a:gd name="T29" fmla="*/ 97 h 164"/>
                        <a:gd name="T30" fmla="*/ 134 w 144"/>
                        <a:gd name="T31" fmla="*/ 99 h 164"/>
                        <a:gd name="T32" fmla="*/ 132 w 144"/>
                        <a:gd name="T33" fmla="*/ 100 h 164"/>
                        <a:gd name="T34" fmla="*/ 131 w 144"/>
                        <a:gd name="T35" fmla="*/ 104 h 164"/>
                        <a:gd name="T36" fmla="*/ 131 w 144"/>
                        <a:gd name="T37" fmla="*/ 108 h 164"/>
                        <a:gd name="T38" fmla="*/ 134 w 144"/>
                        <a:gd name="T39" fmla="*/ 114 h 164"/>
                        <a:gd name="T40" fmla="*/ 133 w 144"/>
                        <a:gd name="T41" fmla="*/ 117 h 164"/>
                        <a:gd name="T42" fmla="*/ 130 w 144"/>
                        <a:gd name="T43" fmla="*/ 119 h 164"/>
                        <a:gd name="T44" fmla="*/ 131 w 144"/>
                        <a:gd name="T45" fmla="*/ 121 h 164"/>
                        <a:gd name="T46" fmla="*/ 131 w 144"/>
                        <a:gd name="T47" fmla="*/ 124 h 164"/>
                        <a:gd name="T48" fmla="*/ 130 w 144"/>
                        <a:gd name="T49" fmla="*/ 126 h 164"/>
                        <a:gd name="T50" fmla="*/ 128 w 144"/>
                        <a:gd name="T51" fmla="*/ 127 h 164"/>
                        <a:gd name="T52" fmla="*/ 126 w 144"/>
                        <a:gd name="T53" fmla="*/ 130 h 164"/>
                        <a:gd name="T54" fmla="*/ 126 w 144"/>
                        <a:gd name="T55" fmla="*/ 135 h 164"/>
                        <a:gd name="T56" fmla="*/ 125 w 144"/>
                        <a:gd name="T57" fmla="*/ 138 h 164"/>
                        <a:gd name="T58" fmla="*/ 122 w 144"/>
                        <a:gd name="T59" fmla="*/ 141 h 164"/>
                        <a:gd name="T60" fmla="*/ 120 w 144"/>
                        <a:gd name="T61" fmla="*/ 142 h 164"/>
                        <a:gd name="T62" fmla="*/ 116 w 144"/>
                        <a:gd name="T63" fmla="*/ 144 h 164"/>
                        <a:gd name="T64" fmla="*/ 112 w 144"/>
                        <a:gd name="T65" fmla="*/ 144 h 164"/>
                        <a:gd name="T66" fmla="*/ 101 w 144"/>
                        <a:gd name="T67" fmla="*/ 144 h 164"/>
                        <a:gd name="T68" fmla="*/ 91 w 144"/>
                        <a:gd name="T69" fmla="*/ 142 h 164"/>
                        <a:gd name="T70" fmla="*/ 77 w 144"/>
                        <a:gd name="T71" fmla="*/ 163 h 164"/>
                        <a:gd name="T72" fmla="*/ 18 w 144"/>
                        <a:gd name="T73" fmla="*/ 138 h 164"/>
                        <a:gd name="T74" fmla="*/ 24 w 144"/>
                        <a:gd name="T75" fmla="*/ 129 h 164"/>
                        <a:gd name="T76" fmla="*/ 27 w 144"/>
                        <a:gd name="T77" fmla="*/ 121 h 164"/>
                        <a:gd name="T78" fmla="*/ 27 w 144"/>
                        <a:gd name="T79" fmla="*/ 110 h 164"/>
                        <a:gd name="T80" fmla="*/ 0 w 144"/>
                        <a:gd name="T81" fmla="*/ 87 h 164"/>
                        <a:gd name="T82" fmla="*/ 0 w 144"/>
                        <a:gd name="T83" fmla="*/ 31 h 164"/>
                        <a:gd name="T84" fmla="*/ 14 w 144"/>
                        <a:gd name="T85" fmla="*/ 15 h 164"/>
                        <a:gd name="T86" fmla="*/ 32 w 144"/>
                        <a:gd name="T87" fmla="*/ 7 h 164"/>
                        <a:gd name="T88" fmla="*/ 51 w 144"/>
                        <a:gd name="T89" fmla="*/ 0 h 164"/>
                        <a:gd name="T90" fmla="*/ 76 w 144"/>
                        <a:gd name="T91" fmla="*/ 3 h 164"/>
                        <a:gd name="T92" fmla="*/ 99 w 144"/>
                        <a:gd name="T93" fmla="*/ 5 h 164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w 144"/>
                        <a:gd name="T142" fmla="*/ 0 h 164"/>
                        <a:gd name="T143" fmla="*/ 144 w 144"/>
                        <a:gd name="T144" fmla="*/ 164 h 164"/>
                      </a:gdLst>
                      <a:ahLst/>
                      <a:cxnLst>
                        <a:cxn ang="T94">
                          <a:pos x="T0" y="T1"/>
                        </a:cxn>
                        <a:cxn ang="T95">
                          <a:pos x="T2" y="T3"/>
                        </a:cxn>
                        <a:cxn ang="T96">
                          <a:pos x="T4" y="T5"/>
                        </a:cxn>
                        <a:cxn ang="T97">
                          <a:pos x="T6" y="T7"/>
                        </a:cxn>
                        <a:cxn ang="T98">
                          <a:pos x="T8" y="T9"/>
                        </a:cxn>
                        <a:cxn ang="T99">
                          <a:pos x="T10" y="T11"/>
                        </a:cxn>
                        <a:cxn ang="T100">
                          <a:pos x="T12" y="T13"/>
                        </a:cxn>
                        <a:cxn ang="T101">
                          <a:pos x="T14" y="T15"/>
                        </a:cxn>
                        <a:cxn ang="T102">
                          <a:pos x="T16" y="T17"/>
                        </a:cxn>
                        <a:cxn ang="T103">
                          <a:pos x="T18" y="T19"/>
                        </a:cxn>
                        <a:cxn ang="T104">
                          <a:pos x="T20" y="T21"/>
                        </a:cxn>
                        <a:cxn ang="T105">
                          <a:pos x="T22" y="T23"/>
                        </a:cxn>
                        <a:cxn ang="T106">
                          <a:pos x="T24" y="T25"/>
                        </a:cxn>
                        <a:cxn ang="T107">
                          <a:pos x="T26" y="T27"/>
                        </a:cxn>
                        <a:cxn ang="T108">
                          <a:pos x="T28" y="T29"/>
                        </a:cxn>
                        <a:cxn ang="T109">
                          <a:pos x="T30" y="T31"/>
                        </a:cxn>
                        <a:cxn ang="T110">
                          <a:pos x="T32" y="T33"/>
                        </a:cxn>
                        <a:cxn ang="T111">
                          <a:pos x="T34" y="T35"/>
                        </a:cxn>
                        <a:cxn ang="T112">
                          <a:pos x="T36" y="T37"/>
                        </a:cxn>
                        <a:cxn ang="T113">
                          <a:pos x="T38" y="T39"/>
                        </a:cxn>
                        <a:cxn ang="T114">
                          <a:pos x="T40" y="T41"/>
                        </a:cxn>
                        <a:cxn ang="T115">
                          <a:pos x="T42" y="T43"/>
                        </a:cxn>
                        <a:cxn ang="T116">
                          <a:pos x="T44" y="T45"/>
                        </a:cxn>
                        <a:cxn ang="T117">
                          <a:pos x="T46" y="T47"/>
                        </a:cxn>
                        <a:cxn ang="T118">
                          <a:pos x="T48" y="T49"/>
                        </a:cxn>
                        <a:cxn ang="T119">
                          <a:pos x="T50" y="T51"/>
                        </a:cxn>
                        <a:cxn ang="T120">
                          <a:pos x="T52" y="T53"/>
                        </a:cxn>
                        <a:cxn ang="T121">
                          <a:pos x="T54" y="T55"/>
                        </a:cxn>
                        <a:cxn ang="T122">
                          <a:pos x="T56" y="T57"/>
                        </a:cxn>
                        <a:cxn ang="T123">
                          <a:pos x="T58" y="T59"/>
                        </a:cxn>
                        <a:cxn ang="T124">
                          <a:pos x="T60" y="T61"/>
                        </a:cxn>
                        <a:cxn ang="T125">
                          <a:pos x="T62" y="T63"/>
                        </a:cxn>
                        <a:cxn ang="T126">
                          <a:pos x="T64" y="T65"/>
                        </a:cxn>
                        <a:cxn ang="T127">
                          <a:pos x="T66" y="T67"/>
                        </a:cxn>
                        <a:cxn ang="T128">
                          <a:pos x="T68" y="T69"/>
                        </a:cxn>
                        <a:cxn ang="T129">
                          <a:pos x="T70" y="T71"/>
                        </a:cxn>
                        <a:cxn ang="T130">
                          <a:pos x="T72" y="T73"/>
                        </a:cxn>
                        <a:cxn ang="T131">
                          <a:pos x="T74" y="T75"/>
                        </a:cxn>
                        <a:cxn ang="T132">
                          <a:pos x="T76" y="T77"/>
                        </a:cxn>
                        <a:cxn ang="T133">
                          <a:pos x="T78" y="T79"/>
                        </a:cxn>
                        <a:cxn ang="T134">
                          <a:pos x="T80" y="T81"/>
                        </a:cxn>
                        <a:cxn ang="T135">
                          <a:pos x="T82" y="T83"/>
                        </a:cxn>
                        <a:cxn ang="T136">
                          <a:pos x="T84" y="T85"/>
                        </a:cxn>
                        <a:cxn ang="T137">
                          <a:pos x="T86" y="T87"/>
                        </a:cxn>
                        <a:cxn ang="T138">
                          <a:pos x="T88" y="T89"/>
                        </a:cxn>
                        <a:cxn ang="T139">
                          <a:pos x="T90" y="T91"/>
                        </a:cxn>
                        <a:cxn ang="T140">
                          <a:pos x="T92" y="T93"/>
                        </a:cxn>
                      </a:cxnLst>
                      <a:rect l="T141" t="T142" r="T143" b="T144"/>
                      <a:pathLst>
                        <a:path w="144" h="164">
                          <a:moveTo>
                            <a:pt x="99" y="5"/>
                          </a:moveTo>
                          <a:lnTo>
                            <a:pt x="118" y="12"/>
                          </a:lnTo>
                          <a:lnTo>
                            <a:pt x="124" y="25"/>
                          </a:lnTo>
                          <a:lnTo>
                            <a:pt x="130" y="43"/>
                          </a:lnTo>
                          <a:lnTo>
                            <a:pt x="131" y="51"/>
                          </a:lnTo>
                          <a:lnTo>
                            <a:pt x="130" y="58"/>
                          </a:lnTo>
                          <a:lnTo>
                            <a:pt x="128" y="64"/>
                          </a:lnTo>
                          <a:lnTo>
                            <a:pt x="131" y="73"/>
                          </a:lnTo>
                          <a:lnTo>
                            <a:pt x="136" y="83"/>
                          </a:lnTo>
                          <a:lnTo>
                            <a:pt x="138" y="86"/>
                          </a:lnTo>
                          <a:lnTo>
                            <a:pt x="141" y="88"/>
                          </a:lnTo>
                          <a:lnTo>
                            <a:pt x="142" y="91"/>
                          </a:lnTo>
                          <a:lnTo>
                            <a:pt x="143" y="94"/>
                          </a:lnTo>
                          <a:lnTo>
                            <a:pt x="142" y="96"/>
                          </a:lnTo>
                          <a:lnTo>
                            <a:pt x="140" y="97"/>
                          </a:lnTo>
                          <a:lnTo>
                            <a:pt x="134" y="99"/>
                          </a:lnTo>
                          <a:lnTo>
                            <a:pt x="132" y="100"/>
                          </a:lnTo>
                          <a:lnTo>
                            <a:pt x="131" y="104"/>
                          </a:lnTo>
                          <a:lnTo>
                            <a:pt x="131" y="108"/>
                          </a:lnTo>
                          <a:lnTo>
                            <a:pt x="134" y="114"/>
                          </a:lnTo>
                          <a:lnTo>
                            <a:pt x="133" y="117"/>
                          </a:lnTo>
                          <a:lnTo>
                            <a:pt x="130" y="119"/>
                          </a:lnTo>
                          <a:lnTo>
                            <a:pt x="131" y="121"/>
                          </a:lnTo>
                          <a:lnTo>
                            <a:pt x="131" y="124"/>
                          </a:lnTo>
                          <a:lnTo>
                            <a:pt x="130" y="126"/>
                          </a:lnTo>
                          <a:lnTo>
                            <a:pt x="128" y="127"/>
                          </a:lnTo>
                          <a:lnTo>
                            <a:pt x="126" y="130"/>
                          </a:lnTo>
                          <a:lnTo>
                            <a:pt x="126" y="135"/>
                          </a:lnTo>
                          <a:lnTo>
                            <a:pt x="125" y="138"/>
                          </a:lnTo>
                          <a:lnTo>
                            <a:pt x="122" y="141"/>
                          </a:lnTo>
                          <a:lnTo>
                            <a:pt x="120" y="142"/>
                          </a:lnTo>
                          <a:lnTo>
                            <a:pt x="116" y="144"/>
                          </a:lnTo>
                          <a:lnTo>
                            <a:pt x="112" y="144"/>
                          </a:lnTo>
                          <a:lnTo>
                            <a:pt x="101" y="144"/>
                          </a:lnTo>
                          <a:lnTo>
                            <a:pt x="91" y="142"/>
                          </a:lnTo>
                          <a:lnTo>
                            <a:pt x="77" y="163"/>
                          </a:lnTo>
                          <a:lnTo>
                            <a:pt x="18" y="138"/>
                          </a:lnTo>
                          <a:lnTo>
                            <a:pt x="24" y="129"/>
                          </a:lnTo>
                          <a:lnTo>
                            <a:pt x="27" y="121"/>
                          </a:lnTo>
                          <a:lnTo>
                            <a:pt x="27" y="110"/>
                          </a:lnTo>
                          <a:lnTo>
                            <a:pt x="0" y="87"/>
                          </a:lnTo>
                          <a:lnTo>
                            <a:pt x="0" y="31"/>
                          </a:lnTo>
                          <a:lnTo>
                            <a:pt x="14" y="15"/>
                          </a:lnTo>
                          <a:lnTo>
                            <a:pt x="32" y="7"/>
                          </a:lnTo>
                          <a:lnTo>
                            <a:pt x="51" y="0"/>
                          </a:lnTo>
                          <a:lnTo>
                            <a:pt x="76" y="3"/>
                          </a:lnTo>
                          <a:lnTo>
                            <a:pt x="99" y="5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31" name="Freeform 178"/>
                    <p:cNvSpPr>
                      <a:spLocks/>
                    </p:cNvSpPr>
                    <p:nvPr/>
                  </p:nvSpPr>
                  <p:spPr bwMode="auto">
                    <a:xfrm>
                      <a:off x="142" y="1709"/>
                      <a:ext cx="17" cy="18"/>
                    </a:xfrm>
                    <a:custGeom>
                      <a:avLst/>
                      <a:gdLst>
                        <a:gd name="T0" fmla="*/ 0 w 17"/>
                        <a:gd name="T1" fmla="*/ 0 h 18"/>
                        <a:gd name="T2" fmla="*/ 5 w 17"/>
                        <a:gd name="T3" fmla="*/ 8 h 18"/>
                        <a:gd name="T4" fmla="*/ 8 w 17"/>
                        <a:gd name="T5" fmla="*/ 12 h 18"/>
                        <a:gd name="T6" fmla="*/ 16 w 17"/>
                        <a:gd name="T7" fmla="*/ 17 h 18"/>
                        <a:gd name="T8" fmla="*/ 7 w 17"/>
                        <a:gd name="T9" fmla="*/ 13 h 18"/>
                        <a:gd name="T10" fmla="*/ 1 w 17"/>
                        <a:gd name="T11" fmla="*/ 8 h 18"/>
                        <a:gd name="T12" fmla="*/ 0 w 17"/>
                        <a:gd name="T13" fmla="*/ 0 h 1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8"/>
                        <a:gd name="T23" fmla="*/ 17 w 17"/>
                        <a:gd name="T24" fmla="*/ 18 h 1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8">
                          <a:moveTo>
                            <a:pt x="0" y="0"/>
                          </a:moveTo>
                          <a:lnTo>
                            <a:pt x="5" y="8"/>
                          </a:lnTo>
                          <a:lnTo>
                            <a:pt x="8" y="12"/>
                          </a:lnTo>
                          <a:lnTo>
                            <a:pt x="16" y="17"/>
                          </a:lnTo>
                          <a:lnTo>
                            <a:pt x="7" y="13"/>
                          </a:lnTo>
                          <a:lnTo>
                            <a:pt x="1" y="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8919" name="Group 179"/>
                  <p:cNvGrpSpPr>
                    <a:grpSpLocks/>
                  </p:cNvGrpSpPr>
                  <p:nvPr/>
                </p:nvGrpSpPr>
                <p:grpSpPr bwMode="auto">
                  <a:xfrm>
                    <a:off x="175" y="1658"/>
                    <a:ext cx="51" cy="83"/>
                    <a:chOff x="175" y="1658"/>
                    <a:chExt cx="51" cy="83"/>
                  </a:xfrm>
                </p:grpSpPr>
                <p:sp>
                  <p:nvSpPr>
                    <p:cNvPr id="68923" name="Freeform 180"/>
                    <p:cNvSpPr>
                      <a:spLocks/>
                    </p:cNvSpPr>
                    <p:nvPr/>
                  </p:nvSpPr>
                  <p:spPr bwMode="auto">
                    <a:xfrm>
                      <a:off x="184" y="1671"/>
                      <a:ext cx="17" cy="17"/>
                    </a:xfrm>
                    <a:custGeom>
                      <a:avLst/>
                      <a:gdLst>
                        <a:gd name="T0" fmla="*/ 14 w 17"/>
                        <a:gd name="T1" fmla="*/ 0 h 17"/>
                        <a:gd name="T2" fmla="*/ 12 w 17"/>
                        <a:gd name="T3" fmla="*/ 0 h 17"/>
                        <a:gd name="T4" fmla="*/ 16 w 17"/>
                        <a:gd name="T5" fmla="*/ 0 h 17"/>
                        <a:gd name="T6" fmla="*/ 12 w 17"/>
                        <a:gd name="T7" fmla="*/ 0 h 17"/>
                        <a:gd name="T8" fmla="*/ 11 w 17"/>
                        <a:gd name="T9" fmla="*/ 8 h 17"/>
                        <a:gd name="T10" fmla="*/ 12 w 17"/>
                        <a:gd name="T11" fmla="*/ 8 h 17"/>
                        <a:gd name="T12" fmla="*/ 11 w 17"/>
                        <a:gd name="T13" fmla="*/ 8 h 17"/>
                        <a:gd name="T14" fmla="*/ 12 w 17"/>
                        <a:gd name="T15" fmla="*/ 16 h 17"/>
                        <a:gd name="T16" fmla="*/ 11 w 17"/>
                        <a:gd name="T17" fmla="*/ 8 h 17"/>
                        <a:gd name="T18" fmla="*/ 8 w 17"/>
                        <a:gd name="T19" fmla="*/ 8 h 17"/>
                        <a:gd name="T20" fmla="*/ 4 w 17"/>
                        <a:gd name="T21" fmla="*/ 8 h 17"/>
                        <a:gd name="T22" fmla="*/ 0 w 17"/>
                        <a:gd name="T23" fmla="*/ 8 h 17"/>
                        <a:gd name="T24" fmla="*/ 4 w 17"/>
                        <a:gd name="T25" fmla="*/ 0 h 17"/>
                        <a:gd name="T26" fmla="*/ 14 w 17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17"/>
                        <a:gd name="T43" fmla="*/ 0 h 17"/>
                        <a:gd name="T44" fmla="*/ 17 w 17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17" h="17">
                          <a:moveTo>
                            <a:pt x="14" y="0"/>
                          </a:move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12" y="0"/>
                          </a:lnTo>
                          <a:lnTo>
                            <a:pt x="11" y="8"/>
                          </a:lnTo>
                          <a:lnTo>
                            <a:pt x="12" y="8"/>
                          </a:lnTo>
                          <a:lnTo>
                            <a:pt x="11" y="8"/>
                          </a:lnTo>
                          <a:lnTo>
                            <a:pt x="12" y="16"/>
                          </a:lnTo>
                          <a:lnTo>
                            <a:pt x="11" y="8"/>
                          </a:lnTo>
                          <a:lnTo>
                            <a:pt x="8" y="8"/>
                          </a:lnTo>
                          <a:lnTo>
                            <a:pt x="4" y="8"/>
                          </a:lnTo>
                          <a:lnTo>
                            <a:pt x="0" y="8"/>
                          </a:lnTo>
                          <a:lnTo>
                            <a:pt x="4" y="0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24" name="Freeform 181"/>
                    <p:cNvSpPr>
                      <a:spLocks/>
                    </p:cNvSpPr>
                    <p:nvPr/>
                  </p:nvSpPr>
                  <p:spPr bwMode="auto">
                    <a:xfrm>
                      <a:off x="175" y="1658"/>
                      <a:ext cx="24" cy="17"/>
                    </a:xfrm>
                    <a:custGeom>
                      <a:avLst/>
                      <a:gdLst>
                        <a:gd name="T0" fmla="*/ 23 w 24"/>
                        <a:gd name="T1" fmla="*/ 0 h 17"/>
                        <a:gd name="T2" fmla="*/ 22 w 24"/>
                        <a:gd name="T3" fmla="*/ 0 h 17"/>
                        <a:gd name="T4" fmla="*/ 19 w 24"/>
                        <a:gd name="T5" fmla="*/ 0 h 17"/>
                        <a:gd name="T6" fmla="*/ 16 w 24"/>
                        <a:gd name="T7" fmla="*/ 0 h 17"/>
                        <a:gd name="T8" fmla="*/ 11 w 24"/>
                        <a:gd name="T9" fmla="*/ 0 h 17"/>
                        <a:gd name="T10" fmla="*/ 4 w 24"/>
                        <a:gd name="T11" fmla="*/ 0 h 17"/>
                        <a:gd name="T12" fmla="*/ 0 w 24"/>
                        <a:gd name="T13" fmla="*/ 0 h 17"/>
                        <a:gd name="T14" fmla="*/ 6 w 24"/>
                        <a:gd name="T15" fmla="*/ 16 h 17"/>
                        <a:gd name="T16" fmla="*/ 10 w 24"/>
                        <a:gd name="T17" fmla="*/ 16 h 17"/>
                        <a:gd name="T18" fmla="*/ 9 w 24"/>
                        <a:gd name="T19" fmla="*/ 16 h 17"/>
                        <a:gd name="T20" fmla="*/ 13 w 24"/>
                        <a:gd name="T21" fmla="*/ 16 h 17"/>
                        <a:gd name="T22" fmla="*/ 16 w 24"/>
                        <a:gd name="T23" fmla="*/ 16 h 17"/>
                        <a:gd name="T24" fmla="*/ 19 w 24"/>
                        <a:gd name="T25" fmla="*/ 16 h 17"/>
                        <a:gd name="T26" fmla="*/ 23 w 24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24"/>
                        <a:gd name="T43" fmla="*/ 0 h 17"/>
                        <a:gd name="T44" fmla="*/ 24 w 24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24" h="17">
                          <a:moveTo>
                            <a:pt x="23" y="0"/>
                          </a:moveTo>
                          <a:lnTo>
                            <a:pt x="22" y="0"/>
                          </a:lnTo>
                          <a:lnTo>
                            <a:pt x="19" y="0"/>
                          </a:lnTo>
                          <a:lnTo>
                            <a:pt x="16" y="0"/>
                          </a:lnTo>
                          <a:lnTo>
                            <a:pt x="11" y="0"/>
                          </a:lnTo>
                          <a:lnTo>
                            <a:pt x="4" y="0"/>
                          </a:lnTo>
                          <a:lnTo>
                            <a:pt x="0" y="0"/>
                          </a:lnTo>
                          <a:lnTo>
                            <a:pt x="6" y="16"/>
                          </a:lnTo>
                          <a:lnTo>
                            <a:pt x="10" y="16"/>
                          </a:lnTo>
                          <a:lnTo>
                            <a:pt x="9" y="16"/>
                          </a:lnTo>
                          <a:lnTo>
                            <a:pt x="13" y="16"/>
                          </a:lnTo>
                          <a:lnTo>
                            <a:pt x="16" y="16"/>
                          </a:lnTo>
                          <a:lnTo>
                            <a:pt x="19" y="16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25" name="Freeform 182"/>
                    <p:cNvSpPr>
                      <a:spLocks/>
                    </p:cNvSpPr>
                    <p:nvPr/>
                  </p:nvSpPr>
                  <p:spPr bwMode="auto">
                    <a:xfrm>
                      <a:off x="201" y="171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3 w 17"/>
                        <a:gd name="T3" fmla="*/ 0 h 17"/>
                        <a:gd name="T4" fmla="*/ 10 w 17"/>
                        <a:gd name="T5" fmla="*/ 0 h 17"/>
                        <a:gd name="T6" fmla="*/ 8 w 17"/>
                        <a:gd name="T7" fmla="*/ 5 h 17"/>
                        <a:gd name="T8" fmla="*/ 5 w 17"/>
                        <a:gd name="T9" fmla="*/ 5 h 17"/>
                        <a:gd name="T10" fmla="*/ 0 w 17"/>
                        <a:gd name="T11" fmla="*/ 5 h 17"/>
                        <a:gd name="T12" fmla="*/ 0 w 17"/>
                        <a:gd name="T13" fmla="*/ 10 h 17"/>
                        <a:gd name="T14" fmla="*/ 0 w 17"/>
                        <a:gd name="T15" fmla="*/ 16 h 17"/>
                        <a:gd name="T16" fmla="*/ 0 w 17"/>
                        <a:gd name="T17" fmla="*/ 10 h 17"/>
                        <a:gd name="T18" fmla="*/ 2 w 17"/>
                        <a:gd name="T19" fmla="*/ 10 h 17"/>
                        <a:gd name="T20" fmla="*/ 8 w 17"/>
                        <a:gd name="T21" fmla="*/ 5 h 17"/>
                        <a:gd name="T22" fmla="*/ 8 w 17"/>
                        <a:gd name="T23" fmla="*/ 10 h 17"/>
                        <a:gd name="T24" fmla="*/ 13 w 17"/>
                        <a:gd name="T25" fmla="*/ 10 h 17"/>
                        <a:gd name="T26" fmla="*/ 16 w 17"/>
                        <a:gd name="T27" fmla="*/ 5 h 17"/>
                        <a:gd name="T28" fmla="*/ 16 w 17"/>
                        <a:gd name="T29" fmla="*/ 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7"/>
                        <a:gd name="T46" fmla="*/ 0 h 17"/>
                        <a:gd name="T47" fmla="*/ 17 w 17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3" y="0"/>
                          </a:lnTo>
                          <a:lnTo>
                            <a:pt x="10" y="0"/>
                          </a:lnTo>
                          <a:lnTo>
                            <a:pt x="8" y="5"/>
                          </a:lnTo>
                          <a:lnTo>
                            <a:pt x="5" y="5"/>
                          </a:lnTo>
                          <a:lnTo>
                            <a:pt x="0" y="5"/>
                          </a:lnTo>
                          <a:lnTo>
                            <a:pt x="0" y="10"/>
                          </a:lnTo>
                          <a:lnTo>
                            <a:pt x="0" y="16"/>
                          </a:lnTo>
                          <a:lnTo>
                            <a:pt x="0" y="10"/>
                          </a:lnTo>
                          <a:lnTo>
                            <a:pt x="2" y="10"/>
                          </a:lnTo>
                          <a:lnTo>
                            <a:pt x="8" y="5"/>
                          </a:lnTo>
                          <a:lnTo>
                            <a:pt x="8" y="10"/>
                          </a:lnTo>
                          <a:lnTo>
                            <a:pt x="13" y="10"/>
                          </a:lnTo>
                          <a:lnTo>
                            <a:pt x="16" y="5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26" name="Freeform 183"/>
                    <p:cNvSpPr>
                      <a:spLocks/>
                    </p:cNvSpPr>
                    <p:nvPr/>
                  </p:nvSpPr>
                  <p:spPr bwMode="auto">
                    <a:xfrm>
                      <a:off x="204" y="1724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8 h 17"/>
                        <a:gd name="T2" fmla="*/ 10 w 17"/>
                        <a:gd name="T3" fmla="*/ 16 h 17"/>
                        <a:gd name="T4" fmla="*/ 16 w 17"/>
                        <a:gd name="T5" fmla="*/ 8 h 17"/>
                        <a:gd name="T6" fmla="*/ 10 w 17"/>
                        <a:gd name="T7" fmla="*/ 0 h 17"/>
                        <a:gd name="T8" fmla="*/ 0 w 17"/>
                        <a:gd name="T9" fmla="*/ 8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8"/>
                          </a:moveTo>
                          <a:lnTo>
                            <a:pt x="10" y="16"/>
                          </a:lnTo>
                          <a:lnTo>
                            <a:pt x="16" y="8"/>
                          </a:lnTo>
                          <a:lnTo>
                            <a:pt x="10" y="0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27" name="Freeform 184"/>
                    <p:cNvSpPr>
                      <a:spLocks/>
                    </p:cNvSpPr>
                    <p:nvPr/>
                  </p:nvSpPr>
                  <p:spPr bwMode="auto">
                    <a:xfrm>
                      <a:off x="209" y="1695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8 w 17"/>
                        <a:gd name="T3" fmla="*/ 16 h 17"/>
                        <a:gd name="T4" fmla="*/ 16 w 17"/>
                        <a:gd name="T5" fmla="*/ 8 h 17"/>
                        <a:gd name="T6" fmla="*/ 16 w 17"/>
                        <a:gd name="T7" fmla="*/ 0 h 17"/>
                        <a:gd name="T8" fmla="*/ 8 w 17"/>
                        <a:gd name="T9" fmla="*/ 0 h 17"/>
                        <a:gd name="T10" fmla="*/ 0 w 17"/>
                        <a:gd name="T11" fmla="*/ 16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8" y="16"/>
                          </a:lnTo>
                          <a:lnTo>
                            <a:pt x="16" y="8"/>
                          </a:lnTo>
                          <a:lnTo>
                            <a:pt x="16" y="0"/>
                          </a:lnTo>
                          <a:lnTo>
                            <a:pt x="8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28" name="Freeform 185"/>
                    <p:cNvSpPr>
                      <a:spLocks/>
                    </p:cNvSpPr>
                    <p:nvPr/>
                  </p:nvSpPr>
                  <p:spPr bwMode="auto">
                    <a:xfrm>
                      <a:off x="201" y="1696"/>
                      <a:ext cx="17" cy="17"/>
                    </a:xfrm>
                    <a:custGeom>
                      <a:avLst/>
                      <a:gdLst>
                        <a:gd name="T0" fmla="*/ 9 w 17"/>
                        <a:gd name="T1" fmla="*/ 16 h 17"/>
                        <a:gd name="T2" fmla="*/ 16 w 17"/>
                        <a:gd name="T3" fmla="*/ 10 h 17"/>
                        <a:gd name="T4" fmla="*/ 9 w 17"/>
                        <a:gd name="T5" fmla="*/ 5 h 17"/>
                        <a:gd name="T6" fmla="*/ 0 w 17"/>
                        <a:gd name="T7" fmla="*/ 0 h 17"/>
                        <a:gd name="T8" fmla="*/ 9 w 17"/>
                        <a:gd name="T9" fmla="*/ 5 h 17"/>
                        <a:gd name="T10" fmla="*/ 16 w 17"/>
                        <a:gd name="T11" fmla="*/ 5 h 17"/>
                        <a:gd name="T12" fmla="*/ 16 w 17"/>
                        <a:gd name="T13" fmla="*/ 10 h 17"/>
                        <a:gd name="T14" fmla="*/ 9 w 17"/>
                        <a:gd name="T15" fmla="*/ 16 h 1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7"/>
                        <a:gd name="T25" fmla="*/ 0 h 17"/>
                        <a:gd name="T26" fmla="*/ 17 w 17"/>
                        <a:gd name="T27" fmla="*/ 17 h 1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7" h="17">
                          <a:moveTo>
                            <a:pt x="9" y="16"/>
                          </a:moveTo>
                          <a:lnTo>
                            <a:pt x="16" y="10"/>
                          </a:lnTo>
                          <a:lnTo>
                            <a:pt x="9" y="5"/>
                          </a:lnTo>
                          <a:lnTo>
                            <a:pt x="0" y="0"/>
                          </a:lnTo>
                          <a:lnTo>
                            <a:pt x="9" y="5"/>
                          </a:lnTo>
                          <a:lnTo>
                            <a:pt x="16" y="5"/>
                          </a:lnTo>
                          <a:lnTo>
                            <a:pt x="16" y="10"/>
                          </a:lnTo>
                          <a:lnTo>
                            <a:pt x="9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29" name="Freeform 186"/>
                    <p:cNvSpPr>
                      <a:spLocks/>
                    </p:cNvSpPr>
                    <p:nvPr/>
                  </p:nvSpPr>
                  <p:spPr bwMode="auto">
                    <a:xfrm>
                      <a:off x="185" y="1668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0 h 17"/>
                        <a:gd name="T4" fmla="*/ 4 w 17"/>
                        <a:gd name="T5" fmla="*/ 8 h 17"/>
                        <a:gd name="T6" fmla="*/ 12 w 17"/>
                        <a:gd name="T7" fmla="*/ 8 h 17"/>
                        <a:gd name="T8" fmla="*/ 16 w 17"/>
                        <a:gd name="T9" fmla="*/ 8 h 17"/>
                        <a:gd name="T10" fmla="*/ 8 w 17"/>
                        <a:gd name="T11" fmla="*/ 16 h 17"/>
                        <a:gd name="T12" fmla="*/ 0 w 17"/>
                        <a:gd name="T13" fmla="*/ 16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0"/>
                          </a:lnTo>
                          <a:lnTo>
                            <a:pt x="4" y="8"/>
                          </a:lnTo>
                          <a:lnTo>
                            <a:pt x="12" y="8"/>
                          </a:lnTo>
                          <a:lnTo>
                            <a:pt x="16" y="8"/>
                          </a:lnTo>
                          <a:lnTo>
                            <a:pt x="8" y="16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8920" name="Group 187"/>
                  <p:cNvGrpSpPr>
                    <a:grpSpLocks/>
                  </p:cNvGrpSpPr>
                  <p:nvPr/>
                </p:nvGrpSpPr>
                <p:grpSpPr bwMode="auto">
                  <a:xfrm>
                    <a:off x="127" y="1665"/>
                    <a:ext cx="21" cy="27"/>
                    <a:chOff x="127" y="1665"/>
                    <a:chExt cx="21" cy="27"/>
                  </a:xfrm>
                </p:grpSpPr>
                <p:sp>
                  <p:nvSpPr>
                    <p:cNvPr id="68921" name="Freeform 188"/>
                    <p:cNvSpPr>
                      <a:spLocks/>
                    </p:cNvSpPr>
                    <p:nvPr/>
                  </p:nvSpPr>
                  <p:spPr bwMode="auto">
                    <a:xfrm>
                      <a:off x="131" y="1669"/>
                      <a:ext cx="17" cy="18"/>
                    </a:xfrm>
                    <a:custGeom>
                      <a:avLst/>
                      <a:gdLst>
                        <a:gd name="T0" fmla="*/ 16 w 17"/>
                        <a:gd name="T1" fmla="*/ 3 h 18"/>
                        <a:gd name="T2" fmla="*/ 9 w 17"/>
                        <a:gd name="T3" fmla="*/ 1 h 18"/>
                        <a:gd name="T4" fmla="*/ 6 w 17"/>
                        <a:gd name="T5" fmla="*/ 1 h 18"/>
                        <a:gd name="T6" fmla="*/ 3 w 17"/>
                        <a:gd name="T7" fmla="*/ 4 h 18"/>
                        <a:gd name="T8" fmla="*/ 0 w 17"/>
                        <a:gd name="T9" fmla="*/ 8 h 18"/>
                        <a:gd name="T10" fmla="*/ 3 w 17"/>
                        <a:gd name="T11" fmla="*/ 12 h 18"/>
                        <a:gd name="T12" fmla="*/ 6 w 17"/>
                        <a:gd name="T13" fmla="*/ 14 h 18"/>
                        <a:gd name="T14" fmla="*/ 6 w 17"/>
                        <a:gd name="T15" fmla="*/ 10 h 18"/>
                        <a:gd name="T16" fmla="*/ 9 w 17"/>
                        <a:gd name="T17" fmla="*/ 8 h 18"/>
                        <a:gd name="T18" fmla="*/ 16 w 17"/>
                        <a:gd name="T19" fmla="*/ 7 h 18"/>
                        <a:gd name="T20" fmla="*/ 9 w 17"/>
                        <a:gd name="T21" fmla="*/ 10 h 18"/>
                        <a:gd name="T22" fmla="*/ 6 w 17"/>
                        <a:gd name="T23" fmla="*/ 12 h 18"/>
                        <a:gd name="T24" fmla="*/ 6 w 17"/>
                        <a:gd name="T25" fmla="*/ 15 h 18"/>
                        <a:gd name="T26" fmla="*/ 6 w 17"/>
                        <a:gd name="T27" fmla="*/ 17 h 18"/>
                        <a:gd name="T28" fmla="*/ 9 w 17"/>
                        <a:gd name="T29" fmla="*/ 17 h 18"/>
                        <a:gd name="T30" fmla="*/ 3 w 17"/>
                        <a:gd name="T31" fmla="*/ 16 h 18"/>
                        <a:gd name="T32" fmla="*/ 0 w 17"/>
                        <a:gd name="T33" fmla="*/ 13 h 18"/>
                        <a:gd name="T34" fmla="*/ 0 w 17"/>
                        <a:gd name="T35" fmla="*/ 8 h 18"/>
                        <a:gd name="T36" fmla="*/ 0 w 17"/>
                        <a:gd name="T37" fmla="*/ 3 h 18"/>
                        <a:gd name="T38" fmla="*/ 6 w 17"/>
                        <a:gd name="T39" fmla="*/ 1 h 18"/>
                        <a:gd name="T40" fmla="*/ 9 w 17"/>
                        <a:gd name="T41" fmla="*/ 0 h 18"/>
                        <a:gd name="T42" fmla="*/ 12 w 17"/>
                        <a:gd name="T43" fmla="*/ 1 h 18"/>
                        <a:gd name="T44" fmla="*/ 16 w 17"/>
                        <a:gd name="T45" fmla="*/ 3 h 18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17"/>
                        <a:gd name="T70" fmla="*/ 0 h 18"/>
                        <a:gd name="T71" fmla="*/ 17 w 17"/>
                        <a:gd name="T72" fmla="*/ 18 h 18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17" h="18">
                          <a:moveTo>
                            <a:pt x="16" y="3"/>
                          </a:moveTo>
                          <a:lnTo>
                            <a:pt x="9" y="1"/>
                          </a:lnTo>
                          <a:lnTo>
                            <a:pt x="6" y="1"/>
                          </a:lnTo>
                          <a:lnTo>
                            <a:pt x="3" y="4"/>
                          </a:lnTo>
                          <a:lnTo>
                            <a:pt x="0" y="8"/>
                          </a:lnTo>
                          <a:lnTo>
                            <a:pt x="3" y="12"/>
                          </a:lnTo>
                          <a:lnTo>
                            <a:pt x="6" y="14"/>
                          </a:lnTo>
                          <a:lnTo>
                            <a:pt x="6" y="10"/>
                          </a:lnTo>
                          <a:lnTo>
                            <a:pt x="9" y="8"/>
                          </a:lnTo>
                          <a:lnTo>
                            <a:pt x="16" y="7"/>
                          </a:lnTo>
                          <a:lnTo>
                            <a:pt x="9" y="10"/>
                          </a:lnTo>
                          <a:lnTo>
                            <a:pt x="6" y="12"/>
                          </a:lnTo>
                          <a:lnTo>
                            <a:pt x="6" y="15"/>
                          </a:lnTo>
                          <a:lnTo>
                            <a:pt x="6" y="17"/>
                          </a:lnTo>
                          <a:lnTo>
                            <a:pt x="9" y="17"/>
                          </a:lnTo>
                          <a:lnTo>
                            <a:pt x="3" y="16"/>
                          </a:lnTo>
                          <a:lnTo>
                            <a:pt x="0" y="13"/>
                          </a:lnTo>
                          <a:lnTo>
                            <a:pt x="0" y="8"/>
                          </a:lnTo>
                          <a:lnTo>
                            <a:pt x="0" y="3"/>
                          </a:lnTo>
                          <a:lnTo>
                            <a:pt x="6" y="1"/>
                          </a:lnTo>
                          <a:lnTo>
                            <a:pt x="9" y="0"/>
                          </a:lnTo>
                          <a:lnTo>
                            <a:pt x="12" y="1"/>
                          </a:lnTo>
                          <a:lnTo>
                            <a:pt x="16" y="3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22" name="Freeform 189"/>
                    <p:cNvSpPr>
                      <a:spLocks/>
                    </p:cNvSpPr>
                    <p:nvPr/>
                  </p:nvSpPr>
                  <p:spPr bwMode="auto">
                    <a:xfrm>
                      <a:off x="127" y="1665"/>
                      <a:ext cx="17" cy="27"/>
                    </a:xfrm>
                    <a:custGeom>
                      <a:avLst/>
                      <a:gdLst>
                        <a:gd name="T0" fmla="*/ 16 w 17"/>
                        <a:gd name="T1" fmla="*/ 6 h 27"/>
                        <a:gd name="T2" fmla="*/ 13 w 17"/>
                        <a:gd name="T3" fmla="*/ 2 h 27"/>
                        <a:gd name="T4" fmla="*/ 9 w 17"/>
                        <a:gd name="T5" fmla="*/ 1 h 27"/>
                        <a:gd name="T6" fmla="*/ 4 w 17"/>
                        <a:gd name="T7" fmla="*/ 2 h 27"/>
                        <a:gd name="T8" fmla="*/ 2 w 17"/>
                        <a:gd name="T9" fmla="*/ 4 h 27"/>
                        <a:gd name="T10" fmla="*/ 1 w 17"/>
                        <a:gd name="T11" fmla="*/ 8 h 27"/>
                        <a:gd name="T12" fmla="*/ 1 w 17"/>
                        <a:gd name="T13" fmla="*/ 11 h 27"/>
                        <a:gd name="T14" fmla="*/ 1 w 17"/>
                        <a:gd name="T15" fmla="*/ 14 h 27"/>
                        <a:gd name="T16" fmla="*/ 1 w 17"/>
                        <a:gd name="T17" fmla="*/ 17 h 27"/>
                        <a:gd name="T18" fmla="*/ 2 w 17"/>
                        <a:gd name="T19" fmla="*/ 21 h 27"/>
                        <a:gd name="T20" fmla="*/ 6 w 17"/>
                        <a:gd name="T21" fmla="*/ 24 h 27"/>
                        <a:gd name="T22" fmla="*/ 8 w 17"/>
                        <a:gd name="T23" fmla="*/ 24 h 27"/>
                        <a:gd name="T24" fmla="*/ 10 w 17"/>
                        <a:gd name="T25" fmla="*/ 24 h 27"/>
                        <a:gd name="T26" fmla="*/ 9 w 17"/>
                        <a:gd name="T27" fmla="*/ 26 h 27"/>
                        <a:gd name="T28" fmla="*/ 6 w 17"/>
                        <a:gd name="T29" fmla="*/ 26 h 27"/>
                        <a:gd name="T30" fmla="*/ 2 w 17"/>
                        <a:gd name="T31" fmla="*/ 24 h 27"/>
                        <a:gd name="T32" fmla="*/ 1 w 17"/>
                        <a:gd name="T33" fmla="*/ 21 h 27"/>
                        <a:gd name="T34" fmla="*/ 1 w 17"/>
                        <a:gd name="T35" fmla="*/ 15 h 27"/>
                        <a:gd name="T36" fmla="*/ 0 w 17"/>
                        <a:gd name="T37" fmla="*/ 11 h 27"/>
                        <a:gd name="T38" fmla="*/ 0 w 17"/>
                        <a:gd name="T39" fmla="*/ 7 h 27"/>
                        <a:gd name="T40" fmla="*/ 1 w 17"/>
                        <a:gd name="T41" fmla="*/ 4 h 27"/>
                        <a:gd name="T42" fmla="*/ 2 w 17"/>
                        <a:gd name="T43" fmla="*/ 1 h 27"/>
                        <a:gd name="T44" fmla="*/ 6 w 17"/>
                        <a:gd name="T45" fmla="*/ 0 h 27"/>
                        <a:gd name="T46" fmla="*/ 13 w 17"/>
                        <a:gd name="T47" fmla="*/ 1 h 27"/>
                        <a:gd name="T48" fmla="*/ 14 w 17"/>
                        <a:gd name="T49" fmla="*/ 2 h 27"/>
                        <a:gd name="T50" fmla="*/ 16 w 17"/>
                        <a:gd name="T51" fmla="*/ 6 h 27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17"/>
                        <a:gd name="T79" fmla="*/ 0 h 27"/>
                        <a:gd name="T80" fmla="*/ 17 w 17"/>
                        <a:gd name="T81" fmla="*/ 27 h 27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17" h="27">
                          <a:moveTo>
                            <a:pt x="16" y="6"/>
                          </a:moveTo>
                          <a:lnTo>
                            <a:pt x="13" y="2"/>
                          </a:lnTo>
                          <a:lnTo>
                            <a:pt x="9" y="1"/>
                          </a:lnTo>
                          <a:lnTo>
                            <a:pt x="4" y="2"/>
                          </a:lnTo>
                          <a:lnTo>
                            <a:pt x="2" y="4"/>
                          </a:lnTo>
                          <a:lnTo>
                            <a:pt x="1" y="8"/>
                          </a:lnTo>
                          <a:lnTo>
                            <a:pt x="1" y="11"/>
                          </a:lnTo>
                          <a:lnTo>
                            <a:pt x="1" y="14"/>
                          </a:lnTo>
                          <a:lnTo>
                            <a:pt x="1" y="17"/>
                          </a:lnTo>
                          <a:lnTo>
                            <a:pt x="2" y="21"/>
                          </a:lnTo>
                          <a:lnTo>
                            <a:pt x="6" y="24"/>
                          </a:lnTo>
                          <a:lnTo>
                            <a:pt x="8" y="24"/>
                          </a:lnTo>
                          <a:lnTo>
                            <a:pt x="10" y="24"/>
                          </a:lnTo>
                          <a:lnTo>
                            <a:pt x="9" y="26"/>
                          </a:lnTo>
                          <a:lnTo>
                            <a:pt x="6" y="26"/>
                          </a:lnTo>
                          <a:lnTo>
                            <a:pt x="2" y="24"/>
                          </a:lnTo>
                          <a:lnTo>
                            <a:pt x="1" y="21"/>
                          </a:lnTo>
                          <a:lnTo>
                            <a:pt x="1" y="15"/>
                          </a:lnTo>
                          <a:lnTo>
                            <a:pt x="0" y="11"/>
                          </a:lnTo>
                          <a:lnTo>
                            <a:pt x="0" y="7"/>
                          </a:lnTo>
                          <a:lnTo>
                            <a:pt x="1" y="4"/>
                          </a:lnTo>
                          <a:lnTo>
                            <a:pt x="2" y="1"/>
                          </a:lnTo>
                          <a:lnTo>
                            <a:pt x="6" y="0"/>
                          </a:lnTo>
                          <a:lnTo>
                            <a:pt x="13" y="1"/>
                          </a:lnTo>
                          <a:lnTo>
                            <a:pt x="14" y="2"/>
                          </a:lnTo>
                          <a:lnTo>
                            <a:pt x="16" y="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  <p:sp>
              <p:nvSpPr>
                <p:cNvPr id="68890" name="Freeform 190"/>
                <p:cNvSpPr>
                  <a:spLocks/>
                </p:cNvSpPr>
                <p:nvPr/>
              </p:nvSpPr>
              <p:spPr bwMode="auto">
                <a:xfrm>
                  <a:off x="45" y="1736"/>
                  <a:ext cx="376" cy="465"/>
                </a:xfrm>
                <a:custGeom>
                  <a:avLst/>
                  <a:gdLst>
                    <a:gd name="T0" fmla="*/ 55 w 376"/>
                    <a:gd name="T1" fmla="*/ 0 h 465"/>
                    <a:gd name="T2" fmla="*/ 112 w 376"/>
                    <a:gd name="T3" fmla="*/ 49 h 465"/>
                    <a:gd name="T4" fmla="*/ 131 w 376"/>
                    <a:gd name="T5" fmla="*/ 85 h 465"/>
                    <a:gd name="T6" fmla="*/ 164 w 376"/>
                    <a:gd name="T7" fmla="*/ 140 h 465"/>
                    <a:gd name="T8" fmla="*/ 171 w 376"/>
                    <a:gd name="T9" fmla="*/ 164 h 465"/>
                    <a:gd name="T10" fmla="*/ 168 w 376"/>
                    <a:gd name="T11" fmla="*/ 186 h 465"/>
                    <a:gd name="T12" fmla="*/ 165 w 376"/>
                    <a:gd name="T13" fmla="*/ 207 h 465"/>
                    <a:gd name="T14" fmla="*/ 260 w 376"/>
                    <a:gd name="T15" fmla="*/ 225 h 465"/>
                    <a:gd name="T16" fmla="*/ 288 w 376"/>
                    <a:gd name="T17" fmla="*/ 232 h 465"/>
                    <a:gd name="T18" fmla="*/ 292 w 376"/>
                    <a:gd name="T19" fmla="*/ 252 h 465"/>
                    <a:gd name="T20" fmla="*/ 238 w 376"/>
                    <a:gd name="T21" fmla="*/ 263 h 465"/>
                    <a:gd name="T22" fmla="*/ 186 w 376"/>
                    <a:gd name="T23" fmla="*/ 267 h 465"/>
                    <a:gd name="T24" fmla="*/ 167 w 376"/>
                    <a:gd name="T25" fmla="*/ 287 h 465"/>
                    <a:gd name="T26" fmla="*/ 164 w 376"/>
                    <a:gd name="T27" fmla="*/ 313 h 465"/>
                    <a:gd name="T28" fmla="*/ 173 w 376"/>
                    <a:gd name="T29" fmla="*/ 322 h 465"/>
                    <a:gd name="T30" fmla="*/ 195 w 376"/>
                    <a:gd name="T31" fmla="*/ 329 h 465"/>
                    <a:gd name="T32" fmla="*/ 220 w 376"/>
                    <a:gd name="T33" fmla="*/ 340 h 465"/>
                    <a:gd name="T34" fmla="*/ 322 w 376"/>
                    <a:gd name="T35" fmla="*/ 376 h 465"/>
                    <a:gd name="T36" fmla="*/ 349 w 376"/>
                    <a:gd name="T37" fmla="*/ 399 h 465"/>
                    <a:gd name="T38" fmla="*/ 375 w 376"/>
                    <a:gd name="T39" fmla="*/ 464 h 465"/>
                    <a:gd name="T40" fmla="*/ 188 w 376"/>
                    <a:gd name="T41" fmla="*/ 452 h 465"/>
                    <a:gd name="T42" fmla="*/ 81 w 376"/>
                    <a:gd name="T43" fmla="*/ 451 h 465"/>
                    <a:gd name="T44" fmla="*/ 32 w 376"/>
                    <a:gd name="T45" fmla="*/ 445 h 465"/>
                    <a:gd name="T46" fmla="*/ 10 w 376"/>
                    <a:gd name="T47" fmla="*/ 428 h 465"/>
                    <a:gd name="T48" fmla="*/ 3 w 376"/>
                    <a:gd name="T49" fmla="*/ 400 h 465"/>
                    <a:gd name="T50" fmla="*/ 14 w 376"/>
                    <a:gd name="T51" fmla="*/ 353 h 465"/>
                    <a:gd name="T52" fmla="*/ 28 w 376"/>
                    <a:gd name="T53" fmla="*/ 312 h 465"/>
                    <a:gd name="T54" fmla="*/ 25 w 376"/>
                    <a:gd name="T55" fmla="*/ 281 h 465"/>
                    <a:gd name="T56" fmla="*/ 27 w 376"/>
                    <a:gd name="T57" fmla="*/ 250 h 465"/>
                    <a:gd name="T58" fmla="*/ 5 w 376"/>
                    <a:gd name="T59" fmla="*/ 179 h 465"/>
                    <a:gd name="T60" fmla="*/ 0 w 376"/>
                    <a:gd name="T61" fmla="*/ 112 h 465"/>
                    <a:gd name="T62" fmla="*/ 8 w 376"/>
                    <a:gd name="T63" fmla="*/ 76 h 465"/>
                    <a:gd name="T64" fmla="*/ 23 w 376"/>
                    <a:gd name="T65" fmla="*/ 44 h 46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76"/>
                    <a:gd name="T100" fmla="*/ 0 h 465"/>
                    <a:gd name="T101" fmla="*/ 376 w 376"/>
                    <a:gd name="T102" fmla="*/ 465 h 46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76" h="465">
                      <a:moveTo>
                        <a:pt x="47" y="24"/>
                      </a:moveTo>
                      <a:lnTo>
                        <a:pt x="55" y="0"/>
                      </a:lnTo>
                      <a:lnTo>
                        <a:pt x="119" y="30"/>
                      </a:lnTo>
                      <a:lnTo>
                        <a:pt x="112" y="49"/>
                      </a:lnTo>
                      <a:lnTo>
                        <a:pt x="121" y="67"/>
                      </a:lnTo>
                      <a:lnTo>
                        <a:pt x="131" y="85"/>
                      </a:lnTo>
                      <a:lnTo>
                        <a:pt x="146" y="114"/>
                      </a:lnTo>
                      <a:lnTo>
                        <a:pt x="164" y="140"/>
                      </a:lnTo>
                      <a:lnTo>
                        <a:pt x="169" y="155"/>
                      </a:lnTo>
                      <a:lnTo>
                        <a:pt x="171" y="164"/>
                      </a:lnTo>
                      <a:lnTo>
                        <a:pt x="170" y="176"/>
                      </a:lnTo>
                      <a:lnTo>
                        <a:pt x="168" y="186"/>
                      </a:lnTo>
                      <a:lnTo>
                        <a:pt x="165" y="196"/>
                      </a:lnTo>
                      <a:lnTo>
                        <a:pt x="165" y="207"/>
                      </a:lnTo>
                      <a:lnTo>
                        <a:pt x="226" y="221"/>
                      </a:lnTo>
                      <a:lnTo>
                        <a:pt x="260" y="225"/>
                      </a:lnTo>
                      <a:lnTo>
                        <a:pt x="284" y="223"/>
                      </a:lnTo>
                      <a:lnTo>
                        <a:pt x="288" y="232"/>
                      </a:lnTo>
                      <a:lnTo>
                        <a:pt x="290" y="241"/>
                      </a:lnTo>
                      <a:lnTo>
                        <a:pt x="292" y="252"/>
                      </a:lnTo>
                      <a:lnTo>
                        <a:pt x="267" y="260"/>
                      </a:lnTo>
                      <a:lnTo>
                        <a:pt x="238" y="263"/>
                      </a:lnTo>
                      <a:lnTo>
                        <a:pt x="215" y="263"/>
                      </a:lnTo>
                      <a:lnTo>
                        <a:pt x="186" y="267"/>
                      </a:lnTo>
                      <a:lnTo>
                        <a:pt x="167" y="263"/>
                      </a:lnTo>
                      <a:lnTo>
                        <a:pt x="167" y="287"/>
                      </a:lnTo>
                      <a:lnTo>
                        <a:pt x="162" y="300"/>
                      </a:lnTo>
                      <a:lnTo>
                        <a:pt x="164" y="313"/>
                      </a:lnTo>
                      <a:lnTo>
                        <a:pt x="162" y="322"/>
                      </a:lnTo>
                      <a:lnTo>
                        <a:pt x="173" y="322"/>
                      </a:lnTo>
                      <a:lnTo>
                        <a:pt x="179" y="327"/>
                      </a:lnTo>
                      <a:lnTo>
                        <a:pt x="195" y="329"/>
                      </a:lnTo>
                      <a:lnTo>
                        <a:pt x="207" y="337"/>
                      </a:lnTo>
                      <a:lnTo>
                        <a:pt x="220" y="340"/>
                      </a:lnTo>
                      <a:lnTo>
                        <a:pt x="296" y="367"/>
                      </a:lnTo>
                      <a:lnTo>
                        <a:pt x="322" y="376"/>
                      </a:lnTo>
                      <a:lnTo>
                        <a:pt x="338" y="383"/>
                      </a:lnTo>
                      <a:lnTo>
                        <a:pt x="349" y="399"/>
                      </a:lnTo>
                      <a:lnTo>
                        <a:pt x="362" y="423"/>
                      </a:lnTo>
                      <a:lnTo>
                        <a:pt x="375" y="464"/>
                      </a:lnTo>
                      <a:lnTo>
                        <a:pt x="232" y="464"/>
                      </a:lnTo>
                      <a:lnTo>
                        <a:pt x="188" y="452"/>
                      </a:lnTo>
                      <a:lnTo>
                        <a:pt x="123" y="450"/>
                      </a:lnTo>
                      <a:lnTo>
                        <a:pt x="81" y="451"/>
                      </a:lnTo>
                      <a:lnTo>
                        <a:pt x="58" y="452"/>
                      </a:lnTo>
                      <a:lnTo>
                        <a:pt x="32" y="445"/>
                      </a:lnTo>
                      <a:lnTo>
                        <a:pt x="23" y="440"/>
                      </a:lnTo>
                      <a:lnTo>
                        <a:pt x="10" y="428"/>
                      </a:lnTo>
                      <a:lnTo>
                        <a:pt x="7" y="418"/>
                      </a:lnTo>
                      <a:lnTo>
                        <a:pt x="3" y="400"/>
                      </a:lnTo>
                      <a:lnTo>
                        <a:pt x="5" y="383"/>
                      </a:lnTo>
                      <a:lnTo>
                        <a:pt x="14" y="353"/>
                      </a:lnTo>
                      <a:lnTo>
                        <a:pt x="26" y="324"/>
                      </a:lnTo>
                      <a:lnTo>
                        <a:pt x="28" y="312"/>
                      </a:lnTo>
                      <a:lnTo>
                        <a:pt x="24" y="304"/>
                      </a:lnTo>
                      <a:lnTo>
                        <a:pt x="25" y="281"/>
                      </a:lnTo>
                      <a:lnTo>
                        <a:pt x="29" y="271"/>
                      </a:lnTo>
                      <a:lnTo>
                        <a:pt x="27" y="250"/>
                      </a:lnTo>
                      <a:lnTo>
                        <a:pt x="18" y="220"/>
                      </a:lnTo>
                      <a:lnTo>
                        <a:pt x="5" y="179"/>
                      </a:lnTo>
                      <a:lnTo>
                        <a:pt x="0" y="143"/>
                      </a:lnTo>
                      <a:lnTo>
                        <a:pt x="0" y="112"/>
                      </a:lnTo>
                      <a:lnTo>
                        <a:pt x="3" y="89"/>
                      </a:lnTo>
                      <a:lnTo>
                        <a:pt x="8" y="76"/>
                      </a:lnTo>
                      <a:lnTo>
                        <a:pt x="15" y="60"/>
                      </a:lnTo>
                      <a:lnTo>
                        <a:pt x="23" y="44"/>
                      </a:lnTo>
                      <a:lnTo>
                        <a:pt x="47" y="24"/>
                      </a:lnTo>
                    </a:path>
                  </a:pathLst>
                </a:custGeom>
                <a:solidFill>
                  <a:srgbClr val="00006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68891" name="Group 191"/>
                <p:cNvGrpSpPr>
                  <a:grpSpLocks/>
                </p:cNvGrpSpPr>
                <p:nvPr/>
              </p:nvGrpSpPr>
              <p:grpSpPr bwMode="auto">
                <a:xfrm>
                  <a:off x="48" y="1760"/>
                  <a:ext cx="387" cy="431"/>
                  <a:chOff x="48" y="1760"/>
                  <a:chExt cx="387" cy="431"/>
                </a:xfrm>
              </p:grpSpPr>
              <p:grpSp>
                <p:nvGrpSpPr>
                  <p:cNvPr id="68893" name="Group 192"/>
                  <p:cNvGrpSpPr>
                    <a:grpSpLocks/>
                  </p:cNvGrpSpPr>
                  <p:nvPr/>
                </p:nvGrpSpPr>
                <p:grpSpPr bwMode="auto">
                  <a:xfrm>
                    <a:off x="318" y="1928"/>
                    <a:ext cx="117" cy="59"/>
                    <a:chOff x="318" y="1928"/>
                    <a:chExt cx="117" cy="59"/>
                  </a:xfrm>
                </p:grpSpPr>
                <p:sp>
                  <p:nvSpPr>
                    <p:cNvPr id="68910" name="Freeform 193"/>
                    <p:cNvSpPr>
                      <a:spLocks/>
                    </p:cNvSpPr>
                    <p:nvPr/>
                  </p:nvSpPr>
                  <p:spPr bwMode="auto">
                    <a:xfrm>
                      <a:off x="318" y="1928"/>
                      <a:ext cx="114" cy="59"/>
                    </a:xfrm>
                    <a:custGeom>
                      <a:avLst/>
                      <a:gdLst>
                        <a:gd name="T0" fmla="*/ 0 w 114"/>
                        <a:gd name="T1" fmla="*/ 34 h 59"/>
                        <a:gd name="T2" fmla="*/ 14 w 114"/>
                        <a:gd name="T3" fmla="*/ 32 h 59"/>
                        <a:gd name="T4" fmla="*/ 19 w 114"/>
                        <a:gd name="T5" fmla="*/ 31 h 59"/>
                        <a:gd name="T6" fmla="*/ 22 w 114"/>
                        <a:gd name="T7" fmla="*/ 28 h 59"/>
                        <a:gd name="T8" fmla="*/ 26 w 114"/>
                        <a:gd name="T9" fmla="*/ 25 h 59"/>
                        <a:gd name="T10" fmla="*/ 33 w 114"/>
                        <a:gd name="T11" fmla="*/ 20 h 59"/>
                        <a:gd name="T12" fmla="*/ 45 w 114"/>
                        <a:gd name="T13" fmla="*/ 11 h 59"/>
                        <a:gd name="T14" fmla="*/ 47 w 114"/>
                        <a:gd name="T15" fmla="*/ 8 h 59"/>
                        <a:gd name="T16" fmla="*/ 50 w 114"/>
                        <a:gd name="T17" fmla="*/ 6 h 59"/>
                        <a:gd name="T18" fmla="*/ 57 w 114"/>
                        <a:gd name="T19" fmla="*/ 5 h 59"/>
                        <a:gd name="T20" fmla="*/ 76 w 114"/>
                        <a:gd name="T21" fmla="*/ 2 h 59"/>
                        <a:gd name="T22" fmla="*/ 82 w 114"/>
                        <a:gd name="T23" fmla="*/ 0 h 59"/>
                        <a:gd name="T24" fmla="*/ 86 w 114"/>
                        <a:gd name="T25" fmla="*/ 2 h 59"/>
                        <a:gd name="T26" fmla="*/ 89 w 114"/>
                        <a:gd name="T27" fmla="*/ 4 h 59"/>
                        <a:gd name="T28" fmla="*/ 96 w 114"/>
                        <a:gd name="T29" fmla="*/ 7 h 59"/>
                        <a:gd name="T30" fmla="*/ 99 w 114"/>
                        <a:gd name="T31" fmla="*/ 8 h 59"/>
                        <a:gd name="T32" fmla="*/ 103 w 114"/>
                        <a:gd name="T33" fmla="*/ 9 h 59"/>
                        <a:gd name="T34" fmla="*/ 105 w 114"/>
                        <a:gd name="T35" fmla="*/ 10 h 59"/>
                        <a:gd name="T36" fmla="*/ 107 w 114"/>
                        <a:gd name="T37" fmla="*/ 14 h 59"/>
                        <a:gd name="T38" fmla="*/ 110 w 114"/>
                        <a:gd name="T39" fmla="*/ 16 h 59"/>
                        <a:gd name="T40" fmla="*/ 110 w 114"/>
                        <a:gd name="T41" fmla="*/ 19 h 59"/>
                        <a:gd name="T42" fmla="*/ 111 w 114"/>
                        <a:gd name="T43" fmla="*/ 20 h 59"/>
                        <a:gd name="T44" fmla="*/ 113 w 114"/>
                        <a:gd name="T45" fmla="*/ 22 h 59"/>
                        <a:gd name="T46" fmla="*/ 111 w 114"/>
                        <a:gd name="T47" fmla="*/ 24 h 59"/>
                        <a:gd name="T48" fmla="*/ 109 w 114"/>
                        <a:gd name="T49" fmla="*/ 25 h 59"/>
                        <a:gd name="T50" fmla="*/ 105 w 114"/>
                        <a:gd name="T51" fmla="*/ 25 h 59"/>
                        <a:gd name="T52" fmla="*/ 102 w 114"/>
                        <a:gd name="T53" fmla="*/ 24 h 59"/>
                        <a:gd name="T54" fmla="*/ 99 w 114"/>
                        <a:gd name="T55" fmla="*/ 22 h 59"/>
                        <a:gd name="T56" fmla="*/ 96 w 114"/>
                        <a:gd name="T57" fmla="*/ 22 h 59"/>
                        <a:gd name="T58" fmla="*/ 93 w 114"/>
                        <a:gd name="T59" fmla="*/ 21 h 59"/>
                        <a:gd name="T60" fmla="*/ 89 w 114"/>
                        <a:gd name="T61" fmla="*/ 20 h 59"/>
                        <a:gd name="T62" fmla="*/ 85 w 114"/>
                        <a:gd name="T63" fmla="*/ 21 h 59"/>
                        <a:gd name="T64" fmla="*/ 81 w 114"/>
                        <a:gd name="T65" fmla="*/ 22 h 59"/>
                        <a:gd name="T66" fmla="*/ 89 w 114"/>
                        <a:gd name="T67" fmla="*/ 24 h 59"/>
                        <a:gd name="T68" fmla="*/ 95 w 114"/>
                        <a:gd name="T69" fmla="*/ 26 h 59"/>
                        <a:gd name="T70" fmla="*/ 103 w 114"/>
                        <a:gd name="T71" fmla="*/ 28 h 59"/>
                        <a:gd name="T72" fmla="*/ 105 w 114"/>
                        <a:gd name="T73" fmla="*/ 30 h 59"/>
                        <a:gd name="T74" fmla="*/ 105 w 114"/>
                        <a:gd name="T75" fmla="*/ 32 h 59"/>
                        <a:gd name="T76" fmla="*/ 104 w 114"/>
                        <a:gd name="T77" fmla="*/ 33 h 59"/>
                        <a:gd name="T78" fmla="*/ 101 w 114"/>
                        <a:gd name="T79" fmla="*/ 34 h 59"/>
                        <a:gd name="T80" fmla="*/ 98 w 114"/>
                        <a:gd name="T81" fmla="*/ 34 h 59"/>
                        <a:gd name="T82" fmla="*/ 88 w 114"/>
                        <a:gd name="T83" fmla="*/ 32 h 59"/>
                        <a:gd name="T84" fmla="*/ 79 w 114"/>
                        <a:gd name="T85" fmla="*/ 31 h 59"/>
                        <a:gd name="T86" fmla="*/ 73 w 114"/>
                        <a:gd name="T87" fmla="*/ 32 h 59"/>
                        <a:gd name="T88" fmla="*/ 69 w 114"/>
                        <a:gd name="T89" fmla="*/ 34 h 59"/>
                        <a:gd name="T90" fmla="*/ 64 w 114"/>
                        <a:gd name="T91" fmla="*/ 37 h 59"/>
                        <a:gd name="T92" fmla="*/ 61 w 114"/>
                        <a:gd name="T93" fmla="*/ 41 h 59"/>
                        <a:gd name="T94" fmla="*/ 57 w 114"/>
                        <a:gd name="T95" fmla="*/ 45 h 59"/>
                        <a:gd name="T96" fmla="*/ 53 w 114"/>
                        <a:gd name="T97" fmla="*/ 49 h 59"/>
                        <a:gd name="T98" fmla="*/ 48 w 114"/>
                        <a:gd name="T99" fmla="*/ 50 h 59"/>
                        <a:gd name="T100" fmla="*/ 44 w 114"/>
                        <a:gd name="T101" fmla="*/ 51 h 59"/>
                        <a:gd name="T102" fmla="*/ 38 w 114"/>
                        <a:gd name="T103" fmla="*/ 51 h 59"/>
                        <a:gd name="T104" fmla="*/ 32 w 114"/>
                        <a:gd name="T105" fmla="*/ 52 h 59"/>
                        <a:gd name="T106" fmla="*/ 24 w 114"/>
                        <a:gd name="T107" fmla="*/ 52 h 59"/>
                        <a:gd name="T108" fmla="*/ 19 w 114"/>
                        <a:gd name="T109" fmla="*/ 55 h 59"/>
                        <a:gd name="T110" fmla="*/ 0 w 114"/>
                        <a:gd name="T111" fmla="*/ 58 h 59"/>
                        <a:gd name="T112" fmla="*/ 0 w 114"/>
                        <a:gd name="T113" fmla="*/ 34 h 59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w 114"/>
                        <a:gd name="T172" fmla="*/ 0 h 59"/>
                        <a:gd name="T173" fmla="*/ 114 w 114"/>
                        <a:gd name="T174" fmla="*/ 59 h 59"/>
                      </a:gdLst>
                      <a:ahLst/>
                      <a:cxnLst>
                        <a:cxn ang="T114">
                          <a:pos x="T0" y="T1"/>
                        </a:cxn>
                        <a:cxn ang="T115">
                          <a:pos x="T2" y="T3"/>
                        </a:cxn>
                        <a:cxn ang="T116">
                          <a:pos x="T4" y="T5"/>
                        </a:cxn>
                        <a:cxn ang="T117">
                          <a:pos x="T6" y="T7"/>
                        </a:cxn>
                        <a:cxn ang="T118">
                          <a:pos x="T8" y="T9"/>
                        </a:cxn>
                        <a:cxn ang="T119">
                          <a:pos x="T10" y="T11"/>
                        </a:cxn>
                        <a:cxn ang="T120">
                          <a:pos x="T12" y="T13"/>
                        </a:cxn>
                        <a:cxn ang="T121">
                          <a:pos x="T14" y="T15"/>
                        </a:cxn>
                        <a:cxn ang="T122">
                          <a:pos x="T16" y="T17"/>
                        </a:cxn>
                        <a:cxn ang="T123">
                          <a:pos x="T18" y="T19"/>
                        </a:cxn>
                        <a:cxn ang="T124">
                          <a:pos x="T20" y="T21"/>
                        </a:cxn>
                        <a:cxn ang="T125">
                          <a:pos x="T22" y="T23"/>
                        </a:cxn>
                        <a:cxn ang="T126">
                          <a:pos x="T24" y="T25"/>
                        </a:cxn>
                        <a:cxn ang="T127">
                          <a:pos x="T26" y="T27"/>
                        </a:cxn>
                        <a:cxn ang="T128">
                          <a:pos x="T28" y="T29"/>
                        </a:cxn>
                        <a:cxn ang="T129">
                          <a:pos x="T30" y="T31"/>
                        </a:cxn>
                        <a:cxn ang="T130">
                          <a:pos x="T32" y="T33"/>
                        </a:cxn>
                        <a:cxn ang="T131">
                          <a:pos x="T34" y="T35"/>
                        </a:cxn>
                        <a:cxn ang="T132">
                          <a:pos x="T36" y="T37"/>
                        </a:cxn>
                        <a:cxn ang="T133">
                          <a:pos x="T38" y="T39"/>
                        </a:cxn>
                        <a:cxn ang="T134">
                          <a:pos x="T40" y="T41"/>
                        </a:cxn>
                        <a:cxn ang="T135">
                          <a:pos x="T42" y="T43"/>
                        </a:cxn>
                        <a:cxn ang="T136">
                          <a:pos x="T44" y="T45"/>
                        </a:cxn>
                        <a:cxn ang="T137">
                          <a:pos x="T46" y="T47"/>
                        </a:cxn>
                        <a:cxn ang="T138">
                          <a:pos x="T48" y="T49"/>
                        </a:cxn>
                        <a:cxn ang="T139">
                          <a:pos x="T50" y="T51"/>
                        </a:cxn>
                        <a:cxn ang="T140">
                          <a:pos x="T52" y="T53"/>
                        </a:cxn>
                        <a:cxn ang="T141">
                          <a:pos x="T54" y="T55"/>
                        </a:cxn>
                        <a:cxn ang="T142">
                          <a:pos x="T56" y="T57"/>
                        </a:cxn>
                        <a:cxn ang="T143">
                          <a:pos x="T58" y="T59"/>
                        </a:cxn>
                        <a:cxn ang="T144">
                          <a:pos x="T60" y="T61"/>
                        </a:cxn>
                        <a:cxn ang="T145">
                          <a:pos x="T62" y="T63"/>
                        </a:cxn>
                        <a:cxn ang="T146">
                          <a:pos x="T64" y="T65"/>
                        </a:cxn>
                        <a:cxn ang="T147">
                          <a:pos x="T66" y="T67"/>
                        </a:cxn>
                        <a:cxn ang="T148">
                          <a:pos x="T68" y="T69"/>
                        </a:cxn>
                        <a:cxn ang="T149">
                          <a:pos x="T70" y="T71"/>
                        </a:cxn>
                        <a:cxn ang="T150">
                          <a:pos x="T72" y="T73"/>
                        </a:cxn>
                        <a:cxn ang="T151">
                          <a:pos x="T74" y="T75"/>
                        </a:cxn>
                        <a:cxn ang="T152">
                          <a:pos x="T76" y="T77"/>
                        </a:cxn>
                        <a:cxn ang="T153">
                          <a:pos x="T78" y="T79"/>
                        </a:cxn>
                        <a:cxn ang="T154">
                          <a:pos x="T80" y="T81"/>
                        </a:cxn>
                        <a:cxn ang="T155">
                          <a:pos x="T82" y="T83"/>
                        </a:cxn>
                        <a:cxn ang="T156">
                          <a:pos x="T84" y="T85"/>
                        </a:cxn>
                        <a:cxn ang="T157">
                          <a:pos x="T86" y="T87"/>
                        </a:cxn>
                        <a:cxn ang="T158">
                          <a:pos x="T88" y="T89"/>
                        </a:cxn>
                        <a:cxn ang="T159">
                          <a:pos x="T90" y="T91"/>
                        </a:cxn>
                        <a:cxn ang="T160">
                          <a:pos x="T92" y="T93"/>
                        </a:cxn>
                        <a:cxn ang="T161">
                          <a:pos x="T94" y="T95"/>
                        </a:cxn>
                        <a:cxn ang="T162">
                          <a:pos x="T96" y="T97"/>
                        </a:cxn>
                        <a:cxn ang="T163">
                          <a:pos x="T98" y="T99"/>
                        </a:cxn>
                        <a:cxn ang="T164">
                          <a:pos x="T100" y="T101"/>
                        </a:cxn>
                        <a:cxn ang="T165">
                          <a:pos x="T102" y="T103"/>
                        </a:cxn>
                        <a:cxn ang="T166">
                          <a:pos x="T104" y="T105"/>
                        </a:cxn>
                        <a:cxn ang="T167">
                          <a:pos x="T106" y="T107"/>
                        </a:cxn>
                        <a:cxn ang="T168">
                          <a:pos x="T108" y="T109"/>
                        </a:cxn>
                        <a:cxn ang="T169">
                          <a:pos x="T110" y="T111"/>
                        </a:cxn>
                        <a:cxn ang="T170">
                          <a:pos x="T112" y="T113"/>
                        </a:cxn>
                      </a:cxnLst>
                      <a:rect l="T171" t="T172" r="T173" b="T174"/>
                      <a:pathLst>
                        <a:path w="114" h="59">
                          <a:moveTo>
                            <a:pt x="0" y="34"/>
                          </a:moveTo>
                          <a:lnTo>
                            <a:pt x="14" y="32"/>
                          </a:lnTo>
                          <a:lnTo>
                            <a:pt x="19" y="31"/>
                          </a:lnTo>
                          <a:lnTo>
                            <a:pt x="22" y="28"/>
                          </a:lnTo>
                          <a:lnTo>
                            <a:pt x="26" y="25"/>
                          </a:lnTo>
                          <a:lnTo>
                            <a:pt x="33" y="20"/>
                          </a:lnTo>
                          <a:lnTo>
                            <a:pt x="45" y="11"/>
                          </a:lnTo>
                          <a:lnTo>
                            <a:pt x="47" y="8"/>
                          </a:lnTo>
                          <a:lnTo>
                            <a:pt x="50" y="6"/>
                          </a:lnTo>
                          <a:lnTo>
                            <a:pt x="57" y="5"/>
                          </a:lnTo>
                          <a:lnTo>
                            <a:pt x="76" y="2"/>
                          </a:lnTo>
                          <a:lnTo>
                            <a:pt x="82" y="0"/>
                          </a:lnTo>
                          <a:lnTo>
                            <a:pt x="86" y="2"/>
                          </a:lnTo>
                          <a:lnTo>
                            <a:pt x="89" y="4"/>
                          </a:lnTo>
                          <a:lnTo>
                            <a:pt x="96" y="7"/>
                          </a:lnTo>
                          <a:lnTo>
                            <a:pt x="99" y="8"/>
                          </a:lnTo>
                          <a:lnTo>
                            <a:pt x="103" y="9"/>
                          </a:lnTo>
                          <a:lnTo>
                            <a:pt x="105" y="10"/>
                          </a:lnTo>
                          <a:lnTo>
                            <a:pt x="107" y="14"/>
                          </a:lnTo>
                          <a:lnTo>
                            <a:pt x="110" y="16"/>
                          </a:lnTo>
                          <a:lnTo>
                            <a:pt x="110" y="19"/>
                          </a:lnTo>
                          <a:lnTo>
                            <a:pt x="111" y="20"/>
                          </a:lnTo>
                          <a:lnTo>
                            <a:pt x="113" y="22"/>
                          </a:lnTo>
                          <a:lnTo>
                            <a:pt x="111" y="24"/>
                          </a:lnTo>
                          <a:lnTo>
                            <a:pt x="109" y="25"/>
                          </a:lnTo>
                          <a:lnTo>
                            <a:pt x="105" y="25"/>
                          </a:lnTo>
                          <a:lnTo>
                            <a:pt x="102" y="24"/>
                          </a:lnTo>
                          <a:lnTo>
                            <a:pt x="99" y="22"/>
                          </a:lnTo>
                          <a:lnTo>
                            <a:pt x="96" y="22"/>
                          </a:lnTo>
                          <a:lnTo>
                            <a:pt x="93" y="21"/>
                          </a:lnTo>
                          <a:lnTo>
                            <a:pt x="89" y="20"/>
                          </a:lnTo>
                          <a:lnTo>
                            <a:pt x="85" y="21"/>
                          </a:lnTo>
                          <a:lnTo>
                            <a:pt x="81" y="22"/>
                          </a:lnTo>
                          <a:lnTo>
                            <a:pt x="89" y="24"/>
                          </a:lnTo>
                          <a:lnTo>
                            <a:pt x="95" y="26"/>
                          </a:lnTo>
                          <a:lnTo>
                            <a:pt x="103" y="28"/>
                          </a:lnTo>
                          <a:lnTo>
                            <a:pt x="105" y="30"/>
                          </a:lnTo>
                          <a:lnTo>
                            <a:pt x="105" y="32"/>
                          </a:lnTo>
                          <a:lnTo>
                            <a:pt x="104" y="33"/>
                          </a:lnTo>
                          <a:lnTo>
                            <a:pt x="101" y="34"/>
                          </a:lnTo>
                          <a:lnTo>
                            <a:pt x="98" y="34"/>
                          </a:lnTo>
                          <a:lnTo>
                            <a:pt x="88" y="32"/>
                          </a:lnTo>
                          <a:lnTo>
                            <a:pt x="79" y="31"/>
                          </a:lnTo>
                          <a:lnTo>
                            <a:pt x="73" y="32"/>
                          </a:lnTo>
                          <a:lnTo>
                            <a:pt x="69" y="34"/>
                          </a:lnTo>
                          <a:lnTo>
                            <a:pt x="64" y="37"/>
                          </a:lnTo>
                          <a:lnTo>
                            <a:pt x="61" y="41"/>
                          </a:lnTo>
                          <a:lnTo>
                            <a:pt x="57" y="45"/>
                          </a:lnTo>
                          <a:lnTo>
                            <a:pt x="53" y="49"/>
                          </a:lnTo>
                          <a:lnTo>
                            <a:pt x="48" y="50"/>
                          </a:lnTo>
                          <a:lnTo>
                            <a:pt x="44" y="51"/>
                          </a:lnTo>
                          <a:lnTo>
                            <a:pt x="38" y="51"/>
                          </a:lnTo>
                          <a:lnTo>
                            <a:pt x="32" y="52"/>
                          </a:lnTo>
                          <a:lnTo>
                            <a:pt x="24" y="52"/>
                          </a:lnTo>
                          <a:lnTo>
                            <a:pt x="19" y="55"/>
                          </a:lnTo>
                          <a:lnTo>
                            <a:pt x="0" y="58"/>
                          </a:lnTo>
                          <a:lnTo>
                            <a:pt x="0" y="34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11" name="Freeform 194"/>
                    <p:cNvSpPr>
                      <a:spLocks/>
                    </p:cNvSpPr>
                    <p:nvPr/>
                  </p:nvSpPr>
                  <p:spPr bwMode="auto">
                    <a:xfrm>
                      <a:off x="389" y="1937"/>
                      <a:ext cx="29" cy="17"/>
                    </a:xfrm>
                    <a:custGeom>
                      <a:avLst/>
                      <a:gdLst>
                        <a:gd name="T0" fmla="*/ 28 w 29"/>
                        <a:gd name="T1" fmla="*/ 0 h 17"/>
                        <a:gd name="T2" fmla="*/ 23 w 29"/>
                        <a:gd name="T3" fmla="*/ 8 h 17"/>
                        <a:gd name="T4" fmla="*/ 19 w 29"/>
                        <a:gd name="T5" fmla="*/ 8 h 17"/>
                        <a:gd name="T6" fmla="*/ 15 w 29"/>
                        <a:gd name="T7" fmla="*/ 8 h 17"/>
                        <a:gd name="T8" fmla="*/ 11 w 29"/>
                        <a:gd name="T9" fmla="*/ 16 h 17"/>
                        <a:gd name="T10" fmla="*/ 5 w 29"/>
                        <a:gd name="T11" fmla="*/ 8 h 17"/>
                        <a:gd name="T12" fmla="*/ 0 w 29"/>
                        <a:gd name="T13" fmla="*/ 8 h 17"/>
                        <a:gd name="T14" fmla="*/ 6 w 29"/>
                        <a:gd name="T15" fmla="*/ 16 h 17"/>
                        <a:gd name="T16" fmla="*/ 12 w 29"/>
                        <a:gd name="T17" fmla="*/ 16 h 17"/>
                        <a:gd name="T18" fmla="*/ 19 w 29"/>
                        <a:gd name="T19" fmla="*/ 8 h 17"/>
                        <a:gd name="T20" fmla="*/ 23 w 29"/>
                        <a:gd name="T21" fmla="*/ 8 h 17"/>
                        <a:gd name="T22" fmla="*/ 27 w 29"/>
                        <a:gd name="T23" fmla="*/ 0 h 17"/>
                        <a:gd name="T24" fmla="*/ 28 w 29"/>
                        <a:gd name="T25" fmla="*/ 0 h 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9"/>
                        <a:gd name="T40" fmla="*/ 0 h 17"/>
                        <a:gd name="T41" fmla="*/ 29 w 29"/>
                        <a:gd name="T42" fmla="*/ 17 h 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9" h="17">
                          <a:moveTo>
                            <a:pt x="28" y="0"/>
                          </a:moveTo>
                          <a:lnTo>
                            <a:pt x="23" y="8"/>
                          </a:lnTo>
                          <a:lnTo>
                            <a:pt x="19" y="8"/>
                          </a:lnTo>
                          <a:lnTo>
                            <a:pt x="15" y="8"/>
                          </a:lnTo>
                          <a:lnTo>
                            <a:pt x="11" y="16"/>
                          </a:lnTo>
                          <a:lnTo>
                            <a:pt x="5" y="8"/>
                          </a:lnTo>
                          <a:lnTo>
                            <a:pt x="0" y="8"/>
                          </a:lnTo>
                          <a:lnTo>
                            <a:pt x="6" y="16"/>
                          </a:lnTo>
                          <a:lnTo>
                            <a:pt x="12" y="16"/>
                          </a:lnTo>
                          <a:lnTo>
                            <a:pt x="19" y="8"/>
                          </a:lnTo>
                          <a:lnTo>
                            <a:pt x="23" y="8"/>
                          </a:lnTo>
                          <a:lnTo>
                            <a:pt x="27" y="0"/>
                          </a:lnTo>
                          <a:lnTo>
                            <a:pt x="28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12" name="Freeform 195"/>
                    <p:cNvSpPr>
                      <a:spLocks/>
                    </p:cNvSpPr>
                    <p:nvPr/>
                  </p:nvSpPr>
                  <p:spPr bwMode="auto">
                    <a:xfrm>
                      <a:off x="375" y="1928"/>
                      <a:ext cx="23" cy="17"/>
                    </a:xfrm>
                    <a:custGeom>
                      <a:avLst/>
                      <a:gdLst>
                        <a:gd name="T0" fmla="*/ 16 w 23"/>
                        <a:gd name="T1" fmla="*/ 16 h 17"/>
                        <a:gd name="T2" fmla="*/ 19 w 23"/>
                        <a:gd name="T3" fmla="*/ 16 h 17"/>
                        <a:gd name="T4" fmla="*/ 22 w 23"/>
                        <a:gd name="T5" fmla="*/ 10 h 17"/>
                        <a:gd name="T6" fmla="*/ 20 w 23"/>
                        <a:gd name="T7" fmla="*/ 10 h 17"/>
                        <a:gd name="T8" fmla="*/ 17 w 23"/>
                        <a:gd name="T9" fmla="*/ 10 h 17"/>
                        <a:gd name="T10" fmla="*/ 10 w 23"/>
                        <a:gd name="T11" fmla="*/ 5 h 17"/>
                        <a:gd name="T12" fmla="*/ 5 w 23"/>
                        <a:gd name="T13" fmla="*/ 5 h 17"/>
                        <a:gd name="T14" fmla="*/ 1 w 23"/>
                        <a:gd name="T15" fmla="*/ 0 h 17"/>
                        <a:gd name="T16" fmla="*/ 0 w 23"/>
                        <a:gd name="T17" fmla="*/ 5 h 17"/>
                        <a:gd name="T18" fmla="*/ 5 w 23"/>
                        <a:gd name="T19" fmla="*/ 5 h 17"/>
                        <a:gd name="T20" fmla="*/ 11 w 23"/>
                        <a:gd name="T21" fmla="*/ 10 h 17"/>
                        <a:gd name="T22" fmla="*/ 16 w 23"/>
                        <a:gd name="T23" fmla="*/ 16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23"/>
                        <a:gd name="T37" fmla="*/ 0 h 17"/>
                        <a:gd name="T38" fmla="*/ 23 w 23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23" h="17">
                          <a:moveTo>
                            <a:pt x="16" y="16"/>
                          </a:moveTo>
                          <a:lnTo>
                            <a:pt x="19" y="16"/>
                          </a:lnTo>
                          <a:lnTo>
                            <a:pt x="22" y="10"/>
                          </a:lnTo>
                          <a:lnTo>
                            <a:pt x="20" y="10"/>
                          </a:lnTo>
                          <a:lnTo>
                            <a:pt x="17" y="10"/>
                          </a:lnTo>
                          <a:lnTo>
                            <a:pt x="10" y="5"/>
                          </a:lnTo>
                          <a:lnTo>
                            <a:pt x="5" y="5"/>
                          </a:lnTo>
                          <a:lnTo>
                            <a:pt x="1" y="0"/>
                          </a:lnTo>
                          <a:lnTo>
                            <a:pt x="0" y="5"/>
                          </a:lnTo>
                          <a:lnTo>
                            <a:pt x="5" y="5"/>
                          </a:lnTo>
                          <a:lnTo>
                            <a:pt x="11" y="1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13" name="Freeform 196"/>
                    <p:cNvSpPr>
                      <a:spLocks/>
                    </p:cNvSpPr>
                    <p:nvPr/>
                  </p:nvSpPr>
                  <p:spPr bwMode="auto">
                    <a:xfrm>
                      <a:off x="388" y="194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8 h 17"/>
                        <a:gd name="T2" fmla="*/ 12 w 17"/>
                        <a:gd name="T3" fmla="*/ 0 h 17"/>
                        <a:gd name="T4" fmla="*/ 8 w 17"/>
                        <a:gd name="T5" fmla="*/ 8 h 17"/>
                        <a:gd name="T6" fmla="*/ 0 w 17"/>
                        <a:gd name="T7" fmla="*/ 8 h 17"/>
                        <a:gd name="T8" fmla="*/ 0 w 17"/>
                        <a:gd name="T9" fmla="*/ 16 h 17"/>
                        <a:gd name="T10" fmla="*/ 4 w 17"/>
                        <a:gd name="T11" fmla="*/ 16 h 17"/>
                        <a:gd name="T12" fmla="*/ 16 w 17"/>
                        <a:gd name="T13" fmla="*/ 8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16" y="8"/>
                          </a:moveTo>
                          <a:lnTo>
                            <a:pt x="12" y="0"/>
                          </a:lnTo>
                          <a:lnTo>
                            <a:pt x="8" y="8"/>
                          </a:lnTo>
                          <a:lnTo>
                            <a:pt x="0" y="8"/>
                          </a:lnTo>
                          <a:lnTo>
                            <a:pt x="0" y="16"/>
                          </a:lnTo>
                          <a:lnTo>
                            <a:pt x="4" y="16"/>
                          </a:lnTo>
                          <a:lnTo>
                            <a:pt x="16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14" name="Freeform 197"/>
                    <p:cNvSpPr>
                      <a:spLocks/>
                    </p:cNvSpPr>
                    <p:nvPr/>
                  </p:nvSpPr>
                  <p:spPr bwMode="auto">
                    <a:xfrm>
                      <a:off x="409" y="1952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9 w 17"/>
                        <a:gd name="T3" fmla="*/ 9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9" y="9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15" name="Freeform 198"/>
                    <p:cNvSpPr>
                      <a:spLocks/>
                    </p:cNvSpPr>
                    <p:nvPr/>
                  </p:nvSpPr>
                  <p:spPr bwMode="auto">
                    <a:xfrm>
                      <a:off x="368" y="1940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10 h 17"/>
                        <a:gd name="T4" fmla="*/ 0 w 17"/>
                        <a:gd name="T5" fmla="*/ 5 h 17"/>
                        <a:gd name="T6" fmla="*/ 16 w 17"/>
                        <a:gd name="T7" fmla="*/ 0 h 17"/>
                        <a:gd name="T8" fmla="*/ 0 w 17"/>
                        <a:gd name="T9" fmla="*/ 16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16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16" name="Freeform 199"/>
                    <p:cNvSpPr>
                      <a:spLocks/>
                    </p:cNvSpPr>
                    <p:nvPr/>
                  </p:nvSpPr>
                  <p:spPr bwMode="auto">
                    <a:xfrm>
                      <a:off x="375" y="194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16 w 17"/>
                        <a:gd name="T3" fmla="*/ 10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16" y="10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17" name="Freeform 200"/>
                    <p:cNvSpPr>
                      <a:spLocks/>
                    </p:cNvSpPr>
                    <p:nvPr/>
                  </p:nvSpPr>
                  <p:spPr bwMode="auto">
                    <a:xfrm>
                      <a:off x="418" y="1943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9 w 17"/>
                        <a:gd name="T3" fmla="*/ 6 h 17"/>
                        <a:gd name="T4" fmla="*/ 16 w 17"/>
                        <a:gd name="T5" fmla="*/ 9 h 17"/>
                        <a:gd name="T6" fmla="*/ 16 w 17"/>
                        <a:gd name="T7" fmla="*/ 16 h 17"/>
                        <a:gd name="T8" fmla="*/ 16 w 17"/>
                        <a:gd name="T9" fmla="*/ 9 h 17"/>
                        <a:gd name="T10" fmla="*/ 16 w 17"/>
                        <a:gd name="T11" fmla="*/ 6 h 17"/>
                        <a:gd name="T12" fmla="*/ 0 w 17"/>
                        <a:gd name="T13" fmla="*/ 0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9" y="6"/>
                          </a:lnTo>
                          <a:lnTo>
                            <a:pt x="16" y="9"/>
                          </a:lnTo>
                          <a:lnTo>
                            <a:pt x="16" y="16"/>
                          </a:lnTo>
                          <a:lnTo>
                            <a:pt x="16" y="9"/>
                          </a:lnTo>
                          <a:lnTo>
                            <a:pt x="16" y="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8894" name="Group 201"/>
                  <p:cNvGrpSpPr>
                    <a:grpSpLocks/>
                  </p:cNvGrpSpPr>
                  <p:nvPr/>
                </p:nvGrpSpPr>
                <p:grpSpPr bwMode="auto">
                  <a:xfrm>
                    <a:off x="288" y="1892"/>
                    <a:ext cx="125" cy="53"/>
                    <a:chOff x="288" y="1892"/>
                    <a:chExt cx="125" cy="53"/>
                  </a:xfrm>
                </p:grpSpPr>
                <p:sp>
                  <p:nvSpPr>
                    <p:cNvPr id="68902" name="Freeform 202"/>
                    <p:cNvSpPr>
                      <a:spLocks/>
                    </p:cNvSpPr>
                    <p:nvPr/>
                  </p:nvSpPr>
                  <p:spPr bwMode="auto">
                    <a:xfrm>
                      <a:off x="288" y="1892"/>
                      <a:ext cx="119" cy="53"/>
                    </a:xfrm>
                    <a:custGeom>
                      <a:avLst/>
                      <a:gdLst>
                        <a:gd name="T0" fmla="*/ 11 w 119"/>
                        <a:gd name="T1" fmla="*/ 52 h 53"/>
                        <a:gd name="T2" fmla="*/ 17 w 119"/>
                        <a:gd name="T3" fmla="*/ 51 h 53"/>
                        <a:gd name="T4" fmla="*/ 23 w 119"/>
                        <a:gd name="T5" fmla="*/ 48 h 53"/>
                        <a:gd name="T6" fmla="*/ 29 w 119"/>
                        <a:gd name="T7" fmla="*/ 47 h 53"/>
                        <a:gd name="T8" fmla="*/ 39 w 119"/>
                        <a:gd name="T9" fmla="*/ 48 h 53"/>
                        <a:gd name="T10" fmla="*/ 47 w 119"/>
                        <a:gd name="T11" fmla="*/ 48 h 53"/>
                        <a:gd name="T12" fmla="*/ 51 w 119"/>
                        <a:gd name="T13" fmla="*/ 46 h 53"/>
                        <a:gd name="T14" fmla="*/ 56 w 119"/>
                        <a:gd name="T15" fmla="*/ 44 h 53"/>
                        <a:gd name="T16" fmla="*/ 60 w 119"/>
                        <a:gd name="T17" fmla="*/ 43 h 53"/>
                        <a:gd name="T18" fmla="*/ 64 w 119"/>
                        <a:gd name="T19" fmla="*/ 41 h 53"/>
                        <a:gd name="T20" fmla="*/ 69 w 119"/>
                        <a:gd name="T21" fmla="*/ 38 h 53"/>
                        <a:gd name="T22" fmla="*/ 74 w 119"/>
                        <a:gd name="T23" fmla="*/ 36 h 53"/>
                        <a:gd name="T24" fmla="*/ 78 w 119"/>
                        <a:gd name="T25" fmla="*/ 35 h 53"/>
                        <a:gd name="T26" fmla="*/ 81 w 119"/>
                        <a:gd name="T27" fmla="*/ 34 h 53"/>
                        <a:gd name="T28" fmla="*/ 86 w 119"/>
                        <a:gd name="T29" fmla="*/ 34 h 53"/>
                        <a:gd name="T30" fmla="*/ 89 w 119"/>
                        <a:gd name="T31" fmla="*/ 33 h 53"/>
                        <a:gd name="T32" fmla="*/ 91 w 119"/>
                        <a:gd name="T33" fmla="*/ 32 h 53"/>
                        <a:gd name="T34" fmla="*/ 92 w 119"/>
                        <a:gd name="T35" fmla="*/ 30 h 53"/>
                        <a:gd name="T36" fmla="*/ 91 w 119"/>
                        <a:gd name="T37" fmla="*/ 30 h 53"/>
                        <a:gd name="T38" fmla="*/ 89 w 119"/>
                        <a:gd name="T39" fmla="*/ 28 h 53"/>
                        <a:gd name="T40" fmla="*/ 86 w 119"/>
                        <a:gd name="T41" fmla="*/ 27 h 53"/>
                        <a:gd name="T42" fmla="*/ 82 w 119"/>
                        <a:gd name="T43" fmla="*/ 27 h 53"/>
                        <a:gd name="T44" fmla="*/ 78 w 119"/>
                        <a:gd name="T45" fmla="*/ 27 h 53"/>
                        <a:gd name="T46" fmla="*/ 74 w 119"/>
                        <a:gd name="T47" fmla="*/ 28 h 53"/>
                        <a:gd name="T48" fmla="*/ 66 w 119"/>
                        <a:gd name="T49" fmla="*/ 28 h 53"/>
                        <a:gd name="T50" fmla="*/ 72 w 119"/>
                        <a:gd name="T51" fmla="*/ 24 h 53"/>
                        <a:gd name="T52" fmla="*/ 79 w 119"/>
                        <a:gd name="T53" fmla="*/ 19 h 53"/>
                        <a:gd name="T54" fmla="*/ 86 w 119"/>
                        <a:gd name="T55" fmla="*/ 17 h 53"/>
                        <a:gd name="T56" fmla="*/ 93 w 119"/>
                        <a:gd name="T57" fmla="*/ 16 h 53"/>
                        <a:gd name="T58" fmla="*/ 100 w 119"/>
                        <a:gd name="T59" fmla="*/ 16 h 53"/>
                        <a:gd name="T60" fmla="*/ 105 w 119"/>
                        <a:gd name="T61" fmla="*/ 17 h 53"/>
                        <a:gd name="T62" fmla="*/ 108 w 119"/>
                        <a:gd name="T63" fmla="*/ 18 h 53"/>
                        <a:gd name="T64" fmla="*/ 110 w 119"/>
                        <a:gd name="T65" fmla="*/ 18 h 53"/>
                        <a:gd name="T66" fmla="*/ 112 w 119"/>
                        <a:gd name="T67" fmla="*/ 17 h 53"/>
                        <a:gd name="T68" fmla="*/ 114 w 119"/>
                        <a:gd name="T69" fmla="*/ 16 h 53"/>
                        <a:gd name="T70" fmla="*/ 113 w 119"/>
                        <a:gd name="T71" fmla="*/ 14 h 53"/>
                        <a:gd name="T72" fmla="*/ 116 w 119"/>
                        <a:gd name="T73" fmla="*/ 14 h 53"/>
                        <a:gd name="T74" fmla="*/ 117 w 119"/>
                        <a:gd name="T75" fmla="*/ 13 h 53"/>
                        <a:gd name="T76" fmla="*/ 117 w 119"/>
                        <a:gd name="T77" fmla="*/ 12 h 53"/>
                        <a:gd name="T78" fmla="*/ 118 w 119"/>
                        <a:gd name="T79" fmla="*/ 11 h 53"/>
                        <a:gd name="T80" fmla="*/ 117 w 119"/>
                        <a:gd name="T81" fmla="*/ 10 h 53"/>
                        <a:gd name="T82" fmla="*/ 116 w 119"/>
                        <a:gd name="T83" fmla="*/ 9 h 53"/>
                        <a:gd name="T84" fmla="*/ 113 w 119"/>
                        <a:gd name="T85" fmla="*/ 8 h 53"/>
                        <a:gd name="T86" fmla="*/ 111 w 119"/>
                        <a:gd name="T87" fmla="*/ 6 h 53"/>
                        <a:gd name="T88" fmla="*/ 109 w 119"/>
                        <a:gd name="T89" fmla="*/ 5 h 53"/>
                        <a:gd name="T90" fmla="*/ 105 w 119"/>
                        <a:gd name="T91" fmla="*/ 4 h 53"/>
                        <a:gd name="T92" fmla="*/ 102 w 119"/>
                        <a:gd name="T93" fmla="*/ 4 h 53"/>
                        <a:gd name="T94" fmla="*/ 87 w 119"/>
                        <a:gd name="T95" fmla="*/ 2 h 53"/>
                        <a:gd name="T96" fmla="*/ 84 w 119"/>
                        <a:gd name="T97" fmla="*/ 1 h 53"/>
                        <a:gd name="T98" fmla="*/ 81 w 119"/>
                        <a:gd name="T99" fmla="*/ 0 h 53"/>
                        <a:gd name="T100" fmla="*/ 77 w 119"/>
                        <a:gd name="T101" fmla="*/ 1 h 53"/>
                        <a:gd name="T102" fmla="*/ 74 w 119"/>
                        <a:gd name="T103" fmla="*/ 3 h 53"/>
                        <a:gd name="T104" fmla="*/ 62 w 119"/>
                        <a:gd name="T105" fmla="*/ 6 h 53"/>
                        <a:gd name="T106" fmla="*/ 55 w 119"/>
                        <a:gd name="T107" fmla="*/ 7 h 53"/>
                        <a:gd name="T108" fmla="*/ 49 w 119"/>
                        <a:gd name="T109" fmla="*/ 12 h 53"/>
                        <a:gd name="T110" fmla="*/ 34 w 119"/>
                        <a:gd name="T111" fmla="*/ 21 h 53"/>
                        <a:gd name="T112" fmla="*/ 29 w 119"/>
                        <a:gd name="T113" fmla="*/ 25 h 53"/>
                        <a:gd name="T114" fmla="*/ 24 w 119"/>
                        <a:gd name="T115" fmla="*/ 30 h 53"/>
                        <a:gd name="T116" fmla="*/ 17 w 119"/>
                        <a:gd name="T117" fmla="*/ 31 h 53"/>
                        <a:gd name="T118" fmla="*/ 0 w 119"/>
                        <a:gd name="T119" fmla="*/ 32 h 53"/>
                        <a:gd name="T120" fmla="*/ 11 w 119"/>
                        <a:gd name="T121" fmla="*/ 52 h 53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w 119"/>
                        <a:gd name="T184" fmla="*/ 0 h 53"/>
                        <a:gd name="T185" fmla="*/ 119 w 119"/>
                        <a:gd name="T186" fmla="*/ 53 h 53"/>
                      </a:gdLst>
                      <a:ahLst/>
                      <a:cxnLst>
                        <a:cxn ang="T122">
                          <a:pos x="T0" y="T1"/>
                        </a:cxn>
                        <a:cxn ang="T123">
                          <a:pos x="T2" y="T3"/>
                        </a:cxn>
                        <a:cxn ang="T124">
                          <a:pos x="T4" y="T5"/>
                        </a:cxn>
                        <a:cxn ang="T125">
                          <a:pos x="T6" y="T7"/>
                        </a:cxn>
                        <a:cxn ang="T126">
                          <a:pos x="T8" y="T9"/>
                        </a:cxn>
                        <a:cxn ang="T127">
                          <a:pos x="T10" y="T11"/>
                        </a:cxn>
                        <a:cxn ang="T128">
                          <a:pos x="T12" y="T13"/>
                        </a:cxn>
                        <a:cxn ang="T129">
                          <a:pos x="T14" y="T15"/>
                        </a:cxn>
                        <a:cxn ang="T130">
                          <a:pos x="T16" y="T17"/>
                        </a:cxn>
                        <a:cxn ang="T131">
                          <a:pos x="T18" y="T19"/>
                        </a:cxn>
                        <a:cxn ang="T132">
                          <a:pos x="T20" y="T21"/>
                        </a:cxn>
                        <a:cxn ang="T133">
                          <a:pos x="T22" y="T23"/>
                        </a:cxn>
                        <a:cxn ang="T134">
                          <a:pos x="T24" y="T25"/>
                        </a:cxn>
                        <a:cxn ang="T135">
                          <a:pos x="T26" y="T27"/>
                        </a:cxn>
                        <a:cxn ang="T136">
                          <a:pos x="T28" y="T29"/>
                        </a:cxn>
                        <a:cxn ang="T137">
                          <a:pos x="T30" y="T31"/>
                        </a:cxn>
                        <a:cxn ang="T138">
                          <a:pos x="T32" y="T33"/>
                        </a:cxn>
                        <a:cxn ang="T139">
                          <a:pos x="T34" y="T35"/>
                        </a:cxn>
                        <a:cxn ang="T140">
                          <a:pos x="T36" y="T37"/>
                        </a:cxn>
                        <a:cxn ang="T141">
                          <a:pos x="T38" y="T39"/>
                        </a:cxn>
                        <a:cxn ang="T142">
                          <a:pos x="T40" y="T41"/>
                        </a:cxn>
                        <a:cxn ang="T143">
                          <a:pos x="T42" y="T43"/>
                        </a:cxn>
                        <a:cxn ang="T144">
                          <a:pos x="T44" y="T45"/>
                        </a:cxn>
                        <a:cxn ang="T145">
                          <a:pos x="T46" y="T47"/>
                        </a:cxn>
                        <a:cxn ang="T146">
                          <a:pos x="T48" y="T49"/>
                        </a:cxn>
                        <a:cxn ang="T147">
                          <a:pos x="T50" y="T51"/>
                        </a:cxn>
                        <a:cxn ang="T148">
                          <a:pos x="T52" y="T53"/>
                        </a:cxn>
                        <a:cxn ang="T149">
                          <a:pos x="T54" y="T55"/>
                        </a:cxn>
                        <a:cxn ang="T150">
                          <a:pos x="T56" y="T57"/>
                        </a:cxn>
                        <a:cxn ang="T151">
                          <a:pos x="T58" y="T59"/>
                        </a:cxn>
                        <a:cxn ang="T152">
                          <a:pos x="T60" y="T61"/>
                        </a:cxn>
                        <a:cxn ang="T153">
                          <a:pos x="T62" y="T63"/>
                        </a:cxn>
                        <a:cxn ang="T154">
                          <a:pos x="T64" y="T65"/>
                        </a:cxn>
                        <a:cxn ang="T155">
                          <a:pos x="T66" y="T67"/>
                        </a:cxn>
                        <a:cxn ang="T156">
                          <a:pos x="T68" y="T69"/>
                        </a:cxn>
                        <a:cxn ang="T157">
                          <a:pos x="T70" y="T71"/>
                        </a:cxn>
                        <a:cxn ang="T158">
                          <a:pos x="T72" y="T73"/>
                        </a:cxn>
                        <a:cxn ang="T159">
                          <a:pos x="T74" y="T75"/>
                        </a:cxn>
                        <a:cxn ang="T160">
                          <a:pos x="T76" y="T77"/>
                        </a:cxn>
                        <a:cxn ang="T161">
                          <a:pos x="T78" y="T79"/>
                        </a:cxn>
                        <a:cxn ang="T162">
                          <a:pos x="T80" y="T81"/>
                        </a:cxn>
                        <a:cxn ang="T163">
                          <a:pos x="T82" y="T83"/>
                        </a:cxn>
                        <a:cxn ang="T164">
                          <a:pos x="T84" y="T85"/>
                        </a:cxn>
                        <a:cxn ang="T165">
                          <a:pos x="T86" y="T87"/>
                        </a:cxn>
                        <a:cxn ang="T166">
                          <a:pos x="T88" y="T89"/>
                        </a:cxn>
                        <a:cxn ang="T167">
                          <a:pos x="T90" y="T91"/>
                        </a:cxn>
                        <a:cxn ang="T168">
                          <a:pos x="T92" y="T93"/>
                        </a:cxn>
                        <a:cxn ang="T169">
                          <a:pos x="T94" y="T95"/>
                        </a:cxn>
                        <a:cxn ang="T170">
                          <a:pos x="T96" y="T97"/>
                        </a:cxn>
                        <a:cxn ang="T171">
                          <a:pos x="T98" y="T99"/>
                        </a:cxn>
                        <a:cxn ang="T172">
                          <a:pos x="T100" y="T101"/>
                        </a:cxn>
                        <a:cxn ang="T173">
                          <a:pos x="T102" y="T103"/>
                        </a:cxn>
                        <a:cxn ang="T174">
                          <a:pos x="T104" y="T105"/>
                        </a:cxn>
                        <a:cxn ang="T175">
                          <a:pos x="T106" y="T107"/>
                        </a:cxn>
                        <a:cxn ang="T176">
                          <a:pos x="T108" y="T109"/>
                        </a:cxn>
                        <a:cxn ang="T177">
                          <a:pos x="T110" y="T111"/>
                        </a:cxn>
                        <a:cxn ang="T178">
                          <a:pos x="T112" y="T113"/>
                        </a:cxn>
                        <a:cxn ang="T179">
                          <a:pos x="T114" y="T115"/>
                        </a:cxn>
                        <a:cxn ang="T180">
                          <a:pos x="T116" y="T117"/>
                        </a:cxn>
                        <a:cxn ang="T181">
                          <a:pos x="T118" y="T119"/>
                        </a:cxn>
                        <a:cxn ang="T182">
                          <a:pos x="T120" y="T121"/>
                        </a:cxn>
                      </a:cxnLst>
                      <a:rect l="T183" t="T184" r="T185" b="T186"/>
                      <a:pathLst>
                        <a:path w="119" h="53">
                          <a:moveTo>
                            <a:pt x="11" y="52"/>
                          </a:moveTo>
                          <a:lnTo>
                            <a:pt x="17" y="51"/>
                          </a:lnTo>
                          <a:lnTo>
                            <a:pt x="23" y="48"/>
                          </a:lnTo>
                          <a:lnTo>
                            <a:pt x="29" y="47"/>
                          </a:lnTo>
                          <a:lnTo>
                            <a:pt x="39" y="48"/>
                          </a:lnTo>
                          <a:lnTo>
                            <a:pt x="47" y="48"/>
                          </a:lnTo>
                          <a:lnTo>
                            <a:pt x="51" y="46"/>
                          </a:lnTo>
                          <a:lnTo>
                            <a:pt x="56" y="44"/>
                          </a:lnTo>
                          <a:lnTo>
                            <a:pt x="60" y="43"/>
                          </a:lnTo>
                          <a:lnTo>
                            <a:pt x="64" y="41"/>
                          </a:lnTo>
                          <a:lnTo>
                            <a:pt x="69" y="38"/>
                          </a:lnTo>
                          <a:lnTo>
                            <a:pt x="74" y="36"/>
                          </a:lnTo>
                          <a:lnTo>
                            <a:pt x="78" y="35"/>
                          </a:lnTo>
                          <a:lnTo>
                            <a:pt x="81" y="34"/>
                          </a:lnTo>
                          <a:lnTo>
                            <a:pt x="86" y="34"/>
                          </a:lnTo>
                          <a:lnTo>
                            <a:pt x="89" y="33"/>
                          </a:lnTo>
                          <a:lnTo>
                            <a:pt x="91" y="32"/>
                          </a:lnTo>
                          <a:lnTo>
                            <a:pt x="92" y="30"/>
                          </a:lnTo>
                          <a:lnTo>
                            <a:pt x="91" y="30"/>
                          </a:lnTo>
                          <a:lnTo>
                            <a:pt x="89" y="28"/>
                          </a:lnTo>
                          <a:lnTo>
                            <a:pt x="86" y="27"/>
                          </a:lnTo>
                          <a:lnTo>
                            <a:pt x="82" y="27"/>
                          </a:lnTo>
                          <a:lnTo>
                            <a:pt x="78" y="27"/>
                          </a:lnTo>
                          <a:lnTo>
                            <a:pt x="74" y="28"/>
                          </a:lnTo>
                          <a:lnTo>
                            <a:pt x="66" y="28"/>
                          </a:lnTo>
                          <a:lnTo>
                            <a:pt x="72" y="24"/>
                          </a:lnTo>
                          <a:lnTo>
                            <a:pt x="79" y="19"/>
                          </a:lnTo>
                          <a:lnTo>
                            <a:pt x="86" y="17"/>
                          </a:lnTo>
                          <a:lnTo>
                            <a:pt x="93" y="16"/>
                          </a:lnTo>
                          <a:lnTo>
                            <a:pt x="100" y="16"/>
                          </a:lnTo>
                          <a:lnTo>
                            <a:pt x="105" y="17"/>
                          </a:lnTo>
                          <a:lnTo>
                            <a:pt x="108" y="18"/>
                          </a:lnTo>
                          <a:lnTo>
                            <a:pt x="110" y="18"/>
                          </a:lnTo>
                          <a:lnTo>
                            <a:pt x="112" y="17"/>
                          </a:lnTo>
                          <a:lnTo>
                            <a:pt x="114" y="16"/>
                          </a:lnTo>
                          <a:lnTo>
                            <a:pt x="113" y="14"/>
                          </a:lnTo>
                          <a:lnTo>
                            <a:pt x="116" y="14"/>
                          </a:lnTo>
                          <a:lnTo>
                            <a:pt x="117" y="13"/>
                          </a:lnTo>
                          <a:lnTo>
                            <a:pt x="117" y="12"/>
                          </a:lnTo>
                          <a:lnTo>
                            <a:pt x="118" y="11"/>
                          </a:lnTo>
                          <a:lnTo>
                            <a:pt x="117" y="10"/>
                          </a:lnTo>
                          <a:lnTo>
                            <a:pt x="116" y="9"/>
                          </a:lnTo>
                          <a:lnTo>
                            <a:pt x="113" y="8"/>
                          </a:lnTo>
                          <a:lnTo>
                            <a:pt x="111" y="6"/>
                          </a:lnTo>
                          <a:lnTo>
                            <a:pt x="109" y="5"/>
                          </a:lnTo>
                          <a:lnTo>
                            <a:pt x="105" y="4"/>
                          </a:lnTo>
                          <a:lnTo>
                            <a:pt x="102" y="4"/>
                          </a:lnTo>
                          <a:lnTo>
                            <a:pt x="87" y="2"/>
                          </a:lnTo>
                          <a:lnTo>
                            <a:pt x="84" y="1"/>
                          </a:lnTo>
                          <a:lnTo>
                            <a:pt x="81" y="0"/>
                          </a:lnTo>
                          <a:lnTo>
                            <a:pt x="77" y="1"/>
                          </a:lnTo>
                          <a:lnTo>
                            <a:pt x="74" y="3"/>
                          </a:lnTo>
                          <a:lnTo>
                            <a:pt x="62" y="6"/>
                          </a:lnTo>
                          <a:lnTo>
                            <a:pt x="55" y="7"/>
                          </a:lnTo>
                          <a:lnTo>
                            <a:pt x="49" y="12"/>
                          </a:lnTo>
                          <a:lnTo>
                            <a:pt x="34" y="21"/>
                          </a:lnTo>
                          <a:lnTo>
                            <a:pt x="29" y="25"/>
                          </a:lnTo>
                          <a:lnTo>
                            <a:pt x="24" y="30"/>
                          </a:lnTo>
                          <a:lnTo>
                            <a:pt x="17" y="31"/>
                          </a:lnTo>
                          <a:lnTo>
                            <a:pt x="0" y="32"/>
                          </a:lnTo>
                          <a:lnTo>
                            <a:pt x="11" y="52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03" name="Freeform 203"/>
                    <p:cNvSpPr>
                      <a:spLocks/>
                    </p:cNvSpPr>
                    <p:nvPr/>
                  </p:nvSpPr>
                  <p:spPr bwMode="auto">
                    <a:xfrm>
                      <a:off x="385" y="189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4 w 17"/>
                        <a:gd name="T3" fmla="*/ 0 h 17"/>
                        <a:gd name="T4" fmla="*/ 12 w 17"/>
                        <a:gd name="T5" fmla="*/ 0 h 17"/>
                        <a:gd name="T6" fmla="*/ 8 w 17"/>
                        <a:gd name="T7" fmla="*/ 16 h 17"/>
                        <a:gd name="T8" fmla="*/ 7 w 17"/>
                        <a:gd name="T9" fmla="*/ 16 h 17"/>
                        <a:gd name="T10" fmla="*/ 3 w 17"/>
                        <a:gd name="T11" fmla="*/ 16 h 17"/>
                        <a:gd name="T12" fmla="*/ 0 w 17"/>
                        <a:gd name="T13" fmla="*/ 16 h 17"/>
                        <a:gd name="T14" fmla="*/ 5 w 17"/>
                        <a:gd name="T15" fmla="*/ 16 h 17"/>
                        <a:gd name="T16" fmla="*/ 7 w 17"/>
                        <a:gd name="T17" fmla="*/ 16 h 17"/>
                        <a:gd name="T18" fmla="*/ 8 w 17"/>
                        <a:gd name="T19" fmla="*/ 16 h 17"/>
                        <a:gd name="T20" fmla="*/ 10 w 17"/>
                        <a:gd name="T21" fmla="*/ 16 h 17"/>
                        <a:gd name="T22" fmla="*/ 16 w 17"/>
                        <a:gd name="T23" fmla="*/ 0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4" y="0"/>
                          </a:lnTo>
                          <a:lnTo>
                            <a:pt x="12" y="0"/>
                          </a:lnTo>
                          <a:lnTo>
                            <a:pt x="8" y="16"/>
                          </a:lnTo>
                          <a:lnTo>
                            <a:pt x="7" y="16"/>
                          </a:lnTo>
                          <a:lnTo>
                            <a:pt x="3" y="16"/>
                          </a:lnTo>
                          <a:lnTo>
                            <a:pt x="0" y="16"/>
                          </a:lnTo>
                          <a:lnTo>
                            <a:pt x="5" y="16"/>
                          </a:lnTo>
                          <a:lnTo>
                            <a:pt x="7" y="16"/>
                          </a:lnTo>
                          <a:lnTo>
                            <a:pt x="8" y="16"/>
                          </a:lnTo>
                          <a:lnTo>
                            <a:pt x="10" y="16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04" name="Freeform 204"/>
                    <p:cNvSpPr>
                      <a:spLocks/>
                    </p:cNvSpPr>
                    <p:nvPr/>
                  </p:nvSpPr>
                  <p:spPr bwMode="auto">
                    <a:xfrm>
                      <a:off x="308" y="1927"/>
                      <a:ext cx="1" cy="17"/>
                    </a:xfrm>
                    <a:custGeom>
                      <a:avLst/>
                      <a:gdLst>
                        <a:gd name="T0" fmla="*/ 0 w 1"/>
                        <a:gd name="T1" fmla="*/ 16 h 17"/>
                        <a:gd name="T2" fmla="*/ 0 w 1"/>
                        <a:gd name="T3" fmla="*/ 10 h 17"/>
                        <a:gd name="T4" fmla="*/ 0 w 1"/>
                        <a:gd name="T5" fmla="*/ 0 h 17"/>
                        <a:gd name="T6" fmla="*/ 0 w 1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"/>
                        <a:gd name="T13" fmla="*/ 0 h 17"/>
                        <a:gd name="T14" fmla="*/ 1 w 1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05" name="Freeform 205"/>
                    <p:cNvSpPr>
                      <a:spLocks/>
                    </p:cNvSpPr>
                    <p:nvPr/>
                  </p:nvSpPr>
                  <p:spPr bwMode="auto">
                    <a:xfrm>
                      <a:off x="355" y="1895"/>
                      <a:ext cx="19" cy="17"/>
                    </a:xfrm>
                    <a:custGeom>
                      <a:avLst/>
                      <a:gdLst>
                        <a:gd name="T0" fmla="*/ 18 w 19"/>
                        <a:gd name="T1" fmla="*/ 10 h 17"/>
                        <a:gd name="T2" fmla="*/ 12 w 19"/>
                        <a:gd name="T3" fmla="*/ 10 h 17"/>
                        <a:gd name="T4" fmla="*/ 10 w 19"/>
                        <a:gd name="T5" fmla="*/ 16 h 17"/>
                        <a:gd name="T6" fmla="*/ 8 w 19"/>
                        <a:gd name="T7" fmla="*/ 16 h 17"/>
                        <a:gd name="T8" fmla="*/ 7 w 19"/>
                        <a:gd name="T9" fmla="*/ 10 h 17"/>
                        <a:gd name="T10" fmla="*/ 6 w 19"/>
                        <a:gd name="T11" fmla="*/ 10 h 17"/>
                        <a:gd name="T12" fmla="*/ 3 w 19"/>
                        <a:gd name="T13" fmla="*/ 5 h 17"/>
                        <a:gd name="T14" fmla="*/ 0 w 19"/>
                        <a:gd name="T15" fmla="*/ 5 h 17"/>
                        <a:gd name="T16" fmla="*/ 2 w 19"/>
                        <a:gd name="T17" fmla="*/ 0 h 17"/>
                        <a:gd name="T18" fmla="*/ 5 w 19"/>
                        <a:gd name="T19" fmla="*/ 5 h 17"/>
                        <a:gd name="T20" fmla="*/ 8 w 19"/>
                        <a:gd name="T21" fmla="*/ 10 h 17"/>
                        <a:gd name="T22" fmla="*/ 10 w 19"/>
                        <a:gd name="T23" fmla="*/ 10 h 17"/>
                        <a:gd name="T24" fmla="*/ 11 w 19"/>
                        <a:gd name="T25" fmla="*/ 10 h 17"/>
                        <a:gd name="T26" fmla="*/ 14 w 19"/>
                        <a:gd name="T27" fmla="*/ 10 h 17"/>
                        <a:gd name="T28" fmla="*/ 18 w 19"/>
                        <a:gd name="T29" fmla="*/ 1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9"/>
                        <a:gd name="T46" fmla="*/ 0 h 17"/>
                        <a:gd name="T47" fmla="*/ 19 w 19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9" h="17">
                          <a:moveTo>
                            <a:pt x="18" y="10"/>
                          </a:moveTo>
                          <a:lnTo>
                            <a:pt x="12" y="10"/>
                          </a:lnTo>
                          <a:lnTo>
                            <a:pt x="10" y="16"/>
                          </a:lnTo>
                          <a:lnTo>
                            <a:pt x="8" y="16"/>
                          </a:lnTo>
                          <a:lnTo>
                            <a:pt x="7" y="10"/>
                          </a:lnTo>
                          <a:lnTo>
                            <a:pt x="6" y="10"/>
                          </a:lnTo>
                          <a:lnTo>
                            <a:pt x="3" y="5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lnTo>
                            <a:pt x="5" y="5"/>
                          </a:lnTo>
                          <a:lnTo>
                            <a:pt x="8" y="10"/>
                          </a:lnTo>
                          <a:lnTo>
                            <a:pt x="10" y="10"/>
                          </a:lnTo>
                          <a:lnTo>
                            <a:pt x="11" y="10"/>
                          </a:lnTo>
                          <a:lnTo>
                            <a:pt x="14" y="10"/>
                          </a:lnTo>
                          <a:lnTo>
                            <a:pt x="18" y="1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06" name="Freeform 206"/>
                    <p:cNvSpPr>
                      <a:spLocks/>
                    </p:cNvSpPr>
                    <p:nvPr/>
                  </p:nvSpPr>
                  <p:spPr bwMode="auto">
                    <a:xfrm>
                      <a:off x="364" y="191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16 w 17"/>
                        <a:gd name="T3" fmla="*/ 8 h 17"/>
                        <a:gd name="T4" fmla="*/ 0 w 17"/>
                        <a:gd name="T5" fmla="*/ 0 h 17"/>
                        <a:gd name="T6" fmla="*/ 0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16" y="8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07" name="Freeform 207"/>
                    <p:cNvSpPr>
                      <a:spLocks/>
                    </p:cNvSpPr>
                    <p:nvPr/>
                  </p:nvSpPr>
                  <p:spPr bwMode="auto">
                    <a:xfrm>
                      <a:off x="392" y="1900"/>
                      <a:ext cx="17" cy="17"/>
                    </a:xfrm>
                    <a:custGeom>
                      <a:avLst/>
                      <a:gdLst>
                        <a:gd name="T0" fmla="*/ 4 w 17"/>
                        <a:gd name="T1" fmla="*/ 0 h 17"/>
                        <a:gd name="T2" fmla="*/ 0 w 17"/>
                        <a:gd name="T3" fmla="*/ 0 h 17"/>
                        <a:gd name="T4" fmla="*/ 8 w 17"/>
                        <a:gd name="T5" fmla="*/ 8 h 17"/>
                        <a:gd name="T6" fmla="*/ 16 w 17"/>
                        <a:gd name="T7" fmla="*/ 16 h 17"/>
                        <a:gd name="T8" fmla="*/ 4 w 17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4" y="0"/>
                          </a:moveTo>
                          <a:lnTo>
                            <a:pt x="0" y="0"/>
                          </a:lnTo>
                          <a:lnTo>
                            <a:pt x="8" y="8"/>
                          </a:lnTo>
                          <a:lnTo>
                            <a:pt x="16" y="16"/>
                          </a:lnTo>
                          <a:lnTo>
                            <a:pt x="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08" name="Freeform 208"/>
                    <p:cNvSpPr>
                      <a:spLocks/>
                    </p:cNvSpPr>
                    <p:nvPr/>
                  </p:nvSpPr>
                  <p:spPr bwMode="auto">
                    <a:xfrm>
                      <a:off x="396" y="189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0 w 17"/>
                        <a:gd name="T3" fmla="*/ 0 h 17"/>
                        <a:gd name="T4" fmla="*/ 9 w 17"/>
                        <a:gd name="T5" fmla="*/ 16 h 17"/>
                        <a:gd name="T6" fmla="*/ 16 w 17"/>
                        <a:gd name="T7" fmla="*/ 16 h 17"/>
                        <a:gd name="T8" fmla="*/ 9 w 17"/>
                        <a:gd name="T9" fmla="*/ 0 h 17"/>
                        <a:gd name="T10" fmla="*/ 0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" y="16"/>
                          </a:lnTo>
                          <a:lnTo>
                            <a:pt x="16" y="16"/>
                          </a:lnTo>
                          <a:lnTo>
                            <a:pt x="9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909" name="Freeform 209"/>
                    <p:cNvSpPr>
                      <a:spLocks/>
                    </p:cNvSpPr>
                    <p:nvPr/>
                  </p:nvSpPr>
                  <p:spPr bwMode="auto">
                    <a:xfrm>
                      <a:off x="343" y="191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9 h 17"/>
                        <a:gd name="T2" fmla="*/ 16 w 17"/>
                        <a:gd name="T3" fmla="*/ 0 h 17"/>
                        <a:gd name="T4" fmla="*/ 16 w 17"/>
                        <a:gd name="T5" fmla="*/ 6 h 17"/>
                        <a:gd name="T6" fmla="*/ 8 w 17"/>
                        <a:gd name="T7" fmla="*/ 6 h 17"/>
                        <a:gd name="T8" fmla="*/ 0 w 17"/>
                        <a:gd name="T9" fmla="*/ 6 h 17"/>
                        <a:gd name="T10" fmla="*/ 0 w 17"/>
                        <a:gd name="T11" fmla="*/ 0 h 17"/>
                        <a:gd name="T12" fmla="*/ 0 w 17"/>
                        <a:gd name="T13" fmla="*/ 6 h 17"/>
                        <a:gd name="T14" fmla="*/ 8 w 17"/>
                        <a:gd name="T15" fmla="*/ 9 h 17"/>
                        <a:gd name="T16" fmla="*/ 8 w 17"/>
                        <a:gd name="T17" fmla="*/ 16 h 17"/>
                        <a:gd name="T18" fmla="*/ 8 w 17"/>
                        <a:gd name="T19" fmla="*/ 6 h 17"/>
                        <a:gd name="T20" fmla="*/ 16 w 17"/>
                        <a:gd name="T21" fmla="*/ 6 h 17"/>
                        <a:gd name="T22" fmla="*/ 16 w 17"/>
                        <a:gd name="T23" fmla="*/ 9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9"/>
                          </a:moveTo>
                          <a:lnTo>
                            <a:pt x="16" y="0"/>
                          </a:lnTo>
                          <a:lnTo>
                            <a:pt x="16" y="6"/>
                          </a:lnTo>
                          <a:lnTo>
                            <a:pt x="8" y="6"/>
                          </a:lnTo>
                          <a:lnTo>
                            <a:pt x="0" y="6"/>
                          </a:lnTo>
                          <a:lnTo>
                            <a:pt x="0" y="0"/>
                          </a:lnTo>
                          <a:lnTo>
                            <a:pt x="0" y="6"/>
                          </a:lnTo>
                          <a:lnTo>
                            <a:pt x="8" y="9"/>
                          </a:lnTo>
                          <a:lnTo>
                            <a:pt x="8" y="16"/>
                          </a:lnTo>
                          <a:lnTo>
                            <a:pt x="8" y="6"/>
                          </a:lnTo>
                          <a:lnTo>
                            <a:pt x="16" y="6"/>
                          </a:lnTo>
                          <a:lnTo>
                            <a:pt x="16" y="9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68895" name="Freeform 210"/>
                  <p:cNvSpPr>
                    <a:spLocks/>
                  </p:cNvSpPr>
                  <p:nvPr/>
                </p:nvSpPr>
                <p:spPr bwMode="auto">
                  <a:xfrm>
                    <a:off x="194" y="1914"/>
                    <a:ext cx="115" cy="52"/>
                  </a:xfrm>
                  <a:custGeom>
                    <a:avLst/>
                    <a:gdLst>
                      <a:gd name="T0" fmla="*/ 16 w 115"/>
                      <a:gd name="T1" fmla="*/ 5 h 52"/>
                      <a:gd name="T2" fmla="*/ 46 w 115"/>
                      <a:gd name="T3" fmla="*/ 8 h 52"/>
                      <a:gd name="T4" fmla="*/ 70 w 115"/>
                      <a:gd name="T5" fmla="*/ 10 h 52"/>
                      <a:gd name="T6" fmla="*/ 82 w 115"/>
                      <a:gd name="T7" fmla="*/ 9 h 52"/>
                      <a:gd name="T8" fmla="*/ 105 w 115"/>
                      <a:gd name="T9" fmla="*/ 9 h 52"/>
                      <a:gd name="T10" fmla="*/ 112 w 115"/>
                      <a:gd name="T11" fmla="*/ 18 h 52"/>
                      <a:gd name="T12" fmla="*/ 114 w 115"/>
                      <a:gd name="T13" fmla="*/ 32 h 52"/>
                      <a:gd name="T14" fmla="*/ 98 w 115"/>
                      <a:gd name="T15" fmla="*/ 35 h 52"/>
                      <a:gd name="T16" fmla="*/ 66 w 115"/>
                      <a:gd name="T17" fmla="*/ 43 h 52"/>
                      <a:gd name="T18" fmla="*/ 4 w 115"/>
                      <a:gd name="T19" fmla="*/ 51 h 52"/>
                      <a:gd name="T20" fmla="*/ 0 w 115"/>
                      <a:gd name="T21" fmla="*/ 0 h 52"/>
                      <a:gd name="T22" fmla="*/ 16 w 115"/>
                      <a:gd name="T23" fmla="*/ 5 h 5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15"/>
                      <a:gd name="T37" fmla="*/ 0 h 52"/>
                      <a:gd name="T38" fmla="*/ 115 w 115"/>
                      <a:gd name="T39" fmla="*/ 52 h 5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15" h="52">
                        <a:moveTo>
                          <a:pt x="16" y="5"/>
                        </a:moveTo>
                        <a:lnTo>
                          <a:pt x="46" y="8"/>
                        </a:lnTo>
                        <a:lnTo>
                          <a:pt x="70" y="10"/>
                        </a:lnTo>
                        <a:lnTo>
                          <a:pt x="82" y="9"/>
                        </a:lnTo>
                        <a:lnTo>
                          <a:pt x="105" y="9"/>
                        </a:lnTo>
                        <a:lnTo>
                          <a:pt x="112" y="18"/>
                        </a:lnTo>
                        <a:lnTo>
                          <a:pt x="114" y="32"/>
                        </a:lnTo>
                        <a:lnTo>
                          <a:pt x="98" y="35"/>
                        </a:lnTo>
                        <a:lnTo>
                          <a:pt x="66" y="43"/>
                        </a:lnTo>
                        <a:lnTo>
                          <a:pt x="4" y="51"/>
                        </a:lnTo>
                        <a:lnTo>
                          <a:pt x="0" y="0"/>
                        </a:lnTo>
                        <a:lnTo>
                          <a:pt x="16" y="5"/>
                        </a:lnTo>
                      </a:path>
                    </a:pathLst>
                  </a:custGeom>
                  <a:solidFill>
                    <a:srgbClr val="00006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896" name="Freeform 211"/>
                  <p:cNvSpPr>
                    <a:spLocks/>
                  </p:cNvSpPr>
                  <p:nvPr/>
                </p:nvSpPr>
                <p:spPr bwMode="auto">
                  <a:xfrm>
                    <a:off x="198" y="1920"/>
                    <a:ext cx="99" cy="33"/>
                  </a:xfrm>
                  <a:custGeom>
                    <a:avLst/>
                    <a:gdLst>
                      <a:gd name="T0" fmla="*/ 12 w 99"/>
                      <a:gd name="T1" fmla="*/ 0 h 33"/>
                      <a:gd name="T2" fmla="*/ 35 w 99"/>
                      <a:gd name="T3" fmla="*/ 2 h 33"/>
                      <a:gd name="T4" fmla="*/ 64 w 99"/>
                      <a:gd name="T5" fmla="*/ 5 h 33"/>
                      <a:gd name="T6" fmla="*/ 83 w 99"/>
                      <a:gd name="T7" fmla="*/ 4 h 33"/>
                      <a:gd name="T8" fmla="*/ 92 w 99"/>
                      <a:gd name="T9" fmla="*/ 5 h 33"/>
                      <a:gd name="T10" fmla="*/ 96 w 99"/>
                      <a:gd name="T11" fmla="*/ 10 h 33"/>
                      <a:gd name="T12" fmla="*/ 98 w 99"/>
                      <a:gd name="T13" fmla="*/ 18 h 33"/>
                      <a:gd name="T14" fmla="*/ 74 w 99"/>
                      <a:gd name="T15" fmla="*/ 24 h 33"/>
                      <a:gd name="T16" fmla="*/ 78 w 99"/>
                      <a:gd name="T17" fmla="*/ 19 h 33"/>
                      <a:gd name="T18" fmla="*/ 81 w 99"/>
                      <a:gd name="T19" fmla="*/ 13 h 33"/>
                      <a:gd name="T20" fmla="*/ 76 w 99"/>
                      <a:gd name="T21" fmla="*/ 18 h 33"/>
                      <a:gd name="T22" fmla="*/ 65 w 99"/>
                      <a:gd name="T23" fmla="*/ 25 h 33"/>
                      <a:gd name="T24" fmla="*/ 41 w 99"/>
                      <a:gd name="T25" fmla="*/ 32 h 33"/>
                      <a:gd name="T26" fmla="*/ 23 w 99"/>
                      <a:gd name="T27" fmla="*/ 32 h 33"/>
                      <a:gd name="T28" fmla="*/ 47 w 99"/>
                      <a:gd name="T29" fmla="*/ 26 h 33"/>
                      <a:gd name="T30" fmla="*/ 62 w 99"/>
                      <a:gd name="T31" fmla="*/ 17 h 33"/>
                      <a:gd name="T32" fmla="*/ 43 w 99"/>
                      <a:gd name="T33" fmla="*/ 23 h 33"/>
                      <a:gd name="T34" fmla="*/ 24 w 99"/>
                      <a:gd name="T35" fmla="*/ 28 h 33"/>
                      <a:gd name="T36" fmla="*/ 0 w 99"/>
                      <a:gd name="T37" fmla="*/ 32 h 33"/>
                      <a:gd name="T38" fmla="*/ 1 w 99"/>
                      <a:gd name="T39" fmla="*/ 12 h 33"/>
                      <a:gd name="T40" fmla="*/ 12 w 99"/>
                      <a:gd name="T41" fmla="*/ 0 h 33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99"/>
                      <a:gd name="T64" fmla="*/ 0 h 33"/>
                      <a:gd name="T65" fmla="*/ 99 w 99"/>
                      <a:gd name="T66" fmla="*/ 33 h 33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99" h="33">
                        <a:moveTo>
                          <a:pt x="12" y="0"/>
                        </a:moveTo>
                        <a:lnTo>
                          <a:pt x="35" y="2"/>
                        </a:lnTo>
                        <a:lnTo>
                          <a:pt x="64" y="5"/>
                        </a:lnTo>
                        <a:lnTo>
                          <a:pt x="83" y="4"/>
                        </a:lnTo>
                        <a:lnTo>
                          <a:pt x="92" y="5"/>
                        </a:lnTo>
                        <a:lnTo>
                          <a:pt x="96" y="10"/>
                        </a:lnTo>
                        <a:lnTo>
                          <a:pt x="98" y="18"/>
                        </a:lnTo>
                        <a:lnTo>
                          <a:pt x="74" y="24"/>
                        </a:lnTo>
                        <a:lnTo>
                          <a:pt x="78" y="19"/>
                        </a:lnTo>
                        <a:lnTo>
                          <a:pt x="81" y="13"/>
                        </a:lnTo>
                        <a:lnTo>
                          <a:pt x="76" y="18"/>
                        </a:lnTo>
                        <a:lnTo>
                          <a:pt x="65" y="25"/>
                        </a:lnTo>
                        <a:lnTo>
                          <a:pt x="41" y="32"/>
                        </a:lnTo>
                        <a:lnTo>
                          <a:pt x="23" y="32"/>
                        </a:lnTo>
                        <a:lnTo>
                          <a:pt x="47" y="26"/>
                        </a:lnTo>
                        <a:lnTo>
                          <a:pt x="62" y="17"/>
                        </a:lnTo>
                        <a:lnTo>
                          <a:pt x="43" y="23"/>
                        </a:lnTo>
                        <a:lnTo>
                          <a:pt x="24" y="28"/>
                        </a:lnTo>
                        <a:lnTo>
                          <a:pt x="0" y="32"/>
                        </a:lnTo>
                        <a:lnTo>
                          <a:pt x="1" y="12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897" name="Freeform 212"/>
                  <p:cNvSpPr>
                    <a:spLocks/>
                  </p:cNvSpPr>
                  <p:nvPr/>
                </p:nvSpPr>
                <p:spPr bwMode="auto">
                  <a:xfrm>
                    <a:off x="87" y="1778"/>
                    <a:ext cx="238" cy="214"/>
                  </a:xfrm>
                  <a:custGeom>
                    <a:avLst/>
                    <a:gdLst>
                      <a:gd name="T0" fmla="*/ 22 w 238"/>
                      <a:gd name="T1" fmla="*/ 0 h 214"/>
                      <a:gd name="T2" fmla="*/ 37 w 238"/>
                      <a:gd name="T3" fmla="*/ 3 h 214"/>
                      <a:gd name="T4" fmla="*/ 49 w 238"/>
                      <a:gd name="T5" fmla="*/ 11 h 214"/>
                      <a:gd name="T6" fmla="*/ 56 w 238"/>
                      <a:gd name="T7" fmla="*/ 22 h 214"/>
                      <a:gd name="T8" fmla="*/ 57 w 238"/>
                      <a:gd name="T9" fmla="*/ 38 h 214"/>
                      <a:gd name="T10" fmla="*/ 62 w 238"/>
                      <a:gd name="T11" fmla="*/ 61 h 214"/>
                      <a:gd name="T12" fmla="*/ 69 w 238"/>
                      <a:gd name="T13" fmla="*/ 80 h 214"/>
                      <a:gd name="T14" fmla="*/ 78 w 238"/>
                      <a:gd name="T15" fmla="*/ 104 h 214"/>
                      <a:gd name="T16" fmla="*/ 84 w 238"/>
                      <a:gd name="T17" fmla="*/ 122 h 214"/>
                      <a:gd name="T18" fmla="*/ 92 w 238"/>
                      <a:gd name="T19" fmla="*/ 142 h 214"/>
                      <a:gd name="T20" fmla="*/ 71 w 238"/>
                      <a:gd name="T21" fmla="*/ 149 h 214"/>
                      <a:gd name="T22" fmla="*/ 94 w 238"/>
                      <a:gd name="T23" fmla="*/ 146 h 214"/>
                      <a:gd name="T24" fmla="*/ 100 w 238"/>
                      <a:gd name="T25" fmla="*/ 153 h 214"/>
                      <a:gd name="T26" fmla="*/ 89 w 238"/>
                      <a:gd name="T27" fmla="*/ 162 h 214"/>
                      <a:gd name="T28" fmla="*/ 104 w 238"/>
                      <a:gd name="T29" fmla="*/ 157 h 214"/>
                      <a:gd name="T30" fmla="*/ 121 w 238"/>
                      <a:gd name="T31" fmla="*/ 163 h 214"/>
                      <a:gd name="T32" fmla="*/ 143 w 238"/>
                      <a:gd name="T33" fmla="*/ 168 h 214"/>
                      <a:gd name="T34" fmla="*/ 170 w 238"/>
                      <a:gd name="T35" fmla="*/ 174 h 214"/>
                      <a:gd name="T36" fmla="*/ 192 w 238"/>
                      <a:gd name="T37" fmla="*/ 177 h 214"/>
                      <a:gd name="T38" fmla="*/ 216 w 238"/>
                      <a:gd name="T39" fmla="*/ 179 h 214"/>
                      <a:gd name="T40" fmla="*/ 231 w 238"/>
                      <a:gd name="T41" fmla="*/ 178 h 214"/>
                      <a:gd name="T42" fmla="*/ 234 w 238"/>
                      <a:gd name="T43" fmla="*/ 183 h 214"/>
                      <a:gd name="T44" fmla="*/ 237 w 238"/>
                      <a:gd name="T45" fmla="*/ 194 h 214"/>
                      <a:gd name="T46" fmla="*/ 237 w 238"/>
                      <a:gd name="T47" fmla="*/ 200 h 214"/>
                      <a:gd name="T48" fmla="*/ 221 w 238"/>
                      <a:gd name="T49" fmla="*/ 207 h 214"/>
                      <a:gd name="T50" fmla="*/ 218 w 238"/>
                      <a:gd name="T51" fmla="*/ 201 h 214"/>
                      <a:gd name="T52" fmla="*/ 213 w 238"/>
                      <a:gd name="T53" fmla="*/ 207 h 214"/>
                      <a:gd name="T54" fmla="*/ 189 w 238"/>
                      <a:gd name="T55" fmla="*/ 209 h 214"/>
                      <a:gd name="T56" fmla="*/ 142 w 238"/>
                      <a:gd name="T57" fmla="*/ 213 h 214"/>
                      <a:gd name="T58" fmla="*/ 83 w 238"/>
                      <a:gd name="T59" fmla="*/ 202 h 214"/>
                      <a:gd name="T60" fmla="*/ 70 w 238"/>
                      <a:gd name="T61" fmla="*/ 200 h 214"/>
                      <a:gd name="T62" fmla="*/ 51 w 238"/>
                      <a:gd name="T63" fmla="*/ 171 h 214"/>
                      <a:gd name="T64" fmla="*/ 26 w 238"/>
                      <a:gd name="T65" fmla="*/ 121 h 214"/>
                      <a:gd name="T66" fmla="*/ 8 w 238"/>
                      <a:gd name="T67" fmla="*/ 67 h 214"/>
                      <a:gd name="T68" fmla="*/ 0 w 238"/>
                      <a:gd name="T69" fmla="*/ 45 h 214"/>
                      <a:gd name="T70" fmla="*/ 2 w 238"/>
                      <a:gd name="T71" fmla="*/ 23 h 214"/>
                      <a:gd name="T72" fmla="*/ 11 w 238"/>
                      <a:gd name="T73" fmla="*/ 7 h 214"/>
                      <a:gd name="T74" fmla="*/ 22 w 238"/>
                      <a:gd name="T75" fmla="*/ 0 h 21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238"/>
                      <a:gd name="T115" fmla="*/ 0 h 214"/>
                      <a:gd name="T116" fmla="*/ 238 w 238"/>
                      <a:gd name="T117" fmla="*/ 214 h 21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238" h="214">
                        <a:moveTo>
                          <a:pt x="22" y="0"/>
                        </a:moveTo>
                        <a:lnTo>
                          <a:pt x="37" y="3"/>
                        </a:lnTo>
                        <a:lnTo>
                          <a:pt x="49" y="11"/>
                        </a:lnTo>
                        <a:lnTo>
                          <a:pt x="56" y="22"/>
                        </a:lnTo>
                        <a:lnTo>
                          <a:pt x="57" y="38"/>
                        </a:lnTo>
                        <a:lnTo>
                          <a:pt x="62" y="61"/>
                        </a:lnTo>
                        <a:lnTo>
                          <a:pt x="69" y="80"/>
                        </a:lnTo>
                        <a:lnTo>
                          <a:pt x="78" y="104"/>
                        </a:lnTo>
                        <a:lnTo>
                          <a:pt x="84" y="122"/>
                        </a:lnTo>
                        <a:lnTo>
                          <a:pt x="92" y="142"/>
                        </a:lnTo>
                        <a:lnTo>
                          <a:pt x="71" y="149"/>
                        </a:lnTo>
                        <a:lnTo>
                          <a:pt x="94" y="146"/>
                        </a:lnTo>
                        <a:lnTo>
                          <a:pt x="100" y="153"/>
                        </a:lnTo>
                        <a:lnTo>
                          <a:pt x="89" y="162"/>
                        </a:lnTo>
                        <a:lnTo>
                          <a:pt x="104" y="157"/>
                        </a:lnTo>
                        <a:lnTo>
                          <a:pt x="121" y="163"/>
                        </a:lnTo>
                        <a:lnTo>
                          <a:pt x="143" y="168"/>
                        </a:lnTo>
                        <a:lnTo>
                          <a:pt x="170" y="174"/>
                        </a:lnTo>
                        <a:lnTo>
                          <a:pt x="192" y="177"/>
                        </a:lnTo>
                        <a:lnTo>
                          <a:pt x="216" y="179"/>
                        </a:lnTo>
                        <a:lnTo>
                          <a:pt x="231" y="178"/>
                        </a:lnTo>
                        <a:lnTo>
                          <a:pt x="234" y="183"/>
                        </a:lnTo>
                        <a:lnTo>
                          <a:pt x="237" y="194"/>
                        </a:lnTo>
                        <a:lnTo>
                          <a:pt x="237" y="200"/>
                        </a:lnTo>
                        <a:lnTo>
                          <a:pt x="221" y="207"/>
                        </a:lnTo>
                        <a:lnTo>
                          <a:pt x="218" y="201"/>
                        </a:lnTo>
                        <a:lnTo>
                          <a:pt x="213" y="207"/>
                        </a:lnTo>
                        <a:lnTo>
                          <a:pt x="189" y="209"/>
                        </a:lnTo>
                        <a:lnTo>
                          <a:pt x="142" y="213"/>
                        </a:lnTo>
                        <a:lnTo>
                          <a:pt x="83" y="202"/>
                        </a:lnTo>
                        <a:lnTo>
                          <a:pt x="70" y="200"/>
                        </a:lnTo>
                        <a:lnTo>
                          <a:pt x="51" y="171"/>
                        </a:lnTo>
                        <a:lnTo>
                          <a:pt x="26" y="121"/>
                        </a:lnTo>
                        <a:lnTo>
                          <a:pt x="8" y="67"/>
                        </a:lnTo>
                        <a:lnTo>
                          <a:pt x="0" y="45"/>
                        </a:lnTo>
                        <a:lnTo>
                          <a:pt x="2" y="23"/>
                        </a:lnTo>
                        <a:lnTo>
                          <a:pt x="11" y="7"/>
                        </a:lnTo>
                        <a:lnTo>
                          <a:pt x="2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898" name="Freeform 213"/>
                  <p:cNvSpPr>
                    <a:spLocks/>
                  </p:cNvSpPr>
                  <p:nvPr/>
                </p:nvSpPr>
                <p:spPr bwMode="auto">
                  <a:xfrm>
                    <a:off x="118" y="1771"/>
                    <a:ext cx="86" cy="164"/>
                  </a:xfrm>
                  <a:custGeom>
                    <a:avLst/>
                    <a:gdLst>
                      <a:gd name="T0" fmla="*/ 12 w 86"/>
                      <a:gd name="T1" fmla="*/ 0 h 164"/>
                      <a:gd name="T2" fmla="*/ 0 w 86"/>
                      <a:gd name="T3" fmla="*/ 9 h 164"/>
                      <a:gd name="T4" fmla="*/ 5 w 86"/>
                      <a:gd name="T5" fmla="*/ 12 h 164"/>
                      <a:gd name="T6" fmla="*/ 14 w 86"/>
                      <a:gd name="T7" fmla="*/ 23 h 164"/>
                      <a:gd name="T8" fmla="*/ 26 w 86"/>
                      <a:gd name="T9" fmla="*/ 31 h 164"/>
                      <a:gd name="T10" fmla="*/ 33 w 86"/>
                      <a:gd name="T11" fmla="*/ 60 h 164"/>
                      <a:gd name="T12" fmla="*/ 39 w 86"/>
                      <a:gd name="T13" fmla="*/ 76 h 164"/>
                      <a:gd name="T14" fmla="*/ 49 w 86"/>
                      <a:gd name="T15" fmla="*/ 90 h 164"/>
                      <a:gd name="T16" fmla="*/ 57 w 86"/>
                      <a:gd name="T17" fmla="*/ 102 h 164"/>
                      <a:gd name="T18" fmla="*/ 46 w 86"/>
                      <a:gd name="T19" fmla="*/ 92 h 164"/>
                      <a:gd name="T20" fmla="*/ 37 w 86"/>
                      <a:gd name="T21" fmla="*/ 78 h 164"/>
                      <a:gd name="T22" fmla="*/ 46 w 86"/>
                      <a:gd name="T23" fmla="*/ 101 h 164"/>
                      <a:gd name="T24" fmla="*/ 52 w 86"/>
                      <a:gd name="T25" fmla="*/ 119 h 164"/>
                      <a:gd name="T26" fmla="*/ 58 w 86"/>
                      <a:gd name="T27" fmla="*/ 138 h 164"/>
                      <a:gd name="T28" fmla="*/ 63 w 86"/>
                      <a:gd name="T29" fmla="*/ 149 h 164"/>
                      <a:gd name="T30" fmla="*/ 67 w 86"/>
                      <a:gd name="T31" fmla="*/ 154 h 164"/>
                      <a:gd name="T32" fmla="*/ 72 w 86"/>
                      <a:gd name="T33" fmla="*/ 160 h 164"/>
                      <a:gd name="T34" fmla="*/ 81 w 86"/>
                      <a:gd name="T35" fmla="*/ 163 h 164"/>
                      <a:gd name="T36" fmla="*/ 81 w 86"/>
                      <a:gd name="T37" fmla="*/ 153 h 164"/>
                      <a:gd name="T38" fmla="*/ 82 w 86"/>
                      <a:gd name="T39" fmla="*/ 142 h 164"/>
                      <a:gd name="T40" fmla="*/ 85 w 86"/>
                      <a:gd name="T41" fmla="*/ 130 h 164"/>
                      <a:gd name="T42" fmla="*/ 85 w 86"/>
                      <a:gd name="T43" fmla="*/ 118 h 164"/>
                      <a:gd name="T44" fmla="*/ 81 w 86"/>
                      <a:gd name="T45" fmla="*/ 104 h 164"/>
                      <a:gd name="T46" fmla="*/ 76 w 86"/>
                      <a:gd name="T47" fmla="*/ 93 h 164"/>
                      <a:gd name="T48" fmla="*/ 69 w 86"/>
                      <a:gd name="T49" fmla="*/ 87 h 164"/>
                      <a:gd name="T50" fmla="*/ 59 w 86"/>
                      <a:gd name="T51" fmla="*/ 78 h 164"/>
                      <a:gd name="T52" fmla="*/ 49 w 86"/>
                      <a:gd name="T53" fmla="*/ 65 h 164"/>
                      <a:gd name="T54" fmla="*/ 39 w 86"/>
                      <a:gd name="T55" fmla="*/ 48 h 164"/>
                      <a:gd name="T56" fmla="*/ 48 w 86"/>
                      <a:gd name="T57" fmla="*/ 57 h 164"/>
                      <a:gd name="T58" fmla="*/ 56 w 86"/>
                      <a:gd name="T59" fmla="*/ 69 h 164"/>
                      <a:gd name="T60" fmla="*/ 66 w 86"/>
                      <a:gd name="T61" fmla="*/ 81 h 164"/>
                      <a:gd name="T62" fmla="*/ 57 w 86"/>
                      <a:gd name="T63" fmla="*/ 64 h 164"/>
                      <a:gd name="T64" fmla="*/ 46 w 86"/>
                      <a:gd name="T65" fmla="*/ 41 h 164"/>
                      <a:gd name="T66" fmla="*/ 34 w 86"/>
                      <a:gd name="T67" fmla="*/ 17 h 164"/>
                      <a:gd name="T68" fmla="*/ 27 w 86"/>
                      <a:gd name="T69" fmla="*/ 10 h 164"/>
                      <a:gd name="T70" fmla="*/ 12 w 86"/>
                      <a:gd name="T71" fmla="*/ 0 h 164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86"/>
                      <a:gd name="T109" fmla="*/ 0 h 164"/>
                      <a:gd name="T110" fmla="*/ 86 w 86"/>
                      <a:gd name="T111" fmla="*/ 164 h 164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86" h="164">
                        <a:moveTo>
                          <a:pt x="12" y="0"/>
                        </a:moveTo>
                        <a:lnTo>
                          <a:pt x="0" y="9"/>
                        </a:lnTo>
                        <a:lnTo>
                          <a:pt x="5" y="12"/>
                        </a:lnTo>
                        <a:lnTo>
                          <a:pt x="14" y="23"/>
                        </a:lnTo>
                        <a:lnTo>
                          <a:pt x="26" y="31"/>
                        </a:lnTo>
                        <a:lnTo>
                          <a:pt x="33" y="60"/>
                        </a:lnTo>
                        <a:lnTo>
                          <a:pt x="39" y="76"/>
                        </a:lnTo>
                        <a:lnTo>
                          <a:pt x="49" y="90"/>
                        </a:lnTo>
                        <a:lnTo>
                          <a:pt x="57" y="102"/>
                        </a:lnTo>
                        <a:lnTo>
                          <a:pt x="46" y="92"/>
                        </a:lnTo>
                        <a:lnTo>
                          <a:pt x="37" y="78"/>
                        </a:lnTo>
                        <a:lnTo>
                          <a:pt x="46" y="101"/>
                        </a:lnTo>
                        <a:lnTo>
                          <a:pt x="52" y="119"/>
                        </a:lnTo>
                        <a:lnTo>
                          <a:pt x="58" y="138"/>
                        </a:lnTo>
                        <a:lnTo>
                          <a:pt x="63" y="149"/>
                        </a:lnTo>
                        <a:lnTo>
                          <a:pt x="67" y="154"/>
                        </a:lnTo>
                        <a:lnTo>
                          <a:pt x="72" y="160"/>
                        </a:lnTo>
                        <a:lnTo>
                          <a:pt x="81" y="163"/>
                        </a:lnTo>
                        <a:lnTo>
                          <a:pt x="81" y="153"/>
                        </a:lnTo>
                        <a:lnTo>
                          <a:pt x="82" y="142"/>
                        </a:lnTo>
                        <a:lnTo>
                          <a:pt x="85" y="130"/>
                        </a:lnTo>
                        <a:lnTo>
                          <a:pt x="85" y="118"/>
                        </a:lnTo>
                        <a:lnTo>
                          <a:pt x="81" y="104"/>
                        </a:lnTo>
                        <a:lnTo>
                          <a:pt x="76" y="93"/>
                        </a:lnTo>
                        <a:lnTo>
                          <a:pt x="69" y="87"/>
                        </a:lnTo>
                        <a:lnTo>
                          <a:pt x="59" y="78"/>
                        </a:lnTo>
                        <a:lnTo>
                          <a:pt x="49" y="65"/>
                        </a:lnTo>
                        <a:lnTo>
                          <a:pt x="39" y="48"/>
                        </a:lnTo>
                        <a:lnTo>
                          <a:pt x="48" y="57"/>
                        </a:lnTo>
                        <a:lnTo>
                          <a:pt x="56" y="69"/>
                        </a:lnTo>
                        <a:lnTo>
                          <a:pt x="66" y="81"/>
                        </a:lnTo>
                        <a:lnTo>
                          <a:pt x="57" y="64"/>
                        </a:lnTo>
                        <a:lnTo>
                          <a:pt x="46" y="41"/>
                        </a:lnTo>
                        <a:lnTo>
                          <a:pt x="34" y="17"/>
                        </a:lnTo>
                        <a:lnTo>
                          <a:pt x="27" y="10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899" name="Freeform 214"/>
                  <p:cNvSpPr>
                    <a:spLocks/>
                  </p:cNvSpPr>
                  <p:nvPr/>
                </p:nvSpPr>
                <p:spPr bwMode="auto">
                  <a:xfrm>
                    <a:off x="48" y="1760"/>
                    <a:ext cx="361" cy="431"/>
                  </a:xfrm>
                  <a:custGeom>
                    <a:avLst/>
                    <a:gdLst>
                      <a:gd name="T0" fmla="*/ 55 w 361"/>
                      <a:gd name="T1" fmla="*/ 24 h 431"/>
                      <a:gd name="T2" fmla="*/ 40 w 361"/>
                      <a:gd name="T3" fmla="*/ 62 h 431"/>
                      <a:gd name="T4" fmla="*/ 33 w 361"/>
                      <a:gd name="T5" fmla="*/ 113 h 431"/>
                      <a:gd name="T6" fmla="*/ 39 w 361"/>
                      <a:gd name="T7" fmla="*/ 96 h 431"/>
                      <a:gd name="T8" fmla="*/ 53 w 361"/>
                      <a:gd name="T9" fmla="*/ 124 h 431"/>
                      <a:gd name="T10" fmla="*/ 55 w 361"/>
                      <a:gd name="T11" fmla="*/ 179 h 431"/>
                      <a:gd name="T12" fmla="*/ 58 w 361"/>
                      <a:gd name="T13" fmla="*/ 159 h 431"/>
                      <a:gd name="T14" fmla="*/ 88 w 361"/>
                      <a:gd name="T15" fmla="*/ 200 h 431"/>
                      <a:gd name="T16" fmla="*/ 133 w 361"/>
                      <a:gd name="T17" fmla="*/ 231 h 431"/>
                      <a:gd name="T18" fmla="*/ 134 w 361"/>
                      <a:gd name="T19" fmla="*/ 247 h 431"/>
                      <a:gd name="T20" fmla="*/ 144 w 361"/>
                      <a:gd name="T21" fmla="*/ 244 h 431"/>
                      <a:gd name="T22" fmla="*/ 152 w 361"/>
                      <a:gd name="T23" fmla="*/ 268 h 431"/>
                      <a:gd name="T24" fmla="*/ 154 w 361"/>
                      <a:gd name="T25" fmla="*/ 284 h 431"/>
                      <a:gd name="T26" fmla="*/ 119 w 361"/>
                      <a:gd name="T27" fmla="*/ 309 h 431"/>
                      <a:gd name="T28" fmla="*/ 167 w 361"/>
                      <a:gd name="T29" fmla="*/ 297 h 431"/>
                      <a:gd name="T30" fmla="*/ 139 w 361"/>
                      <a:gd name="T31" fmla="*/ 321 h 431"/>
                      <a:gd name="T32" fmla="*/ 184 w 361"/>
                      <a:gd name="T33" fmla="*/ 303 h 431"/>
                      <a:gd name="T34" fmla="*/ 182 w 361"/>
                      <a:gd name="T35" fmla="*/ 318 h 431"/>
                      <a:gd name="T36" fmla="*/ 199 w 361"/>
                      <a:gd name="T37" fmla="*/ 311 h 431"/>
                      <a:gd name="T38" fmla="*/ 296 w 361"/>
                      <a:gd name="T39" fmla="*/ 344 h 431"/>
                      <a:gd name="T40" fmla="*/ 346 w 361"/>
                      <a:gd name="T41" fmla="*/ 392 h 431"/>
                      <a:gd name="T42" fmla="*/ 219 w 361"/>
                      <a:gd name="T43" fmla="*/ 427 h 431"/>
                      <a:gd name="T44" fmla="*/ 243 w 361"/>
                      <a:gd name="T45" fmla="*/ 419 h 431"/>
                      <a:gd name="T46" fmla="*/ 225 w 361"/>
                      <a:gd name="T47" fmla="*/ 415 h 431"/>
                      <a:gd name="T48" fmla="*/ 189 w 361"/>
                      <a:gd name="T49" fmla="*/ 419 h 431"/>
                      <a:gd name="T50" fmla="*/ 260 w 361"/>
                      <a:gd name="T51" fmla="*/ 386 h 431"/>
                      <a:gd name="T52" fmla="*/ 51 w 361"/>
                      <a:gd name="T53" fmla="*/ 414 h 431"/>
                      <a:gd name="T54" fmla="*/ 8 w 361"/>
                      <a:gd name="T55" fmla="*/ 393 h 431"/>
                      <a:gd name="T56" fmla="*/ 7 w 361"/>
                      <a:gd name="T57" fmla="*/ 347 h 431"/>
                      <a:gd name="T58" fmla="*/ 26 w 361"/>
                      <a:gd name="T59" fmla="*/ 285 h 431"/>
                      <a:gd name="T60" fmla="*/ 73 w 361"/>
                      <a:gd name="T61" fmla="*/ 314 h 431"/>
                      <a:gd name="T62" fmla="*/ 45 w 361"/>
                      <a:gd name="T63" fmla="*/ 268 h 431"/>
                      <a:gd name="T64" fmla="*/ 72 w 361"/>
                      <a:gd name="T65" fmla="*/ 258 h 431"/>
                      <a:gd name="T66" fmla="*/ 58 w 361"/>
                      <a:gd name="T67" fmla="*/ 233 h 431"/>
                      <a:gd name="T68" fmla="*/ 43 w 361"/>
                      <a:gd name="T69" fmla="*/ 243 h 431"/>
                      <a:gd name="T70" fmla="*/ 12 w 361"/>
                      <a:gd name="T71" fmla="*/ 175 h 431"/>
                      <a:gd name="T72" fmla="*/ 11 w 361"/>
                      <a:gd name="T73" fmla="*/ 107 h 431"/>
                      <a:gd name="T74" fmla="*/ 4 w 361"/>
                      <a:gd name="T75" fmla="*/ 147 h 431"/>
                      <a:gd name="T76" fmla="*/ 0 w 361"/>
                      <a:gd name="T77" fmla="*/ 98 h 431"/>
                      <a:gd name="T78" fmla="*/ 23 w 361"/>
                      <a:gd name="T79" fmla="*/ 51 h 431"/>
                      <a:gd name="T80" fmla="*/ 0 w 361"/>
                      <a:gd name="T81" fmla="*/ 93 h 431"/>
                      <a:gd name="T82" fmla="*/ 14 w 361"/>
                      <a:gd name="T83" fmla="*/ 41 h 431"/>
                      <a:gd name="T84" fmla="*/ 46 w 361"/>
                      <a:gd name="T85" fmla="*/ 0 h 431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361"/>
                      <a:gd name="T130" fmla="*/ 0 h 431"/>
                      <a:gd name="T131" fmla="*/ 361 w 361"/>
                      <a:gd name="T132" fmla="*/ 431 h 431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361" h="431">
                        <a:moveTo>
                          <a:pt x="76" y="10"/>
                        </a:moveTo>
                        <a:lnTo>
                          <a:pt x="67" y="20"/>
                        </a:lnTo>
                        <a:lnTo>
                          <a:pt x="55" y="24"/>
                        </a:lnTo>
                        <a:lnTo>
                          <a:pt x="43" y="38"/>
                        </a:lnTo>
                        <a:lnTo>
                          <a:pt x="40" y="48"/>
                        </a:lnTo>
                        <a:lnTo>
                          <a:pt x="40" y="62"/>
                        </a:lnTo>
                        <a:lnTo>
                          <a:pt x="39" y="74"/>
                        </a:lnTo>
                        <a:lnTo>
                          <a:pt x="36" y="93"/>
                        </a:lnTo>
                        <a:lnTo>
                          <a:pt x="33" y="113"/>
                        </a:lnTo>
                        <a:lnTo>
                          <a:pt x="31" y="135"/>
                        </a:lnTo>
                        <a:lnTo>
                          <a:pt x="36" y="112"/>
                        </a:lnTo>
                        <a:lnTo>
                          <a:pt x="39" y="96"/>
                        </a:lnTo>
                        <a:lnTo>
                          <a:pt x="41" y="85"/>
                        </a:lnTo>
                        <a:lnTo>
                          <a:pt x="46" y="104"/>
                        </a:lnTo>
                        <a:lnTo>
                          <a:pt x="53" y="124"/>
                        </a:lnTo>
                        <a:lnTo>
                          <a:pt x="57" y="135"/>
                        </a:lnTo>
                        <a:lnTo>
                          <a:pt x="55" y="156"/>
                        </a:lnTo>
                        <a:lnTo>
                          <a:pt x="55" y="179"/>
                        </a:lnTo>
                        <a:lnTo>
                          <a:pt x="56" y="200"/>
                        </a:lnTo>
                        <a:lnTo>
                          <a:pt x="57" y="177"/>
                        </a:lnTo>
                        <a:lnTo>
                          <a:pt x="58" y="159"/>
                        </a:lnTo>
                        <a:lnTo>
                          <a:pt x="62" y="144"/>
                        </a:lnTo>
                        <a:lnTo>
                          <a:pt x="76" y="180"/>
                        </a:lnTo>
                        <a:lnTo>
                          <a:pt x="88" y="200"/>
                        </a:lnTo>
                        <a:lnTo>
                          <a:pt x="94" y="209"/>
                        </a:lnTo>
                        <a:lnTo>
                          <a:pt x="103" y="223"/>
                        </a:lnTo>
                        <a:lnTo>
                          <a:pt x="133" y="231"/>
                        </a:lnTo>
                        <a:lnTo>
                          <a:pt x="148" y="233"/>
                        </a:lnTo>
                        <a:lnTo>
                          <a:pt x="143" y="241"/>
                        </a:lnTo>
                        <a:lnTo>
                          <a:pt x="134" y="247"/>
                        </a:lnTo>
                        <a:lnTo>
                          <a:pt x="103" y="264"/>
                        </a:lnTo>
                        <a:lnTo>
                          <a:pt x="129" y="255"/>
                        </a:lnTo>
                        <a:lnTo>
                          <a:pt x="144" y="244"/>
                        </a:lnTo>
                        <a:lnTo>
                          <a:pt x="158" y="235"/>
                        </a:lnTo>
                        <a:lnTo>
                          <a:pt x="158" y="256"/>
                        </a:lnTo>
                        <a:lnTo>
                          <a:pt x="152" y="268"/>
                        </a:lnTo>
                        <a:lnTo>
                          <a:pt x="136" y="276"/>
                        </a:lnTo>
                        <a:lnTo>
                          <a:pt x="153" y="276"/>
                        </a:lnTo>
                        <a:lnTo>
                          <a:pt x="154" y="284"/>
                        </a:lnTo>
                        <a:lnTo>
                          <a:pt x="152" y="291"/>
                        </a:lnTo>
                        <a:lnTo>
                          <a:pt x="144" y="296"/>
                        </a:lnTo>
                        <a:lnTo>
                          <a:pt x="119" y="309"/>
                        </a:lnTo>
                        <a:lnTo>
                          <a:pt x="153" y="297"/>
                        </a:lnTo>
                        <a:lnTo>
                          <a:pt x="160" y="296"/>
                        </a:lnTo>
                        <a:lnTo>
                          <a:pt x="167" y="297"/>
                        </a:lnTo>
                        <a:lnTo>
                          <a:pt x="167" y="303"/>
                        </a:lnTo>
                        <a:lnTo>
                          <a:pt x="158" y="310"/>
                        </a:lnTo>
                        <a:lnTo>
                          <a:pt x="139" y="321"/>
                        </a:lnTo>
                        <a:lnTo>
                          <a:pt x="167" y="310"/>
                        </a:lnTo>
                        <a:lnTo>
                          <a:pt x="175" y="301"/>
                        </a:lnTo>
                        <a:lnTo>
                          <a:pt x="184" y="303"/>
                        </a:lnTo>
                        <a:lnTo>
                          <a:pt x="191" y="306"/>
                        </a:lnTo>
                        <a:lnTo>
                          <a:pt x="188" y="313"/>
                        </a:lnTo>
                        <a:lnTo>
                          <a:pt x="182" y="318"/>
                        </a:lnTo>
                        <a:lnTo>
                          <a:pt x="167" y="327"/>
                        </a:lnTo>
                        <a:lnTo>
                          <a:pt x="188" y="320"/>
                        </a:lnTo>
                        <a:lnTo>
                          <a:pt x="199" y="311"/>
                        </a:lnTo>
                        <a:lnTo>
                          <a:pt x="213" y="315"/>
                        </a:lnTo>
                        <a:lnTo>
                          <a:pt x="258" y="330"/>
                        </a:lnTo>
                        <a:lnTo>
                          <a:pt x="296" y="344"/>
                        </a:lnTo>
                        <a:lnTo>
                          <a:pt x="325" y="355"/>
                        </a:lnTo>
                        <a:lnTo>
                          <a:pt x="335" y="371"/>
                        </a:lnTo>
                        <a:lnTo>
                          <a:pt x="346" y="392"/>
                        </a:lnTo>
                        <a:lnTo>
                          <a:pt x="360" y="430"/>
                        </a:lnTo>
                        <a:lnTo>
                          <a:pt x="229" y="430"/>
                        </a:lnTo>
                        <a:lnTo>
                          <a:pt x="219" y="427"/>
                        </a:lnTo>
                        <a:lnTo>
                          <a:pt x="252" y="421"/>
                        </a:lnTo>
                        <a:lnTo>
                          <a:pt x="304" y="401"/>
                        </a:lnTo>
                        <a:lnTo>
                          <a:pt x="243" y="419"/>
                        </a:lnTo>
                        <a:lnTo>
                          <a:pt x="214" y="425"/>
                        </a:lnTo>
                        <a:lnTo>
                          <a:pt x="194" y="421"/>
                        </a:lnTo>
                        <a:lnTo>
                          <a:pt x="225" y="415"/>
                        </a:lnTo>
                        <a:lnTo>
                          <a:pt x="291" y="395"/>
                        </a:lnTo>
                        <a:lnTo>
                          <a:pt x="220" y="413"/>
                        </a:lnTo>
                        <a:lnTo>
                          <a:pt x="189" y="419"/>
                        </a:lnTo>
                        <a:lnTo>
                          <a:pt x="184" y="417"/>
                        </a:lnTo>
                        <a:lnTo>
                          <a:pt x="212" y="407"/>
                        </a:lnTo>
                        <a:lnTo>
                          <a:pt x="260" y="386"/>
                        </a:lnTo>
                        <a:lnTo>
                          <a:pt x="204" y="408"/>
                        </a:lnTo>
                        <a:lnTo>
                          <a:pt x="175" y="416"/>
                        </a:lnTo>
                        <a:lnTo>
                          <a:pt x="51" y="414"/>
                        </a:lnTo>
                        <a:lnTo>
                          <a:pt x="36" y="411"/>
                        </a:lnTo>
                        <a:lnTo>
                          <a:pt x="22" y="406"/>
                        </a:lnTo>
                        <a:lnTo>
                          <a:pt x="8" y="393"/>
                        </a:lnTo>
                        <a:lnTo>
                          <a:pt x="5" y="379"/>
                        </a:lnTo>
                        <a:lnTo>
                          <a:pt x="3" y="366"/>
                        </a:lnTo>
                        <a:lnTo>
                          <a:pt x="7" y="347"/>
                        </a:lnTo>
                        <a:lnTo>
                          <a:pt x="16" y="322"/>
                        </a:lnTo>
                        <a:lnTo>
                          <a:pt x="23" y="302"/>
                        </a:lnTo>
                        <a:lnTo>
                          <a:pt x="26" y="285"/>
                        </a:lnTo>
                        <a:lnTo>
                          <a:pt x="36" y="283"/>
                        </a:lnTo>
                        <a:lnTo>
                          <a:pt x="46" y="296"/>
                        </a:lnTo>
                        <a:lnTo>
                          <a:pt x="73" y="314"/>
                        </a:lnTo>
                        <a:lnTo>
                          <a:pt x="49" y="294"/>
                        </a:lnTo>
                        <a:lnTo>
                          <a:pt x="41" y="282"/>
                        </a:lnTo>
                        <a:lnTo>
                          <a:pt x="45" y="268"/>
                        </a:lnTo>
                        <a:lnTo>
                          <a:pt x="76" y="259"/>
                        </a:lnTo>
                        <a:lnTo>
                          <a:pt x="99" y="247"/>
                        </a:lnTo>
                        <a:lnTo>
                          <a:pt x="72" y="258"/>
                        </a:lnTo>
                        <a:lnTo>
                          <a:pt x="45" y="264"/>
                        </a:lnTo>
                        <a:lnTo>
                          <a:pt x="46" y="245"/>
                        </a:lnTo>
                        <a:lnTo>
                          <a:pt x="58" y="233"/>
                        </a:lnTo>
                        <a:lnTo>
                          <a:pt x="67" y="213"/>
                        </a:lnTo>
                        <a:lnTo>
                          <a:pt x="56" y="231"/>
                        </a:lnTo>
                        <a:lnTo>
                          <a:pt x="43" y="243"/>
                        </a:lnTo>
                        <a:lnTo>
                          <a:pt x="29" y="242"/>
                        </a:lnTo>
                        <a:lnTo>
                          <a:pt x="23" y="208"/>
                        </a:lnTo>
                        <a:lnTo>
                          <a:pt x="12" y="175"/>
                        </a:lnTo>
                        <a:lnTo>
                          <a:pt x="7" y="152"/>
                        </a:lnTo>
                        <a:lnTo>
                          <a:pt x="8" y="132"/>
                        </a:lnTo>
                        <a:lnTo>
                          <a:pt x="11" y="107"/>
                        </a:lnTo>
                        <a:lnTo>
                          <a:pt x="7" y="120"/>
                        </a:lnTo>
                        <a:lnTo>
                          <a:pt x="5" y="135"/>
                        </a:lnTo>
                        <a:lnTo>
                          <a:pt x="4" y="147"/>
                        </a:lnTo>
                        <a:lnTo>
                          <a:pt x="1" y="126"/>
                        </a:lnTo>
                        <a:lnTo>
                          <a:pt x="0" y="110"/>
                        </a:lnTo>
                        <a:lnTo>
                          <a:pt x="0" y="98"/>
                        </a:lnTo>
                        <a:lnTo>
                          <a:pt x="5" y="81"/>
                        </a:lnTo>
                        <a:lnTo>
                          <a:pt x="12" y="66"/>
                        </a:lnTo>
                        <a:lnTo>
                          <a:pt x="23" y="51"/>
                        </a:lnTo>
                        <a:lnTo>
                          <a:pt x="12" y="64"/>
                        </a:lnTo>
                        <a:lnTo>
                          <a:pt x="6" y="74"/>
                        </a:lnTo>
                        <a:lnTo>
                          <a:pt x="0" y="93"/>
                        </a:lnTo>
                        <a:lnTo>
                          <a:pt x="1" y="80"/>
                        </a:lnTo>
                        <a:lnTo>
                          <a:pt x="5" y="62"/>
                        </a:lnTo>
                        <a:lnTo>
                          <a:pt x="14" y="41"/>
                        </a:lnTo>
                        <a:lnTo>
                          <a:pt x="22" y="22"/>
                        </a:lnTo>
                        <a:lnTo>
                          <a:pt x="32" y="12"/>
                        </a:lnTo>
                        <a:lnTo>
                          <a:pt x="46" y="0"/>
                        </a:lnTo>
                        <a:lnTo>
                          <a:pt x="62" y="2"/>
                        </a:lnTo>
                        <a:lnTo>
                          <a:pt x="76" y="1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900" name="Freeform 215"/>
                  <p:cNvSpPr>
                    <a:spLocks/>
                  </p:cNvSpPr>
                  <p:nvPr/>
                </p:nvSpPr>
                <p:spPr bwMode="auto">
                  <a:xfrm>
                    <a:off x="72" y="2009"/>
                    <a:ext cx="17" cy="30"/>
                  </a:xfrm>
                  <a:custGeom>
                    <a:avLst/>
                    <a:gdLst>
                      <a:gd name="T0" fmla="*/ 3 w 17"/>
                      <a:gd name="T1" fmla="*/ 0 h 30"/>
                      <a:gd name="T2" fmla="*/ 14 w 17"/>
                      <a:gd name="T3" fmla="*/ 1 h 30"/>
                      <a:gd name="T4" fmla="*/ 16 w 17"/>
                      <a:gd name="T5" fmla="*/ 13 h 30"/>
                      <a:gd name="T6" fmla="*/ 14 w 17"/>
                      <a:gd name="T7" fmla="*/ 26 h 30"/>
                      <a:gd name="T8" fmla="*/ 3 w 17"/>
                      <a:gd name="T9" fmla="*/ 29 h 30"/>
                      <a:gd name="T10" fmla="*/ 0 w 17"/>
                      <a:gd name="T11" fmla="*/ 24 h 30"/>
                      <a:gd name="T12" fmla="*/ 0 w 17"/>
                      <a:gd name="T13" fmla="*/ 7 h 30"/>
                      <a:gd name="T14" fmla="*/ 3 w 17"/>
                      <a:gd name="T15" fmla="*/ 0 h 3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30"/>
                      <a:gd name="T26" fmla="*/ 17 w 17"/>
                      <a:gd name="T27" fmla="*/ 30 h 3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30">
                        <a:moveTo>
                          <a:pt x="3" y="0"/>
                        </a:moveTo>
                        <a:lnTo>
                          <a:pt x="14" y="1"/>
                        </a:lnTo>
                        <a:lnTo>
                          <a:pt x="16" y="13"/>
                        </a:lnTo>
                        <a:lnTo>
                          <a:pt x="14" y="26"/>
                        </a:lnTo>
                        <a:lnTo>
                          <a:pt x="3" y="29"/>
                        </a:lnTo>
                        <a:lnTo>
                          <a:pt x="0" y="24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901" name="Freeform 216"/>
                  <p:cNvSpPr>
                    <a:spLocks/>
                  </p:cNvSpPr>
                  <p:nvPr/>
                </p:nvSpPr>
                <p:spPr bwMode="auto">
                  <a:xfrm>
                    <a:off x="98" y="2131"/>
                    <a:ext cx="166" cy="17"/>
                  </a:xfrm>
                  <a:custGeom>
                    <a:avLst/>
                    <a:gdLst>
                      <a:gd name="T0" fmla="*/ 165 w 166"/>
                      <a:gd name="T1" fmla="*/ 0 h 17"/>
                      <a:gd name="T2" fmla="*/ 120 w 166"/>
                      <a:gd name="T3" fmla="*/ 7 h 17"/>
                      <a:gd name="T4" fmla="*/ 87 w 166"/>
                      <a:gd name="T5" fmla="*/ 11 h 17"/>
                      <a:gd name="T6" fmla="*/ 52 w 166"/>
                      <a:gd name="T7" fmla="*/ 13 h 17"/>
                      <a:gd name="T8" fmla="*/ 25 w 166"/>
                      <a:gd name="T9" fmla="*/ 14 h 17"/>
                      <a:gd name="T10" fmla="*/ 0 w 166"/>
                      <a:gd name="T11" fmla="*/ 13 h 17"/>
                      <a:gd name="T12" fmla="*/ 24 w 166"/>
                      <a:gd name="T13" fmla="*/ 16 h 17"/>
                      <a:gd name="T14" fmla="*/ 64 w 166"/>
                      <a:gd name="T15" fmla="*/ 16 h 17"/>
                      <a:gd name="T16" fmla="*/ 107 w 166"/>
                      <a:gd name="T17" fmla="*/ 11 h 17"/>
                      <a:gd name="T18" fmla="*/ 130 w 166"/>
                      <a:gd name="T19" fmla="*/ 8 h 17"/>
                      <a:gd name="T20" fmla="*/ 165 w 166"/>
                      <a:gd name="T21" fmla="*/ 0 h 1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66"/>
                      <a:gd name="T34" fmla="*/ 0 h 17"/>
                      <a:gd name="T35" fmla="*/ 166 w 166"/>
                      <a:gd name="T36" fmla="*/ 17 h 1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66" h="17">
                        <a:moveTo>
                          <a:pt x="165" y="0"/>
                        </a:moveTo>
                        <a:lnTo>
                          <a:pt x="120" y="7"/>
                        </a:lnTo>
                        <a:lnTo>
                          <a:pt x="87" y="11"/>
                        </a:lnTo>
                        <a:lnTo>
                          <a:pt x="52" y="13"/>
                        </a:lnTo>
                        <a:lnTo>
                          <a:pt x="25" y="14"/>
                        </a:lnTo>
                        <a:lnTo>
                          <a:pt x="0" y="13"/>
                        </a:lnTo>
                        <a:lnTo>
                          <a:pt x="24" y="16"/>
                        </a:lnTo>
                        <a:lnTo>
                          <a:pt x="64" y="16"/>
                        </a:lnTo>
                        <a:lnTo>
                          <a:pt x="107" y="11"/>
                        </a:lnTo>
                        <a:lnTo>
                          <a:pt x="130" y="8"/>
                        </a:lnTo>
                        <a:lnTo>
                          <a:pt x="165" y="0"/>
                        </a:lnTo>
                      </a:path>
                    </a:pathLst>
                  </a:custGeom>
                  <a:solidFill>
                    <a:srgbClr val="00006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68892" name="Freeform 217"/>
                <p:cNvSpPr>
                  <a:spLocks/>
                </p:cNvSpPr>
                <p:nvPr/>
              </p:nvSpPr>
              <p:spPr bwMode="auto">
                <a:xfrm>
                  <a:off x="63" y="1593"/>
                  <a:ext cx="148" cy="205"/>
                </a:xfrm>
                <a:custGeom>
                  <a:avLst/>
                  <a:gdLst>
                    <a:gd name="T0" fmla="*/ 81 w 148"/>
                    <a:gd name="T1" fmla="*/ 80 h 205"/>
                    <a:gd name="T2" fmla="*/ 76 w 148"/>
                    <a:gd name="T3" fmla="*/ 70 h 205"/>
                    <a:gd name="T4" fmla="*/ 70 w 148"/>
                    <a:gd name="T5" fmla="*/ 69 h 205"/>
                    <a:gd name="T6" fmla="*/ 64 w 148"/>
                    <a:gd name="T7" fmla="*/ 71 h 205"/>
                    <a:gd name="T8" fmla="*/ 62 w 148"/>
                    <a:gd name="T9" fmla="*/ 77 h 205"/>
                    <a:gd name="T10" fmla="*/ 61 w 148"/>
                    <a:gd name="T11" fmla="*/ 83 h 205"/>
                    <a:gd name="T12" fmla="*/ 63 w 148"/>
                    <a:gd name="T13" fmla="*/ 95 h 205"/>
                    <a:gd name="T14" fmla="*/ 65 w 148"/>
                    <a:gd name="T15" fmla="*/ 101 h 205"/>
                    <a:gd name="T16" fmla="*/ 67 w 148"/>
                    <a:gd name="T17" fmla="*/ 109 h 205"/>
                    <a:gd name="T18" fmla="*/ 69 w 148"/>
                    <a:gd name="T19" fmla="*/ 118 h 205"/>
                    <a:gd name="T20" fmla="*/ 74 w 148"/>
                    <a:gd name="T21" fmla="*/ 130 h 205"/>
                    <a:gd name="T22" fmla="*/ 82 w 148"/>
                    <a:gd name="T23" fmla="*/ 144 h 205"/>
                    <a:gd name="T24" fmla="*/ 89 w 148"/>
                    <a:gd name="T25" fmla="*/ 159 h 205"/>
                    <a:gd name="T26" fmla="*/ 96 w 148"/>
                    <a:gd name="T27" fmla="*/ 177 h 205"/>
                    <a:gd name="T28" fmla="*/ 101 w 148"/>
                    <a:gd name="T29" fmla="*/ 191 h 205"/>
                    <a:gd name="T30" fmla="*/ 101 w 148"/>
                    <a:gd name="T31" fmla="*/ 204 h 205"/>
                    <a:gd name="T32" fmla="*/ 83 w 148"/>
                    <a:gd name="T33" fmla="*/ 185 h 205"/>
                    <a:gd name="T34" fmla="*/ 64 w 148"/>
                    <a:gd name="T35" fmla="*/ 174 h 205"/>
                    <a:gd name="T36" fmla="*/ 55 w 148"/>
                    <a:gd name="T37" fmla="*/ 167 h 205"/>
                    <a:gd name="T38" fmla="*/ 42 w 148"/>
                    <a:gd name="T39" fmla="*/ 164 h 205"/>
                    <a:gd name="T40" fmla="*/ 28 w 148"/>
                    <a:gd name="T41" fmla="*/ 165 h 205"/>
                    <a:gd name="T42" fmla="*/ 14 w 148"/>
                    <a:gd name="T43" fmla="*/ 172 h 205"/>
                    <a:gd name="T44" fmla="*/ 1 w 148"/>
                    <a:gd name="T45" fmla="*/ 188 h 205"/>
                    <a:gd name="T46" fmla="*/ 0 w 148"/>
                    <a:gd name="T47" fmla="*/ 175 h 205"/>
                    <a:gd name="T48" fmla="*/ 7 w 148"/>
                    <a:gd name="T49" fmla="*/ 160 h 205"/>
                    <a:gd name="T50" fmla="*/ 17 w 148"/>
                    <a:gd name="T51" fmla="*/ 142 h 205"/>
                    <a:gd name="T52" fmla="*/ 21 w 148"/>
                    <a:gd name="T53" fmla="*/ 130 h 205"/>
                    <a:gd name="T54" fmla="*/ 22 w 148"/>
                    <a:gd name="T55" fmla="*/ 116 h 205"/>
                    <a:gd name="T56" fmla="*/ 19 w 148"/>
                    <a:gd name="T57" fmla="*/ 107 h 205"/>
                    <a:gd name="T58" fmla="*/ 13 w 148"/>
                    <a:gd name="T59" fmla="*/ 99 h 205"/>
                    <a:gd name="T60" fmla="*/ 9 w 148"/>
                    <a:gd name="T61" fmla="*/ 87 h 205"/>
                    <a:gd name="T62" fmla="*/ 8 w 148"/>
                    <a:gd name="T63" fmla="*/ 77 h 205"/>
                    <a:gd name="T64" fmla="*/ 5 w 148"/>
                    <a:gd name="T65" fmla="*/ 66 h 205"/>
                    <a:gd name="T66" fmla="*/ 5 w 148"/>
                    <a:gd name="T67" fmla="*/ 54 h 205"/>
                    <a:gd name="T68" fmla="*/ 7 w 148"/>
                    <a:gd name="T69" fmla="*/ 44 h 205"/>
                    <a:gd name="T70" fmla="*/ 11 w 148"/>
                    <a:gd name="T71" fmla="*/ 36 h 205"/>
                    <a:gd name="T72" fmla="*/ 16 w 148"/>
                    <a:gd name="T73" fmla="*/ 24 h 205"/>
                    <a:gd name="T74" fmla="*/ 25 w 148"/>
                    <a:gd name="T75" fmla="*/ 13 h 205"/>
                    <a:gd name="T76" fmla="*/ 34 w 148"/>
                    <a:gd name="T77" fmla="*/ 8 h 205"/>
                    <a:gd name="T78" fmla="*/ 47 w 148"/>
                    <a:gd name="T79" fmla="*/ 4 h 205"/>
                    <a:gd name="T80" fmla="*/ 63 w 148"/>
                    <a:gd name="T81" fmla="*/ 1 h 205"/>
                    <a:gd name="T82" fmla="*/ 87 w 148"/>
                    <a:gd name="T83" fmla="*/ 0 h 205"/>
                    <a:gd name="T84" fmla="*/ 100 w 148"/>
                    <a:gd name="T85" fmla="*/ 2 h 205"/>
                    <a:gd name="T86" fmla="*/ 113 w 148"/>
                    <a:gd name="T87" fmla="*/ 6 h 205"/>
                    <a:gd name="T88" fmla="*/ 125 w 148"/>
                    <a:gd name="T89" fmla="*/ 10 h 205"/>
                    <a:gd name="T90" fmla="*/ 133 w 148"/>
                    <a:gd name="T91" fmla="*/ 16 h 205"/>
                    <a:gd name="T92" fmla="*/ 142 w 148"/>
                    <a:gd name="T93" fmla="*/ 26 h 205"/>
                    <a:gd name="T94" fmla="*/ 147 w 148"/>
                    <a:gd name="T95" fmla="*/ 38 h 205"/>
                    <a:gd name="T96" fmla="*/ 147 w 148"/>
                    <a:gd name="T97" fmla="*/ 50 h 205"/>
                    <a:gd name="T98" fmla="*/ 144 w 148"/>
                    <a:gd name="T99" fmla="*/ 59 h 205"/>
                    <a:gd name="T100" fmla="*/ 135 w 148"/>
                    <a:gd name="T101" fmla="*/ 50 h 205"/>
                    <a:gd name="T102" fmla="*/ 121 w 148"/>
                    <a:gd name="T103" fmla="*/ 44 h 205"/>
                    <a:gd name="T104" fmla="*/ 105 w 148"/>
                    <a:gd name="T105" fmla="*/ 42 h 205"/>
                    <a:gd name="T106" fmla="*/ 109 w 148"/>
                    <a:gd name="T107" fmla="*/ 59 h 205"/>
                    <a:gd name="T108" fmla="*/ 91 w 148"/>
                    <a:gd name="T109" fmla="*/ 53 h 205"/>
                    <a:gd name="T110" fmla="*/ 97 w 148"/>
                    <a:gd name="T111" fmla="*/ 66 h 205"/>
                    <a:gd name="T112" fmla="*/ 83 w 148"/>
                    <a:gd name="T113" fmla="*/ 65 h 205"/>
                    <a:gd name="T114" fmla="*/ 81 w 148"/>
                    <a:gd name="T115" fmla="*/ 80 h 205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48"/>
                    <a:gd name="T175" fmla="*/ 0 h 205"/>
                    <a:gd name="T176" fmla="*/ 148 w 148"/>
                    <a:gd name="T177" fmla="*/ 205 h 205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48" h="205">
                      <a:moveTo>
                        <a:pt x="81" y="80"/>
                      </a:moveTo>
                      <a:lnTo>
                        <a:pt x="76" y="70"/>
                      </a:lnTo>
                      <a:lnTo>
                        <a:pt x="70" y="69"/>
                      </a:lnTo>
                      <a:lnTo>
                        <a:pt x="64" y="71"/>
                      </a:lnTo>
                      <a:lnTo>
                        <a:pt x="62" y="77"/>
                      </a:lnTo>
                      <a:lnTo>
                        <a:pt x="61" y="83"/>
                      </a:lnTo>
                      <a:lnTo>
                        <a:pt x="63" y="95"/>
                      </a:lnTo>
                      <a:lnTo>
                        <a:pt x="65" y="101"/>
                      </a:lnTo>
                      <a:lnTo>
                        <a:pt x="67" y="109"/>
                      </a:lnTo>
                      <a:lnTo>
                        <a:pt x="69" y="118"/>
                      </a:lnTo>
                      <a:lnTo>
                        <a:pt x="74" y="130"/>
                      </a:lnTo>
                      <a:lnTo>
                        <a:pt x="82" y="144"/>
                      </a:lnTo>
                      <a:lnTo>
                        <a:pt x="89" y="159"/>
                      </a:lnTo>
                      <a:lnTo>
                        <a:pt x="96" y="177"/>
                      </a:lnTo>
                      <a:lnTo>
                        <a:pt x="101" y="191"/>
                      </a:lnTo>
                      <a:lnTo>
                        <a:pt x="101" y="204"/>
                      </a:lnTo>
                      <a:lnTo>
                        <a:pt x="83" y="185"/>
                      </a:lnTo>
                      <a:lnTo>
                        <a:pt x="64" y="174"/>
                      </a:lnTo>
                      <a:lnTo>
                        <a:pt x="55" y="167"/>
                      </a:lnTo>
                      <a:lnTo>
                        <a:pt x="42" y="164"/>
                      </a:lnTo>
                      <a:lnTo>
                        <a:pt x="28" y="165"/>
                      </a:lnTo>
                      <a:lnTo>
                        <a:pt x="14" y="172"/>
                      </a:lnTo>
                      <a:lnTo>
                        <a:pt x="1" y="188"/>
                      </a:lnTo>
                      <a:lnTo>
                        <a:pt x="0" y="175"/>
                      </a:lnTo>
                      <a:lnTo>
                        <a:pt x="7" y="160"/>
                      </a:lnTo>
                      <a:lnTo>
                        <a:pt x="17" y="142"/>
                      </a:lnTo>
                      <a:lnTo>
                        <a:pt x="21" y="130"/>
                      </a:lnTo>
                      <a:lnTo>
                        <a:pt x="22" y="116"/>
                      </a:lnTo>
                      <a:lnTo>
                        <a:pt x="19" y="107"/>
                      </a:lnTo>
                      <a:lnTo>
                        <a:pt x="13" y="99"/>
                      </a:lnTo>
                      <a:lnTo>
                        <a:pt x="9" y="87"/>
                      </a:lnTo>
                      <a:lnTo>
                        <a:pt x="8" y="77"/>
                      </a:lnTo>
                      <a:lnTo>
                        <a:pt x="5" y="66"/>
                      </a:lnTo>
                      <a:lnTo>
                        <a:pt x="5" y="54"/>
                      </a:lnTo>
                      <a:lnTo>
                        <a:pt x="7" y="44"/>
                      </a:lnTo>
                      <a:lnTo>
                        <a:pt x="11" y="36"/>
                      </a:lnTo>
                      <a:lnTo>
                        <a:pt x="16" y="24"/>
                      </a:lnTo>
                      <a:lnTo>
                        <a:pt x="25" y="13"/>
                      </a:lnTo>
                      <a:lnTo>
                        <a:pt x="34" y="8"/>
                      </a:lnTo>
                      <a:lnTo>
                        <a:pt x="47" y="4"/>
                      </a:lnTo>
                      <a:lnTo>
                        <a:pt x="63" y="1"/>
                      </a:lnTo>
                      <a:lnTo>
                        <a:pt x="87" y="0"/>
                      </a:lnTo>
                      <a:lnTo>
                        <a:pt x="100" y="2"/>
                      </a:lnTo>
                      <a:lnTo>
                        <a:pt x="113" y="6"/>
                      </a:lnTo>
                      <a:lnTo>
                        <a:pt x="125" y="10"/>
                      </a:lnTo>
                      <a:lnTo>
                        <a:pt x="133" y="16"/>
                      </a:lnTo>
                      <a:lnTo>
                        <a:pt x="142" y="26"/>
                      </a:lnTo>
                      <a:lnTo>
                        <a:pt x="147" y="38"/>
                      </a:lnTo>
                      <a:lnTo>
                        <a:pt x="147" y="50"/>
                      </a:lnTo>
                      <a:lnTo>
                        <a:pt x="144" y="59"/>
                      </a:lnTo>
                      <a:lnTo>
                        <a:pt x="135" y="50"/>
                      </a:lnTo>
                      <a:lnTo>
                        <a:pt x="121" y="44"/>
                      </a:lnTo>
                      <a:lnTo>
                        <a:pt x="105" y="42"/>
                      </a:lnTo>
                      <a:lnTo>
                        <a:pt x="109" y="59"/>
                      </a:lnTo>
                      <a:lnTo>
                        <a:pt x="91" y="53"/>
                      </a:lnTo>
                      <a:lnTo>
                        <a:pt x="97" y="66"/>
                      </a:lnTo>
                      <a:lnTo>
                        <a:pt x="83" y="65"/>
                      </a:lnTo>
                      <a:lnTo>
                        <a:pt x="81" y="8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8886" name="Group 218"/>
              <p:cNvGrpSpPr>
                <a:grpSpLocks/>
              </p:cNvGrpSpPr>
              <p:nvPr/>
            </p:nvGrpSpPr>
            <p:grpSpPr bwMode="auto">
              <a:xfrm>
                <a:off x="2" y="1923"/>
                <a:ext cx="121" cy="223"/>
                <a:chOff x="2" y="1923"/>
                <a:chExt cx="121" cy="223"/>
              </a:xfrm>
            </p:grpSpPr>
            <p:sp>
              <p:nvSpPr>
                <p:cNvPr id="68887" name="Freeform 219"/>
                <p:cNvSpPr>
                  <a:spLocks/>
                </p:cNvSpPr>
                <p:nvPr/>
              </p:nvSpPr>
              <p:spPr bwMode="auto">
                <a:xfrm>
                  <a:off x="2" y="1923"/>
                  <a:ext cx="121" cy="223"/>
                </a:xfrm>
                <a:custGeom>
                  <a:avLst/>
                  <a:gdLst>
                    <a:gd name="T0" fmla="*/ 67 w 121"/>
                    <a:gd name="T1" fmla="*/ 32 h 223"/>
                    <a:gd name="T2" fmla="*/ 45 w 121"/>
                    <a:gd name="T3" fmla="*/ 30 h 223"/>
                    <a:gd name="T4" fmla="*/ 32 w 121"/>
                    <a:gd name="T5" fmla="*/ 25 h 223"/>
                    <a:gd name="T6" fmla="*/ 27 w 121"/>
                    <a:gd name="T7" fmla="*/ 17 h 223"/>
                    <a:gd name="T8" fmla="*/ 27 w 121"/>
                    <a:gd name="T9" fmla="*/ 9 h 223"/>
                    <a:gd name="T10" fmla="*/ 24 w 121"/>
                    <a:gd name="T11" fmla="*/ 3 h 223"/>
                    <a:gd name="T12" fmla="*/ 12 w 121"/>
                    <a:gd name="T13" fmla="*/ 0 h 223"/>
                    <a:gd name="T14" fmla="*/ 0 w 121"/>
                    <a:gd name="T15" fmla="*/ 1 h 223"/>
                    <a:gd name="T16" fmla="*/ 14 w 121"/>
                    <a:gd name="T17" fmla="*/ 172 h 223"/>
                    <a:gd name="T18" fmla="*/ 24 w 121"/>
                    <a:gd name="T19" fmla="*/ 188 h 223"/>
                    <a:gd name="T20" fmla="*/ 36 w 121"/>
                    <a:gd name="T21" fmla="*/ 204 h 223"/>
                    <a:gd name="T22" fmla="*/ 53 w 121"/>
                    <a:gd name="T23" fmla="*/ 216 h 223"/>
                    <a:gd name="T24" fmla="*/ 73 w 121"/>
                    <a:gd name="T25" fmla="*/ 219 h 223"/>
                    <a:gd name="T26" fmla="*/ 101 w 121"/>
                    <a:gd name="T27" fmla="*/ 222 h 223"/>
                    <a:gd name="T28" fmla="*/ 116 w 121"/>
                    <a:gd name="T29" fmla="*/ 218 h 223"/>
                    <a:gd name="T30" fmla="*/ 120 w 121"/>
                    <a:gd name="T31" fmla="*/ 206 h 223"/>
                    <a:gd name="T32" fmla="*/ 118 w 121"/>
                    <a:gd name="T33" fmla="*/ 191 h 223"/>
                    <a:gd name="T34" fmla="*/ 107 w 121"/>
                    <a:gd name="T35" fmla="*/ 142 h 223"/>
                    <a:gd name="T36" fmla="*/ 97 w 121"/>
                    <a:gd name="T37" fmla="*/ 94 h 223"/>
                    <a:gd name="T38" fmla="*/ 93 w 121"/>
                    <a:gd name="T39" fmla="*/ 58 h 223"/>
                    <a:gd name="T40" fmla="*/ 93 w 121"/>
                    <a:gd name="T41" fmla="*/ 49 h 223"/>
                    <a:gd name="T42" fmla="*/ 86 w 121"/>
                    <a:gd name="T43" fmla="*/ 36 h 223"/>
                    <a:gd name="T44" fmla="*/ 80 w 121"/>
                    <a:gd name="T45" fmla="*/ 32 h 223"/>
                    <a:gd name="T46" fmla="*/ 67 w 121"/>
                    <a:gd name="T47" fmla="*/ 32 h 2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21"/>
                    <a:gd name="T73" fmla="*/ 0 h 223"/>
                    <a:gd name="T74" fmla="*/ 121 w 121"/>
                    <a:gd name="T75" fmla="*/ 223 h 22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21" h="223">
                      <a:moveTo>
                        <a:pt x="67" y="32"/>
                      </a:moveTo>
                      <a:lnTo>
                        <a:pt x="45" y="30"/>
                      </a:lnTo>
                      <a:lnTo>
                        <a:pt x="32" y="25"/>
                      </a:lnTo>
                      <a:lnTo>
                        <a:pt x="27" y="17"/>
                      </a:lnTo>
                      <a:lnTo>
                        <a:pt x="27" y="9"/>
                      </a:lnTo>
                      <a:lnTo>
                        <a:pt x="24" y="3"/>
                      </a:lnTo>
                      <a:lnTo>
                        <a:pt x="12" y="0"/>
                      </a:lnTo>
                      <a:lnTo>
                        <a:pt x="0" y="1"/>
                      </a:lnTo>
                      <a:lnTo>
                        <a:pt x="14" y="172"/>
                      </a:lnTo>
                      <a:lnTo>
                        <a:pt x="24" y="188"/>
                      </a:lnTo>
                      <a:lnTo>
                        <a:pt x="36" y="204"/>
                      </a:lnTo>
                      <a:lnTo>
                        <a:pt x="53" y="216"/>
                      </a:lnTo>
                      <a:lnTo>
                        <a:pt x="73" y="219"/>
                      </a:lnTo>
                      <a:lnTo>
                        <a:pt x="101" y="222"/>
                      </a:lnTo>
                      <a:lnTo>
                        <a:pt x="116" y="218"/>
                      </a:lnTo>
                      <a:lnTo>
                        <a:pt x="120" y="206"/>
                      </a:lnTo>
                      <a:lnTo>
                        <a:pt x="118" y="191"/>
                      </a:lnTo>
                      <a:lnTo>
                        <a:pt x="107" y="142"/>
                      </a:lnTo>
                      <a:lnTo>
                        <a:pt x="97" y="94"/>
                      </a:lnTo>
                      <a:lnTo>
                        <a:pt x="93" y="58"/>
                      </a:lnTo>
                      <a:lnTo>
                        <a:pt x="93" y="49"/>
                      </a:lnTo>
                      <a:lnTo>
                        <a:pt x="86" y="36"/>
                      </a:lnTo>
                      <a:lnTo>
                        <a:pt x="80" y="32"/>
                      </a:lnTo>
                      <a:lnTo>
                        <a:pt x="67" y="32"/>
                      </a:lnTo>
                    </a:path>
                  </a:pathLst>
                </a:custGeom>
                <a:solidFill>
                  <a:srgbClr val="40404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888" name="Freeform 220"/>
                <p:cNvSpPr>
                  <a:spLocks/>
                </p:cNvSpPr>
                <p:nvPr/>
              </p:nvSpPr>
              <p:spPr bwMode="auto">
                <a:xfrm>
                  <a:off x="5" y="1934"/>
                  <a:ext cx="95" cy="196"/>
                </a:xfrm>
                <a:custGeom>
                  <a:avLst/>
                  <a:gdLst>
                    <a:gd name="T0" fmla="*/ 62 w 95"/>
                    <a:gd name="T1" fmla="*/ 38 h 196"/>
                    <a:gd name="T2" fmla="*/ 44 w 95"/>
                    <a:gd name="T3" fmla="*/ 37 h 196"/>
                    <a:gd name="T4" fmla="*/ 26 w 95"/>
                    <a:gd name="T5" fmla="*/ 33 h 196"/>
                    <a:gd name="T6" fmla="*/ 15 w 95"/>
                    <a:gd name="T7" fmla="*/ 25 h 196"/>
                    <a:gd name="T8" fmla="*/ 8 w 95"/>
                    <a:gd name="T9" fmla="*/ 18 h 196"/>
                    <a:gd name="T10" fmla="*/ 0 w 95"/>
                    <a:gd name="T11" fmla="*/ 0 h 196"/>
                    <a:gd name="T12" fmla="*/ 12 w 95"/>
                    <a:gd name="T13" fmla="*/ 150 h 196"/>
                    <a:gd name="T14" fmla="*/ 20 w 95"/>
                    <a:gd name="T15" fmla="*/ 164 h 196"/>
                    <a:gd name="T16" fmla="*/ 29 w 95"/>
                    <a:gd name="T17" fmla="*/ 177 h 196"/>
                    <a:gd name="T18" fmla="*/ 40 w 95"/>
                    <a:gd name="T19" fmla="*/ 185 h 196"/>
                    <a:gd name="T20" fmla="*/ 50 w 95"/>
                    <a:gd name="T21" fmla="*/ 190 h 196"/>
                    <a:gd name="T22" fmla="*/ 62 w 95"/>
                    <a:gd name="T23" fmla="*/ 193 h 196"/>
                    <a:gd name="T24" fmla="*/ 73 w 95"/>
                    <a:gd name="T25" fmla="*/ 195 h 196"/>
                    <a:gd name="T26" fmla="*/ 86 w 95"/>
                    <a:gd name="T27" fmla="*/ 195 h 196"/>
                    <a:gd name="T28" fmla="*/ 91 w 95"/>
                    <a:gd name="T29" fmla="*/ 193 h 196"/>
                    <a:gd name="T30" fmla="*/ 94 w 95"/>
                    <a:gd name="T31" fmla="*/ 185 h 196"/>
                    <a:gd name="T32" fmla="*/ 93 w 95"/>
                    <a:gd name="T33" fmla="*/ 174 h 196"/>
                    <a:gd name="T34" fmla="*/ 85 w 95"/>
                    <a:gd name="T35" fmla="*/ 148 h 196"/>
                    <a:gd name="T36" fmla="*/ 71 w 95"/>
                    <a:gd name="T37" fmla="*/ 58 h 196"/>
                    <a:gd name="T38" fmla="*/ 69 w 95"/>
                    <a:gd name="T39" fmla="*/ 45 h 196"/>
                    <a:gd name="T40" fmla="*/ 62 w 95"/>
                    <a:gd name="T41" fmla="*/ 38 h 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95"/>
                    <a:gd name="T64" fmla="*/ 0 h 196"/>
                    <a:gd name="T65" fmla="*/ 95 w 95"/>
                    <a:gd name="T66" fmla="*/ 196 h 19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95" h="196">
                      <a:moveTo>
                        <a:pt x="62" y="38"/>
                      </a:moveTo>
                      <a:lnTo>
                        <a:pt x="44" y="37"/>
                      </a:lnTo>
                      <a:lnTo>
                        <a:pt x="26" y="33"/>
                      </a:lnTo>
                      <a:lnTo>
                        <a:pt x="15" y="25"/>
                      </a:lnTo>
                      <a:lnTo>
                        <a:pt x="8" y="18"/>
                      </a:lnTo>
                      <a:lnTo>
                        <a:pt x="0" y="0"/>
                      </a:lnTo>
                      <a:lnTo>
                        <a:pt x="12" y="150"/>
                      </a:lnTo>
                      <a:lnTo>
                        <a:pt x="20" y="164"/>
                      </a:lnTo>
                      <a:lnTo>
                        <a:pt x="29" y="177"/>
                      </a:lnTo>
                      <a:lnTo>
                        <a:pt x="40" y="185"/>
                      </a:lnTo>
                      <a:lnTo>
                        <a:pt x="50" y="190"/>
                      </a:lnTo>
                      <a:lnTo>
                        <a:pt x="62" y="193"/>
                      </a:lnTo>
                      <a:lnTo>
                        <a:pt x="73" y="195"/>
                      </a:lnTo>
                      <a:lnTo>
                        <a:pt x="86" y="195"/>
                      </a:lnTo>
                      <a:lnTo>
                        <a:pt x="91" y="193"/>
                      </a:lnTo>
                      <a:lnTo>
                        <a:pt x="94" y="185"/>
                      </a:lnTo>
                      <a:lnTo>
                        <a:pt x="93" y="174"/>
                      </a:lnTo>
                      <a:lnTo>
                        <a:pt x="85" y="148"/>
                      </a:lnTo>
                      <a:lnTo>
                        <a:pt x="71" y="58"/>
                      </a:lnTo>
                      <a:lnTo>
                        <a:pt x="69" y="45"/>
                      </a:lnTo>
                      <a:lnTo>
                        <a:pt x="62" y="38"/>
                      </a:lnTo>
                    </a:path>
                  </a:pathLst>
                </a:custGeom>
                <a:solidFill>
                  <a:srgbClr val="60606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68616" name="Rectangle 221"/>
          <p:cNvSpPr>
            <a:spLocks noChangeArrowheads="1"/>
          </p:cNvSpPr>
          <p:nvPr/>
        </p:nvSpPr>
        <p:spPr bwMode="auto">
          <a:xfrm>
            <a:off x="3074988" y="3165475"/>
            <a:ext cx="48768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Tunnel or transport mode</a:t>
            </a:r>
          </a:p>
        </p:txBody>
      </p:sp>
      <p:grpSp>
        <p:nvGrpSpPr>
          <p:cNvPr id="68617" name="Group 222"/>
          <p:cNvGrpSpPr>
            <a:grpSpLocks/>
          </p:cNvGrpSpPr>
          <p:nvPr/>
        </p:nvGrpSpPr>
        <p:grpSpPr bwMode="auto">
          <a:xfrm>
            <a:off x="166688" y="4797425"/>
            <a:ext cx="2195512" cy="990600"/>
            <a:chOff x="2201" y="916"/>
            <a:chExt cx="1571" cy="1192"/>
          </a:xfrm>
        </p:grpSpPr>
        <p:grpSp>
          <p:nvGrpSpPr>
            <p:cNvPr id="68865" name="Group 223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68867" name="Oval 224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68" name="Oval 225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69" name="Oval 226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70" name="Oval 227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71" name="Oval 228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72" name="Oval 229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73" name="Oval 230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8866" name="Oval 231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68618" name="Group 232"/>
          <p:cNvGrpSpPr>
            <a:grpSpLocks/>
          </p:cNvGrpSpPr>
          <p:nvPr/>
        </p:nvGrpSpPr>
        <p:grpSpPr bwMode="auto">
          <a:xfrm>
            <a:off x="1371600" y="4873625"/>
            <a:ext cx="1828800" cy="658813"/>
            <a:chOff x="1200" y="2304"/>
            <a:chExt cx="1152" cy="415"/>
          </a:xfrm>
        </p:grpSpPr>
        <p:sp>
          <p:nvSpPr>
            <p:cNvPr id="68858" name="Rectangle 233"/>
            <p:cNvSpPr>
              <a:spLocks noChangeArrowheads="1"/>
            </p:cNvSpPr>
            <p:nvPr/>
          </p:nvSpPr>
          <p:spPr bwMode="auto">
            <a:xfrm>
              <a:off x="1200" y="2304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800" b="1">
                  <a:solidFill>
                    <a:schemeClr val="bg2"/>
                  </a:solidFill>
                  <a:latin typeface="Times New Roman" pitchFamily="18" charset="0"/>
                </a:rPr>
                <a:t>IPsec 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800" b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fr-FR" sz="20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68859" name="Group 234"/>
            <p:cNvGrpSpPr>
              <a:grpSpLocks/>
            </p:cNvGrpSpPr>
            <p:nvPr/>
          </p:nvGrpSpPr>
          <p:grpSpPr bwMode="auto">
            <a:xfrm>
              <a:off x="1200" y="2575"/>
              <a:ext cx="432" cy="144"/>
              <a:chOff x="2160" y="2016"/>
              <a:chExt cx="816" cy="277"/>
            </a:xfrm>
          </p:grpSpPr>
          <p:sp>
            <p:nvSpPr>
              <p:cNvPr id="68860" name="Rectangle 235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61" name="Rectangle 236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62" name="Rectangle 237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63" name="Line 238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64" name="Freeform 239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68619" name="Group 240"/>
          <p:cNvGrpSpPr>
            <a:grpSpLocks/>
          </p:cNvGrpSpPr>
          <p:nvPr/>
        </p:nvGrpSpPr>
        <p:grpSpPr bwMode="auto">
          <a:xfrm>
            <a:off x="3290888" y="4924425"/>
            <a:ext cx="2195512" cy="990600"/>
            <a:chOff x="2201" y="916"/>
            <a:chExt cx="1571" cy="1192"/>
          </a:xfrm>
        </p:grpSpPr>
        <p:grpSp>
          <p:nvGrpSpPr>
            <p:cNvPr id="68849" name="Group 241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68851" name="Oval 242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52" name="Oval 243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53" name="Oval 244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54" name="Oval 245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55" name="Oval 246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56" name="Oval 247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57" name="Oval 248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8850" name="Oval 249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68620" name="Rectangle 250"/>
          <p:cNvSpPr>
            <a:spLocks noChangeArrowheads="1"/>
          </p:cNvSpPr>
          <p:nvPr/>
        </p:nvSpPr>
        <p:spPr bwMode="auto">
          <a:xfrm>
            <a:off x="3581400" y="5381625"/>
            <a:ext cx="48768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Tunnel mode</a:t>
            </a:r>
          </a:p>
        </p:txBody>
      </p:sp>
      <p:grpSp>
        <p:nvGrpSpPr>
          <p:cNvPr id="68621" name="Group 251"/>
          <p:cNvGrpSpPr>
            <a:grpSpLocks/>
          </p:cNvGrpSpPr>
          <p:nvPr/>
        </p:nvGrpSpPr>
        <p:grpSpPr bwMode="auto">
          <a:xfrm>
            <a:off x="6491288" y="4797425"/>
            <a:ext cx="2195512" cy="990600"/>
            <a:chOff x="2201" y="916"/>
            <a:chExt cx="1571" cy="1192"/>
          </a:xfrm>
        </p:grpSpPr>
        <p:grpSp>
          <p:nvGrpSpPr>
            <p:cNvPr id="68840" name="Group 252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68842" name="Oval 253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43" name="Oval 254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44" name="Oval 255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45" name="Oval 256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46" name="Oval 257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47" name="Oval 258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48" name="Oval 259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8841" name="Oval 260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68622" name="Group 261"/>
          <p:cNvGrpSpPr>
            <a:grpSpLocks/>
          </p:cNvGrpSpPr>
          <p:nvPr/>
        </p:nvGrpSpPr>
        <p:grpSpPr bwMode="auto">
          <a:xfrm>
            <a:off x="6934200" y="4900613"/>
            <a:ext cx="1828800" cy="658812"/>
            <a:chOff x="4656" y="2400"/>
            <a:chExt cx="1152" cy="415"/>
          </a:xfrm>
        </p:grpSpPr>
        <p:sp>
          <p:nvSpPr>
            <p:cNvPr id="68833" name="Rectangle 262"/>
            <p:cNvSpPr>
              <a:spLocks noChangeArrowheads="1"/>
            </p:cNvSpPr>
            <p:nvPr/>
          </p:nvSpPr>
          <p:spPr bwMode="auto">
            <a:xfrm>
              <a:off x="4656" y="2400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800" b="1">
                  <a:solidFill>
                    <a:schemeClr val="bg2"/>
                  </a:solidFill>
                  <a:latin typeface="Times New Roman" pitchFamily="18" charset="0"/>
                </a:rPr>
                <a:t>IPsec 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800" b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fr-FR" sz="20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68834" name="Group 263"/>
            <p:cNvGrpSpPr>
              <a:grpSpLocks/>
            </p:cNvGrpSpPr>
            <p:nvPr/>
          </p:nvGrpSpPr>
          <p:grpSpPr bwMode="auto">
            <a:xfrm>
              <a:off x="4656" y="2671"/>
              <a:ext cx="432" cy="144"/>
              <a:chOff x="2160" y="2016"/>
              <a:chExt cx="816" cy="277"/>
            </a:xfrm>
          </p:grpSpPr>
          <p:sp>
            <p:nvSpPr>
              <p:cNvPr id="68835" name="Rectangle 264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36" name="Rectangle 265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37" name="Rectangle 266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38" name="Line 267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39" name="Freeform 268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68623" name="Line 269"/>
          <p:cNvSpPr>
            <a:spLocks noChangeShapeType="1"/>
          </p:cNvSpPr>
          <p:nvPr/>
        </p:nvSpPr>
        <p:spPr bwMode="auto">
          <a:xfrm flipV="1">
            <a:off x="2133600" y="5407025"/>
            <a:ext cx="46958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68624" name="Group 270"/>
          <p:cNvGrpSpPr>
            <a:grpSpLocks/>
          </p:cNvGrpSpPr>
          <p:nvPr/>
        </p:nvGrpSpPr>
        <p:grpSpPr bwMode="auto">
          <a:xfrm>
            <a:off x="152400" y="4924425"/>
            <a:ext cx="815975" cy="704850"/>
            <a:chOff x="1502" y="1344"/>
            <a:chExt cx="514" cy="444"/>
          </a:xfrm>
        </p:grpSpPr>
        <p:sp>
          <p:nvSpPr>
            <p:cNvPr id="68739" name="Freeform 271"/>
            <p:cNvSpPr>
              <a:spLocks/>
            </p:cNvSpPr>
            <p:nvPr/>
          </p:nvSpPr>
          <p:spPr bwMode="auto">
            <a:xfrm>
              <a:off x="1750" y="1540"/>
              <a:ext cx="153" cy="106"/>
            </a:xfrm>
            <a:custGeom>
              <a:avLst/>
              <a:gdLst>
                <a:gd name="T0" fmla="*/ 152 w 238"/>
                <a:gd name="T1" fmla="*/ 32 h 145"/>
                <a:gd name="T2" fmla="*/ 152 w 238"/>
                <a:gd name="T3" fmla="*/ 105 h 145"/>
                <a:gd name="T4" fmla="*/ 0 w 238"/>
                <a:gd name="T5" fmla="*/ 52 h 145"/>
                <a:gd name="T6" fmla="*/ 0 w 238"/>
                <a:gd name="T7" fmla="*/ 0 h 145"/>
                <a:gd name="T8" fmla="*/ 152 w 238"/>
                <a:gd name="T9" fmla="*/ 32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8"/>
                <a:gd name="T16" fmla="*/ 0 h 145"/>
                <a:gd name="T17" fmla="*/ 238 w 238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8" h="145">
                  <a:moveTo>
                    <a:pt x="237" y="44"/>
                  </a:moveTo>
                  <a:lnTo>
                    <a:pt x="237" y="144"/>
                  </a:lnTo>
                  <a:lnTo>
                    <a:pt x="0" y="71"/>
                  </a:lnTo>
                  <a:lnTo>
                    <a:pt x="0" y="0"/>
                  </a:lnTo>
                  <a:lnTo>
                    <a:pt x="237" y="44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740" name="Freeform 272"/>
            <p:cNvSpPr>
              <a:spLocks/>
            </p:cNvSpPr>
            <p:nvPr/>
          </p:nvSpPr>
          <p:spPr bwMode="auto">
            <a:xfrm>
              <a:off x="1902" y="1565"/>
              <a:ext cx="114" cy="81"/>
            </a:xfrm>
            <a:custGeom>
              <a:avLst/>
              <a:gdLst>
                <a:gd name="T0" fmla="*/ 0 w 177"/>
                <a:gd name="T1" fmla="*/ 7 h 111"/>
                <a:gd name="T2" fmla="*/ 0 w 177"/>
                <a:gd name="T3" fmla="*/ 80 h 111"/>
                <a:gd name="T4" fmla="*/ 113 w 177"/>
                <a:gd name="T5" fmla="*/ 63 h 111"/>
                <a:gd name="T6" fmla="*/ 113 w 177"/>
                <a:gd name="T7" fmla="*/ 0 h 111"/>
                <a:gd name="T8" fmla="*/ 0 w 177"/>
                <a:gd name="T9" fmla="*/ 7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11"/>
                <a:gd name="T17" fmla="*/ 177 w 177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11">
                  <a:moveTo>
                    <a:pt x="0" y="10"/>
                  </a:moveTo>
                  <a:lnTo>
                    <a:pt x="0" y="110"/>
                  </a:lnTo>
                  <a:lnTo>
                    <a:pt x="176" y="86"/>
                  </a:lnTo>
                  <a:lnTo>
                    <a:pt x="176" y="0"/>
                  </a:lnTo>
                  <a:lnTo>
                    <a:pt x="0" y="1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741" name="Freeform 273"/>
            <p:cNvSpPr>
              <a:spLocks/>
            </p:cNvSpPr>
            <p:nvPr/>
          </p:nvSpPr>
          <p:spPr bwMode="auto">
            <a:xfrm>
              <a:off x="1750" y="1540"/>
              <a:ext cx="266" cy="33"/>
            </a:xfrm>
            <a:custGeom>
              <a:avLst/>
              <a:gdLst>
                <a:gd name="T0" fmla="*/ 265 w 414"/>
                <a:gd name="T1" fmla="*/ 25 h 45"/>
                <a:gd name="T2" fmla="*/ 151 w 414"/>
                <a:gd name="T3" fmla="*/ 32 h 45"/>
                <a:gd name="T4" fmla="*/ 0 w 414"/>
                <a:gd name="T5" fmla="*/ 0 h 45"/>
                <a:gd name="T6" fmla="*/ 111 w 414"/>
                <a:gd name="T7" fmla="*/ 0 h 45"/>
                <a:gd name="T8" fmla="*/ 265 w 414"/>
                <a:gd name="T9" fmla="*/ 2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"/>
                <a:gd name="T16" fmla="*/ 0 h 45"/>
                <a:gd name="T17" fmla="*/ 414 w 414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" h="45">
                  <a:moveTo>
                    <a:pt x="413" y="34"/>
                  </a:moveTo>
                  <a:lnTo>
                    <a:pt x="235" y="4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413" y="34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742" name="Freeform 274"/>
            <p:cNvSpPr>
              <a:spLocks/>
            </p:cNvSpPr>
            <p:nvPr/>
          </p:nvSpPr>
          <p:spPr bwMode="auto">
            <a:xfrm>
              <a:off x="1833" y="1532"/>
              <a:ext cx="97" cy="30"/>
            </a:xfrm>
            <a:custGeom>
              <a:avLst/>
              <a:gdLst>
                <a:gd name="T0" fmla="*/ 96 w 151"/>
                <a:gd name="T1" fmla="*/ 16 h 42"/>
                <a:gd name="T2" fmla="*/ 96 w 151"/>
                <a:gd name="T3" fmla="*/ 26 h 42"/>
                <a:gd name="T4" fmla="*/ 51 w 151"/>
                <a:gd name="T5" fmla="*/ 29 h 42"/>
                <a:gd name="T6" fmla="*/ 0 w 151"/>
                <a:gd name="T7" fmla="*/ 19 h 42"/>
                <a:gd name="T8" fmla="*/ 0 w 151"/>
                <a:gd name="T9" fmla="*/ 0 h 42"/>
                <a:gd name="T10" fmla="*/ 96 w 151"/>
                <a:gd name="T11" fmla="*/ 16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1"/>
                <a:gd name="T19" fmla="*/ 0 h 42"/>
                <a:gd name="T20" fmla="*/ 151 w 151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1" h="42">
                  <a:moveTo>
                    <a:pt x="150" y="23"/>
                  </a:moveTo>
                  <a:lnTo>
                    <a:pt x="150" y="37"/>
                  </a:lnTo>
                  <a:lnTo>
                    <a:pt x="80" y="41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50" y="23"/>
                  </a:lnTo>
                </a:path>
              </a:pathLst>
            </a:custGeom>
            <a:solidFill>
              <a:srgbClr val="60606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743" name="Freeform 275"/>
            <p:cNvSpPr>
              <a:spLocks/>
            </p:cNvSpPr>
            <p:nvPr/>
          </p:nvSpPr>
          <p:spPr bwMode="auto">
            <a:xfrm>
              <a:off x="1780" y="1404"/>
              <a:ext cx="124" cy="148"/>
            </a:xfrm>
            <a:custGeom>
              <a:avLst/>
              <a:gdLst>
                <a:gd name="T0" fmla="*/ 106 w 193"/>
                <a:gd name="T1" fmla="*/ 147 h 203"/>
                <a:gd name="T2" fmla="*/ 123 w 193"/>
                <a:gd name="T3" fmla="*/ 4 h 203"/>
                <a:gd name="T4" fmla="*/ 17 w 193"/>
                <a:gd name="T5" fmla="*/ 0 h 203"/>
                <a:gd name="T6" fmla="*/ 0 w 193"/>
                <a:gd name="T7" fmla="*/ 127 h 203"/>
                <a:gd name="T8" fmla="*/ 106 w 193"/>
                <a:gd name="T9" fmla="*/ 1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203"/>
                <a:gd name="T17" fmla="*/ 193 w 193"/>
                <a:gd name="T18" fmla="*/ 203 h 2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203">
                  <a:moveTo>
                    <a:pt x="165" y="202"/>
                  </a:moveTo>
                  <a:lnTo>
                    <a:pt x="192" y="6"/>
                  </a:lnTo>
                  <a:lnTo>
                    <a:pt x="27" y="0"/>
                  </a:lnTo>
                  <a:lnTo>
                    <a:pt x="0" y="174"/>
                  </a:lnTo>
                  <a:lnTo>
                    <a:pt x="165" y="202"/>
                  </a:lnTo>
                </a:path>
              </a:pathLst>
            </a:custGeom>
            <a:solidFill>
              <a:srgbClr val="A0A0A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744" name="Freeform 276"/>
            <p:cNvSpPr>
              <a:spLocks/>
            </p:cNvSpPr>
            <p:nvPr/>
          </p:nvSpPr>
          <p:spPr bwMode="auto">
            <a:xfrm>
              <a:off x="1886" y="1408"/>
              <a:ext cx="109" cy="148"/>
            </a:xfrm>
            <a:custGeom>
              <a:avLst/>
              <a:gdLst>
                <a:gd name="T0" fmla="*/ 17 w 170"/>
                <a:gd name="T1" fmla="*/ 0 h 202"/>
                <a:gd name="T2" fmla="*/ 108 w 170"/>
                <a:gd name="T3" fmla="*/ 33 h 202"/>
                <a:gd name="T4" fmla="*/ 96 w 170"/>
                <a:gd name="T5" fmla="*/ 147 h 202"/>
                <a:gd name="T6" fmla="*/ 0 w 170"/>
                <a:gd name="T7" fmla="*/ 144 h 202"/>
                <a:gd name="T8" fmla="*/ 17 w 170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202"/>
                <a:gd name="T17" fmla="*/ 170 w 170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202">
                  <a:moveTo>
                    <a:pt x="27" y="0"/>
                  </a:moveTo>
                  <a:lnTo>
                    <a:pt x="169" y="45"/>
                  </a:lnTo>
                  <a:lnTo>
                    <a:pt x="149" y="201"/>
                  </a:lnTo>
                  <a:lnTo>
                    <a:pt x="0" y="196"/>
                  </a:lnTo>
                  <a:lnTo>
                    <a:pt x="27" y="0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8745" name="Freeform 277"/>
            <p:cNvSpPr>
              <a:spLocks/>
            </p:cNvSpPr>
            <p:nvPr/>
          </p:nvSpPr>
          <p:spPr bwMode="auto">
            <a:xfrm>
              <a:off x="1795" y="1419"/>
              <a:ext cx="88" cy="111"/>
            </a:xfrm>
            <a:custGeom>
              <a:avLst/>
              <a:gdLst>
                <a:gd name="T0" fmla="*/ 87 w 138"/>
                <a:gd name="T1" fmla="*/ 5 h 153"/>
                <a:gd name="T2" fmla="*/ 75 w 138"/>
                <a:gd name="T3" fmla="*/ 110 h 153"/>
                <a:gd name="T4" fmla="*/ 0 w 138"/>
                <a:gd name="T5" fmla="*/ 98 h 153"/>
                <a:gd name="T6" fmla="*/ 13 w 138"/>
                <a:gd name="T7" fmla="*/ 0 h 153"/>
                <a:gd name="T8" fmla="*/ 87 w 138"/>
                <a:gd name="T9" fmla="*/ 5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53"/>
                <a:gd name="T17" fmla="*/ 138 w 138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53">
                  <a:moveTo>
                    <a:pt x="137" y="7"/>
                  </a:moveTo>
                  <a:lnTo>
                    <a:pt x="117" y="152"/>
                  </a:lnTo>
                  <a:lnTo>
                    <a:pt x="0" y="135"/>
                  </a:lnTo>
                  <a:lnTo>
                    <a:pt x="20" y="0"/>
                  </a:lnTo>
                  <a:lnTo>
                    <a:pt x="137" y="7"/>
                  </a:lnTo>
                </a:path>
              </a:pathLst>
            </a:custGeom>
            <a:solidFill>
              <a:srgbClr val="0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68746" name="Group 278"/>
            <p:cNvGrpSpPr>
              <a:grpSpLocks/>
            </p:cNvGrpSpPr>
            <p:nvPr/>
          </p:nvGrpSpPr>
          <p:grpSpPr bwMode="auto">
            <a:xfrm>
              <a:off x="1761" y="1551"/>
              <a:ext cx="87" cy="69"/>
              <a:chOff x="405" y="1877"/>
              <a:chExt cx="136" cy="95"/>
            </a:xfrm>
          </p:grpSpPr>
          <p:sp>
            <p:nvSpPr>
              <p:cNvPr id="68826" name="Freeform 279"/>
              <p:cNvSpPr>
                <a:spLocks/>
              </p:cNvSpPr>
              <p:nvPr/>
            </p:nvSpPr>
            <p:spPr bwMode="auto">
              <a:xfrm>
                <a:off x="405" y="1877"/>
                <a:ext cx="136" cy="95"/>
              </a:xfrm>
              <a:custGeom>
                <a:avLst/>
                <a:gdLst>
                  <a:gd name="T0" fmla="*/ 0 w 136"/>
                  <a:gd name="T1" fmla="*/ 0 h 95"/>
                  <a:gd name="T2" fmla="*/ 135 w 136"/>
                  <a:gd name="T3" fmla="*/ 29 h 95"/>
                  <a:gd name="T4" fmla="*/ 135 w 136"/>
                  <a:gd name="T5" fmla="*/ 94 h 95"/>
                  <a:gd name="T6" fmla="*/ 0 w 136"/>
                  <a:gd name="T7" fmla="*/ 53 h 95"/>
                  <a:gd name="T8" fmla="*/ 0 w 136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95"/>
                  <a:gd name="T17" fmla="*/ 136 w 136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95">
                    <a:moveTo>
                      <a:pt x="0" y="0"/>
                    </a:moveTo>
                    <a:lnTo>
                      <a:pt x="135" y="29"/>
                    </a:lnTo>
                    <a:lnTo>
                      <a:pt x="135" y="94"/>
                    </a:lnTo>
                    <a:lnTo>
                      <a:pt x="0" y="5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27" name="Line 280"/>
              <p:cNvSpPr>
                <a:spLocks noChangeShapeType="1"/>
              </p:cNvSpPr>
              <p:nvPr/>
            </p:nvSpPr>
            <p:spPr bwMode="auto">
              <a:xfrm flipH="1" flipV="1">
                <a:off x="418" y="1900"/>
                <a:ext cx="35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28" name="Line 281"/>
              <p:cNvSpPr>
                <a:spLocks noChangeShapeType="1"/>
              </p:cNvSpPr>
              <p:nvPr/>
            </p:nvSpPr>
            <p:spPr bwMode="auto">
              <a:xfrm>
                <a:off x="472" y="1914"/>
                <a:ext cx="46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29" name="Line 282"/>
              <p:cNvSpPr>
                <a:spLocks noChangeShapeType="1"/>
              </p:cNvSpPr>
              <p:nvPr/>
            </p:nvSpPr>
            <p:spPr bwMode="auto">
              <a:xfrm>
                <a:off x="462" y="1890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30" name="Line 283"/>
              <p:cNvSpPr>
                <a:spLocks noChangeShapeType="1"/>
              </p:cNvSpPr>
              <p:nvPr/>
            </p:nvSpPr>
            <p:spPr bwMode="auto">
              <a:xfrm>
                <a:off x="527" y="1904"/>
                <a:ext cx="0" cy="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31" name="Line 284"/>
              <p:cNvSpPr>
                <a:spLocks noChangeShapeType="1"/>
              </p:cNvSpPr>
              <p:nvPr/>
            </p:nvSpPr>
            <p:spPr bwMode="auto">
              <a:xfrm>
                <a:off x="407" y="1903"/>
                <a:ext cx="121" cy="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32" name="Line 285"/>
              <p:cNvSpPr>
                <a:spLocks noChangeShapeType="1"/>
              </p:cNvSpPr>
              <p:nvPr/>
            </p:nvSpPr>
            <p:spPr bwMode="auto">
              <a:xfrm flipH="1" flipV="1">
                <a:off x="405" y="1893"/>
                <a:ext cx="122" cy="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68747" name="Group 286"/>
            <p:cNvGrpSpPr>
              <a:grpSpLocks/>
            </p:cNvGrpSpPr>
            <p:nvPr/>
          </p:nvGrpSpPr>
          <p:grpSpPr bwMode="auto">
            <a:xfrm>
              <a:off x="1832" y="1617"/>
              <a:ext cx="35" cy="29"/>
              <a:chOff x="516" y="1967"/>
              <a:chExt cx="54" cy="40"/>
            </a:xfrm>
          </p:grpSpPr>
          <p:sp>
            <p:nvSpPr>
              <p:cNvPr id="68824" name="Freeform 287"/>
              <p:cNvSpPr>
                <a:spLocks/>
              </p:cNvSpPr>
              <p:nvPr/>
            </p:nvSpPr>
            <p:spPr bwMode="auto">
              <a:xfrm>
                <a:off x="553" y="1967"/>
                <a:ext cx="17" cy="40"/>
              </a:xfrm>
              <a:custGeom>
                <a:avLst/>
                <a:gdLst>
                  <a:gd name="T0" fmla="*/ 11 w 17"/>
                  <a:gd name="T1" fmla="*/ 0 h 40"/>
                  <a:gd name="T2" fmla="*/ 16 w 17"/>
                  <a:gd name="T3" fmla="*/ 36 h 40"/>
                  <a:gd name="T4" fmla="*/ 5 w 17"/>
                  <a:gd name="T5" fmla="*/ 39 h 40"/>
                  <a:gd name="T6" fmla="*/ 0 w 17"/>
                  <a:gd name="T7" fmla="*/ 2 h 40"/>
                  <a:gd name="T8" fmla="*/ 11 w 17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0"/>
                  <a:gd name="T17" fmla="*/ 17 w 1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0">
                    <a:moveTo>
                      <a:pt x="11" y="0"/>
                    </a:moveTo>
                    <a:lnTo>
                      <a:pt x="16" y="36"/>
                    </a:lnTo>
                    <a:lnTo>
                      <a:pt x="5" y="39"/>
                    </a:lnTo>
                    <a:lnTo>
                      <a:pt x="0" y="2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25" name="Freeform 288"/>
              <p:cNvSpPr>
                <a:spLocks/>
              </p:cNvSpPr>
              <p:nvPr/>
            </p:nvSpPr>
            <p:spPr bwMode="auto">
              <a:xfrm>
                <a:off x="516" y="1972"/>
                <a:ext cx="43" cy="35"/>
              </a:xfrm>
              <a:custGeom>
                <a:avLst/>
                <a:gdLst>
                  <a:gd name="T0" fmla="*/ 38 w 43"/>
                  <a:gd name="T1" fmla="*/ 1 h 35"/>
                  <a:gd name="T2" fmla="*/ 42 w 43"/>
                  <a:gd name="T3" fmla="*/ 34 h 35"/>
                  <a:gd name="T4" fmla="*/ 0 w 43"/>
                  <a:gd name="T5" fmla="*/ 17 h 35"/>
                  <a:gd name="T6" fmla="*/ 16 w 43"/>
                  <a:gd name="T7" fmla="*/ 12 h 35"/>
                  <a:gd name="T8" fmla="*/ 31 w 43"/>
                  <a:gd name="T9" fmla="*/ 19 h 35"/>
                  <a:gd name="T10" fmla="*/ 26 w 43"/>
                  <a:gd name="T11" fmla="*/ 0 h 35"/>
                  <a:gd name="T12" fmla="*/ 38 w 43"/>
                  <a:gd name="T13" fmla="*/ 1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35"/>
                  <a:gd name="T23" fmla="*/ 43 w 43"/>
                  <a:gd name="T24" fmla="*/ 35 h 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35">
                    <a:moveTo>
                      <a:pt x="38" y="1"/>
                    </a:moveTo>
                    <a:lnTo>
                      <a:pt x="42" y="34"/>
                    </a:lnTo>
                    <a:lnTo>
                      <a:pt x="0" y="17"/>
                    </a:lnTo>
                    <a:lnTo>
                      <a:pt x="16" y="12"/>
                    </a:lnTo>
                    <a:lnTo>
                      <a:pt x="31" y="19"/>
                    </a:lnTo>
                    <a:lnTo>
                      <a:pt x="26" y="0"/>
                    </a:lnTo>
                    <a:lnTo>
                      <a:pt x="38" y="1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8748" name="Group 289"/>
            <p:cNvGrpSpPr>
              <a:grpSpLocks/>
            </p:cNvGrpSpPr>
            <p:nvPr/>
          </p:nvGrpSpPr>
          <p:grpSpPr bwMode="auto">
            <a:xfrm>
              <a:off x="1672" y="1553"/>
              <a:ext cx="208" cy="119"/>
              <a:chOff x="267" y="1879"/>
              <a:chExt cx="323" cy="163"/>
            </a:xfrm>
          </p:grpSpPr>
          <p:sp>
            <p:nvSpPr>
              <p:cNvPr id="68797" name="Freeform 290"/>
              <p:cNvSpPr>
                <a:spLocks/>
              </p:cNvSpPr>
              <p:nvPr/>
            </p:nvSpPr>
            <p:spPr bwMode="auto">
              <a:xfrm>
                <a:off x="268" y="1879"/>
                <a:ext cx="316" cy="144"/>
              </a:xfrm>
              <a:custGeom>
                <a:avLst/>
                <a:gdLst>
                  <a:gd name="T0" fmla="*/ 315 w 316"/>
                  <a:gd name="T1" fmla="*/ 61 h 144"/>
                  <a:gd name="T2" fmla="*/ 164 w 316"/>
                  <a:gd name="T3" fmla="*/ 143 h 144"/>
                  <a:gd name="T4" fmla="*/ 0 w 316"/>
                  <a:gd name="T5" fmla="*/ 63 h 144"/>
                  <a:gd name="T6" fmla="*/ 125 w 316"/>
                  <a:gd name="T7" fmla="*/ 0 h 144"/>
                  <a:gd name="T8" fmla="*/ 315 w 316"/>
                  <a:gd name="T9" fmla="*/ 61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6"/>
                  <a:gd name="T16" fmla="*/ 0 h 144"/>
                  <a:gd name="T17" fmla="*/ 316 w 316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6" h="144">
                    <a:moveTo>
                      <a:pt x="315" y="61"/>
                    </a:moveTo>
                    <a:lnTo>
                      <a:pt x="164" y="143"/>
                    </a:lnTo>
                    <a:lnTo>
                      <a:pt x="0" y="63"/>
                    </a:lnTo>
                    <a:lnTo>
                      <a:pt x="125" y="0"/>
                    </a:lnTo>
                    <a:lnTo>
                      <a:pt x="315" y="61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98" name="Freeform 291"/>
              <p:cNvSpPr>
                <a:spLocks/>
              </p:cNvSpPr>
              <p:nvPr/>
            </p:nvSpPr>
            <p:spPr bwMode="auto">
              <a:xfrm>
                <a:off x="431" y="1940"/>
                <a:ext cx="159" cy="102"/>
              </a:xfrm>
              <a:custGeom>
                <a:avLst/>
                <a:gdLst>
                  <a:gd name="T0" fmla="*/ 152 w 159"/>
                  <a:gd name="T1" fmla="*/ 0 h 102"/>
                  <a:gd name="T2" fmla="*/ 0 w 159"/>
                  <a:gd name="T3" fmla="*/ 83 h 102"/>
                  <a:gd name="T4" fmla="*/ 4 w 159"/>
                  <a:gd name="T5" fmla="*/ 101 h 102"/>
                  <a:gd name="T6" fmla="*/ 158 w 159"/>
                  <a:gd name="T7" fmla="*/ 15 h 102"/>
                  <a:gd name="T8" fmla="*/ 152 w 159"/>
                  <a:gd name="T9" fmla="*/ 0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9"/>
                  <a:gd name="T16" fmla="*/ 0 h 102"/>
                  <a:gd name="T17" fmla="*/ 159 w 159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9" h="102">
                    <a:moveTo>
                      <a:pt x="152" y="0"/>
                    </a:moveTo>
                    <a:lnTo>
                      <a:pt x="0" y="83"/>
                    </a:lnTo>
                    <a:lnTo>
                      <a:pt x="4" y="101"/>
                    </a:lnTo>
                    <a:lnTo>
                      <a:pt x="158" y="15"/>
                    </a:lnTo>
                    <a:lnTo>
                      <a:pt x="152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99" name="Freeform 292"/>
              <p:cNvSpPr>
                <a:spLocks/>
              </p:cNvSpPr>
              <p:nvPr/>
            </p:nvSpPr>
            <p:spPr bwMode="auto">
              <a:xfrm>
                <a:off x="267" y="1942"/>
                <a:ext cx="169" cy="100"/>
              </a:xfrm>
              <a:custGeom>
                <a:avLst/>
                <a:gdLst>
                  <a:gd name="T0" fmla="*/ 168 w 169"/>
                  <a:gd name="T1" fmla="*/ 99 h 100"/>
                  <a:gd name="T2" fmla="*/ 163 w 169"/>
                  <a:gd name="T3" fmla="*/ 81 h 100"/>
                  <a:gd name="T4" fmla="*/ 0 w 169"/>
                  <a:gd name="T5" fmla="*/ 0 h 100"/>
                  <a:gd name="T6" fmla="*/ 5 w 169"/>
                  <a:gd name="T7" fmla="*/ 15 h 100"/>
                  <a:gd name="T8" fmla="*/ 168 w 169"/>
                  <a:gd name="T9" fmla="*/ 99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00"/>
                  <a:gd name="T17" fmla="*/ 169 w 16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00">
                    <a:moveTo>
                      <a:pt x="168" y="99"/>
                    </a:moveTo>
                    <a:lnTo>
                      <a:pt x="163" y="81"/>
                    </a:lnTo>
                    <a:lnTo>
                      <a:pt x="0" y="0"/>
                    </a:lnTo>
                    <a:lnTo>
                      <a:pt x="5" y="15"/>
                    </a:lnTo>
                    <a:lnTo>
                      <a:pt x="168" y="99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00" name="Freeform 293"/>
              <p:cNvSpPr>
                <a:spLocks/>
              </p:cNvSpPr>
              <p:nvPr/>
            </p:nvSpPr>
            <p:spPr bwMode="auto">
              <a:xfrm>
                <a:off x="395" y="1947"/>
                <a:ext cx="119" cy="56"/>
              </a:xfrm>
              <a:custGeom>
                <a:avLst/>
                <a:gdLst>
                  <a:gd name="T0" fmla="*/ 118 w 119"/>
                  <a:gd name="T1" fmla="*/ 14 h 56"/>
                  <a:gd name="T2" fmla="*/ 77 w 119"/>
                  <a:gd name="T3" fmla="*/ 0 h 56"/>
                  <a:gd name="T4" fmla="*/ 0 w 119"/>
                  <a:gd name="T5" fmla="*/ 38 h 56"/>
                  <a:gd name="T6" fmla="*/ 39 w 119"/>
                  <a:gd name="T7" fmla="*/ 55 h 56"/>
                  <a:gd name="T8" fmla="*/ 118 w 119"/>
                  <a:gd name="T9" fmla="*/ 14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56"/>
                  <a:gd name="T17" fmla="*/ 119 w 119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56">
                    <a:moveTo>
                      <a:pt x="118" y="14"/>
                    </a:moveTo>
                    <a:lnTo>
                      <a:pt x="77" y="0"/>
                    </a:lnTo>
                    <a:lnTo>
                      <a:pt x="0" y="38"/>
                    </a:lnTo>
                    <a:lnTo>
                      <a:pt x="39" y="55"/>
                    </a:lnTo>
                    <a:lnTo>
                      <a:pt x="118" y="14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01" name="Freeform 294"/>
              <p:cNvSpPr>
                <a:spLocks/>
              </p:cNvSpPr>
              <p:nvPr/>
            </p:nvSpPr>
            <p:spPr bwMode="auto">
              <a:xfrm>
                <a:off x="282" y="1903"/>
                <a:ext cx="181" cy="77"/>
              </a:xfrm>
              <a:custGeom>
                <a:avLst/>
                <a:gdLst>
                  <a:gd name="T0" fmla="*/ 180 w 181"/>
                  <a:gd name="T1" fmla="*/ 37 h 77"/>
                  <a:gd name="T2" fmla="*/ 101 w 181"/>
                  <a:gd name="T3" fmla="*/ 76 h 77"/>
                  <a:gd name="T4" fmla="*/ 0 w 181"/>
                  <a:gd name="T5" fmla="*/ 33 h 77"/>
                  <a:gd name="T6" fmla="*/ 74 w 181"/>
                  <a:gd name="T7" fmla="*/ 0 h 77"/>
                  <a:gd name="T8" fmla="*/ 180 w 181"/>
                  <a:gd name="T9" fmla="*/ 37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77"/>
                  <a:gd name="T17" fmla="*/ 181 w 181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77">
                    <a:moveTo>
                      <a:pt x="180" y="37"/>
                    </a:moveTo>
                    <a:lnTo>
                      <a:pt x="101" y="76"/>
                    </a:lnTo>
                    <a:lnTo>
                      <a:pt x="0" y="33"/>
                    </a:lnTo>
                    <a:lnTo>
                      <a:pt x="74" y="0"/>
                    </a:lnTo>
                    <a:lnTo>
                      <a:pt x="180" y="37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02" name="Freeform 295"/>
              <p:cNvSpPr>
                <a:spLocks/>
              </p:cNvSpPr>
              <p:nvPr/>
            </p:nvSpPr>
            <p:spPr bwMode="auto">
              <a:xfrm>
                <a:off x="362" y="1884"/>
                <a:ext cx="199" cy="70"/>
              </a:xfrm>
              <a:custGeom>
                <a:avLst/>
                <a:gdLst>
                  <a:gd name="T0" fmla="*/ 157 w 199"/>
                  <a:gd name="T1" fmla="*/ 69 h 70"/>
                  <a:gd name="T2" fmla="*/ 198 w 199"/>
                  <a:gd name="T3" fmla="*/ 50 h 70"/>
                  <a:gd name="T4" fmla="*/ 32 w 199"/>
                  <a:gd name="T5" fmla="*/ 0 h 70"/>
                  <a:gd name="T6" fmla="*/ 0 w 199"/>
                  <a:gd name="T7" fmla="*/ 14 h 70"/>
                  <a:gd name="T8" fmla="*/ 157 w 199"/>
                  <a:gd name="T9" fmla="*/ 69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70"/>
                  <a:gd name="T17" fmla="*/ 199 w 199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70">
                    <a:moveTo>
                      <a:pt x="157" y="69"/>
                    </a:moveTo>
                    <a:lnTo>
                      <a:pt x="198" y="50"/>
                    </a:lnTo>
                    <a:lnTo>
                      <a:pt x="32" y="0"/>
                    </a:lnTo>
                    <a:lnTo>
                      <a:pt x="0" y="14"/>
                    </a:lnTo>
                    <a:lnTo>
                      <a:pt x="157" y="69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803" name="Line 296"/>
              <p:cNvSpPr>
                <a:spLocks noChangeShapeType="1"/>
              </p:cNvSpPr>
              <p:nvPr/>
            </p:nvSpPr>
            <p:spPr bwMode="auto">
              <a:xfrm flipH="1" flipV="1">
                <a:off x="387" y="1889"/>
                <a:ext cx="177" cy="5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04" name="Line 297"/>
              <p:cNvSpPr>
                <a:spLocks noChangeShapeType="1"/>
              </p:cNvSpPr>
              <p:nvPr/>
            </p:nvSpPr>
            <p:spPr bwMode="auto">
              <a:xfrm flipH="1" flipV="1">
                <a:off x="378" y="1892"/>
                <a:ext cx="171" cy="6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05" name="Line 298"/>
              <p:cNvSpPr>
                <a:spLocks noChangeShapeType="1"/>
              </p:cNvSpPr>
              <p:nvPr/>
            </p:nvSpPr>
            <p:spPr bwMode="auto">
              <a:xfrm flipH="1" flipV="1">
                <a:off x="371" y="1896"/>
                <a:ext cx="167" cy="6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06" name="Line 299"/>
              <p:cNvSpPr>
                <a:spLocks noChangeShapeType="1"/>
              </p:cNvSpPr>
              <p:nvPr/>
            </p:nvSpPr>
            <p:spPr bwMode="auto">
              <a:xfrm flipH="1" flipV="1">
                <a:off x="349" y="1907"/>
                <a:ext cx="165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07" name="Line 300"/>
              <p:cNvSpPr>
                <a:spLocks noChangeShapeType="1"/>
              </p:cNvSpPr>
              <p:nvPr/>
            </p:nvSpPr>
            <p:spPr bwMode="auto">
              <a:xfrm flipH="1" flipV="1">
                <a:off x="337" y="1914"/>
                <a:ext cx="163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08" name="Line 301"/>
              <p:cNvSpPr>
                <a:spLocks noChangeShapeType="1"/>
              </p:cNvSpPr>
              <p:nvPr/>
            </p:nvSpPr>
            <p:spPr bwMode="auto">
              <a:xfrm flipH="1" flipV="1">
                <a:off x="328" y="1921"/>
                <a:ext cx="154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09" name="Line 302"/>
              <p:cNvSpPr>
                <a:spLocks noChangeShapeType="1"/>
              </p:cNvSpPr>
              <p:nvPr/>
            </p:nvSpPr>
            <p:spPr bwMode="auto">
              <a:xfrm flipH="1" flipV="1">
                <a:off x="318" y="1927"/>
                <a:ext cx="148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0" name="Line 303"/>
              <p:cNvSpPr>
                <a:spLocks noChangeShapeType="1"/>
              </p:cNvSpPr>
              <p:nvPr/>
            </p:nvSpPr>
            <p:spPr bwMode="auto">
              <a:xfrm flipH="1" flipV="1">
                <a:off x="305" y="1935"/>
                <a:ext cx="146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1" name="Line 304"/>
              <p:cNvSpPr>
                <a:spLocks noChangeShapeType="1"/>
              </p:cNvSpPr>
              <p:nvPr/>
            </p:nvSpPr>
            <p:spPr bwMode="auto">
              <a:xfrm flipH="1">
                <a:off x="425" y="1959"/>
                <a:ext cx="83" cy="46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2" name="Line 305"/>
              <p:cNvSpPr>
                <a:spLocks noChangeShapeType="1"/>
              </p:cNvSpPr>
              <p:nvPr/>
            </p:nvSpPr>
            <p:spPr bwMode="auto">
              <a:xfrm flipH="1">
                <a:off x="408" y="1953"/>
                <a:ext cx="82" cy="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3" name="Line 306"/>
              <p:cNvSpPr>
                <a:spLocks noChangeShapeType="1"/>
              </p:cNvSpPr>
              <p:nvPr/>
            </p:nvSpPr>
            <p:spPr bwMode="auto">
              <a:xfrm flipH="1">
                <a:off x="373" y="1939"/>
                <a:ext cx="78" cy="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4" name="Line 307"/>
              <p:cNvSpPr>
                <a:spLocks noChangeShapeType="1"/>
              </p:cNvSpPr>
              <p:nvPr/>
            </p:nvSpPr>
            <p:spPr bwMode="auto">
              <a:xfrm flipH="1">
                <a:off x="355" y="1931"/>
                <a:ext cx="79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5" name="Line 308"/>
              <p:cNvSpPr>
                <a:spLocks noChangeShapeType="1"/>
              </p:cNvSpPr>
              <p:nvPr/>
            </p:nvSpPr>
            <p:spPr bwMode="auto">
              <a:xfrm flipH="1">
                <a:off x="338" y="1924"/>
                <a:ext cx="77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6" name="Line 309"/>
              <p:cNvSpPr>
                <a:spLocks noChangeShapeType="1"/>
              </p:cNvSpPr>
              <p:nvPr/>
            </p:nvSpPr>
            <p:spPr bwMode="auto">
              <a:xfrm flipH="1">
                <a:off x="322" y="1918"/>
                <a:ext cx="74" cy="3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7" name="Line 310"/>
              <p:cNvSpPr>
                <a:spLocks noChangeShapeType="1"/>
              </p:cNvSpPr>
              <p:nvPr/>
            </p:nvSpPr>
            <p:spPr bwMode="auto">
              <a:xfrm flipH="1">
                <a:off x="305" y="1911"/>
                <a:ext cx="74" cy="3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8" name="Line 311"/>
              <p:cNvSpPr>
                <a:spLocks noChangeShapeType="1"/>
              </p:cNvSpPr>
              <p:nvPr/>
            </p:nvSpPr>
            <p:spPr bwMode="auto">
              <a:xfrm flipH="1">
                <a:off x="504" y="1933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19" name="Line 312"/>
              <p:cNvSpPr>
                <a:spLocks noChangeShapeType="1"/>
              </p:cNvSpPr>
              <p:nvPr/>
            </p:nvSpPr>
            <p:spPr bwMode="auto">
              <a:xfrm flipH="1">
                <a:off x="480" y="1924"/>
                <a:ext cx="37" cy="2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20" name="Line 313"/>
              <p:cNvSpPr>
                <a:spLocks noChangeShapeType="1"/>
              </p:cNvSpPr>
              <p:nvPr/>
            </p:nvSpPr>
            <p:spPr bwMode="auto">
              <a:xfrm flipH="1">
                <a:off x="455" y="1916"/>
                <a:ext cx="38" cy="1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21" name="Line 314"/>
              <p:cNvSpPr>
                <a:spLocks noChangeShapeType="1"/>
              </p:cNvSpPr>
              <p:nvPr/>
            </p:nvSpPr>
            <p:spPr bwMode="auto">
              <a:xfrm flipH="1">
                <a:off x="432" y="1908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22" name="Line 315"/>
              <p:cNvSpPr>
                <a:spLocks noChangeShapeType="1"/>
              </p:cNvSpPr>
              <p:nvPr/>
            </p:nvSpPr>
            <p:spPr bwMode="auto">
              <a:xfrm flipH="1">
                <a:off x="410" y="1900"/>
                <a:ext cx="35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8823" name="Line 316"/>
              <p:cNvSpPr>
                <a:spLocks noChangeShapeType="1"/>
              </p:cNvSpPr>
              <p:nvPr/>
            </p:nvSpPr>
            <p:spPr bwMode="auto">
              <a:xfrm flipH="1">
                <a:off x="384" y="1892"/>
                <a:ext cx="33" cy="1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68749" name="Group 317"/>
            <p:cNvGrpSpPr>
              <a:grpSpLocks/>
            </p:cNvGrpSpPr>
            <p:nvPr/>
          </p:nvGrpSpPr>
          <p:grpSpPr bwMode="auto">
            <a:xfrm>
              <a:off x="1502" y="1344"/>
              <a:ext cx="278" cy="444"/>
              <a:chOff x="2" y="1593"/>
              <a:chExt cx="433" cy="608"/>
            </a:xfrm>
          </p:grpSpPr>
          <p:grpSp>
            <p:nvGrpSpPr>
              <p:cNvPr id="68750" name="Group 318"/>
              <p:cNvGrpSpPr>
                <a:grpSpLocks/>
              </p:cNvGrpSpPr>
              <p:nvPr/>
            </p:nvGrpSpPr>
            <p:grpSpPr bwMode="auto">
              <a:xfrm>
                <a:off x="45" y="1593"/>
                <a:ext cx="390" cy="608"/>
                <a:chOff x="45" y="1593"/>
                <a:chExt cx="390" cy="608"/>
              </a:xfrm>
            </p:grpSpPr>
            <p:grpSp>
              <p:nvGrpSpPr>
                <p:cNvPr id="68754" name="Group 319"/>
                <p:cNvGrpSpPr>
                  <a:grpSpLocks/>
                </p:cNvGrpSpPr>
                <p:nvPr/>
              </p:nvGrpSpPr>
              <p:grpSpPr bwMode="auto">
                <a:xfrm>
                  <a:off x="82" y="1606"/>
                  <a:ext cx="144" cy="164"/>
                  <a:chOff x="82" y="1606"/>
                  <a:chExt cx="144" cy="164"/>
                </a:xfrm>
              </p:grpSpPr>
              <p:grpSp>
                <p:nvGrpSpPr>
                  <p:cNvPr id="68783" name="Group 320"/>
                  <p:cNvGrpSpPr>
                    <a:grpSpLocks/>
                  </p:cNvGrpSpPr>
                  <p:nvPr/>
                </p:nvGrpSpPr>
                <p:grpSpPr bwMode="auto">
                  <a:xfrm>
                    <a:off x="82" y="1606"/>
                    <a:ext cx="144" cy="164"/>
                    <a:chOff x="82" y="1606"/>
                    <a:chExt cx="144" cy="164"/>
                  </a:xfrm>
                </p:grpSpPr>
                <p:sp>
                  <p:nvSpPr>
                    <p:cNvPr id="68795" name="Freeform 321"/>
                    <p:cNvSpPr>
                      <a:spLocks/>
                    </p:cNvSpPr>
                    <p:nvPr/>
                  </p:nvSpPr>
                  <p:spPr bwMode="auto">
                    <a:xfrm>
                      <a:off x="82" y="1606"/>
                      <a:ext cx="144" cy="164"/>
                    </a:xfrm>
                    <a:custGeom>
                      <a:avLst/>
                      <a:gdLst>
                        <a:gd name="T0" fmla="*/ 99 w 144"/>
                        <a:gd name="T1" fmla="*/ 5 h 164"/>
                        <a:gd name="T2" fmla="*/ 118 w 144"/>
                        <a:gd name="T3" fmla="*/ 12 h 164"/>
                        <a:gd name="T4" fmla="*/ 124 w 144"/>
                        <a:gd name="T5" fmla="*/ 25 h 164"/>
                        <a:gd name="T6" fmla="*/ 130 w 144"/>
                        <a:gd name="T7" fmla="*/ 43 h 164"/>
                        <a:gd name="T8" fmla="*/ 131 w 144"/>
                        <a:gd name="T9" fmla="*/ 51 h 164"/>
                        <a:gd name="T10" fmla="*/ 130 w 144"/>
                        <a:gd name="T11" fmla="*/ 58 h 164"/>
                        <a:gd name="T12" fmla="*/ 128 w 144"/>
                        <a:gd name="T13" fmla="*/ 64 h 164"/>
                        <a:gd name="T14" fmla="*/ 131 w 144"/>
                        <a:gd name="T15" fmla="*/ 73 h 164"/>
                        <a:gd name="T16" fmla="*/ 136 w 144"/>
                        <a:gd name="T17" fmla="*/ 83 h 164"/>
                        <a:gd name="T18" fmla="*/ 138 w 144"/>
                        <a:gd name="T19" fmla="*/ 86 h 164"/>
                        <a:gd name="T20" fmla="*/ 141 w 144"/>
                        <a:gd name="T21" fmla="*/ 88 h 164"/>
                        <a:gd name="T22" fmla="*/ 142 w 144"/>
                        <a:gd name="T23" fmla="*/ 91 h 164"/>
                        <a:gd name="T24" fmla="*/ 143 w 144"/>
                        <a:gd name="T25" fmla="*/ 94 h 164"/>
                        <a:gd name="T26" fmla="*/ 142 w 144"/>
                        <a:gd name="T27" fmla="*/ 96 h 164"/>
                        <a:gd name="T28" fmla="*/ 140 w 144"/>
                        <a:gd name="T29" fmla="*/ 97 h 164"/>
                        <a:gd name="T30" fmla="*/ 134 w 144"/>
                        <a:gd name="T31" fmla="*/ 99 h 164"/>
                        <a:gd name="T32" fmla="*/ 132 w 144"/>
                        <a:gd name="T33" fmla="*/ 100 h 164"/>
                        <a:gd name="T34" fmla="*/ 131 w 144"/>
                        <a:gd name="T35" fmla="*/ 104 h 164"/>
                        <a:gd name="T36" fmla="*/ 131 w 144"/>
                        <a:gd name="T37" fmla="*/ 108 h 164"/>
                        <a:gd name="T38" fmla="*/ 134 w 144"/>
                        <a:gd name="T39" fmla="*/ 114 h 164"/>
                        <a:gd name="T40" fmla="*/ 133 w 144"/>
                        <a:gd name="T41" fmla="*/ 117 h 164"/>
                        <a:gd name="T42" fmla="*/ 130 w 144"/>
                        <a:gd name="T43" fmla="*/ 119 h 164"/>
                        <a:gd name="T44" fmla="*/ 131 w 144"/>
                        <a:gd name="T45" fmla="*/ 121 h 164"/>
                        <a:gd name="T46" fmla="*/ 131 w 144"/>
                        <a:gd name="T47" fmla="*/ 124 h 164"/>
                        <a:gd name="T48" fmla="*/ 130 w 144"/>
                        <a:gd name="T49" fmla="*/ 126 h 164"/>
                        <a:gd name="T50" fmla="*/ 128 w 144"/>
                        <a:gd name="T51" fmla="*/ 127 h 164"/>
                        <a:gd name="T52" fmla="*/ 126 w 144"/>
                        <a:gd name="T53" fmla="*/ 130 h 164"/>
                        <a:gd name="T54" fmla="*/ 126 w 144"/>
                        <a:gd name="T55" fmla="*/ 135 h 164"/>
                        <a:gd name="T56" fmla="*/ 125 w 144"/>
                        <a:gd name="T57" fmla="*/ 138 h 164"/>
                        <a:gd name="T58" fmla="*/ 122 w 144"/>
                        <a:gd name="T59" fmla="*/ 141 h 164"/>
                        <a:gd name="T60" fmla="*/ 120 w 144"/>
                        <a:gd name="T61" fmla="*/ 142 h 164"/>
                        <a:gd name="T62" fmla="*/ 116 w 144"/>
                        <a:gd name="T63" fmla="*/ 144 h 164"/>
                        <a:gd name="T64" fmla="*/ 112 w 144"/>
                        <a:gd name="T65" fmla="*/ 144 h 164"/>
                        <a:gd name="T66" fmla="*/ 101 w 144"/>
                        <a:gd name="T67" fmla="*/ 144 h 164"/>
                        <a:gd name="T68" fmla="*/ 91 w 144"/>
                        <a:gd name="T69" fmla="*/ 142 h 164"/>
                        <a:gd name="T70" fmla="*/ 77 w 144"/>
                        <a:gd name="T71" fmla="*/ 163 h 164"/>
                        <a:gd name="T72" fmla="*/ 18 w 144"/>
                        <a:gd name="T73" fmla="*/ 138 h 164"/>
                        <a:gd name="T74" fmla="*/ 24 w 144"/>
                        <a:gd name="T75" fmla="*/ 129 h 164"/>
                        <a:gd name="T76" fmla="*/ 27 w 144"/>
                        <a:gd name="T77" fmla="*/ 121 h 164"/>
                        <a:gd name="T78" fmla="*/ 27 w 144"/>
                        <a:gd name="T79" fmla="*/ 110 h 164"/>
                        <a:gd name="T80" fmla="*/ 0 w 144"/>
                        <a:gd name="T81" fmla="*/ 87 h 164"/>
                        <a:gd name="T82" fmla="*/ 0 w 144"/>
                        <a:gd name="T83" fmla="*/ 31 h 164"/>
                        <a:gd name="T84" fmla="*/ 14 w 144"/>
                        <a:gd name="T85" fmla="*/ 15 h 164"/>
                        <a:gd name="T86" fmla="*/ 32 w 144"/>
                        <a:gd name="T87" fmla="*/ 7 h 164"/>
                        <a:gd name="T88" fmla="*/ 51 w 144"/>
                        <a:gd name="T89" fmla="*/ 0 h 164"/>
                        <a:gd name="T90" fmla="*/ 76 w 144"/>
                        <a:gd name="T91" fmla="*/ 3 h 164"/>
                        <a:gd name="T92" fmla="*/ 99 w 144"/>
                        <a:gd name="T93" fmla="*/ 5 h 164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w 144"/>
                        <a:gd name="T142" fmla="*/ 0 h 164"/>
                        <a:gd name="T143" fmla="*/ 144 w 144"/>
                        <a:gd name="T144" fmla="*/ 164 h 164"/>
                      </a:gdLst>
                      <a:ahLst/>
                      <a:cxnLst>
                        <a:cxn ang="T94">
                          <a:pos x="T0" y="T1"/>
                        </a:cxn>
                        <a:cxn ang="T95">
                          <a:pos x="T2" y="T3"/>
                        </a:cxn>
                        <a:cxn ang="T96">
                          <a:pos x="T4" y="T5"/>
                        </a:cxn>
                        <a:cxn ang="T97">
                          <a:pos x="T6" y="T7"/>
                        </a:cxn>
                        <a:cxn ang="T98">
                          <a:pos x="T8" y="T9"/>
                        </a:cxn>
                        <a:cxn ang="T99">
                          <a:pos x="T10" y="T11"/>
                        </a:cxn>
                        <a:cxn ang="T100">
                          <a:pos x="T12" y="T13"/>
                        </a:cxn>
                        <a:cxn ang="T101">
                          <a:pos x="T14" y="T15"/>
                        </a:cxn>
                        <a:cxn ang="T102">
                          <a:pos x="T16" y="T17"/>
                        </a:cxn>
                        <a:cxn ang="T103">
                          <a:pos x="T18" y="T19"/>
                        </a:cxn>
                        <a:cxn ang="T104">
                          <a:pos x="T20" y="T21"/>
                        </a:cxn>
                        <a:cxn ang="T105">
                          <a:pos x="T22" y="T23"/>
                        </a:cxn>
                        <a:cxn ang="T106">
                          <a:pos x="T24" y="T25"/>
                        </a:cxn>
                        <a:cxn ang="T107">
                          <a:pos x="T26" y="T27"/>
                        </a:cxn>
                        <a:cxn ang="T108">
                          <a:pos x="T28" y="T29"/>
                        </a:cxn>
                        <a:cxn ang="T109">
                          <a:pos x="T30" y="T31"/>
                        </a:cxn>
                        <a:cxn ang="T110">
                          <a:pos x="T32" y="T33"/>
                        </a:cxn>
                        <a:cxn ang="T111">
                          <a:pos x="T34" y="T35"/>
                        </a:cxn>
                        <a:cxn ang="T112">
                          <a:pos x="T36" y="T37"/>
                        </a:cxn>
                        <a:cxn ang="T113">
                          <a:pos x="T38" y="T39"/>
                        </a:cxn>
                        <a:cxn ang="T114">
                          <a:pos x="T40" y="T41"/>
                        </a:cxn>
                        <a:cxn ang="T115">
                          <a:pos x="T42" y="T43"/>
                        </a:cxn>
                        <a:cxn ang="T116">
                          <a:pos x="T44" y="T45"/>
                        </a:cxn>
                        <a:cxn ang="T117">
                          <a:pos x="T46" y="T47"/>
                        </a:cxn>
                        <a:cxn ang="T118">
                          <a:pos x="T48" y="T49"/>
                        </a:cxn>
                        <a:cxn ang="T119">
                          <a:pos x="T50" y="T51"/>
                        </a:cxn>
                        <a:cxn ang="T120">
                          <a:pos x="T52" y="T53"/>
                        </a:cxn>
                        <a:cxn ang="T121">
                          <a:pos x="T54" y="T55"/>
                        </a:cxn>
                        <a:cxn ang="T122">
                          <a:pos x="T56" y="T57"/>
                        </a:cxn>
                        <a:cxn ang="T123">
                          <a:pos x="T58" y="T59"/>
                        </a:cxn>
                        <a:cxn ang="T124">
                          <a:pos x="T60" y="T61"/>
                        </a:cxn>
                        <a:cxn ang="T125">
                          <a:pos x="T62" y="T63"/>
                        </a:cxn>
                        <a:cxn ang="T126">
                          <a:pos x="T64" y="T65"/>
                        </a:cxn>
                        <a:cxn ang="T127">
                          <a:pos x="T66" y="T67"/>
                        </a:cxn>
                        <a:cxn ang="T128">
                          <a:pos x="T68" y="T69"/>
                        </a:cxn>
                        <a:cxn ang="T129">
                          <a:pos x="T70" y="T71"/>
                        </a:cxn>
                        <a:cxn ang="T130">
                          <a:pos x="T72" y="T73"/>
                        </a:cxn>
                        <a:cxn ang="T131">
                          <a:pos x="T74" y="T75"/>
                        </a:cxn>
                        <a:cxn ang="T132">
                          <a:pos x="T76" y="T77"/>
                        </a:cxn>
                        <a:cxn ang="T133">
                          <a:pos x="T78" y="T79"/>
                        </a:cxn>
                        <a:cxn ang="T134">
                          <a:pos x="T80" y="T81"/>
                        </a:cxn>
                        <a:cxn ang="T135">
                          <a:pos x="T82" y="T83"/>
                        </a:cxn>
                        <a:cxn ang="T136">
                          <a:pos x="T84" y="T85"/>
                        </a:cxn>
                        <a:cxn ang="T137">
                          <a:pos x="T86" y="T87"/>
                        </a:cxn>
                        <a:cxn ang="T138">
                          <a:pos x="T88" y="T89"/>
                        </a:cxn>
                        <a:cxn ang="T139">
                          <a:pos x="T90" y="T91"/>
                        </a:cxn>
                        <a:cxn ang="T140">
                          <a:pos x="T92" y="T93"/>
                        </a:cxn>
                      </a:cxnLst>
                      <a:rect l="T141" t="T142" r="T143" b="T144"/>
                      <a:pathLst>
                        <a:path w="144" h="164">
                          <a:moveTo>
                            <a:pt x="99" y="5"/>
                          </a:moveTo>
                          <a:lnTo>
                            <a:pt x="118" y="12"/>
                          </a:lnTo>
                          <a:lnTo>
                            <a:pt x="124" y="25"/>
                          </a:lnTo>
                          <a:lnTo>
                            <a:pt x="130" y="43"/>
                          </a:lnTo>
                          <a:lnTo>
                            <a:pt x="131" y="51"/>
                          </a:lnTo>
                          <a:lnTo>
                            <a:pt x="130" y="58"/>
                          </a:lnTo>
                          <a:lnTo>
                            <a:pt x="128" y="64"/>
                          </a:lnTo>
                          <a:lnTo>
                            <a:pt x="131" y="73"/>
                          </a:lnTo>
                          <a:lnTo>
                            <a:pt x="136" y="83"/>
                          </a:lnTo>
                          <a:lnTo>
                            <a:pt x="138" y="86"/>
                          </a:lnTo>
                          <a:lnTo>
                            <a:pt x="141" y="88"/>
                          </a:lnTo>
                          <a:lnTo>
                            <a:pt x="142" y="91"/>
                          </a:lnTo>
                          <a:lnTo>
                            <a:pt x="143" y="94"/>
                          </a:lnTo>
                          <a:lnTo>
                            <a:pt x="142" y="96"/>
                          </a:lnTo>
                          <a:lnTo>
                            <a:pt x="140" y="97"/>
                          </a:lnTo>
                          <a:lnTo>
                            <a:pt x="134" y="99"/>
                          </a:lnTo>
                          <a:lnTo>
                            <a:pt x="132" y="100"/>
                          </a:lnTo>
                          <a:lnTo>
                            <a:pt x="131" y="104"/>
                          </a:lnTo>
                          <a:lnTo>
                            <a:pt x="131" y="108"/>
                          </a:lnTo>
                          <a:lnTo>
                            <a:pt x="134" y="114"/>
                          </a:lnTo>
                          <a:lnTo>
                            <a:pt x="133" y="117"/>
                          </a:lnTo>
                          <a:lnTo>
                            <a:pt x="130" y="119"/>
                          </a:lnTo>
                          <a:lnTo>
                            <a:pt x="131" y="121"/>
                          </a:lnTo>
                          <a:lnTo>
                            <a:pt x="131" y="124"/>
                          </a:lnTo>
                          <a:lnTo>
                            <a:pt x="130" y="126"/>
                          </a:lnTo>
                          <a:lnTo>
                            <a:pt x="128" y="127"/>
                          </a:lnTo>
                          <a:lnTo>
                            <a:pt x="126" y="130"/>
                          </a:lnTo>
                          <a:lnTo>
                            <a:pt x="126" y="135"/>
                          </a:lnTo>
                          <a:lnTo>
                            <a:pt x="125" y="138"/>
                          </a:lnTo>
                          <a:lnTo>
                            <a:pt x="122" y="141"/>
                          </a:lnTo>
                          <a:lnTo>
                            <a:pt x="120" y="142"/>
                          </a:lnTo>
                          <a:lnTo>
                            <a:pt x="116" y="144"/>
                          </a:lnTo>
                          <a:lnTo>
                            <a:pt x="112" y="144"/>
                          </a:lnTo>
                          <a:lnTo>
                            <a:pt x="101" y="144"/>
                          </a:lnTo>
                          <a:lnTo>
                            <a:pt x="91" y="142"/>
                          </a:lnTo>
                          <a:lnTo>
                            <a:pt x="77" y="163"/>
                          </a:lnTo>
                          <a:lnTo>
                            <a:pt x="18" y="138"/>
                          </a:lnTo>
                          <a:lnTo>
                            <a:pt x="24" y="129"/>
                          </a:lnTo>
                          <a:lnTo>
                            <a:pt x="27" y="121"/>
                          </a:lnTo>
                          <a:lnTo>
                            <a:pt x="27" y="110"/>
                          </a:lnTo>
                          <a:lnTo>
                            <a:pt x="0" y="87"/>
                          </a:lnTo>
                          <a:lnTo>
                            <a:pt x="0" y="31"/>
                          </a:lnTo>
                          <a:lnTo>
                            <a:pt x="14" y="15"/>
                          </a:lnTo>
                          <a:lnTo>
                            <a:pt x="32" y="7"/>
                          </a:lnTo>
                          <a:lnTo>
                            <a:pt x="51" y="0"/>
                          </a:lnTo>
                          <a:lnTo>
                            <a:pt x="76" y="3"/>
                          </a:lnTo>
                          <a:lnTo>
                            <a:pt x="99" y="5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96" name="Freeform 322"/>
                    <p:cNvSpPr>
                      <a:spLocks/>
                    </p:cNvSpPr>
                    <p:nvPr/>
                  </p:nvSpPr>
                  <p:spPr bwMode="auto">
                    <a:xfrm>
                      <a:off x="142" y="1709"/>
                      <a:ext cx="17" cy="18"/>
                    </a:xfrm>
                    <a:custGeom>
                      <a:avLst/>
                      <a:gdLst>
                        <a:gd name="T0" fmla="*/ 0 w 17"/>
                        <a:gd name="T1" fmla="*/ 0 h 18"/>
                        <a:gd name="T2" fmla="*/ 5 w 17"/>
                        <a:gd name="T3" fmla="*/ 8 h 18"/>
                        <a:gd name="T4" fmla="*/ 8 w 17"/>
                        <a:gd name="T5" fmla="*/ 12 h 18"/>
                        <a:gd name="T6" fmla="*/ 16 w 17"/>
                        <a:gd name="T7" fmla="*/ 17 h 18"/>
                        <a:gd name="T8" fmla="*/ 7 w 17"/>
                        <a:gd name="T9" fmla="*/ 13 h 18"/>
                        <a:gd name="T10" fmla="*/ 1 w 17"/>
                        <a:gd name="T11" fmla="*/ 8 h 18"/>
                        <a:gd name="T12" fmla="*/ 0 w 17"/>
                        <a:gd name="T13" fmla="*/ 0 h 1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8"/>
                        <a:gd name="T23" fmla="*/ 17 w 17"/>
                        <a:gd name="T24" fmla="*/ 18 h 1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8">
                          <a:moveTo>
                            <a:pt x="0" y="0"/>
                          </a:moveTo>
                          <a:lnTo>
                            <a:pt x="5" y="8"/>
                          </a:lnTo>
                          <a:lnTo>
                            <a:pt x="8" y="12"/>
                          </a:lnTo>
                          <a:lnTo>
                            <a:pt x="16" y="17"/>
                          </a:lnTo>
                          <a:lnTo>
                            <a:pt x="7" y="13"/>
                          </a:lnTo>
                          <a:lnTo>
                            <a:pt x="1" y="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8784" name="Group 323"/>
                  <p:cNvGrpSpPr>
                    <a:grpSpLocks/>
                  </p:cNvGrpSpPr>
                  <p:nvPr/>
                </p:nvGrpSpPr>
                <p:grpSpPr bwMode="auto">
                  <a:xfrm>
                    <a:off x="175" y="1658"/>
                    <a:ext cx="51" cy="83"/>
                    <a:chOff x="175" y="1658"/>
                    <a:chExt cx="51" cy="83"/>
                  </a:xfrm>
                </p:grpSpPr>
                <p:sp>
                  <p:nvSpPr>
                    <p:cNvPr id="68788" name="Freeform 324"/>
                    <p:cNvSpPr>
                      <a:spLocks/>
                    </p:cNvSpPr>
                    <p:nvPr/>
                  </p:nvSpPr>
                  <p:spPr bwMode="auto">
                    <a:xfrm>
                      <a:off x="184" y="1671"/>
                      <a:ext cx="17" cy="17"/>
                    </a:xfrm>
                    <a:custGeom>
                      <a:avLst/>
                      <a:gdLst>
                        <a:gd name="T0" fmla="*/ 14 w 17"/>
                        <a:gd name="T1" fmla="*/ 0 h 17"/>
                        <a:gd name="T2" fmla="*/ 12 w 17"/>
                        <a:gd name="T3" fmla="*/ 0 h 17"/>
                        <a:gd name="T4" fmla="*/ 16 w 17"/>
                        <a:gd name="T5" fmla="*/ 0 h 17"/>
                        <a:gd name="T6" fmla="*/ 12 w 17"/>
                        <a:gd name="T7" fmla="*/ 0 h 17"/>
                        <a:gd name="T8" fmla="*/ 11 w 17"/>
                        <a:gd name="T9" fmla="*/ 8 h 17"/>
                        <a:gd name="T10" fmla="*/ 12 w 17"/>
                        <a:gd name="T11" fmla="*/ 8 h 17"/>
                        <a:gd name="T12" fmla="*/ 11 w 17"/>
                        <a:gd name="T13" fmla="*/ 8 h 17"/>
                        <a:gd name="T14" fmla="*/ 12 w 17"/>
                        <a:gd name="T15" fmla="*/ 16 h 17"/>
                        <a:gd name="T16" fmla="*/ 11 w 17"/>
                        <a:gd name="T17" fmla="*/ 8 h 17"/>
                        <a:gd name="T18" fmla="*/ 8 w 17"/>
                        <a:gd name="T19" fmla="*/ 8 h 17"/>
                        <a:gd name="T20" fmla="*/ 4 w 17"/>
                        <a:gd name="T21" fmla="*/ 8 h 17"/>
                        <a:gd name="T22" fmla="*/ 0 w 17"/>
                        <a:gd name="T23" fmla="*/ 8 h 17"/>
                        <a:gd name="T24" fmla="*/ 4 w 17"/>
                        <a:gd name="T25" fmla="*/ 0 h 17"/>
                        <a:gd name="T26" fmla="*/ 14 w 17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17"/>
                        <a:gd name="T43" fmla="*/ 0 h 17"/>
                        <a:gd name="T44" fmla="*/ 17 w 17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17" h="17">
                          <a:moveTo>
                            <a:pt x="14" y="0"/>
                          </a:move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12" y="0"/>
                          </a:lnTo>
                          <a:lnTo>
                            <a:pt x="11" y="8"/>
                          </a:lnTo>
                          <a:lnTo>
                            <a:pt x="12" y="8"/>
                          </a:lnTo>
                          <a:lnTo>
                            <a:pt x="11" y="8"/>
                          </a:lnTo>
                          <a:lnTo>
                            <a:pt x="12" y="16"/>
                          </a:lnTo>
                          <a:lnTo>
                            <a:pt x="11" y="8"/>
                          </a:lnTo>
                          <a:lnTo>
                            <a:pt x="8" y="8"/>
                          </a:lnTo>
                          <a:lnTo>
                            <a:pt x="4" y="8"/>
                          </a:lnTo>
                          <a:lnTo>
                            <a:pt x="0" y="8"/>
                          </a:lnTo>
                          <a:lnTo>
                            <a:pt x="4" y="0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89" name="Freeform 325"/>
                    <p:cNvSpPr>
                      <a:spLocks/>
                    </p:cNvSpPr>
                    <p:nvPr/>
                  </p:nvSpPr>
                  <p:spPr bwMode="auto">
                    <a:xfrm>
                      <a:off x="175" y="1658"/>
                      <a:ext cx="24" cy="17"/>
                    </a:xfrm>
                    <a:custGeom>
                      <a:avLst/>
                      <a:gdLst>
                        <a:gd name="T0" fmla="*/ 23 w 24"/>
                        <a:gd name="T1" fmla="*/ 0 h 17"/>
                        <a:gd name="T2" fmla="*/ 22 w 24"/>
                        <a:gd name="T3" fmla="*/ 0 h 17"/>
                        <a:gd name="T4" fmla="*/ 19 w 24"/>
                        <a:gd name="T5" fmla="*/ 0 h 17"/>
                        <a:gd name="T6" fmla="*/ 16 w 24"/>
                        <a:gd name="T7" fmla="*/ 0 h 17"/>
                        <a:gd name="T8" fmla="*/ 11 w 24"/>
                        <a:gd name="T9" fmla="*/ 0 h 17"/>
                        <a:gd name="T10" fmla="*/ 4 w 24"/>
                        <a:gd name="T11" fmla="*/ 0 h 17"/>
                        <a:gd name="T12" fmla="*/ 0 w 24"/>
                        <a:gd name="T13" fmla="*/ 0 h 17"/>
                        <a:gd name="T14" fmla="*/ 6 w 24"/>
                        <a:gd name="T15" fmla="*/ 16 h 17"/>
                        <a:gd name="T16" fmla="*/ 10 w 24"/>
                        <a:gd name="T17" fmla="*/ 16 h 17"/>
                        <a:gd name="T18" fmla="*/ 9 w 24"/>
                        <a:gd name="T19" fmla="*/ 16 h 17"/>
                        <a:gd name="T20" fmla="*/ 13 w 24"/>
                        <a:gd name="T21" fmla="*/ 16 h 17"/>
                        <a:gd name="T22" fmla="*/ 16 w 24"/>
                        <a:gd name="T23" fmla="*/ 16 h 17"/>
                        <a:gd name="T24" fmla="*/ 19 w 24"/>
                        <a:gd name="T25" fmla="*/ 16 h 17"/>
                        <a:gd name="T26" fmla="*/ 23 w 24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24"/>
                        <a:gd name="T43" fmla="*/ 0 h 17"/>
                        <a:gd name="T44" fmla="*/ 24 w 24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24" h="17">
                          <a:moveTo>
                            <a:pt x="23" y="0"/>
                          </a:moveTo>
                          <a:lnTo>
                            <a:pt x="22" y="0"/>
                          </a:lnTo>
                          <a:lnTo>
                            <a:pt x="19" y="0"/>
                          </a:lnTo>
                          <a:lnTo>
                            <a:pt x="16" y="0"/>
                          </a:lnTo>
                          <a:lnTo>
                            <a:pt x="11" y="0"/>
                          </a:lnTo>
                          <a:lnTo>
                            <a:pt x="4" y="0"/>
                          </a:lnTo>
                          <a:lnTo>
                            <a:pt x="0" y="0"/>
                          </a:lnTo>
                          <a:lnTo>
                            <a:pt x="6" y="16"/>
                          </a:lnTo>
                          <a:lnTo>
                            <a:pt x="10" y="16"/>
                          </a:lnTo>
                          <a:lnTo>
                            <a:pt x="9" y="16"/>
                          </a:lnTo>
                          <a:lnTo>
                            <a:pt x="13" y="16"/>
                          </a:lnTo>
                          <a:lnTo>
                            <a:pt x="16" y="16"/>
                          </a:lnTo>
                          <a:lnTo>
                            <a:pt x="19" y="16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90" name="Freeform 326"/>
                    <p:cNvSpPr>
                      <a:spLocks/>
                    </p:cNvSpPr>
                    <p:nvPr/>
                  </p:nvSpPr>
                  <p:spPr bwMode="auto">
                    <a:xfrm>
                      <a:off x="201" y="171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3 w 17"/>
                        <a:gd name="T3" fmla="*/ 0 h 17"/>
                        <a:gd name="T4" fmla="*/ 10 w 17"/>
                        <a:gd name="T5" fmla="*/ 0 h 17"/>
                        <a:gd name="T6" fmla="*/ 8 w 17"/>
                        <a:gd name="T7" fmla="*/ 5 h 17"/>
                        <a:gd name="T8" fmla="*/ 5 w 17"/>
                        <a:gd name="T9" fmla="*/ 5 h 17"/>
                        <a:gd name="T10" fmla="*/ 0 w 17"/>
                        <a:gd name="T11" fmla="*/ 5 h 17"/>
                        <a:gd name="T12" fmla="*/ 0 w 17"/>
                        <a:gd name="T13" fmla="*/ 10 h 17"/>
                        <a:gd name="T14" fmla="*/ 0 w 17"/>
                        <a:gd name="T15" fmla="*/ 16 h 17"/>
                        <a:gd name="T16" fmla="*/ 0 w 17"/>
                        <a:gd name="T17" fmla="*/ 10 h 17"/>
                        <a:gd name="T18" fmla="*/ 2 w 17"/>
                        <a:gd name="T19" fmla="*/ 10 h 17"/>
                        <a:gd name="T20" fmla="*/ 8 w 17"/>
                        <a:gd name="T21" fmla="*/ 5 h 17"/>
                        <a:gd name="T22" fmla="*/ 8 w 17"/>
                        <a:gd name="T23" fmla="*/ 10 h 17"/>
                        <a:gd name="T24" fmla="*/ 13 w 17"/>
                        <a:gd name="T25" fmla="*/ 10 h 17"/>
                        <a:gd name="T26" fmla="*/ 16 w 17"/>
                        <a:gd name="T27" fmla="*/ 5 h 17"/>
                        <a:gd name="T28" fmla="*/ 16 w 17"/>
                        <a:gd name="T29" fmla="*/ 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7"/>
                        <a:gd name="T46" fmla="*/ 0 h 17"/>
                        <a:gd name="T47" fmla="*/ 17 w 17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3" y="0"/>
                          </a:lnTo>
                          <a:lnTo>
                            <a:pt x="10" y="0"/>
                          </a:lnTo>
                          <a:lnTo>
                            <a:pt x="8" y="5"/>
                          </a:lnTo>
                          <a:lnTo>
                            <a:pt x="5" y="5"/>
                          </a:lnTo>
                          <a:lnTo>
                            <a:pt x="0" y="5"/>
                          </a:lnTo>
                          <a:lnTo>
                            <a:pt x="0" y="10"/>
                          </a:lnTo>
                          <a:lnTo>
                            <a:pt x="0" y="16"/>
                          </a:lnTo>
                          <a:lnTo>
                            <a:pt x="0" y="10"/>
                          </a:lnTo>
                          <a:lnTo>
                            <a:pt x="2" y="10"/>
                          </a:lnTo>
                          <a:lnTo>
                            <a:pt x="8" y="5"/>
                          </a:lnTo>
                          <a:lnTo>
                            <a:pt x="8" y="10"/>
                          </a:lnTo>
                          <a:lnTo>
                            <a:pt x="13" y="10"/>
                          </a:lnTo>
                          <a:lnTo>
                            <a:pt x="16" y="5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91" name="Freeform 327"/>
                    <p:cNvSpPr>
                      <a:spLocks/>
                    </p:cNvSpPr>
                    <p:nvPr/>
                  </p:nvSpPr>
                  <p:spPr bwMode="auto">
                    <a:xfrm>
                      <a:off x="204" y="1724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8 h 17"/>
                        <a:gd name="T2" fmla="*/ 10 w 17"/>
                        <a:gd name="T3" fmla="*/ 16 h 17"/>
                        <a:gd name="T4" fmla="*/ 16 w 17"/>
                        <a:gd name="T5" fmla="*/ 8 h 17"/>
                        <a:gd name="T6" fmla="*/ 10 w 17"/>
                        <a:gd name="T7" fmla="*/ 0 h 17"/>
                        <a:gd name="T8" fmla="*/ 0 w 17"/>
                        <a:gd name="T9" fmla="*/ 8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8"/>
                          </a:moveTo>
                          <a:lnTo>
                            <a:pt x="10" y="16"/>
                          </a:lnTo>
                          <a:lnTo>
                            <a:pt x="16" y="8"/>
                          </a:lnTo>
                          <a:lnTo>
                            <a:pt x="10" y="0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92" name="Freeform 328"/>
                    <p:cNvSpPr>
                      <a:spLocks/>
                    </p:cNvSpPr>
                    <p:nvPr/>
                  </p:nvSpPr>
                  <p:spPr bwMode="auto">
                    <a:xfrm>
                      <a:off x="209" y="1695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8 w 17"/>
                        <a:gd name="T3" fmla="*/ 16 h 17"/>
                        <a:gd name="T4" fmla="*/ 16 w 17"/>
                        <a:gd name="T5" fmla="*/ 8 h 17"/>
                        <a:gd name="T6" fmla="*/ 16 w 17"/>
                        <a:gd name="T7" fmla="*/ 0 h 17"/>
                        <a:gd name="T8" fmla="*/ 8 w 17"/>
                        <a:gd name="T9" fmla="*/ 0 h 17"/>
                        <a:gd name="T10" fmla="*/ 0 w 17"/>
                        <a:gd name="T11" fmla="*/ 16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8" y="16"/>
                          </a:lnTo>
                          <a:lnTo>
                            <a:pt x="16" y="8"/>
                          </a:lnTo>
                          <a:lnTo>
                            <a:pt x="16" y="0"/>
                          </a:lnTo>
                          <a:lnTo>
                            <a:pt x="8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93" name="Freeform 329"/>
                    <p:cNvSpPr>
                      <a:spLocks/>
                    </p:cNvSpPr>
                    <p:nvPr/>
                  </p:nvSpPr>
                  <p:spPr bwMode="auto">
                    <a:xfrm>
                      <a:off x="201" y="1696"/>
                      <a:ext cx="17" cy="17"/>
                    </a:xfrm>
                    <a:custGeom>
                      <a:avLst/>
                      <a:gdLst>
                        <a:gd name="T0" fmla="*/ 9 w 17"/>
                        <a:gd name="T1" fmla="*/ 16 h 17"/>
                        <a:gd name="T2" fmla="*/ 16 w 17"/>
                        <a:gd name="T3" fmla="*/ 10 h 17"/>
                        <a:gd name="T4" fmla="*/ 9 w 17"/>
                        <a:gd name="T5" fmla="*/ 5 h 17"/>
                        <a:gd name="T6" fmla="*/ 0 w 17"/>
                        <a:gd name="T7" fmla="*/ 0 h 17"/>
                        <a:gd name="T8" fmla="*/ 9 w 17"/>
                        <a:gd name="T9" fmla="*/ 5 h 17"/>
                        <a:gd name="T10" fmla="*/ 16 w 17"/>
                        <a:gd name="T11" fmla="*/ 5 h 17"/>
                        <a:gd name="T12" fmla="*/ 16 w 17"/>
                        <a:gd name="T13" fmla="*/ 10 h 17"/>
                        <a:gd name="T14" fmla="*/ 9 w 17"/>
                        <a:gd name="T15" fmla="*/ 16 h 1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7"/>
                        <a:gd name="T25" fmla="*/ 0 h 17"/>
                        <a:gd name="T26" fmla="*/ 17 w 17"/>
                        <a:gd name="T27" fmla="*/ 17 h 1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7" h="17">
                          <a:moveTo>
                            <a:pt x="9" y="16"/>
                          </a:moveTo>
                          <a:lnTo>
                            <a:pt x="16" y="10"/>
                          </a:lnTo>
                          <a:lnTo>
                            <a:pt x="9" y="5"/>
                          </a:lnTo>
                          <a:lnTo>
                            <a:pt x="0" y="0"/>
                          </a:lnTo>
                          <a:lnTo>
                            <a:pt x="9" y="5"/>
                          </a:lnTo>
                          <a:lnTo>
                            <a:pt x="16" y="5"/>
                          </a:lnTo>
                          <a:lnTo>
                            <a:pt x="16" y="10"/>
                          </a:lnTo>
                          <a:lnTo>
                            <a:pt x="9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94" name="Freeform 330"/>
                    <p:cNvSpPr>
                      <a:spLocks/>
                    </p:cNvSpPr>
                    <p:nvPr/>
                  </p:nvSpPr>
                  <p:spPr bwMode="auto">
                    <a:xfrm>
                      <a:off x="185" y="1668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0 h 17"/>
                        <a:gd name="T4" fmla="*/ 4 w 17"/>
                        <a:gd name="T5" fmla="*/ 8 h 17"/>
                        <a:gd name="T6" fmla="*/ 12 w 17"/>
                        <a:gd name="T7" fmla="*/ 8 h 17"/>
                        <a:gd name="T8" fmla="*/ 16 w 17"/>
                        <a:gd name="T9" fmla="*/ 8 h 17"/>
                        <a:gd name="T10" fmla="*/ 8 w 17"/>
                        <a:gd name="T11" fmla="*/ 16 h 17"/>
                        <a:gd name="T12" fmla="*/ 0 w 17"/>
                        <a:gd name="T13" fmla="*/ 16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0"/>
                          </a:lnTo>
                          <a:lnTo>
                            <a:pt x="4" y="8"/>
                          </a:lnTo>
                          <a:lnTo>
                            <a:pt x="12" y="8"/>
                          </a:lnTo>
                          <a:lnTo>
                            <a:pt x="16" y="8"/>
                          </a:lnTo>
                          <a:lnTo>
                            <a:pt x="8" y="16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8785" name="Group 331"/>
                  <p:cNvGrpSpPr>
                    <a:grpSpLocks/>
                  </p:cNvGrpSpPr>
                  <p:nvPr/>
                </p:nvGrpSpPr>
                <p:grpSpPr bwMode="auto">
                  <a:xfrm>
                    <a:off x="127" y="1665"/>
                    <a:ext cx="21" cy="27"/>
                    <a:chOff x="127" y="1665"/>
                    <a:chExt cx="21" cy="27"/>
                  </a:xfrm>
                </p:grpSpPr>
                <p:sp>
                  <p:nvSpPr>
                    <p:cNvPr id="68786" name="Freeform 332"/>
                    <p:cNvSpPr>
                      <a:spLocks/>
                    </p:cNvSpPr>
                    <p:nvPr/>
                  </p:nvSpPr>
                  <p:spPr bwMode="auto">
                    <a:xfrm>
                      <a:off x="131" y="1669"/>
                      <a:ext cx="17" cy="18"/>
                    </a:xfrm>
                    <a:custGeom>
                      <a:avLst/>
                      <a:gdLst>
                        <a:gd name="T0" fmla="*/ 16 w 17"/>
                        <a:gd name="T1" fmla="*/ 3 h 18"/>
                        <a:gd name="T2" fmla="*/ 9 w 17"/>
                        <a:gd name="T3" fmla="*/ 1 h 18"/>
                        <a:gd name="T4" fmla="*/ 6 w 17"/>
                        <a:gd name="T5" fmla="*/ 1 h 18"/>
                        <a:gd name="T6" fmla="*/ 3 w 17"/>
                        <a:gd name="T7" fmla="*/ 4 h 18"/>
                        <a:gd name="T8" fmla="*/ 0 w 17"/>
                        <a:gd name="T9" fmla="*/ 8 h 18"/>
                        <a:gd name="T10" fmla="*/ 3 w 17"/>
                        <a:gd name="T11" fmla="*/ 12 h 18"/>
                        <a:gd name="T12" fmla="*/ 6 w 17"/>
                        <a:gd name="T13" fmla="*/ 14 h 18"/>
                        <a:gd name="T14" fmla="*/ 6 w 17"/>
                        <a:gd name="T15" fmla="*/ 10 h 18"/>
                        <a:gd name="T16" fmla="*/ 9 w 17"/>
                        <a:gd name="T17" fmla="*/ 8 h 18"/>
                        <a:gd name="T18" fmla="*/ 16 w 17"/>
                        <a:gd name="T19" fmla="*/ 7 h 18"/>
                        <a:gd name="T20" fmla="*/ 9 w 17"/>
                        <a:gd name="T21" fmla="*/ 10 h 18"/>
                        <a:gd name="T22" fmla="*/ 6 w 17"/>
                        <a:gd name="T23" fmla="*/ 12 h 18"/>
                        <a:gd name="T24" fmla="*/ 6 w 17"/>
                        <a:gd name="T25" fmla="*/ 15 h 18"/>
                        <a:gd name="T26" fmla="*/ 6 w 17"/>
                        <a:gd name="T27" fmla="*/ 17 h 18"/>
                        <a:gd name="T28" fmla="*/ 9 w 17"/>
                        <a:gd name="T29" fmla="*/ 17 h 18"/>
                        <a:gd name="T30" fmla="*/ 3 w 17"/>
                        <a:gd name="T31" fmla="*/ 16 h 18"/>
                        <a:gd name="T32" fmla="*/ 0 w 17"/>
                        <a:gd name="T33" fmla="*/ 13 h 18"/>
                        <a:gd name="T34" fmla="*/ 0 w 17"/>
                        <a:gd name="T35" fmla="*/ 8 h 18"/>
                        <a:gd name="T36" fmla="*/ 0 w 17"/>
                        <a:gd name="T37" fmla="*/ 3 h 18"/>
                        <a:gd name="T38" fmla="*/ 6 w 17"/>
                        <a:gd name="T39" fmla="*/ 1 h 18"/>
                        <a:gd name="T40" fmla="*/ 9 w 17"/>
                        <a:gd name="T41" fmla="*/ 0 h 18"/>
                        <a:gd name="T42" fmla="*/ 12 w 17"/>
                        <a:gd name="T43" fmla="*/ 1 h 18"/>
                        <a:gd name="T44" fmla="*/ 16 w 17"/>
                        <a:gd name="T45" fmla="*/ 3 h 18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17"/>
                        <a:gd name="T70" fmla="*/ 0 h 18"/>
                        <a:gd name="T71" fmla="*/ 17 w 17"/>
                        <a:gd name="T72" fmla="*/ 18 h 18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17" h="18">
                          <a:moveTo>
                            <a:pt x="16" y="3"/>
                          </a:moveTo>
                          <a:lnTo>
                            <a:pt x="9" y="1"/>
                          </a:lnTo>
                          <a:lnTo>
                            <a:pt x="6" y="1"/>
                          </a:lnTo>
                          <a:lnTo>
                            <a:pt x="3" y="4"/>
                          </a:lnTo>
                          <a:lnTo>
                            <a:pt x="0" y="8"/>
                          </a:lnTo>
                          <a:lnTo>
                            <a:pt x="3" y="12"/>
                          </a:lnTo>
                          <a:lnTo>
                            <a:pt x="6" y="14"/>
                          </a:lnTo>
                          <a:lnTo>
                            <a:pt x="6" y="10"/>
                          </a:lnTo>
                          <a:lnTo>
                            <a:pt x="9" y="8"/>
                          </a:lnTo>
                          <a:lnTo>
                            <a:pt x="16" y="7"/>
                          </a:lnTo>
                          <a:lnTo>
                            <a:pt x="9" y="10"/>
                          </a:lnTo>
                          <a:lnTo>
                            <a:pt x="6" y="12"/>
                          </a:lnTo>
                          <a:lnTo>
                            <a:pt x="6" y="15"/>
                          </a:lnTo>
                          <a:lnTo>
                            <a:pt x="6" y="17"/>
                          </a:lnTo>
                          <a:lnTo>
                            <a:pt x="9" y="17"/>
                          </a:lnTo>
                          <a:lnTo>
                            <a:pt x="3" y="16"/>
                          </a:lnTo>
                          <a:lnTo>
                            <a:pt x="0" y="13"/>
                          </a:lnTo>
                          <a:lnTo>
                            <a:pt x="0" y="8"/>
                          </a:lnTo>
                          <a:lnTo>
                            <a:pt x="0" y="3"/>
                          </a:lnTo>
                          <a:lnTo>
                            <a:pt x="6" y="1"/>
                          </a:lnTo>
                          <a:lnTo>
                            <a:pt x="9" y="0"/>
                          </a:lnTo>
                          <a:lnTo>
                            <a:pt x="12" y="1"/>
                          </a:lnTo>
                          <a:lnTo>
                            <a:pt x="16" y="3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87" name="Freeform 333"/>
                    <p:cNvSpPr>
                      <a:spLocks/>
                    </p:cNvSpPr>
                    <p:nvPr/>
                  </p:nvSpPr>
                  <p:spPr bwMode="auto">
                    <a:xfrm>
                      <a:off x="127" y="1665"/>
                      <a:ext cx="17" cy="27"/>
                    </a:xfrm>
                    <a:custGeom>
                      <a:avLst/>
                      <a:gdLst>
                        <a:gd name="T0" fmla="*/ 16 w 17"/>
                        <a:gd name="T1" fmla="*/ 6 h 27"/>
                        <a:gd name="T2" fmla="*/ 13 w 17"/>
                        <a:gd name="T3" fmla="*/ 2 h 27"/>
                        <a:gd name="T4" fmla="*/ 9 w 17"/>
                        <a:gd name="T5" fmla="*/ 1 h 27"/>
                        <a:gd name="T6" fmla="*/ 4 w 17"/>
                        <a:gd name="T7" fmla="*/ 2 h 27"/>
                        <a:gd name="T8" fmla="*/ 2 w 17"/>
                        <a:gd name="T9" fmla="*/ 4 h 27"/>
                        <a:gd name="T10" fmla="*/ 1 w 17"/>
                        <a:gd name="T11" fmla="*/ 8 h 27"/>
                        <a:gd name="T12" fmla="*/ 1 w 17"/>
                        <a:gd name="T13" fmla="*/ 11 h 27"/>
                        <a:gd name="T14" fmla="*/ 1 w 17"/>
                        <a:gd name="T15" fmla="*/ 14 h 27"/>
                        <a:gd name="T16" fmla="*/ 1 w 17"/>
                        <a:gd name="T17" fmla="*/ 17 h 27"/>
                        <a:gd name="T18" fmla="*/ 2 w 17"/>
                        <a:gd name="T19" fmla="*/ 21 h 27"/>
                        <a:gd name="T20" fmla="*/ 6 w 17"/>
                        <a:gd name="T21" fmla="*/ 24 h 27"/>
                        <a:gd name="T22" fmla="*/ 8 w 17"/>
                        <a:gd name="T23" fmla="*/ 24 h 27"/>
                        <a:gd name="T24" fmla="*/ 10 w 17"/>
                        <a:gd name="T25" fmla="*/ 24 h 27"/>
                        <a:gd name="T26" fmla="*/ 9 w 17"/>
                        <a:gd name="T27" fmla="*/ 26 h 27"/>
                        <a:gd name="T28" fmla="*/ 6 w 17"/>
                        <a:gd name="T29" fmla="*/ 26 h 27"/>
                        <a:gd name="T30" fmla="*/ 2 w 17"/>
                        <a:gd name="T31" fmla="*/ 24 h 27"/>
                        <a:gd name="T32" fmla="*/ 1 w 17"/>
                        <a:gd name="T33" fmla="*/ 21 h 27"/>
                        <a:gd name="T34" fmla="*/ 1 w 17"/>
                        <a:gd name="T35" fmla="*/ 15 h 27"/>
                        <a:gd name="T36" fmla="*/ 0 w 17"/>
                        <a:gd name="T37" fmla="*/ 11 h 27"/>
                        <a:gd name="T38" fmla="*/ 0 w 17"/>
                        <a:gd name="T39" fmla="*/ 7 h 27"/>
                        <a:gd name="T40" fmla="*/ 1 w 17"/>
                        <a:gd name="T41" fmla="*/ 4 h 27"/>
                        <a:gd name="T42" fmla="*/ 2 w 17"/>
                        <a:gd name="T43" fmla="*/ 1 h 27"/>
                        <a:gd name="T44" fmla="*/ 6 w 17"/>
                        <a:gd name="T45" fmla="*/ 0 h 27"/>
                        <a:gd name="T46" fmla="*/ 13 w 17"/>
                        <a:gd name="T47" fmla="*/ 1 h 27"/>
                        <a:gd name="T48" fmla="*/ 14 w 17"/>
                        <a:gd name="T49" fmla="*/ 2 h 27"/>
                        <a:gd name="T50" fmla="*/ 16 w 17"/>
                        <a:gd name="T51" fmla="*/ 6 h 27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17"/>
                        <a:gd name="T79" fmla="*/ 0 h 27"/>
                        <a:gd name="T80" fmla="*/ 17 w 17"/>
                        <a:gd name="T81" fmla="*/ 27 h 27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17" h="27">
                          <a:moveTo>
                            <a:pt x="16" y="6"/>
                          </a:moveTo>
                          <a:lnTo>
                            <a:pt x="13" y="2"/>
                          </a:lnTo>
                          <a:lnTo>
                            <a:pt x="9" y="1"/>
                          </a:lnTo>
                          <a:lnTo>
                            <a:pt x="4" y="2"/>
                          </a:lnTo>
                          <a:lnTo>
                            <a:pt x="2" y="4"/>
                          </a:lnTo>
                          <a:lnTo>
                            <a:pt x="1" y="8"/>
                          </a:lnTo>
                          <a:lnTo>
                            <a:pt x="1" y="11"/>
                          </a:lnTo>
                          <a:lnTo>
                            <a:pt x="1" y="14"/>
                          </a:lnTo>
                          <a:lnTo>
                            <a:pt x="1" y="17"/>
                          </a:lnTo>
                          <a:lnTo>
                            <a:pt x="2" y="21"/>
                          </a:lnTo>
                          <a:lnTo>
                            <a:pt x="6" y="24"/>
                          </a:lnTo>
                          <a:lnTo>
                            <a:pt x="8" y="24"/>
                          </a:lnTo>
                          <a:lnTo>
                            <a:pt x="10" y="24"/>
                          </a:lnTo>
                          <a:lnTo>
                            <a:pt x="9" y="26"/>
                          </a:lnTo>
                          <a:lnTo>
                            <a:pt x="6" y="26"/>
                          </a:lnTo>
                          <a:lnTo>
                            <a:pt x="2" y="24"/>
                          </a:lnTo>
                          <a:lnTo>
                            <a:pt x="1" y="21"/>
                          </a:lnTo>
                          <a:lnTo>
                            <a:pt x="1" y="15"/>
                          </a:lnTo>
                          <a:lnTo>
                            <a:pt x="0" y="11"/>
                          </a:lnTo>
                          <a:lnTo>
                            <a:pt x="0" y="7"/>
                          </a:lnTo>
                          <a:lnTo>
                            <a:pt x="1" y="4"/>
                          </a:lnTo>
                          <a:lnTo>
                            <a:pt x="2" y="1"/>
                          </a:lnTo>
                          <a:lnTo>
                            <a:pt x="6" y="0"/>
                          </a:lnTo>
                          <a:lnTo>
                            <a:pt x="13" y="1"/>
                          </a:lnTo>
                          <a:lnTo>
                            <a:pt x="14" y="2"/>
                          </a:lnTo>
                          <a:lnTo>
                            <a:pt x="16" y="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  <p:sp>
              <p:nvSpPr>
                <p:cNvPr id="68755" name="Freeform 334"/>
                <p:cNvSpPr>
                  <a:spLocks/>
                </p:cNvSpPr>
                <p:nvPr/>
              </p:nvSpPr>
              <p:spPr bwMode="auto">
                <a:xfrm>
                  <a:off x="45" y="1736"/>
                  <a:ext cx="376" cy="465"/>
                </a:xfrm>
                <a:custGeom>
                  <a:avLst/>
                  <a:gdLst>
                    <a:gd name="T0" fmla="*/ 55 w 376"/>
                    <a:gd name="T1" fmla="*/ 0 h 465"/>
                    <a:gd name="T2" fmla="*/ 112 w 376"/>
                    <a:gd name="T3" fmla="*/ 49 h 465"/>
                    <a:gd name="T4" fmla="*/ 131 w 376"/>
                    <a:gd name="T5" fmla="*/ 85 h 465"/>
                    <a:gd name="T6" fmla="*/ 164 w 376"/>
                    <a:gd name="T7" fmla="*/ 140 h 465"/>
                    <a:gd name="T8" fmla="*/ 171 w 376"/>
                    <a:gd name="T9" fmla="*/ 164 h 465"/>
                    <a:gd name="T10" fmla="*/ 168 w 376"/>
                    <a:gd name="T11" fmla="*/ 186 h 465"/>
                    <a:gd name="T12" fmla="*/ 165 w 376"/>
                    <a:gd name="T13" fmla="*/ 207 h 465"/>
                    <a:gd name="T14" fmla="*/ 260 w 376"/>
                    <a:gd name="T15" fmla="*/ 225 h 465"/>
                    <a:gd name="T16" fmla="*/ 288 w 376"/>
                    <a:gd name="T17" fmla="*/ 232 h 465"/>
                    <a:gd name="T18" fmla="*/ 292 w 376"/>
                    <a:gd name="T19" fmla="*/ 252 h 465"/>
                    <a:gd name="T20" fmla="*/ 238 w 376"/>
                    <a:gd name="T21" fmla="*/ 263 h 465"/>
                    <a:gd name="T22" fmla="*/ 186 w 376"/>
                    <a:gd name="T23" fmla="*/ 267 h 465"/>
                    <a:gd name="T24" fmla="*/ 167 w 376"/>
                    <a:gd name="T25" fmla="*/ 287 h 465"/>
                    <a:gd name="T26" fmla="*/ 164 w 376"/>
                    <a:gd name="T27" fmla="*/ 313 h 465"/>
                    <a:gd name="T28" fmla="*/ 173 w 376"/>
                    <a:gd name="T29" fmla="*/ 322 h 465"/>
                    <a:gd name="T30" fmla="*/ 195 w 376"/>
                    <a:gd name="T31" fmla="*/ 329 h 465"/>
                    <a:gd name="T32" fmla="*/ 220 w 376"/>
                    <a:gd name="T33" fmla="*/ 340 h 465"/>
                    <a:gd name="T34" fmla="*/ 322 w 376"/>
                    <a:gd name="T35" fmla="*/ 376 h 465"/>
                    <a:gd name="T36" fmla="*/ 349 w 376"/>
                    <a:gd name="T37" fmla="*/ 399 h 465"/>
                    <a:gd name="T38" fmla="*/ 375 w 376"/>
                    <a:gd name="T39" fmla="*/ 464 h 465"/>
                    <a:gd name="T40" fmla="*/ 188 w 376"/>
                    <a:gd name="T41" fmla="*/ 452 h 465"/>
                    <a:gd name="T42" fmla="*/ 81 w 376"/>
                    <a:gd name="T43" fmla="*/ 451 h 465"/>
                    <a:gd name="T44" fmla="*/ 32 w 376"/>
                    <a:gd name="T45" fmla="*/ 445 h 465"/>
                    <a:gd name="T46" fmla="*/ 10 w 376"/>
                    <a:gd name="T47" fmla="*/ 428 h 465"/>
                    <a:gd name="T48" fmla="*/ 3 w 376"/>
                    <a:gd name="T49" fmla="*/ 400 h 465"/>
                    <a:gd name="T50" fmla="*/ 14 w 376"/>
                    <a:gd name="T51" fmla="*/ 353 h 465"/>
                    <a:gd name="T52" fmla="*/ 28 w 376"/>
                    <a:gd name="T53" fmla="*/ 312 h 465"/>
                    <a:gd name="T54" fmla="*/ 25 w 376"/>
                    <a:gd name="T55" fmla="*/ 281 h 465"/>
                    <a:gd name="T56" fmla="*/ 27 w 376"/>
                    <a:gd name="T57" fmla="*/ 250 h 465"/>
                    <a:gd name="T58" fmla="*/ 5 w 376"/>
                    <a:gd name="T59" fmla="*/ 179 h 465"/>
                    <a:gd name="T60" fmla="*/ 0 w 376"/>
                    <a:gd name="T61" fmla="*/ 112 h 465"/>
                    <a:gd name="T62" fmla="*/ 8 w 376"/>
                    <a:gd name="T63" fmla="*/ 76 h 465"/>
                    <a:gd name="T64" fmla="*/ 23 w 376"/>
                    <a:gd name="T65" fmla="*/ 44 h 46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76"/>
                    <a:gd name="T100" fmla="*/ 0 h 465"/>
                    <a:gd name="T101" fmla="*/ 376 w 376"/>
                    <a:gd name="T102" fmla="*/ 465 h 46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76" h="465">
                      <a:moveTo>
                        <a:pt x="47" y="24"/>
                      </a:moveTo>
                      <a:lnTo>
                        <a:pt x="55" y="0"/>
                      </a:lnTo>
                      <a:lnTo>
                        <a:pt x="119" y="30"/>
                      </a:lnTo>
                      <a:lnTo>
                        <a:pt x="112" y="49"/>
                      </a:lnTo>
                      <a:lnTo>
                        <a:pt x="121" y="67"/>
                      </a:lnTo>
                      <a:lnTo>
                        <a:pt x="131" y="85"/>
                      </a:lnTo>
                      <a:lnTo>
                        <a:pt x="146" y="114"/>
                      </a:lnTo>
                      <a:lnTo>
                        <a:pt x="164" y="140"/>
                      </a:lnTo>
                      <a:lnTo>
                        <a:pt x="169" y="155"/>
                      </a:lnTo>
                      <a:lnTo>
                        <a:pt x="171" y="164"/>
                      </a:lnTo>
                      <a:lnTo>
                        <a:pt x="170" y="176"/>
                      </a:lnTo>
                      <a:lnTo>
                        <a:pt x="168" y="186"/>
                      </a:lnTo>
                      <a:lnTo>
                        <a:pt x="165" y="196"/>
                      </a:lnTo>
                      <a:lnTo>
                        <a:pt x="165" y="207"/>
                      </a:lnTo>
                      <a:lnTo>
                        <a:pt x="226" y="221"/>
                      </a:lnTo>
                      <a:lnTo>
                        <a:pt x="260" y="225"/>
                      </a:lnTo>
                      <a:lnTo>
                        <a:pt x="284" y="223"/>
                      </a:lnTo>
                      <a:lnTo>
                        <a:pt x="288" y="232"/>
                      </a:lnTo>
                      <a:lnTo>
                        <a:pt x="290" y="241"/>
                      </a:lnTo>
                      <a:lnTo>
                        <a:pt x="292" y="252"/>
                      </a:lnTo>
                      <a:lnTo>
                        <a:pt x="267" y="260"/>
                      </a:lnTo>
                      <a:lnTo>
                        <a:pt x="238" y="263"/>
                      </a:lnTo>
                      <a:lnTo>
                        <a:pt x="215" y="263"/>
                      </a:lnTo>
                      <a:lnTo>
                        <a:pt x="186" y="267"/>
                      </a:lnTo>
                      <a:lnTo>
                        <a:pt x="167" y="263"/>
                      </a:lnTo>
                      <a:lnTo>
                        <a:pt x="167" y="287"/>
                      </a:lnTo>
                      <a:lnTo>
                        <a:pt x="162" y="300"/>
                      </a:lnTo>
                      <a:lnTo>
                        <a:pt x="164" y="313"/>
                      </a:lnTo>
                      <a:lnTo>
                        <a:pt x="162" y="322"/>
                      </a:lnTo>
                      <a:lnTo>
                        <a:pt x="173" y="322"/>
                      </a:lnTo>
                      <a:lnTo>
                        <a:pt x="179" y="327"/>
                      </a:lnTo>
                      <a:lnTo>
                        <a:pt x="195" y="329"/>
                      </a:lnTo>
                      <a:lnTo>
                        <a:pt x="207" y="337"/>
                      </a:lnTo>
                      <a:lnTo>
                        <a:pt x="220" y="340"/>
                      </a:lnTo>
                      <a:lnTo>
                        <a:pt x="296" y="367"/>
                      </a:lnTo>
                      <a:lnTo>
                        <a:pt x="322" y="376"/>
                      </a:lnTo>
                      <a:lnTo>
                        <a:pt x="338" y="383"/>
                      </a:lnTo>
                      <a:lnTo>
                        <a:pt x="349" y="399"/>
                      </a:lnTo>
                      <a:lnTo>
                        <a:pt x="362" y="423"/>
                      </a:lnTo>
                      <a:lnTo>
                        <a:pt x="375" y="464"/>
                      </a:lnTo>
                      <a:lnTo>
                        <a:pt x="232" y="464"/>
                      </a:lnTo>
                      <a:lnTo>
                        <a:pt x="188" y="452"/>
                      </a:lnTo>
                      <a:lnTo>
                        <a:pt x="123" y="450"/>
                      </a:lnTo>
                      <a:lnTo>
                        <a:pt x="81" y="451"/>
                      </a:lnTo>
                      <a:lnTo>
                        <a:pt x="58" y="452"/>
                      </a:lnTo>
                      <a:lnTo>
                        <a:pt x="32" y="445"/>
                      </a:lnTo>
                      <a:lnTo>
                        <a:pt x="23" y="440"/>
                      </a:lnTo>
                      <a:lnTo>
                        <a:pt x="10" y="428"/>
                      </a:lnTo>
                      <a:lnTo>
                        <a:pt x="7" y="418"/>
                      </a:lnTo>
                      <a:lnTo>
                        <a:pt x="3" y="400"/>
                      </a:lnTo>
                      <a:lnTo>
                        <a:pt x="5" y="383"/>
                      </a:lnTo>
                      <a:lnTo>
                        <a:pt x="14" y="353"/>
                      </a:lnTo>
                      <a:lnTo>
                        <a:pt x="26" y="324"/>
                      </a:lnTo>
                      <a:lnTo>
                        <a:pt x="28" y="312"/>
                      </a:lnTo>
                      <a:lnTo>
                        <a:pt x="24" y="304"/>
                      </a:lnTo>
                      <a:lnTo>
                        <a:pt x="25" y="281"/>
                      </a:lnTo>
                      <a:lnTo>
                        <a:pt x="29" y="271"/>
                      </a:lnTo>
                      <a:lnTo>
                        <a:pt x="27" y="250"/>
                      </a:lnTo>
                      <a:lnTo>
                        <a:pt x="18" y="220"/>
                      </a:lnTo>
                      <a:lnTo>
                        <a:pt x="5" y="179"/>
                      </a:lnTo>
                      <a:lnTo>
                        <a:pt x="0" y="143"/>
                      </a:lnTo>
                      <a:lnTo>
                        <a:pt x="0" y="112"/>
                      </a:lnTo>
                      <a:lnTo>
                        <a:pt x="3" y="89"/>
                      </a:lnTo>
                      <a:lnTo>
                        <a:pt x="8" y="76"/>
                      </a:lnTo>
                      <a:lnTo>
                        <a:pt x="15" y="60"/>
                      </a:lnTo>
                      <a:lnTo>
                        <a:pt x="23" y="44"/>
                      </a:lnTo>
                      <a:lnTo>
                        <a:pt x="47" y="24"/>
                      </a:lnTo>
                    </a:path>
                  </a:pathLst>
                </a:custGeom>
                <a:solidFill>
                  <a:srgbClr val="00006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68756" name="Group 335"/>
                <p:cNvGrpSpPr>
                  <a:grpSpLocks/>
                </p:cNvGrpSpPr>
                <p:nvPr/>
              </p:nvGrpSpPr>
              <p:grpSpPr bwMode="auto">
                <a:xfrm>
                  <a:off x="48" y="1760"/>
                  <a:ext cx="387" cy="431"/>
                  <a:chOff x="48" y="1760"/>
                  <a:chExt cx="387" cy="431"/>
                </a:xfrm>
              </p:grpSpPr>
              <p:grpSp>
                <p:nvGrpSpPr>
                  <p:cNvPr id="68758" name="Group 336"/>
                  <p:cNvGrpSpPr>
                    <a:grpSpLocks/>
                  </p:cNvGrpSpPr>
                  <p:nvPr/>
                </p:nvGrpSpPr>
                <p:grpSpPr bwMode="auto">
                  <a:xfrm>
                    <a:off x="318" y="1928"/>
                    <a:ext cx="117" cy="59"/>
                    <a:chOff x="318" y="1928"/>
                    <a:chExt cx="117" cy="59"/>
                  </a:xfrm>
                </p:grpSpPr>
                <p:sp>
                  <p:nvSpPr>
                    <p:cNvPr id="68775" name="Freeform 337"/>
                    <p:cNvSpPr>
                      <a:spLocks/>
                    </p:cNvSpPr>
                    <p:nvPr/>
                  </p:nvSpPr>
                  <p:spPr bwMode="auto">
                    <a:xfrm>
                      <a:off x="318" y="1928"/>
                      <a:ext cx="114" cy="59"/>
                    </a:xfrm>
                    <a:custGeom>
                      <a:avLst/>
                      <a:gdLst>
                        <a:gd name="T0" fmla="*/ 0 w 114"/>
                        <a:gd name="T1" fmla="*/ 34 h 59"/>
                        <a:gd name="T2" fmla="*/ 14 w 114"/>
                        <a:gd name="T3" fmla="*/ 32 h 59"/>
                        <a:gd name="T4" fmla="*/ 19 w 114"/>
                        <a:gd name="T5" fmla="*/ 31 h 59"/>
                        <a:gd name="T6" fmla="*/ 22 w 114"/>
                        <a:gd name="T7" fmla="*/ 28 h 59"/>
                        <a:gd name="T8" fmla="*/ 26 w 114"/>
                        <a:gd name="T9" fmla="*/ 25 h 59"/>
                        <a:gd name="T10" fmla="*/ 33 w 114"/>
                        <a:gd name="T11" fmla="*/ 20 h 59"/>
                        <a:gd name="T12" fmla="*/ 45 w 114"/>
                        <a:gd name="T13" fmla="*/ 11 h 59"/>
                        <a:gd name="T14" fmla="*/ 47 w 114"/>
                        <a:gd name="T15" fmla="*/ 8 h 59"/>
                        <a:gd name="T16" fmla="*/ 50 w 114"/>
                        <a:gd name="T17" fmla="*/ 6 h 59"/>
                        <a:gd name="T18" fmla="*/ 57 w 114"/>
                        <a:gd name="T19" fmla="*/ 5 h 59"/>
                        <a:gd name="T20" fmla="*/ 76 w 114"/>
                        <a:gd name="T21" fmla="*/ 2 h 59"/>
                        <a:gd name="T22" fmla="*/ 82 w 114"/>
                        <a:gd name="T23" fmla="*/ 0 h 59"/>
                        <a:gd name="T24" fmla="*/ 86 w 114"/>
                        <a:gd name="T25" fmla="*/ 2 h 59"/>
                        <a:gd name="T26" fmla="*/ 89 w 114"/>
                        <a:gd name="T27" fmla="*/ 4 h 59"/>
                        <a:gd name="T28" fmla="*/ 96 w 114"/>
                        <a:gd name="T29" fmla="*/ 7 h 59"/>
                        <a:gd name="T30" fmla="*/ 99 w 114"/>
                        <a:gd name="T31" fmla="*/ 8 h 59"/>
                        <a:gd name="T32" fmla="*/ 103 w 114"/>
                        <a:gd name="T33" fmla="*/ 9 h 59"/>
                        <a:gd name="T34" fmla="*/ 105 w 114"/>
                        <a:gd name="T35" fmla="*/ 10 h 59"/>
                        <a:gd name="T36" fmla="*/ 107 w 114"/>
                        <a:gd name="T37" fmla="*/ 14 h 59"/>
                        <a:gd name="T38" fmla="*/ 110 w 114"/>
                        <a:gd name="T39" fmla="*/ 16 h 59"/>
                        <a:gd name="T40" fmla="*/ 110 w 114"/>
                        <a:gd name="T41" fmla="*/ 19 h 59"/>
                        <a:gd name="T42" fmla="*/ 111 w 114"/>
                        <a:gd name="T43" fmla="*/ 20 h 59"/>
                        <a:gd name="T44" fmla="*/ 113 w 114"/>
                        <a:gd name="T45" fmla="*/ 22 h 59"/>
                        <a:gd name="T46" fmla="*/ 111 w 114"/>
                        <a:gd name="T47" fmla="*/ 24 h 59"/>
                        <a:gd name="T48" fmla="*/ 109 w 114"/>
                        <a:gd name="T49" fmla="*/ 25 h 59"/>
                        <a:gd name="T50" fmla="*/ 105 w 114"/>
                        <a:gd name="T51" fmla="*/ 25 h 59"/>
                        <a:gd name="T52" fmla="*/ 102 w 114"/>
                        <a:gd name="T53" fmla="*/ 24 h 59"/>
                        <a:gd name="T54" fmla="*/ 99 w 114"/>
                        <a:gd name="T55" fmla="*/ 22 h 59"/>
                        <a:gd name="T56" fmla="*/ 96 w 114"/>
                        <a:gd name="T57" fmla="*/ 22 h 59"/>
                        <a:gd name="T58" fmla="*/ 93 w 114"/>
                        <a:gd name="T59" fmla="*/ 21 h 59"/>
                        <a:gd name="T60" fmla="*/ 89 w 114"/>
                        <a:gd name="T61" fmla="*/ 20 h 59"/>
                        <a:gd name="T62" fmla="*/ 85 w 114"/>
                        <a:gd name="T63" fmla="*/ 21 h 59"/>
                        <a:gd name="T64" fmla="*/ 81 w 114"/>
                        <a:gd name="T65" fmla="*/ 22 h 59"/>
                        <a:gd name="T66" fmla="*/ 89 w 114"/>
                        <a:gd name="T67" fmla="*/ 24 h 59"/>
                        <a:gd name="T68" fmla="*/ 95 w 114"/>
                        <a:gd name="T69" fmla="*/ 26 h 59"/>
                        <a:gd name="T70" fmla="*/ 103 w 114"/>
                        <a:gd name="T71" fmla="*/ 28 h 59"/>
                        <a:gd name="T72" fmla="*/ 105 w 114"/>
                        <a:gd name="T73" fmla="*/ 30 h 59"/>
                        <a:gd name="T74" fmla="*/ 105 w 114"/>
                        <a:gd name="T75" fmla="*/ 32 h 59"/>
                        <a:gd name="T76" fmla="*/ 104 w 114"/>
                        <a:gd name="T77" fmla="*/ 33 h 59"/>
                        <a:gd name="T78" fmla="*/ 101 w 114"/>
                        <a:gd name="T79" fmla="*/ 34 h 59"/>
                        <a:gd name="T80" fmla="*/ 98 w 114"/>
                        <a:gd name="T81" fmla="*/ 34 h 59"/>
                        <a:gd name="T82" fmla="*/ 88 w 114"/>
                        <a:gd name="T83" fmla="*/ 32 h 59"/>
                        <a:gd name="T84" fmla="*/ 79 w 114"/>
                        <a:gd name="T85" fmla="*/ 31 h 59"/>
                        <a:gd name="T86" fmla="*/ 73 w 114"/>
                        <a:gd name="T87" fmla="*/ 32 h 59"/>
                        <a:gd name="T88" fmla="*/ 69 w 114"/>
                        <a:gd name="T89" fmla="*/ 34 h 59"/>
                        <a:gd name="T90" fmla="*/ 64 w 114"/>
                        <a:gd name="T91" fmla="*/ 37 h 59"/>
                        <a:gd name="T92" fmla="*/ 61 w 114"/>
                        <a:gd name="T93" fmla="*/ 41 h 59"/>
                        <a:gd name="T94" fmla="*/ 57 w 114"/>
                        <a:gd name="T95" fmla="*/ 45 h 59"/>
                        <a:gd name="T96" fmla="*/ 53 w 114"/>
                        <a:gd name="T97" fmla="*/ 49 h 59"/>
                        <a:gd name="T98" fmla="*/ 48 w 114"/>
                        <a:gd name="T99" fmla="*/ 50 h 59"/>
                        <a:gd name="T100" fmla="*/ 44 w 114"/>
                        <a:gd name="T101" fmla="*/ 51 h 59"/>
                        <a:gd name="T102" fmla="*/ 38 w 114"/>
                        <a:gd name="T103" fmla="*/ 51 h 59"/>
                        <a:gd name="T104" fmla="*/ 32 w 114"/>
                        <a:gd name="T105" fmla="*/ 52 h 59"/>
                        <a:gd name="T106" fmla="*/ 24 w 114"/>
                        <a:gd name="T107" fmla="*/ 52 h 59"/>
                        <a:gd name="T108" fmla="*/ 19 w 114"/>
                        <a:gd name="T109" fmla="*/ 55 h 59"/>
                        <a:gd name="T110" fmla="*/ 0 w 114"/>
                        <a:gd name="T111" fmla="*/ 58 h 59"/>
                        <a:gd name="T112" fmla="*/ 0 w 114"/>
                        <a:gd name="T113" fmla="*/ 34 h 59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w 114"/>
                        <a:gd name="T172" fmla="*/ 0 h 59"/>
                        <a:gd name="T173" fmla="*/ 114 w 114"/>
                        <a:gd name="T174" fmla="*/ 59 h 59"/>
                      </a:gdLst>
                      <a:ahLst/>
                      <a:cxnLst>
                        <a:cxn ang="T114">
                          <a:pos x="T0" y="T1"/>
                        </a:cxn>
                        <a:cxn ang="T115">
                          <a:pos x="T2" y="T3"/>
                        </a:cxn>
                        <a:cxn ang="T116">
                          <a:pos x="T4" y="T5"/>
                        </a:cxn>
                        <a:cxn ang="T117">
                          <a:pos x="T6" y="T7"/>
                        </a:cxn>
                        <a:cxn ang="T118">
                          <a:pos x="T8" y="T9"/>
                        </a:cxn>
                        <a:cxn ang="T119">
                          <a:pos x="T10" y="T11"/>
                        </a:cxn>
                        <a:cxn ang="T120">
                          <a:pos x="T12" y="T13"/>
                        </a:cxn>
                        <a:cxn ang="T121">
                          <a:pos x="T14" y="T15"/>
                        </a:cxn>
                        <a:cxn ang="T122">
                          <a:pos x="T16" y="T17"/>
                        </a:cxn>
                        <a:cxn ang="T123">
                          <a:pos x="T18" y="T19"/>
                        </a:cxn>
                        <a:cxn ang="T124">
                          <a:pos x="T20" y="T21"/>
                        </a:cxn>
                        <a:cxn ang="T125">
                          <a:pos x="T22" y="T23"/>
                        </a:cxn>
                        <a:cxn ang="T126">
                          <a:pos x="T24" y="T25"/>
                        </a:cxn>
                        <a:cxn ang="T127">
                          <a:pos x="T26" y="T27"/>
                        </a:cxn>
                        <a:cxn ang="T128">
                          <a:pos x="T28" y="T29"/>
                        </a:cxn>
                        <a:cxn ang="T129">
                          <a:pos x="T30" y="T31"/>
                        </a:cxn>
                        <a:cxn ang="T130">
                          <a:pos x="T32" y="T33"/>
                        </a:cxn>
                        <a:cxn ang="T131">
                          <a:pos x="T34" y="T35"/>
                        </a:cxn>
                        <a:cxn ang="T132">
                          <a:pos x="T36" y="T37"/>
                        </a:cxn>
                        <a:cxn ang="T133">
                          <a:pos x="T38" y="T39"/>
                        </a:cxn>
                        <a:cxn ang="T134">
                          <a:pos x="T40" y="T41"/>
                        </a:cxn>
                        <a:cxn ang="T135">
                          <a:pos x="T42" y="T43"/>
                        </a:cxn>
                        <a:cxn ang="T136">
                          <a:pos x="T44" y="T45"/>
                        </a:cxn>
                        <a:cxn ang="T137">
                          <a:pos x="T46" y="T47"/>
                        </a:cxn>
                        <a:cxn ang="T138">
                          <a:pos x="T48" y="T49"/>
                        </a:cxn>
                        <a:cxn ang="T139">
                          <a:pos x="T50" y="T51"/>
                        </a:cxn>
                        <a:cxn ang="T140">
                          <a:pos x="T52" y="T53"/>
                        </a:cxn>
                        <a:cxn ang="T141">
                          <a:pos x="T54" y="T55"/>
                        </a:cxn>
                        <a:cxn ang="T142">
                          <a:pos x="T56" y="T57"/>
                        </a:cxn>
                        <a:cxn ang="T143">
                          <a:pos x="T58" y="T59"/>
                        </a:cxn>
                        <a:cxn ang="T144">
                          <a:pos x="T60" y="T61"/>
                        </a:cxn>
                        <a:cxn ang="T145">
                          <a:pos x="T62" y="T63"/>
                        </a:cxn>
                        <a:cxn ang="T146">
                          <a:pos x="T64" y="T65"/>
                        </a:cxn>
                        <a:cxn ang="T147">
                          <a:pos x="T66" y="T67"/>
                        </a:cxn>
                        <a:cxn ang="T148">
                          <a:pos x="T68" y="T69"/>
                        </a:cxn>
                        <a:cxn ang="T149">
                          <a:pos x="T70" y="T71"/>
                        </a:cxn>
                        <a:cxn ang="T150">
                          <a:pos x="T72" y="T73"/>
                        </a:cxn>
                        <a:cxn ang="T151">
                          <a:pos x="T74" y="T75"/>
                        </a:cxn>
                        <a:cxn ang="T152">
                          <a:pos x="T76" y="T77"/>
                        </a:cxn>
                        <a:cxn ang="T153">
                          <a:pos x="T78" y="T79"/>
                        </a:cxn>
                        <a:cxn ang="T154">
                          <a:pos x="T80" y="T81"/>
                        </a:cxn>
                        <a:cxn ang="T155">
                          <a:pos x="T82" y="T83"/>
                        </a:cxn>
                        <a:cxn ang="T156">
                          <a:pos x="T84" y="T85"/>
                        </a:cxn>
                        <a:cxn ang="T157">
                          <a:pos x="T86" y="T87"/>
                        </a:cxn>
                        <a:cxn ang="T158">
                          <a:pos x="T88" y="T89"/>
                        </a:cxn>
                        <a:cxn ang="T159">
                          <a:pos x="T90" y="T91"/>
                        </a:cxn>
                        <a:cxn ang="T160">
                          <a:pos x="T92" y="T93"/>
                        </a:cxn>
                        <a:cxn ang="T161">
                          <a:pos x="T94" y="T95"/>
                        </a:cxn>
                        <a:cxn ang="T162">
                          <a:pos x="T96" y="T97"/>
                        </a:cxn>
                        <a:cxn ang="T163">
                          <a:pos x="T98" y="T99"/>
                        </a:cxn>
                        <a:cxn ang="T164">
                          <a:pos x="T100" y="T101"/>
                        </a:cxn>
                        <a:cxn ang="T165">
                          <a:pos x="T102" y="T103"/>
                        </a:cxn>
                        <a:cxn ang="T166">
                          <a:pos x="T104" y="T105"/>
                        </a:cxn>
                        <a:cxn ang="T167">
                          <a:pos x="T106" y="T107"/>
                        </a:cxn>
                        <a:cxn ang="T168">
                          <a:pos x="T108" y="T109"/>
                        </a:cxn>
                        <a:cxn ang="T169">
                          <a:pos x="T110" y="T111"/>
                        </a:cxn>
                        <a:cxn ang="T170">
                          <a:pos x="T112" y="T113"/>
                        </a:cxn>
                      </a:cxnLst>
                      <a:rect l="T171" t="T172" r="T173" b="T174"/>
                      <a:pathLst>
                        <a:path w="114" h="59">
                          <a:moveTo>
                            <a:pt x="0" y="34"/>
                          </a:moveTo>
                          <a:lnTo>
                            <a:pt x="14" y="32"/>
                          </a:lnTo>
                          <a:lnTo>
                            <a:pt x="19" y="31"/>
                          </a:lnTo>
                          <a:lnTo>
                            <a:pt x="22" y="28"/>
                          </a:lnTo>
                          <a:lnTo>
                            <a:pt x="26" y="25"/>
                          </a:lnTo>
                          <a:lnTo>
                            <a:pt x="33" y="20"/>
                          </a:lnTo>
                          <a:lnTo>
                            <a:pt x="45" y="11"/>
                          </a:lnTo>
                          <a:lnTo>
                            <a:pt x="47" y="8"/>
                          </a:lnTo>
                          <a:lnTo>
                            <a:pt x="50" y="6"/>
                          </a:lnTo>
                          <a:lnTo>
                            <a:pt x="57" y="5"/>
                          </a:lnTo>
                          <a:lnTo>
                            <a:pt x="76" y="2"/>
                          </a:lnTo>
                          <a:lnTo>
                            <a:pt x="82" y="0"/>
                          </a:lnTo>
                          <a:lnTo>
                            <a:pt x="86" y="2"/>
                          </a:lnTo>
                          <a:lnTo>
                            <a:pt x="89" y="4"/>
                          </a:lnTo>
                          <a:lnTo>
                            <a:pt x="96" y="7"/>
                          </a:lnTo>
                          <a:lnTo>
                            <a:pt x="99" y="8"/>
                          </a:lnTo>
                          <a:lnTo>
                            <a:pt x="103" y="9"/>
                          </a:lnTo>
                          <a:lnTo>
                            <a:pt x="105" y="10"/>
                          </a:lnTo>
                          <a:lnTo>
                            <a:pt x="107" y="14"/>
                          </a:lnTo>
                          <a:lnTo>
                            <a:pt x="110" y="16"/>
                          </a:lnTo>
                          <a:lnTo>
                            <a:pt x="110" y="19"/>
                          </a:lnTo>
                          <a:lnTo>
                            <a:pt x="111" y="20"/>
                          </a:lnTo>
                          <a:lnTo>
                            <a:pt x="113" y="22"/>
                          </a:lnTo>
                          <a:lnTo>
                            <a:pt x="111" y="24"/>
                          </a:lnTo>
                          <a:lnTo>
                            <a:pt x="109" y="25"/>
                          </a:lnTo>
                          <a:lnTo>
                            <a:pt x="105" y="25"/>
                          </a:lnTo>
                          <a:lnTo>
                            <a:pt x="102" y="24"/>
                          </a:lnTo>
                          <a:lnTo>
                            <a:pt x="99" y="22"/>
                          </a:lnTo>
                          <a:lnTo>
                            <a:pt x="96" y="22"/>
                          </a:lnTo>
                          <a:lnTo>
                            <a:pt x="93" y="21"/>
                          </a:lnTo>
                          <a:lnTo>
                            <a:pt x="89" y="20"/>
                          </a:lnTo>
                          <a:lnTo>
                            <a:pt x="85" y="21"/>
                          </a:lnTo>
                          <a:lnTo>
                            <a:pt x="81" y="22"/>
                          </a:lnTo>
                          <a:lnTo>
                            <a:pt x="89" y="24"/>
                          </a:lnTo>
                          <a:lnTo>
                            <a:pt x="95" y="26"/>
                          </a:lnTo>
                          <a:lnTo>
                            <a:pt x="103" y="28"/>
                          </a:lnTo>
                          <a:lnTo>
                            <a:pt x="105" y="30"/>
                          </a:lnTo>
                          <a:lnTo>
                            <a:pt x="105" y="32"/>
                          </a:lnTo>
                          <a:lnTo>
                            <a:pt x="104" y="33"/>
                          </a:lnTo>
                          <a:lnTo>
                            <a:pt x="101" y="34"/>
                          </a:lnTo>
                          <a:lnTo>
                            <a:pt x="98" y="34"/>
                          </a:lnTo>
                          <a:lnTo>
                            <a:pt x="88" y="32"/>
                          </a:lnTo>
                          <a:lnTo>
                            <a:pt x="79" y="31"/>
                          </a:lnTo>
                          <a:lnTo>
                            <a:pt x="73" y="32"/>
                          </a:lnTo>
                          <a:lnTo>
                            <a:pt x="69" y="34"/>
                          </a:lnTo>
                          <a:lnTo>
                            <a:pt x="64" y="37"/>
                          </a:lnTo>
                          <a:lnTo>
                            <a:pt x="61" y="41"/>
                          </a:lnTo>
                          <a:lnTo>
                            <a:pt x="57" y="45"/>
                          </a:lnTo>
                          <a:lnTo>
                            <a:pt x="53" y="49"/>
                          </a:lnTo>
                          <a:lnTo>
                            <a:pt x="48" y="50"/>
                          </a:lnTo>
                          <a:lnTo>
                            <a:pt x="44" y="51"/>
                          </a:lnTo>
                          <a:lnTo>
                            <a:pt x="38" y="51"/>
                          </a:lnTo>
                          <a:lnTo>
                            <a:pt x="32" y="52"/>
                          </a:lnTo>
                          <a:lnTo>
                            <a:pt x="24" y="52"/>
                          </a:lnTo>
                          <a:lnTo>
                            <a:pt x="19" y="55"/>
                          </a:lnTo>
                          <a:lnTo>
                            <a:pt x="0" y="58"/>
                          </a:lnTo>
                          <a:lnTo>
                            <a:pt x="0" y="34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6" name="Freeform 338"/>
                    <p:cNvSpPr>
                      <a:spLocks/>
                    </p:cNvSpPr>
                    <p:nvPr/>
                  </p:nvSpPr>
                  <p:spPr bwMode="auto">
                    <a:xfrm>
                      <a:off x="389" y="1937"/>
                      <a:ext cx="29" cy="17"/>
                    </a:xfrm>
                    <a:custGeom>
                      <a:avLst/>
                      <a:gdLst>
                        <a:gd name="T0" fmla="*/ 28 w 29"/>
                        <a:gd name="T1" fmla="*/ 0 h 17"/>
                        <a:gd name="T2" fmla="*/ 23 w 29"/>
                        <a:gd name="T3" fmla="*/ 8 h 17"/>
                        <a:gd name="T4" fmla="*/ 19 w 29"/>
                        <a:gd name="T5" fmla="*/ 8 h 17"/>
                        <a:gd name="T6" fmla="*/ 15 w 29"/>
                        <a:gd name="T7" fmla="*/ 8 h 17"/>
                        <a:gd name="T8" fmla="*/ 11 w 29"/>
                        <a:gd name="T9" fmla="*/ 16 h 17"/>
                        <a:gd name="T10" fmla="*/ 5 w 29"/>
                        <a:gd name="T11" fmla="*/ 8 h 17"/>
                        <a:gd name="T12" fmla="*/ 0 w 29"/>
                        <a:gd name="T13" fmla="*/ 8 h 17"/>
                        <a:gd name="T14" fmla="*/ 6 w 29"/>
                        <a:gd name="T15" fmla="*/ 16 h 17"/>
                        <a:gd name="T16" fmla="*/ 12 w 29"/>
                        <a:gd name="T17" fmla="*/ 16 h 17"/>
                        <a:gd name="T18" fmla="*/ 19 w 29"/>
                        <a:gd name="T19" fmla="*/ 8 h 17"/>
                        <a:gd name="T20" fmla="*/ 23 w 29"/>
                        <a:gd name="T21" fmla="*/ 8 h 17"/>
                        <a:gd name="T22" fmla="*/ 27 w 29"/>
                        <a:gd name="T23" fmla="*/ 0 h 17"/>
                        <a:gd name="T24" fmla="*/ 28 w 29"/>
                        <a:gd name="T25" fmla="*/ 0 h 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9"/>
                        <a:gd name="T40" fmla="*/ 0 h 17"/>
                        <a:gd name="T41" fmla="*/ 29 w 29"/>
                        <a:gd name="T42" fmla="*/ 17 h 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9" h="17">
                          <a:moveTo>
                            <a:pt x="28" y="0"/>
                          </a:moveTo>
                          <a:lnTo>
                            <a:pt x="23" y="8"/>
                          </a:lnTo>
                          <a:lnTo>
                            <a:pt x="19" y="8"/>
                          </a:lnTo>
                          <a:lnTo>
                            <a:pt x="15" y="8"/>
                          </a:lnTo>
                          <a:lnTo>
                            <a:pt x="11" y="16"/>
                          </a:lnTo>
                          <a:lnTo>
                            <a:pt x="5" y="8"/>
                          </a:lnTo>
                          <a:lnTo>
                            <a:pt x="0" y="8"/>
                          </a:lnTo>
                          <a:lnTo>
                            <a:pt x="6" y="16"/>
                          </a:lnTo>
                          <a:lnTo>
                            <a:pt x="12" y="16"/>
                          </a:lnTo>
                          <a:lnTo>
                            <a:pt x="19" y="8"/>
                          </a:lnTo>
                          <a:lnTo>
                            <a:pt x="23" y="8"/>
                          </a:lnTo>
                          <a:lnTo>
                            <a:pt x="27" y="0"/>
                          </a:lnTo>
                          <a:lnTo>
                            <a:pt x="28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7" name="Freeform 339"/>
                    <p:cNvSpPr>
                      <a:spLocks/>
                    </p:cNvSpPr>
                    <p:nvPr/>
                  </p:nvSpPr>
                  <p:spPr bwMode="auto">
                    <a:xfrm>
                      <a:off x="375" y="1928"/>
                      <a:ext cx="23" cy="17"/>
                    </a:xfrm>
                    <a:custGeom>
                      <a:avLst/>
                      <a:gdLst>
                        <a:gd name="T0" fmla="*/ 16 w 23"/>
                        <a:gd name="T1" fmla="*/ 16 h 17"/>
                        <a:gd name="T2" fmla="*/ 19 w 23"/>
                        <a:gd name="T3" fmla="*/ 16 h 17"/>
                        <a:gd name="T4" fmla="*/ 22 w 23"/>
                        <a:gd name="T5" fmla="*/ 10 h 17"/>
                        <a:gd name="T6" fmla="*/ 20 w 23"/>
                        <a:gd name="T7" fmla="*/ 10 h 17"/>
                        <a:gd name="T8" fmla="*/ 17 w 23"/>
                        <a:gd name="T9" fmla="*/ 10 h 17"/>
                        <a:gd name="T10" fmla="*/ 10 w 23"/>
                        <a:gd name="T11" fmla="*/ 5 h 17"/>
                        <a:gd name="T12" fmla="*/ 5 w 23"/>
                        <a:gd name="T13" fmla="*/ 5 h 17"/>
                        <a:gd name="T14" fmla="*/ 1 w 23"/>
                        <a:gd name="T15" fmla="*/ 0 h 17"/>
                        <a:gd name="T16" fmla="*/ 0 w 23"/>
                        <a:gd name="T17" fmla="*/ 5 h 17"/>
                        <a:gd name="T18" fmla="*/ 5 w 23"/>
                        <a:gd name="T19" fmla="*/ 5 h 17"/>
                        <a:gd name="T20" fmla="*/ 11 w 23"/>
                        <a:gd name="T21" fmla="*/ 10 h 17"/>
                        <a:gd name="T22" fmla="*/ 16 w 23"/>
                        <a:gd name="T23" fmla="*/ 16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23"/>
                        <a:gd name="T37" fmla="*/ 0 h 17"/>
                        <a:gd name="T38" fmla="*/ 23 w 23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23" h="17">
                          <a:moveTo>
                            <a:pt x="16" y="16"/>
                          </a:moveTo>
                          <a:lnTo>
                            <a:pt x="19" y="16"/>
                          </a:lnTo>
                          <a:lnTo>
                            <a:pt x="22" y="10"/>
                          </a:lnTo>
                          <a:lnTo>
                            <a:pt x="20" y="10"/>
                          </a:lnTo>
                          <a:lnTo>
                            <a:pt x="17" y="10"/>
                          </a:lnTo>
                          <a:lnTo>
                            <a:pt x="10" y="5"/>
                          </a:lnTo>
                          <a:lnTo>
                            <a:pt x="5" y="5"/>
                          </a:lnTo>
                          <a:lnTo>
                            <a:pt x="1" y="0"/>
                          </a:lnTo>
                          <a:lnTo>
                            <a:pt x="0" y="5"/>
                          </a:lnTo>
                          <a:lnTo>
                            <a:pt x="5" y="5"/>
                          </a:lnTo>
                          <a:lnTo>
                            <a:pt x="11" y="1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8" name="Freeform 340"/>
                    <p:cNvSpPr>
                      <a:spLocks/>
                    </p:cNvSpPr>
                    <p:nvPr/>
                  </p:nvSpPr>
                  <p:spPr bwMode="auto">
                    <a:xfrm>
                      <a:off x="388" y="194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8 h 17"/>
                        <a:gd name="T2" fmla="*/ 12 w 17"/>
                        <a:gd name="T3" fmla="*/ 0 h 17"/>
                        <a:gd name="T4" fmla="*/ 8 w 17"/>
                        <a:gd name="T5" fmla="*/ 8 h 17"/>
                        <a:gd name="T6" fmla="*/ 0 w 17"/>
                        <a:gd name="T7" fmla="*/ 8 h 17"/>
                        <a:gd name="T8" fmla="*/ 0 w 17"/>
                        <a:gd name="T9" fmla="*/ 16 h 17"/>
                        <a:gd name="T10" fmla="*/ 4 w 17"/>
                        <a:gd name="T11" fmla="*/ 16 h 17"/>
                        <a:gd name="T12" fmla="*/ 16 w 17"/>
                        <a:gd name="T13" fmla="*/ 8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16" y="8"/>
                          </a:moveTo>
                          <a:lnTo>
                            <a:pt x="12" y="0"/>
                          </a:lnTo>
                          <a:lnTo>
                            <a:pt x="8" y="8"/>
                          </a:lnTo>
                          <a:lnTo>
                            <a:pt x="0" y="8"/>
                          </a:lnTo>
                          <a:lnTo>
                            <a:pt x="0" y="16"/>
                          </a:lnTo>
                          <a:lnTo>
                            <a:pt x="4" y="16"/>
                          </a:lnTo>
                          <a:lnTo>
                            <a:pt x="16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9" name="Freeform 341"/>
                    <p:cNvSpPr>
                      <a:spLocks/>
                    </p:cNvSpPr>
                    <p:nvPr/>
                  </p:nvSpPr>
                  <p:spPr bwMode="auto">
                    <a:xfrm>
                      <a:off x="409" y="1952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9 w 17"/>
                        <a:gd name="T3" fmla="*/ 9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9" y="9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80" name="Freeform 342"/>
                    <p:cNvSpPr>
                      <a:spLocks/>
                    </p:cNvSpPr>
                    <p:nvPr/>
                  </p:nvSpPr>
                  <p:spPr bwMode="auto">
                    <a:xfrm>
                      <a:off x="368" y="1940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10 h 17"/>
                        <a:gd name="T4" fmla="*/ 0 w 17"/>
                        <a:gd name="T5" fmla="*/ 5 h 17"/>
                        <a:gd name="T6" fmla="*/ 16 w 17"/>
                        <a:gd name="T7" fmla="*/ 0 h 17"/>
                        <a:gd name="T8" fmla="*/ 0 w 17"/>
                        <a:gd name="T9" fmla="*/ 16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16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81" name="Freeform 343"/>
                    <p:cNvSpPr>
                      <a:spLocks/>
                    </p:cNvSpPr>
                    <p:nvPr/>
                  </p:nvSpPr>
                  <p:spPr bwMode="auto">
                    <a:xfrm>
                      <a:off x="375" y="194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16 w 17"/>
                        <a:gd name="T3" fmla="*/ 10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16" y="10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82" name="Freeform 344"/>
                    <p:cNvSpPr>
                      <a:spLocks/>
                    </p:cNvSpPr>
                    <p:nvPr/>
                  </p:nvSpPr>
                  <p:spPr bwMode="auto">
                    <a:xfrm>
                      <a:off x="418" y="1943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9 w 17"/>
                        <a:gd name="T3" fmla="*/ 6 h 17"/>
                        <a:gd name="T4" fmla="*/ 16 w 17"/>
                        <a:gd name="T5" fmla="*/ 9 h 17"/>
                        <a:gd name="T6" fmla="*/ 16 w 17"/>
                        <a:gd name="T7" fmla="*/ 16 h 17"/>
                        <a:gd name="T8" fmla="*/ 16 w 17"/>
                        <a:gd name="T9" fmla="*/ 9 h 17"/>
                        <a:gd name="T10" fmla="*/ 16 w 17"/>
                        <a:gd name="T11" fmla="*/ 6 h 17"/>
                        <a:gd name="T12" fmla="*/ 0 w 17"/>
                        <a:gd name="T13" fmla="*/ 0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9" y="6"/>
                          </a:lnTo>
                          <a:lnTo>
                            <a:pt x="16" y="9"/>
                          </a:lnTo>
                          <a:lnTo>
                            <a:pt x="16" y="16"/>
                          </a:lnTo>
                          <a:lnTo>
                            <a:pt x="16" y="9"/>
                          </a:lnTo>
                          <a:lnTo>
                            <a:pt x="16" y="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8759" name="Group 345"/>
                  <p:cNvGrpSpPr>
                    <a:grpSpLocks/>
                  </p:cNvGrpSpPr>
                  <p:nvPr/>
                </p:nvGrpSpPr>
                <p:grpSpPr bwMode="auto">
                  <a:xfrm>
                    <a:off x="288" y="1892"/>
                    <a:ext cx="125" cy="53"/>
                    <a:chOff x="288" y="1892"/>
                    <a:chExt cx="125" cy="53"/>
                  </a:xfrm>
                </p:grpSpPr>
                <p:sp>
                  <p:nvSpPr>
                    <p:cNvPr id="68767" name="Freeform 346"/>
                    <p:cNvSpPr>
                      <a:spLocks/>
                    </p:cNvSpPr>
                    <p:nvPr/>
                  </p:nvSpPr>
                  <p:spPr bwMode="auto">
                    <a:xfrm>
                      <a:off x="288" y="1892"/>
                      <a:ext cx="119" cy="53"/>
                    </a:xfrm>
                    <a:custGeom>
                      <a:avLst/>
                      <a:gdLst>
                        <a:gd name="T0" fmla="*/ 11 w 119"/>
                        <a:gd name="T1" fmla="*/ 52 h 53"/>
                        <a:gd name="T2" fmla="*/ 17 w 119"/>
                        <a:gd name="T3" fmla="*/ 51 h 53"/>
                        <a:gd name="T4" fmla="*/ 23 w 119"/>
                        <a:gd name="T5" fmla="*/ 48 h 53"/>
                        <a:gd name="T6" fmla="*/ 29 w 119"/>
                        <a:gd name="T7" fmla="*/ 47 h 53"/>
                        <a:gd name="T8" fmla="*/ 39 w 119"/>
                        <a:gd name="T9" fmla="*/ 48 h 53"/>
                        <a:gd name="T10" fmla="*/ 47 w 119"/>
                        <a:gd name="T11" fmla="*/ 48 h 53"/>
                        <a:gd name="T12" fmla="*/ 51 w 119"/>
                        <a:gd name="T13" fmla="*/ 46 h 53"/>
                        <a:gd name="T14" fmla="*/ 56 w 119"/>
                        <a:gd name="T15" fmla="*/ 44 h 53"/>
                        <a:gd name="T16" fmla="*/ 60 w 119"/>
                        <a:gd name="T17" fmla="*/ 43 h 53"/>
                        <a:gd name="T18" fmla="*/ 64 w 119"/>
                        <a:gd name="T19" fmla="*/ 41 h 53"/>
                        <a:gd name="T20" fmla="*/ 69 w 119"/>
                        <a:gd name="T21" fmla="*/ 38 h 53"/>
                        <a:gd name="T22" fmla="*/ 74 w 119"/>
                        <a:gd name="T23" fmla="*/ 36 h 53"/>
                        <a:gd name="T24" fmla="*/ 78 w 119"/>
                        <a:gd name="T25" fmla="*/ 35 h 53"/>
                        <a:gd name="T26" fmla="*/ 81 w 119"/>
                        <a:gd name="T27" fmla="*/ 34 h 53"/>
                        <a:gd name="T28" fmla="*/ 86 w 119"/>
                        <a:gd name="T29" fmla="*/ 34 h 53"/>
                        <a:gd name="T30" fmla="*/ 89 w 119"/>
                        <a:gd name="T31" fmla="*/ 33 h 53"/>
                        <a:gd name="T32" fmla="*/ 91 w 119"/>
                        <a:gd name="T33" fmla="*/ 32 h 53"/>
                        <a:gd name="T34" fmla="*/ 92 w 119"/>
                        <a:gd name="T35" fmla="*/ 30 h 53"/>
                        <a:gd name="T36" fmla="*/ 91 w 119"/>
                        <a:gd name="T37" fmla="*/ 30 h 53"/>
                        <a:gd name="T38" fmla="*/ 89 w 119"/>
                        <a:gd name="T39" fmla="*/ 28 h 53"/>
                        <a:gd name="T40" fmla="*/ 86 w 119"/>
                        <a:gd name="T41" fmla="*/ 27 h 53"/>
                        <a:gd name="T42" fmla="*/ 82 w 119"/>
                        <a:gd name="T43" fmla="*/ 27 h 53"/>
                        <a:gd name="T44" fmla="*/ 78 w 119"/>
                        <a:gd name="T45" fmla="*/ 27 h 53"/>
                        <a:gd name="T46" fmla="*/ 74 w 119"/>
                        <a:gd name="T47" fmla="*/ 28 h 53"/>
                        <a:gd name="T48" fmla="*/ 66 w 119"/>
                        <a:gd name="T49" fmla="*/ 28 h 53"/>
                        <a:gd name="T50" fmla="*/ 72 w 119"/>
                        <a:gd name="T51" fmla="*/ 24 h 53"/>
                        <a:gd name="T52" fmla="*/ 79 w 119"/>
                        <a:gd name="T53" fmla="*/ 19 h 53"/>
                        <a:gd name="T54" fmla="*/ 86 w 119"/>
                        <a:gd name="T55" fmla="*/ 17 h 53"/>
                        <a:gd name="T56" fmla="*/ 93 w 119"/>
                        <a:gd name="T57" fmla="*/ 16 h 53"/>
                        <a:gd name="T58" fmla="*/ 100 w 119"/>
                        <a:gd name="T59" fmla="*/ 16 h 53"/>
                        <a:gd name="T60" fmla="*/ 105 w 119"/>
                        <a:gd name="T61" fmla="*/ 17 h 53"/>
                        <a:gd name="T62" fmla="*/ 108 w 119"/>
                        <a:gd name="T63" fmla="*/ 18 h 53"/>
                        <a:gd name="T64" fmla="*/ 110 w 119"/>
                        <a:gd name="T65" fmla="*/ 18 h 53"/>
                        <a:gd name="T66" fmla="*/ 112 w 119"/>
                        <a:gd name="T67" fmla="*/ 17 h 53"/>
                        <a:gd name="T68" fmla="*/ 114 w 119"/>
                        <a:gd name="T69" fmla="*/ 16 h 53"/>
                        <a:gd name="T70" fmla="*/ 113 w 119"/>
                        <a:gd name="T71" fmla="*/ 14 h 53"/>
                        <a:gd name="T72" fmla="*/ 116 w 119"/>
                        <a:gd name="T73" fmla="*/ 14 h 53"/>
                        <a:gd name="T74" fmla="*/ 117 w 119"/>
                        <a:gd name="T75" fmla="*/ 13 h 53"/>
                        <a:gd name="T76" fmla="*/ 117 w 119"/>
                        <a:gd name="T77" fmla="*/ 12 h 53"/>
                        <a:gd name="T78" fmla="*/ 118 w 119"/>
                        <a:gd name="T79" fmla="*/ 11 h 53"/>
                        <a:gd name="T80" fmla="*/ 117 w 119"/>
                        <a:gd name="T81" fmla="*/ 10 h 53"/>
                        <a:gd name="T82" fmla="*/ 116 w 119"/>
                        <a:gd name="T83" fmla="*/ 9 h 53"/>
                        <a:gd name="T84" fmla="*/ 113 w 119"/>
                        <a:gd name="T85" fmla="*/ 8 h 53"/>
                        <a:gd name="T86" fmla="*/ 111 w 119"/>
                        <a:gd name="T87" fmla="*/ 6 h 53"/>
                        <a:gd name="T88" fmla="*/ 109 w 119"/>
                        <a:gd name="T89" fmla="*/ 5 h 53"/>
                        <a:gd name="T90" fmla="*/ 105 w 119"/>
                        <a:gd name="T91" fmla="*/ 4 h 53"/>
                        <a:gd name="T92" fmla="*/ 102 w 119"/>
                        <a:gd name="T93" fmla="*/ 4 h 53"/>
                        <a:gd name="T94" fmla="*/ 87 w 119"/>
                        <a:gd name="T95" fmla="*/ 2 h 53"/>
                        <a:gd name="T96" fmla="*/ 84 w 119"/>
                        <a:gd name="T97" fmla="*/ 1 h 53"/>
                        <a:gd name="T98" fmla="*/ 81 w 119"/>
                        <a:gd name="T99" fmla="*/ 0 h 53"/>
                        <a:gd name="T100" fmla="*/ 77 w 119"/>
                        <a:gd name="T101" fmla="*/ 1 h 53"/>
                        <a:gd name="T102" fmla="*/ 74 w 119"/>
                        <a:gd name="T103" fmla="*/ 3 h 53"/>
                        <a:gd name="T104" fmla="*/ 62 w 119"/>
                        <a:gd name="T105" fmla="*/ 6 h 53"/>
                        <a:gd name="T106" fmla="*/ 55 w 119"/>
                        <a:gd name="T107" fmla="*/ 7 h 53"/>
                        <a:gd name="T108" fmla="*/ 49 w 119"/>
                        <a:gd name="T109" fmla="*/ 12 h 53"/>
                        <a:gd name="T110" fmla="*/ 34 w 119"/>
                        <a:gd name="T111" fmla="*/ 21 h 53"/>
                        <a:gd name="T112" fmla="*/ 29 w 119"/>
                        <a:gd name="T113" fmla="*/ 25 h 53"/>
                        <a:gd name="T114" fmla="*/ 24 w 119"/>
                        <a:gd name="T115" fmla="*/ 30 h 53"/>
                        <a:gd name="T116" fmla="*/ 17 w 119"/>
                        <a:gd name="T117" fmla="*/ 31 h 53"/>
                        <a:gd name="T118" fmla="*/ 0 w 119"/>
                        <a:gd name="T119" fmla="*/ 32 h 53"/>
                        <a:gd name="T120" fmla="*/ 11 w 119"/>
                        <a:gd name="T121" fmla="*/ 52 h 53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w 119"/>
                        <a:gd name="T184" fmla="*/ 0 h 53"/>
                        <a:gd name="T185" fmla="*/ 119 w 119"/>
                        <a:gd name="T186" fmla="*/ 53 h 53"/>
                      </a:gdLst>
                      <a:ahLst/>
                      <a:cxnLst>
                        <a:cxn ang="T122">
                          <a:pos x="T0" y="T1"/>
                        </a:cxn>
                        <a:cxn ang="T123">
                          <a:pos x="T2" y="T3"/>
                        </a:cxn>
                        <a:cxn ang="T124">
                          <a:pos x="T4" y="T5"/>
                        </a:cxn>
                        <a:cxn ang="T125">
                          <a:pos x="T6" y="T7"/>
                        </a:cxn>
                        <a:cxn ang="T126">
                          <a:pos x="T8" y="T9"/>
                        </a:cxn>
                        <a:cxn ang="T127">
                          <a:pos x="T10" y="T11"/>
                        </a:cxn>
                        <a:cxn ang="T128">
                          <a:pos x="T12" y="T13"/>
                        </a:cxn>
                        <a:cxn ang="T129">
                          <a:pos x="T14" y="T15"/>
                        </a:cxn>
                        <a:cxn ang="T130">
                          <a:pos x="T16" y="T17"/>
                        </a:cxn>
                        <a:cxn ang="T131">
                          <a:pos x="T18" y="T19"/>
                        </a:cxn>
                        <a:cxn ang="T132">
                          <a:pos x="T20" y="T21"/>
                        </a:cxn>
                        <a:cxn ang="T133">
                          <a:pos x="T22" y="T23"/>
                        </a:cxn>
                        <a:cxn ang="T134">
                          <a:pos x="T24" y="T25"/>
                        </a:cxn>
                        <a:cxn ang="T135">
                          <a:pos x="T26" y="T27"/>
                        </a:cxn>
                        <a:cxn ang="T136">
                          <a:pos x="T28" y="T29"/>
                        </a:cxn>
                        <a:cxn ang="T137">
                          <a:pos x="T30" y="T31"/>
                        </a:cxn>
                        <a:cxn ang="T138">
                          <a:pos x="T32" y="T33"/>
                        </a:cxn>
                        <a:cxn ang="T139">
                          <a:pos x="T34" y="T35"/>
                        </a:cxn>
                        <a:cxn ang="T140">
                          <a:pos x="T36" y="T37"/>
                        </a:cxn>
                        <a:cxn ang="T141">
                          <a:pos x="T38" y="T39"/>
                        </a:cxn>
                        <a:cxn ang="T142">
                          <a:pos x="T40" y="T41"/>
                        </a:cxn>
                        <a:cxn ang="T143">
                          <a:pos x="T42" y="T43"/>
                        </a:cxn>
                        <a:cxn ang="T144">
                          <a:pos x="T44" y="T45"/>
                        </a:cxn>
                        <a:cxn ang="T145">
                          <a:pos x="T46" y="T47"/>
                        </a:cxn>
                        <a:cxn ang="T146">
                          <a:pos x="T48" y="T49"/>
                        </a:cxn>
                        <a:cxn ang="T147">
                          <a:pos x="T50" y="T51"/>
                        </a:cxn>
                        <a:cxn ang="T148">
                          <a:pos x="T52" y="T53"/>
                        </a:cxn>
                        <a:cxn ang="T149">
                          <a:pos x="T54" y="T55"/>
                        </a:cxn>
                        <a:cxn ang="T150">
                          <a:pos x="T56" y="T57"/>
                        </a:cxn>
                        <a:cxn ang="T151">
                          <a:pos x="T58" y="T59"/>
                        </a:cxn>
                        <a:cxn ang="T152">
                          <a:pos x="T60" y="T61"/>
                        </a:cxn>
                        <a:cxn ang="T153">
                          <a:pos x="T62" y="T63"/>
                        </a:cxn>
                        <a:cxn ang="T154">
                          <a:pos x="T64" y="T65"/>
                        </a:cxn>
                        <a:cxn ang="T155">
                          <a:pos x="T66" y="T67"/>
                        </a:cxn>
                        <a:cxn ang="T156">
                          <a:pos x="T68" y="T69"/>
                        </a:cxn>
                        <a:cxn ang="T157">
                          <a:pos x="T70" y="T71"/>
                        </a:cxn>
                        <a:cxn ang="T158">
                          <a:pos x="T72" y="T73"/>
                        </a:cxn>
                        <a:cxn ang="T159">
                          <a:pos x="T74" y="T75"/>
                        </a:cxn>
                        <a:cxn ang="T160">
                          <a:pos x="T76" y="T77"/>
                        </a:cxn>
                        <a:cxn ang="T161">
                          <a:pos x="T78" y="T79"/>
                        </a:cxn>
                        <a:cxn ang="T162">
                          <a:pos x="T80" y="T81"/>
                        </a:cxn>
                        <a:cxn ang="T163">
                          <a:pos x="T82" y="T83"/>
                        </a:cxn>
                        <a:cxn ang="T164">
                          <a:pos x="T84" y="T85"/>
                        </a:cxn>
                        <a:cxn ang="T165">
                          <a:pos x="T86" y="T87"/>
                        </a:cxn>
                        <a:cxn ang="T166">
                          <a:pos x="T88" y="T89"/>
                        </a:cxn>
                        <a:cxn ang="T167">
                          <a:pos x="T90" y="T91"/>
                        </a:cxn>
                        <a:cxn ang="T168">
                          <a:pos x="T92" y="T93"/>
                        </a:cxn>
                        <a:cxn ang="T169">
                          <a:pos x="T94" y="T95"/>
                        </a:cxn>
                        <a:cxn ang="T170">
                          <a:pos x="T96" y="T97"/>
                        </a:cxn>
                        <a:cxn ang="T171">
                          <a:pos x="T98" y="T99"/>
                        </a:cxn>
                        <a:cxn ang="T172">
                          <a:pos x="T100" y="T101"/>
                        </a:cxn>
                        <a:cxn ang="T173">
                          <a:pos x="T102" y="T103"/>
                        </a:cxn>
                        <a:cxn ang="T174">
                          <a:pos x="T104" y="T105"/>
                        </a:cxn>
                        <a:cxn ang="T175">
                          <a:pos x="T106" y="T107"/>
                        </a:cxn>
                        <a:cxn ang="T176">
                          <a:pos x="T108" y="T109"/>
                        </a:cxn>
                        <a:cxn ang="T177">
                          <a:pos x="T110" y="T111"/>
                        </a:cxn>
                        <a:cxn ang="T178">
                          <a:pos x="T112" y="T113"/>
                        </a:cxn>
                        <a:cxn ang="T179">
                          <a:pos x="T114" y="T115"/>
                        </a:cxn>
                        <a:cxn ang="T180">
                          <a:pos x="T116" y="T117"/>
                        </a:cxn>
                        <a:cxn ang="T181">
                          <a:pos x="T118" y="T119"/>
                        </a:cxn>
                        <a:cxn ang="T182">
                          <a:pos x="T120" y="T121"/>
                        </a:cxn>
                      </a:cxnLst>
                      <a:rect l="T183" t="T184" r="T185" b="T186"/>
                      <a:pathLst>
                        <a:path w="119" h="53">
                          <a:moveTo>
                            <a:pt x="11" y="52"/>
                          </a:moveTo>
                          <a:lnTo>
                            <a:pt x="17" y="51"/>
                          </a:lnTo>
                          <a:lnTo>
                            <a:pt x="23" y="48"/>
                          </a:lnTo>
                          <a:lnTo>
                            <a:pt x="29" y="47"/>
                          </a:lnTo>
                          <a:lnTo>
                            <a:pt x="39" y="48"/>
                          </a:lnTo>
                          <a:lnTo>
                            <a:pt x="47" y="48"/>
                          </a:lnTo>
                          <a:lnTo>
                            <a:pt x="51" y="46"/>
                          </a:lnTo>
                          <a:lnTo>
                            <a:pt x="56" y="44"/>
                          </a:lnTo>
                          <a:lnTo>
                            <a:pt x="60" y="43"/>
                          </a:lnTo>
                          <a:lnTo>
                            <a:pt x="64" y="41"/>
                          </a:lnTo>
                          <a:lnTo>
                            <a:pt x="69" y="38"/>
                          </a:lnTo>
                          <a:lnTo>
                            <a:pt x="74" y="36"/>
                          </a:lnTo>
                          <a:lnTo>
                            <a:pt x="78" y="35"/>
                          </a:lnTo>
                          <a:lnTo>
                            <a:pt x="81" y="34"/>
                          </a:lnTo>
                          <a:lnTo>
                            <a:pt x="86" y="34"/>
                          </a:lnTo>
                          <a:lnTo>
                            <a:pt x="89" y="33"/>
                          </a:lnTo>
                          <a:lnTo>
                            <a:pt x="91" y="32"/>
                          </a:lnTo>
                          <a:lnTo>
                            <a:pt x="92" y="30"/>
                          </a:lnTo>
                          <a:lnTo>
                            <a:pt x="91" y="30"/>
                          </a:lnTo>
                          <a:lnTo>
                            <a:pt x="89" y="28"/>
                          </a:lnTo>
                          <a:lnTo>
                            <a:pt x="86" y="27"/>
                          </a:lnTo>
                          <a:lnTo>
                            <a:pt x="82" y="27"/>
                          </a:lnTo>
                          <a:lnTo>
                            <a:pt x="78" y="27"/>
                          </a:lnTo>
                          <a:lnTo>
                            <a:pt x="74" y="28"/>
                          </a:lnTo>
                          <a:lnTo>
                            <a:pt x="66" y="28"/>
                          </a:lnTo>
                          <a:lnTo>
                            <a:pt x="72" y="24"/>
                          </a:lnTo>
                          <a:lnTo>
                            <a:pt x="79" y="19"/>
                          </a:lnTo>
                          <a:lnTo>
                            <a:pt x="86" y="17"/>
                          </a:lnTo>
                          <a:lnTo>
                            <a:pt x="93" y="16"/>
                          </a:lnTo>
                          <a:lnTo>
                            <a:pt x="100" y="16"/>
                          </a:lnTo>
                          <a:lnTo>
                            <a:pt x="105" y="17"/>
                          </a:lnTo>
                          <a:lnTo>
                            <a:pt x="108" y="18"/>
                          </a:lnTo>
                          <a:lnTo>
                            <a:pt x="110" y="18"/>
                          </a:lnTo>
                          <a:lnTo>
                            <a:pt x="112" y="17"/>
                          </a:lnTo>
                          <a:lnTo>
                            <a:pt x="114" y="16"/>
                          </a:lnTo>
                          <a:lnTo>
                            <a:pt x="113" y="14"/>
                          </a:lnTo>
                          <a:lnTo>
                            <a:pt x="116" y="14"/>
                          </a:lnTo>
                          <a:lnTo>
                            <a:pt x="117" y="13"/>
                          </a:lnTo>
                          <a:lnTo>
                            <a:pt x="117" y="12"/>
                          </a:lnTo>
                          <a:lnTo>
                            <a:pt x="118" y="11"/>
                          </a:lnTo>
                          <a:lnTo>
                            <a:pt x="117" y="10"/>
                          </a:lnTo>
                          <a:lnTo>
                            <a:pt x="116" y="9"/>
                          </a:lnTo>
                          <a:lnTo>
                            <a:pt x="113" y="8"/>
                          </a:lnTo>
                          <a:lnTo>
                            <a:pt x="111" y="6"/>
                          </a:lnTo>
                          <a:lnTo>
                            <a:pt x="109" y="5"/>
                          </a:lnTo>
                          <a:lnTo>
                            <a:pt x="105" y="4"/>
                          </a:lnTo>
                          <a:lnTo>
                            <a:pt x="102" y="4"/>
                          </a:lnTo>
                          <a:lnTo>
                            <a:pt x="87" y="2"/>
                          </a:lnTo>
                          <a:lnTo>
                            <a:pt x="84" y="1"/>
                          </a:lnTo>
                          <a:lnTo>
                            <a:pt x="81" y="0"/>
                          </a:lnTo>
                          <a:lnTo>
                            <a:pt x="77" y="1"/>
                          </a:lnTo>
                          <a:lnTo>
                            <a:pt x="74" y="3"/>
                          </a:lnTo>
                          <a:lnTo>
                            <a:pt x="62" y="6"/>
                          </a:lnTo>
                          <a:lnTo>
                            <a:pt x="55" y="7"/>
                          </a:lnTo>
                          <a:lnTo>
                            <a:pt x="49" y="12"/>
                          </a:lnTo>
                          <a:lnTo>
                            <a:pt x="34" y="21"/>
                          </a:lnTo>
                          <a:lnTo>
                            <a:pt x="29" y="25"/>
                          </a:lnTo>
                          <a:lnTo>
                            <a:pt x="24" y="30"/>
                          </a:lnTo>
                          <a:lnTo>
                            <a:pt x="17" y="31"/>
                          </a:lnTo>
                          <a:lnTo>
                            <a:pt x="0" y="32"/>
                          </a:lnTo>
                          <a:lnTo>
                            <a:pt x="11" y="52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68" name="Freeform 347"/>
                    <p:cNvSpPr>
                      <a:spLocks/>
                    </p:cNvSpPr>
                    <p:nvPr/>
                  </p:nvSpPr>
                  <p:spPr bwMode="auto">
                    <a:xfrm>
                      <a:off x="385" y="189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4 w 17"/>
                        <a:gd name="T3" fmla="*/ 0 h 17"/>
                        <a:gd name="T4" fmla="*/ 12 w 17"/>
                        <a:gd name="T5" fmla="*/ 0 h 17"/>
                        <a:gd name="T6" fmla="*/ 8 w 17"/>
                        <a:gd name="T7" fmla="*/ 16 h 17"/>
                        <a:gd name="T8" fmla="*/ 7 w 17"/>
                        <a:gd name="T9" fmla="*/ 16 h 17"/>
                        <a:gd name="T10" fmla="*/ 3 w 17"/>
                        <a:gd name="T11" fmla="*/ 16 h 17"/>
                        <a:gd name="T12" fmla="*/ 0 w 17"/>
                        <a:gd name="T13" fmla="*/ 16 h 17"/>
                        <a:gd name="T14" fmla="*/ 5 w 17"/>
                        <a:gd name="T15" fmla="*/ 16 h 17"/>
                        <a:gd name="T16" fmla="*/ 7 w 17"/>
                        <a:gd name="T17" fmla="*/ 16 h 17"/>
                        <a:gd name="T18" fmla="*/ 8 w 17"/>
                        <a:gd name="T19" fmla="*/ 16 h 17"/>
                        <a:gd name="T20" fmla="*/ 10 w 17"/>
                        <a:gd name="T21" fmla="*/ 16 h 17"/>
                        <a:gd name="T22" fmla="*/ 16 w 17"/>
                        <a:gd name="T23" fmla="*/ 0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4" y="0"/>
                          </a:lnTo>
                          <a:lnTo>
                            <a:pt x="12" y="0"/>
                          </a:lnTo>
                          <a:lnTo>
                            <a:pt x="8" y="16"/>
                          </a:lnTo>
                          <a:lnTo>
                            <a:pt x="7" y="16"/>
                          </a:lnTo>
                          <a:lnTo>
                            <a:pt x="3" y="16"/>
                          </a:lnTo>
                          <a:lnTo>
                            <a:pt x="0" y="16"/>
                          </a:lnTo>
                          <a:lnTo>
                            <a:pt x="5" y="16"/>
                          </a:lnTo>
                          <a:lnTo>
                            <a:pt x="7" y="16"/>
                          </a:lnTo>
                          <a:lnTo>
                            <a:pt x="8" y="16"/>
                          </a:lnTo>
                          <a:lnTo>
                            <a:pt x="10" y="16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69" name="Freeform 348"/>
                    <p:cNvSpPr>
                      <a:spLocks/>
                    </p:cNvSpPr>
                    <p:nvPr/>
                  </p:nvSpPr>
                  <p:spPr bwMode="auto">
                    <a:xfrm>
                      <a:off x="308" y="1927"/>
                      <a:ext cx="1" cy="17"/>
                    </a:xfrm>
                    <a:custGeom>
                      <a:avLst/>
                      <a:gdLst>
                        <a:gd name="T0" fmla="*/ 0 w 1"/>
                        <a:gd name="T1" fmla="*/ 16 h 17"/>
                        <a:gd name="T2" fmla="*/ 0 w 1"/>
                        <a:gd name="T3" fmla="*/ 10 h 17"/>
                        <a:gd name="T4" fmla="*/ 0 w 1"/>
                        <a:gd name="T5" fmla="*/ 0 h 17"/>
                        <a:gd name="T6" fmla="*/ 0 w 1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"/>
                        <a:gd name="T13" fmla="*/ 0 h 17"/>
                        <a:gd name="T14" fmla="*/ 1 w 1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0" name="Freeform 349"/>
                    <p:cNvSpPr>
                      <a:spLocks/>
                    </p:cNvSpPr>
                    <p:nvPr/>
                  </p:nvSpPr>
                  <p:spPr bwMode="auto">
                    <a:xfrm>
                      <a:off x="355" y="1895"/>
                      <a:ext cx="19" cy="17"/>
                    </a:xfrm>
                    <a:custGeom>
                      <a:avLst/>
                      <a:gdLst>
                        <a:gd name="T0" fmla="*/ 18 w 19"/>
                        <a:gd name="T1" fmla="*/ 10 h 17"/>
                        <a:gd name="T2" fmla="*/ 12 w 19"/>
                        <a:gd name="T3" fmla="*/ 10 h 17"/>
                        <a:gd name="T4" fmla="*/ 10 w 19"/>
                        <a:gd name="T5" fmla="*/ 16 h 17"/>
                        <a:gd name="T6" fmla="*/ 8 w 19"/>
                        <a:gd name="T7" fmla="*/ 16 h 17"/>
                        <a:gd name="T8" fmla="*/ 7 w 19"/>
                        <a:gd name="T9" fmla="*/ 10 h 17"/>
                        <a:gd name="T10" fmla="*/ 6 w 19"/>
                        <a:gd name="T11" fmla="*/ 10 h 17"/>
                        <a:gd name="T12" fmla="*/ 3 w 19"/>
                        <a:gd name="T13" fmla="*/ 5 h 17"/>
                        <a:gd name="T14" fmla="*/ 0 w 19"/>
                        <a:gd name="T15" fmla="*/ 5 h 17"/>
                        <a:gd name="T16" fmla="*/ 2 w 19"/>
                        <a:gd name="T17" fmla="*/ 0 h 17"/>
                        <a:gd name="T18" fmla="*/ 5 w 19"/>
                        <a:gd name="T19" fmla="*/ 5 h 17"/>
                        <a:gd name="T20" fmla="*/ 8 w 19"/>
                        <a:gd name="T21" fmla="*/ 10 h 17"/>
                        <a:gd name="T22" fmla="*/ 10 w 19"/>
                        <a:gd name="T23" fmla="*/ 10 h 17"/>
                        <a:gd name="T24" fmla="*/ 11 w 19"/>
                        <a:gd name="T25" fmla="*/ 10 h 17"/>
                        <a:gd name="T26" fmla="*/ 14 w 19"/>
                        <a:gd name="T27" fmla="*/ 10 h 17"/>
                        <a:gd name="T28" fmla="*/ 18 w 19"/>
                        <a:gd name="T29" fmla="*/ 1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9"/>
                        <a:gd name="T46" fmla="*/ 0 h 17"/>
                        <a:gd name="T47" fmla="*/ 19 w 19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9" h="17">
                          <a:moveTo>
                            <a:pt x="18" y="10"/>
                          </a:moveTo>
                          <a:lnTo>
                            <a:pt x="12" y="10"/>
                          </a:lnTo>
                          <a:lnTo>
                            <a:pt x="10" y="16"/>
                          </a:lnTo>
                          <a:lnTo>
                            <a:pt x="8" y="16"/>
                          </a:lnTo>
                          <a:lnTo>
                            <a:pt x="7" y="10"/>
                          </a:lnTo>
                          <a:lnTo>
                            <a:pt x="6" y="10"/>
                          </a:lnTo>
                          <a:lnTo>
                            <a:pt x="3" y="5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lnTo>
                            <a:pt x="5" y="5"/>
                          </a:lnTo>
                          <a:lnTo>
                            <a:pt x="8" y="10"/>
                          </a:lnTo>
                          <a:lnTo>
                            <a:pt x="10" y="10"/>
                          </a:lnTo>
                          <a:lnTo>
                            <a:pt x="11" y="10"/>
                          </a:lnTo>
                          <a:lnTo>
                            <a:pt x="14" y="10"/>
                          </a:lnTo>
                          <a:lnTo>
                            <a:pt x="18" y="1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1" name="Freeform 350"/>
                    <p:cNvSpPr>
                      <a:spLocks/>
                    </p:cNvSpPr>
                    <p:nvPr/>
                  </p:nvSpPr>
                  <p:spPr bwMode="auto">
                    <a:xfrm>
                      <a:off x="364" y="191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16 w 17"/>
                        <a:gd name="T3" fmla="*/ 8 h 17"/>
                        <a:gd name="T4" fmla="*/ 0 w 17"/>
                        <a:gd name="T5" fmla="*/ 0 h 17"/>
                        <a:gd name="T6" fmla="*/ 0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16" y="8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2" name="Freeform 351"/>
                    <p:cNvSpPr>
                      <a:spLocks/>
                    </p:cNvSpPr>
                    <p:nvPr/>
                  </p:nvSpPr>
                  <p:spPr bwMode="auto">
                    <a:xfrm>
                      <a:off x="392" y="1900"/>
                      <a:ext cx="17" cy="17"/>
                    </a:xfrm>
                    <a:custGeom>
                      <a:avLst/>
                      <a:gdLst>
                        <a:gd name="T0" fmla="*/ 4 w 17"/>
                        <a:gd name="T1" fmla="*/ 0 h 17"/>
                        <a:gd name="T2" fmla="*/ 0 w 17"/>
                        <a:gd name="T3" fmla="*/ 0 h 17"/>
                        <a:gd name="T4" fmla="*/ 8 w 17"/>
                        <a:gd name="T5" fmla="*/ 8 h 17"/>
                        <a:gd name="T6" fmla="*/ 16 w 17"/>
                        <a:gd name="T7" fmla="*/ 16 h 17"/>
                        <a:gd name="T8" fmla="*/ 4 w 17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4" y="0"/>
                          </a:moveTo>
                          <a:lnTo>
                            <a:pt x="0" y="0"/>
                          </a:lnTo>
                          <a:lnTo>
                            <a:pt x="8" y="8"/>
                          </a:lnTo>
                          <a:lnTo>
                            <a:pt x="16" y="16"/>
                          </a:lnTo>
                          <a:lnTo>
                            <a:pt x="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3" name="Freeform 352"/>
                    <p:cNvSpPr>
                      <a:spLocks/>
                    </p:cNvSpPr>
                    <p:nvPr/>
                  </p:nvSpPr>
                  <p:spPr bwMode="auto">
                    <a:xfrm>
                      <a:off x="396" y="189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0 w 17"/>
                        <a:gd name="T3" fmla="*/ 0 h 17"/>
                        <a:gd name="T4" fmla="*/ 9 w 17"/>
                        <a:gd name="T5" fmla="*/ 16 h 17"/>
                        <a:gd name="T6" fmla="*/ 16 w 17"/>
                        <a:gd name="T7" fmla="*/ 16 h 17"/>
                        <a:gd name="T8" fmla="*/ 9 w 17"/>
                        <a:gd name="T9" fmla="*/ 0 h 17"/>
                        <a:gd name="T10" fmla="*/ 0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" y="16"/>
                          </a:lnTo>
                          <a:lnTo>
                            <a:pt x="16" y="16"/>
                          </a:lnTo>
                          <a:lnTo>
                            <a:pt x="9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8774" name="Freeform 353"/>
                    <p:cNvSpPr>
                      <a:spLocks/>
                    </p:cNvSpPr>
                    <p:nvPr/>
                  </p:nvSpPr>
                  <p:spPr bwMode="auto">
                    <a:xfrm>
                      <a:off x="343" y="191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9 h 17"/>
                        <a:gd name="T2" fmla="*/ 16 w 17"/>
                        <a:gd name="T3" fmla="*/ 0 h 17"/>
                        <a:gd name="T4" fmla="*/ 16 w 17"/>
                        <a:gd name="T5" fmla="*/ 6 h 17"/>
                        <a:gd name="T6" fmla="*/ 8 w 17"/>
                        <a:gd name="T7" fmla="*/ 6 h 17"/>
                        <a:gd name="T8" fmla="*/ 0 w 17"/>
                        <a:gd name="T9" fmla="*/ 6 h 17"/>
                        <a:gd name="T10" fmla="*/ 0 w 17"/>
                        <a:gd name="T11" fmla="*/ 0 h 17"/>
                        <a:gd name="T12" fmla="*/ 0 w 17"/>
                        <a:gd name="T13" fmla="*/ 6 h 17"/>
                        <a:gd name="T14" fmla="*/ 8 w 17"/>
                        <a:gd name="T15" fmla="*/ 9 h 17"/>
                        <a:gd name="T16" fmla="*/ 8 w 17"/>
                        <a:gd name="T17" fmla="*/ 16 h 17"/>
                        <a:gd name="T18" fmla="*/ 8 w 17"/>
                        <a:gd name="T19" fmla="*/ 6 h 17"/>
                        <a:gd name="T20" fmla="*/ 16 w 17"/>
                        <a:gd name="T21" fmla="*/ 6 h 17"/>
                        <a:gd name="T22" fmla="*/ 16 w 17"/>
                        <a:gd name="T23" fmla="*/ 9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9"/>
                          </a:moveTo>
                          <a:lnTo>
                            <a:pt x="16" y="0"/>
                          </a:lnTo>
                          <a:lnTo>
                            <a:pt x="16" y="6"/>
                          </a:lnTo>
                          <a:lnTo>
                            <a:pt x="8" y="6"/>
                          </a:lnTo>
                          <a:lnTo>
                            <a:pt x="0" y="6"/>
                          </a:lnTo>
                          <a:lnTo>
                            <a:pt x="0" y="0"/>
                          </a:lnTo>
                          <a:lnTo>
                            <a:pt x="0" y="6"/>
                          </a:lnTo>
                          <a:lnTo>
                            <a:pt x="8" y="9"/>
                          </a:lnTo>
                          <a:lnTo>
                            <a:pt x="8" y="16"/>
                          </a:lnTo>
                          <a:lnTo>
                            <a:pt x="8" y="6"/>
                          </a:lnTo>
                          <a:lnTo>
                            <a:pt x="16" y="6"/>
                          </a:lnTo>
                          <a:lnTo>
                            <a:pt x="16" y="9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68760" name="Freeform 354"/>
                  <p:cNvSpPr>
                    <a:spLocks/>
                  </p:cNvSpPr>
                  <p:nvPr/>
                </p:nvSpPr>
                <p:spPr bwMode="auto">
                  <a:xfrm>
                    <a:off x="194" y="1914"/>
                    <a:ext cx="115" cy="52"/>
                  </a:xfrm>
                  <a:custGeom>
                    <a:avLst/>
                    <a:gdLst>
                      <a:gd name="T0" fmla="*/ 16 w 115"/>
                      <a:gd name="T1" fmla="*/ 5 h 52"/>
                      <a:gd name="T2" fmla="*/ 46 w 115"/>
                      <a:gd name="T3" fmla="*/ 8 h 52"/>
                      <a:gd name="T4" fmla="*/ 70 w 115"/>
                      <a:gd name="T5" fmla="*/ 10 h 52"/>
                      <a:gd name="T6" fmla="*/ 82 w 115"/>
                      <a:gd name="T7" fmla="*/ 9 h 52"/>
                      <a:gd name="T8" fmla="*/ 105 w 115"/>
                      <a:gd name="T9" fmla="*/ 9 h 52"/>
                      <a:gd name="T10" fmla="*/ 112 w 115"/>
                      <a:gd name="T11" fmla="*/ 18 h 52"/>
                      <a:gd name="T12" fmla="*/ 114 w 115"/>
                      <a:gd name="T13" fmla="*/ 32 h 52"/>
                      <a:gd name="T14" fmla="*/ 98 w 115"/>
                      <a:gd name="T15" fmla="*/ 35 h 52"/>
                      <a:gd name="T16" fmla="*/ 66 w 115"/>
                      <a:gd name="T17" fmla="*/ 43 h 52"/>
                      <a:gd name="T18" fmla="*/ 4 w 115"/>
                      <a:gd name="T19" fmla="*/ 51 h 52"/>
                      <a:gd name="T20" fmla="*/ 0 w 115"/>
                      <a:gd name="T21" fmla="*/ 0 h 52"/>
                      <a:gd name="T22" fmla="*/ 16 w 115"/>
                      <a:gd name="T23" fmla="*/ 5 h 5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15"/>
                      <a:gd name="T37" fmla="*/ 0 h 52"/>
                      <a:gd name="T38" fmla="*/ 115 w 115"/>
                      <a:gd name="T39" fmla="*/ 52 h 5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15" h="52">
                        <a:moveTo>
                          <a:pt x="16" y="5"/>
                        </a:moveTo>
                        <a:lnTo>
                          <a:pt x="46" y="8"/>
                        </a:lnTo>
                        <a:lnTo>
                          <a:pt x="70" y="10"/>
                        </a:lnTo>
                        <a:lnTo>
                          <a:pt x="82" y="9"/>
                        </a:lnTo>
                        <a:lnTo>
                          <a:pt x="105" y="9"/>
                        </a:lnTo>
                        <a:lnTo>
                          <a:pt x="112" y="18"/>
                        </a:lnTo>
                        <a:lnTo>
                          <a:pt x="114" y="32"/>
                        </a:lnTo>
                        <a:lnTo>
                          <a:pt x="98" y="35"/>
                        </a:lnTo>
                        <a:lnTo>
                          <a:pt x="66" y="43"/>
                        </a:lnTo>
                        <a:lnTo>
                          <a:pt x="4" y="51"/>
                        </a:lnTo>
                        <a:lnTo>
                          <a:pt x="0" y="0"/>
                        </a:lnTo>
                        <a:lnTo>
                          <a:pt x="16" y="5"/>
                        </a:lnTo>
                      </a:path>
                    </a:pathLst>
                  </a:custGeom>
                  <a:solidFill>
                    <a:srgbClr val="00006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761" name="Freeform 355"/>
                  <p:cNvSpPr>
                    <a:spLocks/>
                  </p:cNvSpPr>
                  <p:nvPr/>
                </p:nvSpPr>
                <p:spPr bwMode="auto">
                  <a:xfrm>
                    <a:off x="198" y="1920"/>
                    <a:ext cx="99" cy="33"/>
                  </a:xfrm>
                  <a:custGeom>
                    <a:avLst/>
                    <a:gdLst>
                      <a:gd name="T0" fmla="*/ 12 w 99"/>
                      <a:gd name="T1" fmla="*/ 0 h 33"/>
                      <a:gd name="T2" fmla="*/ 35 w 99"/>
                      <a:gd name="T3" fmla="*/ 2 h 33"/>
                      <a:gd name="T4" fmla="*/ 64 w 99"/>
                      <a:gd name="T5" fmla="*/ 5 h 33"/>
                      <a:gd name="T6" fmla="*/ 83 w 99"/>
                      <a:gd name="T7" fmla="*/ 4 h 33"/>
                      <a:gd name="T8" fmla="*/ 92 w 99"/>
                      <a:gd name="T9" fmla="*/ 5 h 33"/>
                      <a:gd name="T10" fmla="*/ 96 w 99"/>
                      <a:gd name="T11" fmla="*/ 10 h 33"/>
                      <a:gd name="T12" fmla="*/ 98 w 99"/>
                      <a:gd name="T13" fmla="*/ 18 h 33"/>
                      <a:gd name="T14" fmla="*/ 74 w 99"/>
                      <a:gd name="T15" fmla="*/ 24 h 33"/>
                      <a:gd name="T16" fmla="*/ 78 w 99"/>
                      <a:gd name="T17" fmla="*/ 19 h 33"/>
                      <a:gd name="T18" fmla="*/ 81 w 99"/>
                      <a:gd name="T19" fmla="*/ 13 h 33"/>
                      <a:gd name="T20" fmla="*/ 76 w 99"/>
                      <a:gd name="T21" fmla="*/ 18 h 33"/>
                      <a:gd name="T22" fmla="*/ 65 w 99"/>
                      <a:gd name="T23" fmla="*/ 25 h 33"/>
                      <a:gd name="T24" fmla="*/ 41 w 99"/>
                      <a:gd name="T25" fmla="*/ 32 h 33"/>
                      <a:gd name="T26" fmla="*/ 23 w 99"/>
                      <a:gd name="T27" fmla="*/ 32 h 33"/>
                      <a:gd name="T28" fmla="*/ 47 w 99"/>
                      <a:gd name="T29" fmla="*/ 26 h 33"/>
                      <a:gd name="T30" fmla="*/ 62 w 99"/>
                      <a:gd name="T31" fmla="*/ 17 h 33"/>
                      <a:gd name="T32" fmla="*/ 43 w 99"/>
                      <a:gd name="T33" fmla="*/ 23 h 33"/>
                      <a:gd name="T34" fmla="*/ 24 w 99"/>
                      <a:gd name="T35" fmla="*/ 28 h 33"/>
                      <a:gd name="T36" fmla="*/ 0 w 99"/>
                      <a:gd name="T37" fmla="*/ 32 h 33"/>
                      <a:gd name="T38" fmla="*/ 1 w 99"/>
                      <a:gd name="T39" fmla="*/ 12 h 33"/>
                      <a:gd name="T40" fmla="*/ 12 w 99"/>
                      <a:gd name="T41" fmla="*/ 0 h 33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99"/>
                      <a:gd name="T64" fmla="*/ 0 h 33"/>
                      <a:gd name="T65" fmla="*/ 99 w 99"/>
                      <a:gd name="T66" fmla="*/ 33 h 33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99" h="33">
                        <a:moveTo>
                          <a:pt x="12" y="0"/>
                        </a:moveTo>
                        <a:lnTo>
                          <a:pt x="35" y="2"/>
                        </a:lnTo>
                        <a:lnTo>
                          <a:pt x="64" y="5"/>
                        </a:lnTo>
                        <a:lnTo>
                          <a:pt x="83" y="4"/>
                        </a:lnTo>
                        <a:lnTo>
                          <a:pt x="92" y="5"/>
                        </a:lnTo>
                        <a:lnTo>
                          <a:pt x="96" y="10"/>
                        </a:lnTo>
                        <a:lnTo>
                          <a:pt x="98" y="18"/>
                        </a:lnTo>
                        <a:lnTo>
                          <a:pt x="74" y="24"/>
                        </a:lnTo>
                        <a:lnTo>
                          <a:pt x="78" y="19"/>
                        </a:lnTo>
                        <a:lnTo>
                          <a:pt x="81" y="13"/>
                        </a:lnTo>
                        <a:lnTo>
                          <a:pt x="76" y="18"/>
                        </a:lnTo>
                        <a:lnTo>
                          <a:pt x="65" y="25"/>
                        </a:lnTo>
                        <a:lnTo>
                          <a:pt x="41" y="32"/>
                        </a:lnTo>
                        <a:lnTo>
                          <a:pt x="23" y="32"/>
                        </a:lnTo>
                        <a:lnTo>
                          <a:pt x="47" y="26"/>
                        </a:lnTo>
                        <a:lnTo>
                          <a:pt x="62" y="17"/>
                        </a:lnTo>
                        <a:lnTo>
                          <a:pt x="43" y="23"/>
                        </a:lnTo>
                        <a:lnTo>
                          <a:pt x="24" y="28"/>
                        </a:lnTo>
                        <a:lnTo>
                          <a:pt x="0" y="32"/>
                        </a:lnTo>
                        <a:lnTo>
                          <a:pt x="1" y="12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762" name="Freeform 356"/>
                  <p:cNvSpPr>
                    <a:spLocks/>
                  </p:cNvSpPr>
                  <p:nvPr/>
                </p:nvSpPr>
                <p:spPr bwMode="auto">
                  <a:xfrm>
                    <a:off x="87" y="1778"/>
                    <a:ext cx="238" cy="214"/>
                  </a:xfrm>
                  <a:custGeom>
                    <a:avLst/>
                    <a:gdLst>
                      <a:gd name="T0" fmla="*/ 22 w 238"/>
                      <a:gd name="T1" fmla="*/ 0 h 214"/>
                      <a:gd name="T2" fmla="*/ 37 w 238"/>
                      <a:gd name="T3" fmla="*/ 3 h 214"/>
                      <a:gd name="T4" fmla="*/ 49 w 238"/>
                      <a:gd name="T5" fmla="*/ 11 h 214"/>
                      <a:gd name="T6" fmla="*/ 56 w 238"/>
                      <a:gd name="T7" fmla="*/ 22 h 214"/>
                      <a:gd name="T8" fmla="*/ 57 w 238"/>
                      <a:gd name="T9" fmla="*/ 38 h 214"/>
                      <a:gd name="T10" fmla="*/ 62 w 238"/>
                      <a:gd name="T11" fmla="*/ 61 h 214"/>
                      <a:gd name="T12" fmla="*/ 69 w 238"/>
                      <a:gd name="T13" fmla="*/ 80 h 214"/>
                      <a:gd name="T14" fmla="*/ 78 w 238"/>
                      <a:gd name="T15" fmla="*/ 104 h 214"/>
                      <a:gd name="T16" fmla="*/ 84 w 238"/>
                      <a:gd name="T17" fmla="*/ 122 h 214"/>
                      <a:gd name="T18" fmla="*/ 92 w 238"/>
                      <a:gd name="T19" fmla="*/ 142 h 214"/>
                      <a:gd name="T20" fmla="*/ 71 w 238"/>
                      <a:gd name="T21" fmla="*/ 149 h 214"/>
                      <a:gd name="T22" fmla="*/ 94 w 238"/>
                      <a:gd name="T23" fmla="*/ 146 h 214"/>
                      <a:gd name="T24" fmla="*/ 100 w 238"/>
                      <a:gd name="T25" fmla="*/ 153 h 214"/>
                      <a:gd name="T26" fmla="*/ 89 w 238"/>
                      <a:gd name="T27" fmla="*/ 162 h 214"/>
                      <a:gd name="T28" fmla="*/ 104 w 238"/>
                      <a:gd name="T29" fmla="*/ 157 h 214"/>
                      <a:gd name="T30" fmla="*/ 121 w 238"/>
                      <a:gd name="T31" fmla="*/ 163 h 214"/>
                      <a:gd name="T32" fmla="*/ 143 w 238"/>
                      <a:gd name="T33" fmla="*/ 168 h 214"/>
                      <a:gd name="T34" fmla="*/ 170 w 238"/>
                      <a:gd name="T35" fmla="*/ 174 h 214"/>
                      <a:gd name="T36" fmla="*/ 192 w 238"/>
                      <a:gd name="T37" fmla="*/ 177 h 214"/>
                      <a:gd name="T38" fmla="*/ 216 w 238"/>
                      <a:gd name="T39" fmla="*/ 179 h 214"/>
                      <a:gd name="T40" fmla="*/ 231 w 238"/>
                      <a:gd name="T41" fmla="*/ 178 h 214"/>
                      <a:gd name="T42" fmla="*/ 234 w 238"/>
                      <a:gd name="T43" fmla="*/ 183 h 214"/>
                      <a:gd name="T44" fmla="*/ 237 w 238"/>
                      <a:gd name="T45" fmla="*/ 194 h 214"/>
                      <a:gd name="T46" fmla="*/ 237 w 238"/>
                      <a:gd name="T47" fmla="*/ 200 h 214"/>
                      <a:gd name="T48" fmla="*/ 221 w 238"/>
                      <a:gd name="T49" fmla="*/ 207 h 214"/>
                      <a:gd name="T50" fmla="*/ 218 w 238"/>
                      <a:gd name="T51" fmla="*/ 201 h 214"/>
                      <a:gd name="T52" fmla="*/ 213 w 238"/>
                      <a:gd name="T53" fmla="*/ 207 h 214"/>
                      <a:gd name="T54" fmla="*/ 189 w 238"/>
                      <a:gd name="T55" fmla="*/ 209 h 214"/>
                      <a:gd name="T56" fmla="*/ 142 w 238"/>
                      <a:gd name="T57" fmla="*/ 213 h 214"/>
                      <a:gd name="T58" fmla="*/ 83 w 238"/>
                      <a:gd name="T59" fmla="*/ 202 h 214"/>
                      <a:gd name="T60" fmla="*/ 70 w 238"/>
                      <a:gd name="T61" fmla="*/ 200 h 214"/>
                      <a:gd name="T62" fmla="*/ 51 w 238"/>
                      <a:gd name="T63" fmla="*/ 171 h 214"/>
                      <a:gd name="T64" fmla="*/ 26 w 238"/>
                      <a:gd name="T65" fmla="*/ 121 h 214"/>
                      <a:gd name="T66" fmla="*/ 8 w 238"/>
                      <a:gd name="T67" fmla="*/ 67 h 214"/>
                      <a:gd name="T68" fmla="*/ 0 w 238"/>
                      <a:gd name="T69" fmla="*/ 45 h 214"/>
                      <a:gd name="T70" fmla="*/ 2 w 238"/>
                      <a:gd name="T71" fmla="*/ 23 h 214"/>
                      <a:gd name="T72" fmla="*/ 11 w 238"/>
                      <a:gd name="T73" fmla="*/ 7 h 214"/>
                      <a:gd name="T74" fmla="*/ 22 w 238"/>
                      <a:gd name="T75" fmla="*/ 0 h 21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238"/>
                      <a:gd name="T115" fmla="*/ 0 h 214"/>
                      <a:gd name="T116" fmla="*/ 238 w 238"/>
                      <a:gd name="T117" fmla="*/ 214 h 21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238" h="214">
                        <a:moveTo>
                          <a:pt x="22" y="0"/>
                        </a:moveTo>
                        <a:lnTo>
                          <a:pt x="37" y="3"/>
                        </a:lnTo>
                        <a:lnTo>
                          <a:pt x="49" y="11"/>
                        </a:lnTo>
                        <a:lnTo>
                          <a:pt x="56" y="22"/>
                        </a:lnTo>
                        <a:lnTo>
                          <a:pt x="57" y="38"/>
                        </a:lnTo>
                        <a:lnTo>
                          <a:pt x="62" y="61"/>
                        </a:lnTo>
                        <a:lnTo>
                          <a:pt x="69" y="80"/>
                        </a:lnTo>
                        <a:lnTo>
                          <a:pt x="78" y="104"/>
                        </a:lnTo>
                        <a:lnTo>
                          <a:pt x="84" y="122"/>
                        </a:lnTo>
                        <a:lnTo>
                          <a:pt x="92" y="142"/>
                        </a:lnTo>
                        <a:lnTo>
                          <a:pt x="71" y="149"/>
                        </a:lnTo>
                        <a:lnTo>
                          <a:pt x="94" y="146"/>
                        </a:lnTo>
                        <a:lnTo>
                          <a:pt x="100" y="153"/>
                        </a:lnTo>
                        <a:lnTo>
                          <a:pt x="89" y="162"/>
                        </a:lnTo>
                        <a:lnTo>
                          <a:pt x="104" y="157"/>
                        </a:lnTo>
                        <a:lnTo>
                          <a:pt x="121" y="163"/>
                        </a:lnTo>
                        <a:lnTo>
                          <a:pt x="143" y="168"/>
                        </a:lnTo>
                        <a:lnTo>
                          <a:pt x="170" y="174"/>
                        </a:lnTo>
                        <a:lnTo>
                          <a:pt x="192" y="177"/>
                        </a:lnTo>
                        <a:lnTo>
                          <a:pt x="216" y="179"/>
                        </a:lnTo>
                        <a:lnTo>
                          <a:pt x="231" y="178"/>
                        </a:lnTo>
                        <a:lnTo>
                          <a:pt x="234" y="183"/>
                        </a:lnTo>
                        <a:lnTo>
                          <a:pt x="237" y="194"/>
                        </a:lnTo>
                        <a:lnTo>
                          <a:pt x="237" y="200"/>
                        </a:lnTo>
                        <a:lnTo>
                          <a:pt x="221" y="207"/>
                        </a:lnTo>
                        <a:lnTo>
                          <a:pt x="218" y="201"/>
                        </a:lnTo>
                        <a:lnTo>
                          <a:pt x="213" y="207"/>
                        </a:lnTo>
                        <a:lnTo>
                          <a:pt x="189" y="209"/>
                        </a:lnTo>
                        <a:lnTo>
                          <a:pt x="142" y="213"/>
                        </a:lnTo>
                        <a:lnTo>
                          <a:pt x="83" y="202"/>
                        </a:lnTo>
                        <a:lnTo>
                          <a:pt x="70" y="200"/>
                        </a:lnTo>
                        <a:lnTo>
                          <a:pt x="51" y="171"/>
                        </a:lnTo>
                        <a:lnTo>
                          <a:pt x="26" y="121"/>
                        </a:lnTo>
                        <a:lnTo>
                          <a:pt x="8" y="67"/>
                        </a:lnTo>
                        <a:lnTo>
                          <a:pt x="0" y="45"/>
                        </a:lnTo>
                        <a:lnTo>
                          <a:pt x="2" y="23"/>
                        </a:lnTo>
                        <a:lnTo>
                          <a:pt x="11" y="7"/>
                        </a:lnTo>
                        <a:lnTo>
                          <a:pt x="2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763" name="Freeform 357"/>
                  <p:cNvSpPr>
                    <a:spLocks/>
                  </p:cNvSpPr>
                  <p:nvPr/>
                </p:nvSpPr>
                <p:spPr bwMode="auto">
                  <a:xfrm>
                    <a:off x="118" y="1771"/>
                    <a:ext cx="86" cy="164"/>
                  </a:xfrm>
                  <a:custGeom>
                    <a:avLst/>
                    <a:gdLst>
                      <a:gd name="T0" fmla="*/ 12 w 86"/>
                      <a:gd name="T1" fmla="*/ 0 h 164"/>
                      <a:gd name="T2" fmla="*/ 0 w 86"/>
                      <a:gd name="T3" fmla="*/ 9 h 164"/>
                      <a:gd name="T4" fmla="*/ 5 w 86"/>
                      <a:gd name="T5" fmla="*/ 12 h 164"/>
                      <a:gd name="T6" fmla="*/ 14 w 86"/>
                      <a:gd name="T7" fmla="*/ 23 h 164"/>
                      <a:gd name="T8" fmla="*/ 26 w 86"/>
                      <a:gd name="T9" fmla="*/ 31 h 164"/>
                      <a:gd name="T10" fmla="*/ 33 w 86"/>
                      <a:gd name="T11" fmla="*/ 60 h 164"/>
                      <a:gd name="T12" fmla="*/ 39 w 86"/>
                      <a:gd name="T13" fmla="*/ 76 h 164"/>
                      <a:gd name="T14" fmla="*/ 49 w 86"/>
                      <a:gd name="T15" fmla="*/ 90 h 164"/>
                      <a:gd name="T16" fmla="*/ 57 w 86"/>
                      <a:gd name="T17" fmla="*/ 102 h 164"/>
                      <a:gd name="T18" fmla="*/ 46 w 86"/>
                      <a:gd name="T19" fmla="*/ 92 h 164"/>
                      <a:gd name="T20" fmla="*/ 37 w 86"/>
                      <a:gd name="T21" fmla="*/ 78 h 164"/>
                      <a:gd name="T22" fmla="*/ 46 w 86"/>
                      <a:gd name="T23" fmla="*/ 101 h 164"/>
                      <a:gd name="T24" fmla="*/ 52 w 86"/>
                      <a:gd name="T25" fmla="*/ 119 h 164"/>
                      <a:gd name="T26" fmla="*/ 58 w 86"/>
                      <a:gd name="T27" fmla="*/ 138 h 164"/>
                      <a:gd name="T28" fmla="*/ 63 w 86"/>
                      <a:gd name="T29" fmla="*/ 149 h 164"/>
                      <a:gd name="T30" fmla="*/ 67 w 86"/>
                      <a:gd name="T31" fmla="*/ 154 h 164"/>
                      <a:gd name="T32" fmla="*/ 72 w 86"/>
                      <a:gd name="T33" fmla="*/ 160 h 164"/>
                      <a:gd name="T34" fmla="*/ 81 w 86"/>
                      <a:gd name="T35" fmla="*/ 163 h 164"/>
                      <a:gd name="T36" fmla="*/ 81 w 86"/>
                      <a:gd name="T37" fmla="*/ 153 h 164"/>
                      <a:gd name="T38" fmla="*/ 82 w 86"/>
                      <a:gd name="T39" fmla="*/ 142 h 164"/>
                      <a:gd name="T40" fmla="*/ 85 w 86"/>
                      <a:gd name="T41" fmla="*/ 130 h 164"/>
                      <a:gd name="T42" fmla="*/ 85 w 86"/>
                      <a:gd name="T43" fmla="*/ 118 h 164"/>
                      <a:gd name="T44" fmla="*/ 81 w 86"/>
                      <a:gd name="T45" fmla="*/ 104 h 164"/>
                      <a:gd name="T46" fmla="*/ 76 w 86"/>
                      <a:gd name="T47" fmla="*/ 93 h 164"/>
                      <a:gd name="T48" fmla="*/ 69 w 86"/>
                      <a:gd name="T49" fmla="*/ 87 h 164"/>
                      <a:gd name="T50" fmla="*/ 59 w 86"/>
                      <a:gd name="T51" fmla="*/ 78 h 164"/>
                      <a:gd name="T52" fmla="*/ 49 w 86"/>
                      <a:gd name="T53" fmla="*/ 65 h 164"/>
                      <a:gd name="T54" fmla="*/ 39 w 86"/>
                      <a:gd name="T55" fmla="*/ 48 h 164"/>
                      <a:gd name="T56" fmla="*/ 48 w 86"/>
                      <a:gd name="T57" fmla="*/ 57 h 164"/>
                      <a:gd name="T58" fmla="*/ 56 w 86"/>
                      <a:gd name="T59" fmla="*/ 69 h 164"/>
                      <a:gd name="T60" fmla="*/ 66 w 86"/>
                      <a:gd name="T61" fmla="*/ 81 h 164"/>
                      <a:gd name="T62" fmla="*/ 57 w 86"/>
                      <a:gd name="T63" fmla="*/ 64 h 164"/>
                      <a:gd name="T64" fmla="*/ 46 w 86"/>
                      <a:gd name="T65" fmla="*/ 41 h 164"/>
                      <a:gd name="T66" fmla="*/ 34 w 86"/>
                      <a:gd name="T67" fmla="*/ 17 h 164"/>
                      <a:gd name="T68" fmla="*/ 27 w 86"/>
                      <a:gd name="T69" fmla="*/ 10 h 164"/>
                      <a:gd name="T70" fmla="*/ 12 w 86"/>
                      <a:gd name="T71" fmla="*/ 0 h 164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86"/>
                      <a:gd name="T109" fmla="*/ 0 h 164"/>
                      <a:gd name="T110" fmla="*/ 86 w 86"/>
                      <a:gd name="T111" fmla="*/ 164 h 164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86" h="164">
                        <a:moveTo>
                          <a:pt x="12" y="0"/>
                        </a:moveTo>
                        <a:lnTo>
                          <a:pt x="0" y="9"/>
                        </a:lnTo>
                        <a:lnTo>
                          <a:pt x="5" y="12"/>
                        </a:lnTo>
                        <a:lnTo>
                          <a:pt x="14" y="23"/>
                        </a:lnTo>
                        <a:lnTo>
                          <a:pt x="26" y="31"/>
                        </a:lnTo>
                        <a:lnTo>
                          <a:pt x="33" y="60"/>
                        </a:lnTo>
                        <a:lnTo>
                          <a:pt x="39" y="76"/>
                        </a:lnTo>
                        <a:lnTo>
                          <a:pt x="49" y="90"/>
                        </a:lnTo>
                        <a:lnTo>
                          <a:pt x="57" y="102"/>
                        </a:lnTo>
                        <a:lnTo>
                          <a:pt x="46" y="92"/>
                        </a:lnTo>
                        <a:lnTo>
                          <a:pt x="37" y="78"/>
                        </a:lnTo>
                        <a:lnTo>
                          <a:pt x="46" y="101"/>
                        </a:lnTo>
                        <a:lnTo>
                          <a:pt x="52" y="119"/>
                        </a:lnTo>
                        <a:lnTo>
                          <a:pt x="58" y="138"/>
                        </a:lnTo>
                        <a:lnTo>
                          <a:pt x="63" y="149"/>
                        </a:lnTo>
                        <a:lnTo>
                          <a:pt x="67" y="154"/>
                        </a:lnTo>
                        <a:lnTo>
                          <a:pt x="72" y="160"/>
                        </a:lnTo>
                        <a:lnTo>
                          <a:pt x="81" y="163"/>
                        </a:lnTo>
                        <a:lnTo>
                          <a:pt x="81" y="153"/>
                        </a:lnTo>
                        <a:lnTo>
                          <a:pt x="82" y="142"/>
                        </a:lnTo>
                        <a:lnTo>
                          <a:pt x="85" y="130"/>
                        </a:lnTo>
                        <a:lnTo>
                          <a:pt x="85" y="118"/>
                        </a:lnTo>
                        <a:lnTo>
                          <a:pt x="81" y="104"/>
                        </a:lnTo>
                        <a:lnTo>
                          <a:pt x="76" y="93"/>
                        </a:lnTo>
                        <a:lnTo>
                          <a:pt x="69" y="87"/>
                        </a:lnTo>
                        <a:lnTo>
                          <a:pt x="59" y="78"/>
                        </a:lnTo>
                        <a:lnTo>
                          <a:pt x="49" y="65"/>
                        </a:lnTo>
                        <a:lnTo>
                          <a:pt x="39" y="48"/>
                        </a:lnTo>
                        <a:lnTo>
                          <a:pt x="48" y="57"/>
                        </a:lnTo>
                        <a:lnTo>
                          <a:pt x="56" y="69"/>
                        </a:lnTo>
                        <a:lnTo>
                          <a:pt x="66" y="81"/>
                        </a:lnTo>
                        <a:lnTo>
                          <a:pt x="57" y="64"/>
                        </a:lnTo>
                        <a:lnTo>
                          <a:pt x="46" y="41"/>
                        </a:lnTo>
                        <a:lnTo>
                          <a:pt x="34" y="17"/>
                        </a:lnTo>
                        <a:lnTo>
                          <a:pt x="27" y="10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764" name="Freeform 358"/>
                  <p:cNvSpPr>
                    <a:spLocks/>
                  </p:cNvSpPr>
                  <p:nvPr/>
                </p:nvSpPr>
                <p:spPr bwMode="auto">
                  <a:xfrm>
                    <a:off x="48" y="1760"/>
                    <a:ext cx="361" cy="431"/>
                  </a:xfrm>
                  <a:custGeom>
                    <a:avLst/>
                    <a:gdLst>
                      <a:gd name="T0" fmla="*/ 55 w 361"/>
                      <a:gd name="T1" fmla="*/ 24 h 431"/>
                      <a:gd name="T2" fmla="*/ 40 w 361"/>
                      <a:gd name="T3" fmla="*/ 62 h 431"/>
                      <a:gd name="T4" fmla="*/ 33 w 361"/>
                      <a:gd name="T5" fmla="*/ 113 h 431"/>
                      <a:gd name="T6" fmla="*/ 39 w 361"/>
                      <a:gd name="T7" fmla="*/ 96 h 431"/>
                      <a:gd name="T8" fmla="*/ 53 w 361"/>
                      <a:gd name="T9" fmla="*/ 124 h 431"/>
                      <a:gd name="T10" fmla="*/ 55 w 361"/>
                      <a:gd name="T11" fmla="*/ 179 h 431"/>
                      <a:gd name="T12" fmla="*/ 58 w 361"/>
                      <a:gd name="T13" fmla="*/ 159 h 431"/>
                      <a:gd name="T14" fmla="*/ 88 w 361"/>
                      <a:gd name="T15" fmla="*/ 200 h 431"/>
                      <a:gd name="T16" fmla="*/ 133 w 361"/>
                      <a:gd name="T17" fmla="*/ 231 h 431"/>
                      <a:gd name="T18" fmla="*/ 134 w 361"/>
                      <a:gd name="T19" fmla="*/ 247 h 431"/>
                      <a:gd name="T20" fmla="*/ 144 w 361"/>
                      <a:gd name="T21" fmla="*/ 244 h 431"/>
                      <a:gd name="T22" fmla="*/ 152 w 361"/>
                      <a:gd name="T23" fmla="*/ 268 h 431"/>
                      <a:gd name="T24" fmla="*/ 154 w 361"/>
                      <a:gd name="T25" fmla="*/ 284 h 431"/>
                      <a:gd name="T26" fmla="*/ 119 w 361"/>
                      <a:gd name="T27" fmla="*/ 309 h 431"/>
                      <a:gd name="T28" fmla="*/ 167 w 361"/>
                      <a:gd name="T29" fmla="*/ 297 h 431"/>
                      <a:gd name="T30" fmla="*/ 139 w 361"/>
                      <a:gd name="T31" fmla="*/ 321 h 431"/>
                      <a:gd name="T32" fmla="*/ 184 w 361"/>
                      <a:gd name="T33" fmla="*/ 303 h 431"/>
                      <a:gd name="T34" fmla="*/ 182 w 361"/>
                      <a:gd name="T35" fmla="*/ 318 h 431"/>
                      <a:gd name="T36" fmla="*/ 199 w 361"/>
                      <a:gd name="T37" fmla="*/ 311 h 431"/>
                      <a:gd name="T38" fmla="*/ 296 w 361"/>
                      <a:gd name="T39" fmla="*/ 344 h 431"/>
                      <a:gd name="T40" fmla="*/ 346 w 361"/>
                      <a:gd name="T41" fmla="*/ 392 h 431"/>
                      <a:gd name="T42" fmla="*/ 219 w 361"/>
                      <a:gd name="T43" fmla="*/ 427 h 431"/>
                      <a:gd name="T44" fmla="*/ 243 w 361"/>
                      <a:gd name="T45" fmla="*/ 419 h 431"/>
                      <a:gd name="T46" fmla="*/ 225 w 361"/>
                      <a:gd name="T47" fmla="*/ 415 h 431"/>
                      <a:gd name="T48" fmla="*/ 189 w 361"/>
                      <a:gd name="T49" fmla="*/ 419 h 431"/>
                      <a:gd name="T50" fmla="*/ 260 w 361"/>
                      <a:gd name="T51" fmla="*/ 386 h 431"/>
                      <a:gd name="T52" fmla="*/ 51 w 361"/>
                      <a:gd name="T53" fmla="*/ 414 h 431"/>
                      <a:gd name="T54" fmla="*/ 8 w 361"/>
                      <a:gd name="T55" fmla="*/ 393 h 431"/>
                      <a:gd name="T56" fmla="*/ 7 w 361"/>
                      <a:gd name="T57" fmla="*/ 347 h 431"/>
                      <a:gd name="T58" fmla="*/ 26 w 361"/>
                      <a:gd name="T59" fmla="*/ 285 h 431"/>
                      <a:gd name="T60" fmla="*/ 73 w 361"/>
                      <a:gd name="T61" fmla="*/ 314 h 431"/>
                      <a:gd name="T62" fmla="*/ 45 w 361"/>
                      <a:gd name="T63" fmla="*/ 268 h 431"/>
                      <a:gd name="T64" fmla="*/ 72 w 361"/>
                      <a:gd name="T65" fmla="*/ 258 h 431"/>
                      <a:gd name="T66" fmla="*/ 58 w 361"/>
                      <a:gd name="T67" fmla="*/ 233 h 431"/>
                      <a:gd name="T68" fmla="*/ 43 w 361"/>
                      <a:gd name="T69" fmla="*/ 243 h 431"/>
                      <a:gd name="T70" fmla="*/ 12 w 361"/>
                      <a:gd name="T71" fmla="*/ 175 h 431"/>
                      <a:gd name="T72" fmla="*/ 11 w 361"/>
                      <a:gd name="T73" fmla="*/ 107 h 431"/>
                      <a:gd name="T74" fmla="*/ 4 w 361"/>
                      <a:gd name="T75" fmla="*/ 147 h 431"/>
                      <a:gd name="T76" fmla="*/ 0 w 361"/>
                      <a:gd name="T77" fmla="*/ 98 h 431"/>
                      <a:gd name="T78" fmla="*/ 23 w 361"/>
                      <a:gd name="T79" fmla="*/ 51 h 431"/>
                      <a:gd name="T80" fmla="*/ 0 w 361"/>
                      <a:gd name="T81" fmla="*/ 93 h 431"/>
                      <a:gd name="T82" fmla="*/ 14 w 361"/>
                      <a:gd name="T83" fmla="*/ 41 h 431"/>
                      <a:gd name="T84" fmla="*/ 46 w 361"/>
                      <a:gd name="T85" fmla="*/ 0 h 431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361"/>
                      <a:gd name="T130" fmla="*/ 0 h 431"/>
                      <a:gd name="T131" fmla="*/ 361 w 361"/>
                      <a:gd name="T132" fmla="*/ 431 h 431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361" h="431">
                        <a:moveTo>
                          <a:pt x="76" y="10"/>
                        </a:moveTo>
                        <a:lnTo>
                          <a:pt x="67" y="20"/>
                        </a:lnTo>
                        <a:lnTo>
                          <a:pt x="55" y="24"/>
                        </a:lnTo>
                        <a:lnTo>
                          <a:pt x="43" y="38"/>
                        </a:lnTo>
                        <a:lnTo>
                          <a:pt x="40" y="48"/>
                        </a:lnTo>
                        <a:lnTo>
                          <a:pt x="40" y="62"/>
                        </a:lnTo>
                        <a:lnTo>
                          <a:pt x="39" y="74"/>
                        </a:lnTo>
                        <a:lnTo>
                          <a:pt x="36" y="93"/>
                        </a:lnTo>
                        <a:lnTo>
                          <a:pt x="33" y="113"/>
                        </a:lnTo>
                        <a:lnTo>
                          <a:pt x="31" y="135"/>
                        </a:lnTo>
                        <a:lnTo>
                          <a:pt x="36" y="112"/>
                        </a:lnTo>
                        <a:lnTo>
                          <a:pt x="39" y="96"/>
                        </a:lnTo>
                        <a:lnTo>
                          <a:pt x="41" y="85"/>
                        </a:lnTo>
                        <a:lnTo>
                          <a:pt x="46" y="104"/>
                        </a:lnTo>
                        <a:lnTo>
                          <a:pt x="53" y="124"/>
                        </a:lnTo>
                        <a:lnTo>
                          <a:pt x="57" y="135"/>
                        </a:lnTo>
                        <a:lnTo>
                          <a:pt x="55" y="156"/>
                        </a:lnTo>
                        <a:lnTo>
                          <a:pt x="55" y="179"/>
                        </a:lnTo>
                        <a:lnTo>
                          <a:pt x="56" y="200"/>
                        </a:lnTo>
                        <a:lnTo>
                          <a:pt x="57" y="177"/>
                        </a:lnTo>
                        <a:lnTo>
                          <a:pt x="58" y="159"/>
                        </a:lnTo>
                        <a:lnTo>
                          <a:pt x="62" y="144"/>
                        </a:lnTo>
                        <a:lnTo>
                          <a:pt x="76" y="180"/>
                        </a:lnTo>
                        <a:lnTo>
                          <a:pt x="88" y="200"/>
                        </a:lnTo>
                        <a:lnTo>
                          <a:pt x="94" y="209"/>
                        </a:lnTo>
                        <a:lnTo>
                          <a:pt x="103" y="223"/>
                        </a:lnTo>
                        <a:lnTo>
                          <a:pt x="133" y="231"/>
                        </a:lnTo>
                        <a:lnTo>
                          <a:pt x="148" y="233"/>
                        </a:lnTo>
                        <a:lnTo>
                          <a:pt x="143" y="241"/>
                        </a:lnTo>
                        <a:lnTo>
                          <a:pt x="134" y="247"/>
                        </a:lnTo>
                        <a:lnTo>
                          <a:pt x="103" y="264"/>
                        </a:lnTo>
                        <a:lnTo>
                          <a:pt x="129" y="255"/>
                        </a:lnTo>
                        <a:lnTo>
                          <a:pt x="144" y="244"/>
                        </a:lnTo>
                        <a:lnTo>
                          <a:pt x="158" y="235"/>
                        </a:lnTo>
                        <a:lnTo>
                          <a:pt x="158" y="256"/>
                        </a:lnTo>
                        <a:lnTo>
                          <a:pt x="152" y="268"/>
                        </a:lnTo>
                        <a:lnTo>
                          <a:pt x="136" y="276"/>
                        </a:lnTo>
                        <a:lnTo>
                          <a:pt x="153" y="276"/>
                        </a:lnTo>
                        <a:lnTo>
                          <a:pt x="154" y="284"/>
                        </a:lnTo>
                        <a:lnTo>
                          <a:pt x="152" y="291"/>
                        </a:lnTo>
                        <a:lnTo>
                          <a:pt x="144" y="296"/>
                        </a:lnTo>
                        <a:lnTo>
                          <a:pt x="119" y="309"/>
                        </a:lnTo>
                        <a:lnTo>
                          <a:pt x="153" y="297"/>
                        </a:lnTo>
                        <a:lnTo>
                          <a:pt x="160" y="296"/>
                        </a:lnTo>
                        <a:lnTo>
                          <a:pt x="167" y="297"/>
                        </a:lnTo>
                        <a:lnTo>
                          <a:pt x="167" y="303"/>
                        </a:lnTo>
                        <a:lnTo>
                          <a:pt x="158" y="310"/>
                        </a:lnTo>
                        <a:lnTo>
                          <a:pt x="139" y="321"/>
                        </a:lnTo>
                        <a:lnTo>
                          <a:pt x="167" y="310"/>
                        </a:lnTo>
                        <a:lnTo>
                          <a:pt x="175" y="301"/>
                        </a:lnTo>
                        <a:lnTo>
                          <a:pt x="184" y="303"/>
                        </a:lnTo>
                        <a:lnTo>
                          <a:pt x="191" y="306"/>
                        </a:lnTo>
                        <a:lnTo>
                          <a:pt x="188" y="313"/>
                        </a:lnTo>
                        <a:lnTo>
                          <a:pt x="182" y="318"/>
                        </a:lnTo>
                        <a:lnTo>
                          <a:pt x="167" y="327"/>
                        </a:lnTo>
                        <a:lnTo>
                          <a:pt x="188" y="320"/>
                        </a:lnTo>
                        <a:lnTo>
                          <a:pt x="199" y="311"/>
                        </a:lnTo>
                        <a:lnTo>
                          <a:pt x="213" y="315"/>
                        </a:lnTo>
                        <a:lnTo>
                          <a:pt x="258" y="330"/>
                        </a:lnTo>
                        <a:lnTo>
                          <a:pt x="296" y="344"/>
                        </a:lnTo>
                        <a:lnTo>
                          <a:pt x="325" y="355"/>
                        </a:lnTo>
                        <a:lnTo>
                          <a:pt x="335" y="371"/>
                        </a:lnTo>
                        <a:lnTo>
                          <a:pt x="346" y="392"/>
                        </a:lnTo>
                        <a:lnTo>
                          <a:pt x="360" y="430"/>
                        </a:lnTo>
                        <a:lnTo>
                          <a:pt x="229" y="430"/>
                        </a:lnTo>
                        <a:lnTo>
                          <a:pt x="219" y="427"/>
                        </a:lnTo>
                        <a:lnTo>
                          <a:pt x="252" y="421"/>
                        </a:lnTo>
                        <a:lnTo>
                          <a:pt x="304" y="401"/>
                        </a:lnTo>
                        <a:lnTo>
                          <a:pt x="243" y="419"/>
                        </a:lnTo>
                        <a:lnTo>
                          <a:pt x="214" y="425"/>
                        </a:lnTo>
                        <a:lnTo>
                          <a:pt x="194" y="421"/>
                        </a:lnTo>
                        <a:lnTo>
                          <a:pt x="225" y="415"/>
                        </a:lnTo>
                        <a:lnTo>
                          <a:pt x="291" y="395"/>
                        </a:lnTo>
                        <a:lnTo>
                          <a:pt x="220" y="413"/>
                        </a:lnTo>
                        <a:lnTo>
                          <a:pt x="189" y="419"/>
                        </a:lnTo>
                        <a:lnTo>
                          <a:pt x="184" y="417"/>
                        </a:lnTo>
                        <a:lnTo>
                          <a:pt x="212" y="407"/>
                        </a:lnTo>
                        <a:lnTo>
                          <a:pt x="260" y="386"/>
                        </a:lnTo>
                        <a:lnTo>
                          <a:pt x="204" y="408"/>
                        </a:lnTo>
                        <a:lnTo>
                          <a:pt x="175" y="416"/>
                        </a:lnTo>
                        <a:lnTo>
                          <a:pt x="51" y="414"/>
                        </a:lnTo>
                        <a:lnTo>
                          <a:pt x="36" y="411"/>
                        </a:lnTo>
                        <a:lnTo>
                          <a:pt x="22" y="406"/>
                        </a:lnTo>
                        <a:lnTo>
                          <a:pt x="8" y="393"/>
                        </a:lnTo>
                        <a:lnTo>
                          <a:pt x="5" y="379"/>
                        </a:lnTo>
                        <a:lnTo>
                          <a:pt x="3" y="366"/>
                        </a:lnTo>
                        <a:lnTo>
                          <a:pt x="7" y="347"/>
                        </a:lnTo>
                        <a:lnTo>
                          <a:pt x="16" y="322"/>
                        </a:lnTo>
                        <a:lnTo>
                          <a:pt x="23" y="302"/>
                        </a:lnTo>
                        <a:lnTo>
                          <a:pt x="26" y="285"/>
                        </a:lnTo>
                        <a:lnTo>
                          <a:pt x="36" y="283"/>
                        </a:lnTo>
                        <a:lnTo>
                          <a:pt x="46" y="296"/>
                        </a:lnTo>
                        <a:lnTo>
                          <a:pt x="73" y="314"/>
                        </a:lnTo>
                        <a:lnTo>
                          <a:pt x="49" y="294"/>
                        </a:lnTo>
                        <a:lnTo>
                          <a:pt x="41" y="282"/>
                        </a:lnTo>
                        <a:lnTo>
                          <a:pt x="45" y="268"/>
                        </a:lnTo>
                        <a:lnTo>
                          <a:pt x="76" y="259"/>
                        </a:lnTo>
                        <a:lnTo>
                          <a:pt x="99" y="247"/>
                        </a:lnTo>
                        <a:lnTo>
                          <a:pt x="72" y="258"/>
                        </a:lnTo>
                        <a:lnTo>
                          <a:pt x="45" y="264"/>
                        </a:lnTo>
                        <a:lnTo>
                          <a:pt x="46" y="245"/>
                        </a:lnTo>
                        <a:lnTo>
                          <a:pt x="58" y="233"/>
                        </a:lnTo>
                        <a:lnTo>
                          <a:pt x="67" y="213"/>
                        </a:lnTo>
                        <a:lnTo>
                          <a:pt x="56" y="231"/>
                        </a:lnTo>
                        <a:lnTo>
                          <a:pt x="43" y="243"/>
                        </a:lnTo>
                        <a:lnTo>
                          <a:pt x="29" y="242"/>
                        </a:lnTo>
                        <a:lnTo>
                          <a:pt x="23" y="208"/>
                        </a:lnTo>
                        <a:lnTo>
                          <a:pt x="12" y="175"/>
                        </a:lnTo>
                        <a:lnTo>
                          <a:pt x="7" y="152"/>
                        </a:lnTo>
                        <a:lnTo>
                          <a:pt x="8" y="132"/>
                        </a:lnTo>
                        <a:lnTo>
                          <a:pt x="11" y="107"/>
                        </a:lnTo>
                        <a:lnTo>
                          <a:pt x="7" y="120"/>
                        </a:lnTo>
                        <a:lnTo>
                          <a:pt x="5" y="135"/>
                        </a:lnTo>
                        <a:lnTo>
                          <a:pt x="4" y="147"/>
                        </a:lnTo>
                        <a:lnTo>
                          <a:pt x="1" y="126"/>
                        </a:lnTo>
                        <a:lnTo>
                          <a:pt x="0" y="110"/>
                        </a:lnTo>
                        <a:lnTo>
                          <a:pt x="0" y="98"/>
                        </a:lnTo>
                        <a:lnTo>
                          <a:pt x="5" y="81"/>
                        </a:lnTo>
                        <a:lnTo>
                          <a:pt x="12" y="66"/>
                        </a:lnTo>
                        <a:lnTo>
                          <a:pt x="23" y="51"/>
                        </a:lnTo>
                        <a:lnTo>
                          <a:pt x="12" y="64"/>
                        </a:lnTo>
                        <a:lnTo>
                          <a:pt x="6" y="74"/>
                        </a:lnTo>
                        <a:lnTo>
                          <a:pt x="0" y="93"/>
                        </a:lnTo>
                        <a:lnTo>
                          <a:pt x="1" y="80"/>
                        </a:lnTo>
                        <a:lnTo>
                          <a:pt x="5" y="62"/>
                        </a:lnTo>
                        <a:lnTo>
                          <a:pt x="14" y="41"/>
                        </a:lnTo>
                        <a:lnTo>
                          <a:pt x="22" y="22"/>
                        </a:lnTo>
                        <a:lnTo>
                          <a:pt x="32" y="12"/>
                        </a:lnTo>
                        <a:lnTo>
                          <a:pt x="46" y="0"/>
                        </a:lnTo>
                        <a:lnTo>
                          <a:pt x="62" y="2"/>
                        </a:lnTo>
                        <a:lnTo>
                          <a:pt x="76" y="1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765" name="Freeform 359"/>
                  <p:cNvSpPr>
                    <a:spLocks/>
                  </p:cNvSpPr>
                  <p:nvPr/>
                </p:nvSpPr>
                <p:spPr bwMode="auto">
                  <a:xfrm>
                    <a:off x="72" y="2009"/>
                    <a:ext cx="17" cy="30"/>
                  </a:xfrm>
                  <a:custGeom>
                    <a:avLst/>
                    <a:gdLst>
                      <a:gd name="T0" fmla="*/ 3 w 17"/>
                      <a:gd name="T1" fmla="*/ 0 h 30"/>
                      <a:gd name="T2" fmla="*/ 14 w 17"/>
                      <a:gd name="T3" fmla="*/ 1 h 30"/>
                      <a:gd name="T4" fmla="*/ 16 w 17"/>
                      <a:gd name="T5" fmla="*/ 13 h 30"/>
                      <a:gd name="T6" fmla="*/ 14 w 17"/>
                      <a:gd name="T7" fmla="*/ 26 h 30"/>
                      <a:gd name="T8" fmla="*/ 3 w 17"/>
                      <a:gd name="T9" fmla="*/ 29 h 30"/>
                      <a:gd name="T10" fmla="*/ 0 w 17"/>
                      <a:gd name="T11" fmla="*/ 24 h 30"/>
                      <a:gd name="T12" fmla="*/ 0 w 17"/>
                      <a:gd name="T13" fmla="*/ 7 h 30"/>
                      <a:gd name="T14" fmla="*/ 3 w 17"/>
                      <a:gd name="T15" fmla="*/ 0 h 3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30"/>
                      <a:gd name="T26" fmla="*/ 17 w 17"/>
                      <a:gd name="T27" fmla="*/ 30 h 3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30">
                        <a:moveTo>
                          <a:pt x="3" y="0"/>
                        </a:moveTo>
                        <a:lnTo>
                          <a:pt x="14" y="1"/>
                        </a:lnTo>
                        <a:lnTo>
                          <a:pt x="16" y="13"/>
                        </a:lnTo>
                        <a:lnTo>
                          <a:pt x="14" y="26"/>
                        </a:lnTo>
                        <a:lnTo>
                          <a:pt x="3" y="29"/>
                        </a:lnTo>
                        <a:lnTo>
                          <a:pt x="0" y="24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766" name="Freeform 360"/>
                  <p:cNvSpPr>
                    <a:spLocks/>
                  </p:cNvSpPr>
                  <p:nvPr/>
                </p:nvSpPr>
                <p:spPr bwMode="auto">
                  <a:xfrm>
                    <a:off x="98" y="2131"/>
                    <a:ext cx="166" cy="17"/>
                  </a:xfrm>
                  <a:custGeom>
                    <a:avLst/>
                    <a:gdLst>
                      <a:gd name="T0" fmla="*/ 165 w 166"/>
                      <a:gd name="T1" fmla="*/ 0 h 17"/>
                      <a:gd name="T2" fmla="*/ 120 w 166"/>
                      <a:gd name="T3" fmla="*/ 7 h 17"/>
                      <a:gd name="T4" fmla="*/ 87 w 166"/>
                      <a:gd name="T5" fmla="*/ 11 h 17"/>
                      <a:gd name="T6" fmla="*/ 52 w 166"/>
                      <a:gd name="T7" fmla="*/ 13 h 17"/>
                      <a:gd name="T8" fmla="*/ 25 w 166"/>
                      <a:gd name="T9" fmla="*/ 14 h 17"/>
                      <a:gd name="T10" fmla="*/ 0 w 166"/>
                      <a:gd name="T11" fmla="*/ 13 h 17"/>
                      <a:gd name="T12" fmla="*/ 24 w 166"/>
                      <a:gd name="T13" fmla="*/ 16 h 17"/>
                      <a:gd name="T14" fmla="*/ 64 w 166"/>
                      <a:gd name="T15" fmla="*/ 16 h 17"/>
                      <a:gd name="T16" fmla="*/ 107 w 166"/>
                      <a:gd name="T17" fmla="*/ 11 h 17"/>
                      <a:gd name="T18" fmla="*/ 130 w 166"/>
                      <a:gd name="T19" fmla="*/ 8 h 17"/>
                      <a:gd name="T20" fmla="*/ 165 w 166"/>
                      <a:gd name="T21" fmla="*/ 0 h 1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66"/>
                      <a:gd name="T34" fmla="*/ 0 h 17"/>
                      <a:gd name="T35" fmla="*/ 166 w 166"/>
                      <a:gd name="T36" fmla="*/ 17 h 1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66" h="17">
                        <a:moveTo>
                          <a:pt x="165" y="0"/>
                        </a:moveTo>
                        <a:lnTo>
                          <a:pt x="120" y="7"/>
                        </a:lnTo>
                        <a:lnTo>
                          <a:pt x="87" y="11"/>
                        </a:lnTo>
                        <a:lnTo>
                          <a:pt x="52" y="13"/>
                        </a:lnTo>
                        <a:lnTo>
                          <a:pt x="25" y="14"/>
                        </a:lnTo>
                        <a:lnTo>
                          <a:pt x="0" y="13"/>
                        </a:lnTo>
                        <a:lnTo>
                          <a:pt x="24" y="16"/>
                        </a:lnTo>
                        <a:lnTo>
                          <a:pt x="64" y="16"/>
                        </a:lnTo>
                        <a:lnTo>
                          <a:pt x="107" y="11"/>
                        </a:lnTo>
                        <a:lnTo>
                          <a:pt x="130" y="8"/>
                        </a:lnTo>
                        <a:lnTo>
                          <a:pt x="165" y="0"/>
                        </a:lnTo>
                      </a:path>
                    </a:pathLst>
                  </a:custGeom>
                  <a:solidFill>
                    <a:srgbClr val="00006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68757" name="Freeform 361"/>
                <p:cNvSpPr>
                  <a:spLocks/>
                </p:cNvSpPr>
                <p:nvPr/>
              </p:nvSpPr>
              <p:spPr bwMode="auto">
                <a:xfrm>
                  <a:off x="63" y="1593"/>
                  <a:ext cx="148" cy="205"/>
                </a:xfrm>
                <a:custGeom>
                  <a:avLst/>
                  <a:gdLst>
                    <a:gd name="T0" fmla="*/ 81 w 148"/>
                    <a:gd name="T1" fmla="*/ 80 h 205"/>
                    <a:gd name="T2" fmla="*/ 76 w 148"/>
                    <a:gd name="T3" fmla="*/ 70 h 205"/>
                    <a:gd name="T4" fmla="*/ 70 w 148"/>
                    <a:gd name="T5" fmla="*/ 69 h 205"/>
                    <a:gd name="T6" fmla="*/ 64 w 148"/>
                    <a:gd name="T7" fmla="*/ 71 h 205"/>
                    <a:gd name="T8" fmla="*/ 62 w 148"/>
                    <a:gd name="T9" fmla="*/ 77 h 205"/>
                    <a:gd name="T10" fmla="*/ 61 w 148"/>
                    <a:gd name="T11" fmla="*/ 83 h 205"/>
                    <a:gd name="T12" fmla="*/ 63 w 148"/>
                    <a:gd name="T13" fmla="*/ 95 h 205"/>
                    <a:gd name="T14" fmla="*/ 65 w 148"/>
                    <a:gd name="T15" fmla="*/ 101 h 205"/>
                    <a:gd name="T16" fmla="*/ 67 w 148"/>
                    <a:gd name="T17" fmla="*/ 109 h 205"/>
                    <a:gd name="T18" fmla="*/ 69 w 148"/>
                    <a:gd name="T19" fmla="*/ 118 h 205"/>
                    <a:gd name="T20" fmla="*/ 74 w 148"/>
                    <a:gd name="T21" fmla="*/ 130 h 205"/>
                    <a:gd name="T22" fmla="*/ 82 w 148"/>
                    <a:gd name="T23" fmla="*/ 144 h 205"/>
                    <a:gd name="T24" fmla="*/ 89 w 148"/>
                    <a:gd name="T25" fmla="*/ 159 h 205"/>
                    <a:gd name="T26" fmla="*/ 96 w 148"/>
                    <a:gd name="T27" fmla="*/ 177 h 205"/>
                    <a:gd name="T28" fmla="*/ 101 w 148"/>
                    <a:gd name="T29" fmla="*/ 191 h 205"/>
                    <a:gd name="T30" fmla="*/ 101 w 148"/>
                    <a:gd name="T31" fmla="*/ 204 h 205"/>
                    <a:gd name="T32" fmla="*/ 83 w 148"/>
                    <a:gd name="T33" fmla="*/ 185 h 205"/>
                    <a:gd name="T34" fmla="*/ 64 w 148"/>
                    <a:gd name="T35" fmla="*/ 174 h 205"/>
                    <a:gd name="T36" fmla="*/ 55 w 148"/>
                    <a:gd name="T37" fmla="*/ 167 h 205"/>
                    <a:gd name="T38" fmla="*/ 42 w 148"/>
                    <a:gd name="T39" fmla="*/ 164 h 205"/>
                    <a:gd name="T40" fmla="*/ 28 w 148"/>
                    <a:gd name="T41" fmla="*/ 165 h 205"/>
                    <a:gd name="T42" fmla="*/ 14 w 148"/>
                    <a:gd name="T43" fmla="*/ 172 h 205"/>
                    <a:gd name="T44" fmla="*/ 1 w 148"/>
                    <a:gd name="T45" fmla="*/ 188 h 205"/>
                    <a:gd name="T46" fmla="*/ 0 w 148"/>
                    <a:gd name="T47" fmla="*/ 175 h 205"/>
                    <a:gd name="T48" fmla="*/ 7 w 148"/>
                    <a:gd name="T49" fmla="*/ 160 h 205"/>
                    <a:gd name="T50" fmla="*/ 17 w 148"/>
                    <a:gd name="T51" fmla="*/ 142 h 205"/>
                    <a:gd name="T52" fmla="*/ 21 w 148"/>
                    <a:gd name="T53" fmla="*/ 130 h 205"/>
                    <a:gd name="T54" fmla="*/ 22 w 148"/>
                    <a:gd name="T55" fmla="*/ 116 h 205"/>
                    <a:gd name="T56" fmla="*/ 19 w 148"/>
                    <a:gd name="T57" fmla="*/ 107 h 205"/>
                    <a:gd name="T58" fmla="*/ 13 w 148"/>
                    <a:gd name="T59" fmla="*/ 99 h 205"/>
                    <a:gd name="T60" fmla="*/ 9 w 148"/>
                    <a:gd name="T61" fmla="*/ 87 h 205"/>
                    <a:gd name="T62" fmla="*/ 8 w 148"/>
                    <a:gd name="T63" fmla="*/ 77 h 205"/>
                    <a:gd name="T64" fmla="*/ 5 w 148"/>
                    <a:gd name="T65" fmla="*/ 66 h 205"/>
                    <a:gd name="T66" fmla="*/ 5 w 148"/>
                    <a:gd name="T67" fmla="*/ 54 h 205"/>
                    <a:gd name="T68" fmla="*/ 7 w 148"/>
                    <a:gd name="T69" fmla="*/ 44 h 205"/>
                    <a:gd name="T70" fmla="*/ 11 w 148"/>
                    <a:gd name="T71" fmla="*/ 36 h 205"/>
                    <a:gd name="T72" fmla="*/ 16 w 148"/>
                    <a:gd name="T73" fmla="*/ 24 h 205"/>
                    <a:gd name="T74" fmla="*/ 25 w 148"/>
                    <a:gd name="T75" fmla="*/ 13 h 205"/>
                    <a:gd name="T76" fmla="*/ 34 w 148"/>
                    <a:gd name="T77" fmla="*/ 8 h 205"/>
                    <a:gd name="T78" fmla="*/ 47 w 148"/>
                    <a:gd name="T79" fmla="*/ 4 h 205"/>
                    <a:gd name="T80" fmla="*/ 63 w 148"/>
                    <a:gd name="T81" fmla="*/ 1 h 205"/>
                    <a:gd name="T82" fmla="*/ 87 w 148"/>
                    <a:gd name="T83" fmla="*/ 0 h 205"/>
                    <a:gd name="T84" fmla="*/ 100 w 148"/>
                    <a:gd name="T85" fmla="*/ 2 h 205"/>
                    <a:gd name="T86" fmla="*/ 113 w 148"/>
                    <a:gd name="T87" fmla="*/ 6 h 205"/>
                    <a:gd name="T88" fmla="*/ 125 w 148"/>
                    <a:gd name="T89" fmla="*/ 10 h 205"/>
                    <a:gd name="T90" fmla="*/ 133 w 148"/>
                    <a:gd name="T91" fmla="*/ 16 h 205"/>
                    <a:gd name="T92" fmla="*/ 142 w 148"/>
                    <a:gd name="T93" fmla="*/ 26 h 205"/>
                    <a:gd name="T94" fmla="*/ 147 w 148"/>
                    <a:gd name="T95" fmla="*/ 38 h 205"/>
                    <a:gd name="T96" fmla="*/ 147 w 148"/>
                    <a:gd name="T97" fmla="*/ 50 h 205"/>
                    <a:gd name="T98" fmla="*/ 144 w 148"/>
                    <a:gd name="T99" fmla="*/ 59 h 205"/>
                    <a:gd name="T100" fmla="*/ 135 w 148"/>
                    <a:gd name="T101" fmla="*/ 50 h 205"/>
                    <a:gd name="T102" fmla="*/ 121 w 148"/>
                    <a:gd name="T103" fmla="*/ 44 h 205"/>
                    <a:gd name="T104" fmla="*/ 105 w 148"/>
                    <a:gd name="T105" fmla="*/ 42 h 205"/>
                    <a:gd name="T106" fmla="*/ 109 w 148"/>
                    <a:gd name="T107" fmla="*/ 59 h 205"/>
                    <a:gd name="T108" fmla="*/ 91 w 148"/>
                    <a:gd name="T109" fmla="*/ 53 h 205"/>
                    <a:gd name="T110" fmla="*/ 97 w 148"/>
                    <a:gd name="T111" fmla="*/ 66 h 205"/>
                    <a:gd name="T112" fmla="*/ 83 w 148"/>
                    <a:gd name="T113" fmla="*/ 65 h 205"/>
                    <a:gd name="T114" fmla="*/ 81 w 148"/>
                    <a:gd name="T115" fmla="*/ 80 h 205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48"/>
                    <a:gd name="T175" fmla="*/ 0 h 205"/>
                    <a:gd name="T176" fmla="*/ 148 w 148"/>
                    <a:gd name="T177" fmla="*/ 205 h 205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48" h="205">
                      <a:moveTo>
                        <a:pt x="81" y="80"/>
                      </a:moveTo>
                      <a:lnTo>
                        <a:pt x="76" y="70"/>
                      </a:lnTo>
                      <a:lnTo>
                        <a:pt x="70" y="69"/>
                      </a:lnTo>
                      <a:lnTo>
                        <a:pt x="64" y="71"/>
                      </a:lnTo>
                      <a:lnTo>
                        <a:pt x="62" y="77"/>
                      </a:lnTo>
                      <a:lnTo>
                        <a:pt x="61" y="83"/>
                      </a:lnTo>
                      <a:lnTo>
                        <a:pt x="63" y="95"/>
                      </a:lnTo>
                      <a:lnTo>
                        <a:pt x="65" y="101"/>
                      </a:lnTo>
                      <a:lnTo>
                        <a:pt x="67" y="109"/>
                      </a:lnTo>
                      <a:lnTo>
                        <a:pt x="69" y="118"/>
                      </a:lnTo>
                      <a:lnTo>
                        <a:pt x="74" y="130"/>
                      </a:lnTo>
                      <a:lnTo>
                        <a:pt x="82" y="144"/>
                      </a:lnTo>
                      <a:lnTo>
                        <a:pt x="89" y="159"/>
                      </a:lnTo>
                      <a:lnTo>
                        <a:pt x="96" y="177"/>
                      </a:lnTo>
                      <a:lnTo>
                        <a:pt x="101" y="191"/>
                      </a:lnTo>
                      <a:lnTo>
                        <a:pt x="101" y="204"/>
                      </a:lnTo>
                      <a:lnTo>
                        <a:pt x="83" y="185"/>
                      </a:lnTo>
                      <a:lnTo>
                        <a:pt x="64" y="174"/>
                      </a:lnTo>
                      <a:lnTo>
                        <a:pt x="55" y="167"/>
                      </a:lnTo>
                      <a:lnTo>
                        <a:pt x="42" y="164"/>
                      </a:lnTo>
                      <a:lnTo>
                        <a:pt x="28" y="165"/>
                      </a:lnTo>
                      <a:lnTo>
                        <a:pt x="14" y="172"/>
                      </a:lnTo>
                      <a:lnTo>
                        <a:pt x="1" y="188"/>
                      </a:lnTo>
                      <a:lnTo>
                        <a:pt x="0" y="175"/>
                      </a:lnTo>
                      <a:lnTo>
                        <a:pt x="7" y="160"/>
                      </a:lnTo>
                      <a:lnTo>
                        <a:pt x="17" y="142"/>
                      </a:lnTo>
                      <a:lnTo>
                        <a:pt x="21" y="130"/>
                      </a:lnTo>
                      <a:lnTo>
                        <a:pt x="22" y="116"/>
                      </a:lnTo>
                      <a:lnTo>
                        <a:pt x="19" y="107"/>
                      </a:lnTo>
                      <a:lnTo>
                        <a:pt x="13" y="99"/>
                      </a:lnTo>
                      <a:lnTo>
                        <a:pt x="9" y="87"/>
                      </a:lnTo>
                      <a:lnTo>
                        <a:pt x="8" y="77"/>
                      </a:lnTo>
                      <a:lnTo>
                        <a:pt x="5" y="66"/>
                      </a:lnTo>
                      <a:lnTo>
                        <a:pt x="5" y="54"/>
                      </a:lnTo>
                      <a:lnTo>
                        <a:pt x="7" y="44"/>
                      </a:lnTo>
                      <a:lnTo>
                        <a:pt x="11" y="36"/>
                      </a:lnTo>
                      <a:lnTo>
                        <a:pt x="16" y="24"/>
                      </a:lnTo>
                      <a:lnTo>
                        <a:pt x="25" y="13"/>
                      </a:lnTo>
                      <a:lnTo>
                        <a:pt x="34" y="8"/>
                      </a:lnTo>
                      <a:lnTo>
                        <a:pt x="47" y="4"/>
                      </a:lnTo>
                      <a:lnTo>
                        <a:pt x="63" y="1"/>
                      </a:lnTo>
                      <a:lnTo>
                        <a:pt x="87" y="0"/>
                      </a:lnTo>
                      <a:lnTo>
                        <a:pt x="100" y="2"/>
                      </a:lnTo>
                      <a:lnTo>
                        <a:pt x="113" y="6"/>
                      </a:lnTo>
                      <a:lnTo>
                        <a:pt x="125" y="10"/>
                      </a:lnTo>
                      <a:lnTo>
                        <a:pt x="133" y="16"/>
                      </a:lnTo>
                      <a:lnTo>
                        <a:pt x="142" y="26"/>
                      </a:lnTo>
                      <a:lnTo>
                        <a:pt x="147" y="38"/>
                      </a:lnTo>
                      <a:lnTo>
                        <a:pt x="147" y="50"/>
                      </a:lnTo>
                      <a:lnTo>
                        <a:pt x="144" y="59"/>
                      </a:lnTo>
                      <a:lnTo>
                        <a:pt x="135" y="50"/>
                      </a:lnTo>
                      <a:lnTo>
                        <a:pt x="121" y="44"/>
                      </a:lnTo>
                      <a:lnTo>
                        <a:pt x="105" y="42"/>
                      </a:lnTo>
                      <a:lnTo>
                        <a:pt x="109" y="59"/>
                      </a:lnTo>
                      <a:lnTo>
                        <a:pt x="91" y="53"/>
                      </a:lnTo>
                      <a:lnTo>
                        <a:pt x="97" y="66"/>
                      </a:lnTo>
                      <a:lnTo>
                        <a:pt x="83" y="65"/>
                      </a:lnTo>
                      <a:lnTo>
                        <a:pt x="81" y="8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8751" name="Group 362"/>
              <p:cNvGrpSpPr>
                <a:grpSpLocks/>
              </p:cNvGrpSpPr>
              <p:nvPr/>
            </p:nvGrpSpPr>
            <p:grpSpPr bwMode="auto">
              <a:xfrm>
                <a:off x="2" y="1923"/>
                <a:ext cx="121" cy="223"/>
                <a:chOff x="2" y="1923"/>
                <a:chExt cx="121" cy="223"/>
              </a:xfrm>
            </p:grpSpPr>
            <p:sp>
              <p:nvSpPr>
                <p:cNvPr id="68752" name="Freeform 363"/>
                <p:cNvSpPr>
                  <a:spLocks/>
                </p:cNvSpPr>
                <p:nvPr/>
              </p:nvSpPr>
              <p:spPr bwMode="auto">
                <a:xfrm>
                  <a:off x="2" y="1923"/>
                  <a:ext cx="121" cy="223"/>
                </a:xfrm>
                <a:custGeom>
                  <a:avLst/>
                  <a:gdLst>
                    <a:gd name="T0" fmla="*/ 67 w 121"/>
                    <a:gd name="T1" fmla="*/ 32 h 223"/>
                    <a:gd name="T2" fmla="*/ 45 w 121"/>
                    <a:gd name="T3" fmla="*/ 30 h 223"/>
                    <a:gd name="T4" fmla="*/ 32 w 121"/>
                    <a:gd name="T5" fmla="*/ 25 h 223"/>
                    <a:gd name="T6" fmla="*/ 27 w 121"/>
                    <a:gd name="T7" fmla="*/ 17 h 223"/>
                    <a:gd name="T8" fmla="*/ 27 w 121"/>
                    <a:gd name="T9" fmla="*/ 9 h 223"/>
                    <a:gd name="T10" fmla="*/ 24 w 121"/>
                    <a:gd name="T11" fmla="*/ 3 h 223"/>
                    <a:gd name="T12" fmla="*/ 12 w 121"/>
                    <a:gd name="T13" fmla="*/ 0 h 223"/>
                    <a:gd name="T14" fmla="*/ 0 w 121"/>
                    <a:gd name="T15" fmla="*/ 1 h 223"/>
                    <a:gd name="T16" fmla="*/ 14 w 121"/>
                    <a:gd name="T17" fmla="*/ 172 h 223"/>
                    <a:gd name="T18" fmla="*/ 24 w 121"/>
                    <a:gd name="T19" fmla="*/ 188 h 223"/>
                    <a:gd name="T20" fmla="*/ 36 w 121"/>
                    <a:gd name="T21" fmla="*/ 204 h 223"/>
                    <a:gd name="T22" fmla="*/ 53 w 121"/>
                    <a:gd name="T23" fmla="*/ 216 h 223"/>
                    <a:gd name="T24" fmla="*/ 73 w 121"/>
                    <a:gd name="T25" fmla="*/ 219 h 223"/>
                    <a:gd name="T26" fmla="*/ 101 w 121"/>
                    <a:gd name="T27" fmla="*/ 222 h 223"/>
                    <a:gd name="T28" fmla="*/ 116 w 121"/>
                    <a:gd name="T29" fmla="*/ 218 h 223"/>
                    <a:gd name="T30" fmla="*/ 120 w 121"/>
                    <a:gd name="T31" fmla="*/ 206 h 223"/>
                    <a:gd name="T32" fmla="*/ 118 w 121"/>
                    <a:gd name="T33" fmla="*/ 191 h 223"/>
                    <a:gd name="T34" fmla="*/ 107 w 121"/>
                    <a:gd name="T35" fmla="*/ 142 h 223"/>
                    <a:gd name="T36" fmla="*/ 97 w 121"/>
                    <a:gd name="T37" fmla="*/ 94 h 223"/>
                    <a:gd name="T38" fmla="*/ 93 w 121"/>
                    <a:gd name="T39" fmla="*/ 58 h 223"/>
                    <a:gd name="T40" fmla="*/ 93 w 121"/>
                    <a:gd name="T41" fmla="*/ 49 h 223"/>
                    <a:gd name="T42" fmla="*/ 86 w 121"/>
                    <a:gd name="T43" fmla="*/ 36 h 223"/>
                    <a:gd name="T44" fmla="*/ 80 w 121"/>
                    <a:gd name="T45" fmla="*/ 32 h 223"/>
                    <a:gd name="T46" fmla="*/ 67 w 121"/>
                    <a:gd name="T47" fmla="*/ 32 h 2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21"/>
                    <a:gd name="T73" fmla="*/ 0 h 223"/>
                    <a:gd name="T74" fmla="*/ 121 w 121"/>
                    <a:gd name="T75" fmla="*/ 223 h 22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21" h="223">
                      <a:moveTo>
                        <a:pt x="67" y="32"/>
                      </a:moveTo>
                      <a:lnTo>
                        <a:pt x="45" y="30"/>
                      </a:lnTo>
                      <a:lnTo>
                        <a:pt x="32" y="25"/>
                      </a:lnTo>
                      <a:lnTo>
                        <a:pt x="27" y="17"/>
                      </a:lnTo>
                      <a:lnTo>
                        <a:pt x="27" y="9"/>
                      </a:lnTo>
                      <a:lnTo>
                        <a:pt x="24" y="3"/>
                      </a:lnTo>
                      <a:lnTo>
                        <a:pt x="12" y="0"/>
                      </a:lnTo>
                      <a:lnTo>
                        <a:pt x="0" y="1"/>
                      </a:lnTo>
                      <a:lnTo>
                        <a:pt x="14" y="172"/>
                      </a:lnTo>
                      <a:lnTo>
                        <a:pt x="24" y="188"/>
                      </a:lnTo>
                      <a:lnTo>
                        <a:pt x="36" y="204"/>
                      </a:lnTo>
                      <a:lnTo>
                        <a:pt x="53" y="216"/>
                      </a:lnTo>
                      <a:lnTo>
                        <a:pt x="73" y="219"/>
                      </a:lnTo>
                      <a:lnTo>
                        <a:pt x="101" y="222"/>
                      </a:lnTo>
                      <a:lnTo>
                        <a:pt x="116" y="218"/>
                      </a:lnTo>
                      <a:lnTo>
                        <a:pt x="120" y="206"/>
                      </a:lnTo>
                      <a:lnTo>
                        <a:pt x="118" y="191"/>
                      </a:lnTo>
                      <a:lnTo>
                        <a:pt x="107" y="142"/>
                      </a:lnTo>
                      <a:lnTo>
                        <a:pt x="97" y="94"/>
                      </a:lnTo>
                      <a:lnTo>
                        <a:pt x="93" y="58"/>
                      </a:lnTo>
                      <a:lnTo>
                        <a:pt x="93" y="49"/>
                      </a:lnTo>
                      <a:lnTo>
                        <a:pt x="86" y="36"/>
                      </a:lnTo>
                      <a:lnTo>
                        <a:pt x="80" y="32"/>
                      </a:lnTo>
                      <a:lnTo>
                        <a:pt x="67" y="32"/>
                      </a:lnTo>
                    </a:path>
                  </a:pathLst>
                </a:custGeom>
                <a:solidFill>
                  <a:srgbClr val="40404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53" name="Freeform 364"/>
                <p:cNvSpPr>
                  <a:spLocks/>
                </p:cNvSpPr>
                <p:nvPr/>
              </p:nvSpPr>
              <p:spPr bwMode="auto">
                <a:xfrm>
                  <a:off x="5" y="1934"/>
                  <a:ext cx="95" cy="196"/>
                </a:xfrm>
                <a:custGeom>
                  <a:avLst/>
                  <a:gdLst>
                    <a:gd name="T0" fmla="*/ 62 w 95"/>
                    <a:gd name="T1" fmla="*/ 38 h 196"/>
                    <a:gd name="T2" fmla="*/ 44 w 95"/>
                    <a:gd name="T3" fmla="*/ 37 h 196"/>
                    <a:gd name="T4" fmla="*/ 26 w 95"/>
                    <a:gd name="T5" fmla="*/ 33 h 196"/>
                    <a:gd name="T6" fmla="*/ 15 w 95"/>
                    <a:gd name="T7" fmla="*/ 25 h 196"/>
                    <a:gd name="T8" fmla="*/ 8 w 95"/>
                    <a:gd name="T9" fmla="*/ 18 h 196"/>
                    <a:gd name="T10" fmla="*/ 0 w 95"/>
                    <a:gd name="T11" fmla="*/ 0 h 196"/>
                    <a:gd name="T12" fmla="*/ 12 w 95"/>
                    <a:gd name="T13" fmla="*/ 150 h 196"/>
                    <a:gd name="T14" fmla="*/ 20 w 95"/>
                    <a:gd name="T15" fmla="*/ 164 h 196"/>
                    <a:gd name="T16" fmla="*/ 29 w 95"/>
                    <a:gd name="T17" fmla="*/ 177 h 196"/>
                    <a:gd name="T18" fmla="*/ 40 w 95"/>
                    <a:gd name="T19" fmla="*/ 185 h 196"/>
                    <a:gd name="T20" fmla="*/ 50 w 95"/>
                    <a:gd name="T21" fmla="*/ 190 h 196"/>
                    <a:gd name="T22" fmla="*/ 62 w 95"/>
                    <a:gd name="T23" fmla="*/ 193 h 196"/>
                    <a:gd name="T24" fmla="*/ 73 w 95"/>
                    <a:gd name="T25" fmla="*/ 195 h 196"/>
                    <a:gd name="T26" fmla="*/ 86 w 95"/>
                    <a:gd name="T27" fmla="*/ 195 h 196"/>
                    <a:gd name="T28" fmla="*/ 91 w 95"/>
                    <a:gd name="T29" fmla="*/ 193 h 196"/>
                    <a:gd name="T30" fmla="*/ 94 w 95"/>
                    <a:gd name="T31" fmla="*/ 185 h 196"/>
                    <a:gd name="T32" fmla="*/ 93 w 95"/>
                    <a:gd name="T33" fmla="*/ 174 h 196"/>
                    <a:gd name="T34" fmla="*/ 85 w 95"/>
                    <a:gd name="T35" fmla="*/ 148 h 196"/>
                    <a:gd name="T36" fmla="*/ 71 w 95"/>
                    <a:gd name="T37" fmla="*/ 58 h 196"/>
                    <a:gd name="T38" fmla="*/ 69 w 95"/>
                    <a:gd name="T39" fmla="*/ 45 h 196"/>
                    <a:gd name="T40" fmla="*/ 62 w 95"/>
                    <a:gd name="T41" fmla="*/ 38 h 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95"/>
                    <a:gd name="T64" fmla="*/ 0 h 196"/>
                    <a:gd name="T65" fmla="*/ 95 w 95"/>
                    <a:gd name="T66" fmla="*/ 196 h 19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95" h="196">
                      <a:moveTo>
                        <a:pt x="62" y="38"/>
                      </a:moveTo>
                      <a:lnTo>
                        <a:pt x="44" y="37"/>
                      </a:lnTo>
                      <a:lnTo>
                        <a:pt x="26" y="33"/>
                      </a:lnTo>
                      <a:lnTo>
                        <a:pt x="15" y="25"/>
                      </a:lnTo>
                      <a:lnTo>
                        <a:pt x="8" y="18"/>
                      </a:lnTo>
                      <a:lnTo>
                        <a:pt x="0" y="0"/>
                      </a:lnTo>
                      <a:lnTo>
                        <a:pt x="12" y="150"/>
                      </a:lnTo>
                      <a:lnTo>
                        <a:pt x="20" y="164"/>
                      </a:lnTo>
                      <a:lnTo>
                        <a:pt x="29" y="177"/>
                      </a:lnTo>
                      <a:lnTo>
                        <a:pt x="40" y="185"/>
                      </a:lnTo>
                      <a:lnTo>
                        <a:pt x="50" y="190"/>
                      </a:lnTo>
                      <a:lnTo>
                        <a:pt x="62" y="193"/>
                      </a:lnTo>
                      <a:lnTo>
                        <a:pt x="73" y="195"/>
                      </a:lnTo>
                      <a:lnTo>
                        <a:pt x="86" y="195"/>
                      </a:lnTo>
                      <a:lnTo>
                        <a:pt x="91" y="193"/>
                      </a:lnTo>
                      <a:lnTo>
                        <a:pt x="94" y="185"/>
                      </a:lnTo>
                      <a:lnTo>
                        <a:pt x="93" y="174"/>
                      </a:lnTo>
                      <a:lnTo>
                        <a:pt x="85" y="148"/>
                      </a:lnTo>
                      <a:lnTo>
                        <a:pt x="71" y="58"/>
                      </a:lnTo>
                      <a:lnTo>
                        <a:pt x="69" y="45"/>
                      </a:lnTo>
                      <a:lnTo>
                        <a:pt x="62" y="38"/>
                      </a:lnTo>
                    </a:path>
                  </a:pathLst>
                </a:custGeom>
                <a:solidFill>
                  <a:srgbClr val="60606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grpSp>
        <p:nvGrpSpPr>
          <p:cNvPr id="68625" name="Group 365"/>
          <p:cNvGrpSpPr>
            <a:grpSpLocks/>
          </p:cNvGrpSpPr>
          <p:nvPr/>
        </p:nvGrpSpPr>
        <p:grpSpPr bwMode="auto">
          <a:xfrm>
            <a:off x="7785100" y="5153025"/>
            <a:ext cx="749300" cy="674688"/>
            <a:chOff x="5137" y="1344"/>
            <a:chExt cx="472" cy="425"/>
          </a:xfrm>
        </p:grpSpPr>
        <p:grpSp>
          <p:nvGrpSpPr>
            <p:cNvPr id="68628" name="Group 366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68736" name="Freeform 367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37" name="Freeform 368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38" name="Freeform 369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68629" name="Freeform 370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68630" name="Group 371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68733" name="Freeform 372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34" name="Freeform 373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35" name="Freeform 374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8631" name="Group 375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68726" name="Freeform 376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27" name="Line 377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28" name="Line 378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29" name="Line 379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30" name="Line 380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31" name="Line 381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732" name="Line 382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8632" name="Group 383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68695" name="Group 384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68724" name="Freeform 385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25" name="Freeform 386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8696" name="Group 387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68697" name="Freeform 388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98" name="Freeform 389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99" name="Freeform 390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0" name="Freeform 391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1" name="Freeform 392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2" name="Freeform 393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3" name="Line 394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4" name="Line 395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5" name="Line 396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6" name="Line 397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7" name="Line 398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8" name="Line 399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09" name="Line 400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0" name="Line 401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1" name="Line 402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2" name="Line 403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3" name="Line 404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4" name="Line 405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5" name="Line 406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6" name="Line 407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7" name="Line 408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8" name="Line 409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19" name="Line 410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20" name="Line 411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21" name="Line 412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22" name="Line 413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723" name="Line 414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68633" name="Group 415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68637" name="Group 416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68689" name="Freeform 417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90" name="Freeform 418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91" name="Freeform 419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92" name="Freeform 420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93" name="Freeform 421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94" name="Freeform 422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8638" name="Group 423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68676" name="Group 424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68680" name="Freeform 425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81" name="Freeform 426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82" name="Freeform 427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83" name="Freeform 428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84" name="Freeform 429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85" name="Freeform 430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86" name="Freeform 431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87" name="Freeform 432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88" name="Freeform 433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68677" name="Group 434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68678" name="Freeform 435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8679" name="Freeform 436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68639" name="Freeform 437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0" name="Freeform 438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1" name="Freeform 439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2" name="Freeform 440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3" name="Freeform 441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4" name="Freeform 442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5" name="Freeform 443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6" name="Freeform 444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7" name="Freeform 445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8" name="Freeform 446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49" name="Freeform 447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68650" name="Group 448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68666" name="Freeform 449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7" name="Freeform 450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8" name="Freeform 451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9" name="Freeform 452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70" name="Freeform 453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71" name="Freeform 454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72" name="Freeform 455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73" name="Freeform 456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74" name="Freeform 457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75" name="Freeform 458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8651" name="Group 459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68652" name="Freeform 460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53" name="Freeform 461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54" name="Freeform 462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55" name="Freeform 463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56" name="Freeform 464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57" name="Freeform 465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58" name="Freeform 466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59" name="Freeform 467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0" name="Freeform 468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1" name="Freeform 469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2" name="Freeform 470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3" name="Freeform 471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4" name="Freeform 472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8665" name="Freeform 473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68634" name="Group 474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68635" name="Freeform 475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8636" name="Freeform 476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68626" name="Rectangle 477"/>
          <p:cNvSpPr>
            <a:spLocks noChangeArrowheads="1"/>
          </p:cNvSpPr>
          <p:nvPr/>
        </p:nvSpPr>
        <p:spPr bwMode="auto">
          <a:xfrm>
            <a:off x="76200" y="4076700"/>
            <a:ext cx="8534400" cy="53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Monotype Sorts" pitchFamily="2" charset="2"/>
              <a:buChar char="l"/>
            </a:pPr>
            <a:r>
              <a:rPr lang="fr-FR" dirty="0">
                <a:solidFill>
                  <a:schemeClr val="bg2"/>
                </a:solidFill>
                <a:latin typeface="Times New Roman" pitchFamily="18" charset="0"/>
              </a:rPr>
              <a:t>Protection over network segments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E9E4B6-D8B1-E928-E573-0D1617E3A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IP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EE05D48D-A400-414D-AF95-37E9B9AB5C01}" type="slidenum">
              <a:rPr lang="fr-FR">
                <a:latin typeface="+mn-lt"/>
              </a:rPr>
              <a:pPr defTabSz="762000">
                <a:defRPr/>
              </a:pPr>
              <a:t>21</a:t>
            </a:fld>
            <a:endParaRPr lang="fr-FR">
              <a:latin typeface="+mn-lt"/>
            </a:endParaRPr>
          </a:p>
        </p:txBody>
      </p:sp>
      <p:grpSp>
        <p:nvGrpSpPr>
          <p:cNvPr id="69635" name="Group 2"/>
          <p:cNvGrpSpPr>
            <a:grpSpLocks/>
          </p:cNvGrpSpPr>
          <p:nvPr/>
        </p:nvGrpSpPr>
        <p:grpSpPr bwMode="auto">
          <a:xfrm>
            <a:off x="395288" y="2438400"/>
            <a:ext cx="2195512" cy="990600"/>
            <a:chOff x="2201" y="916"/>
            <a:chExt cx="1571" cy="1192"/>
          </a:xfrm>
        </p:grpSpPr>
        <p:grpSp>
          <p:nvGrpSpPr>
            <p:cNvPr id="69865" name="Group 3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69867" name="Oval 4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68" name="Oval 5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69" name="Oval 6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70" name="Oval 7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71" name="Oval 8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72" name="Oval 9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73" name="Oval 10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9866" name="Oval 11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69636" name="Group 12"/>
          <p:cNvGrpSpPr>
            <a:grpSpLocks/>
          </p:cNvGrpSpPr>
          <p:nvPr/>
        </p:nvGrpSpPr>
        <p:grpSpPr bwMode="auto">
          <a:xfrm>
            <a:off x="1600200" y="2514600"/>
            <a:ext cx="1828800" cy="658813"/>
            <a:chOff x="1200" y="2304"/>
            <a:chExt cx="1152" cy="415"/>
          </a:xfrm>
        </p:grpSpPr>
        <p:sp>
          <p:nvSpPr>
            <p:cNvPr id="69858" name="Rectangle 13"/>
            <p:cNvSpPr>
              <a:spLocks noChangeArrowheads="1"/>
            </p:cNvSpPr>
            <p:nvPr/>
          </p:nvSpPr>
          <p:spPr bwMode="auto">
            <a:xfrm>
              <a:off x="1200" y="2304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800" b="1">
                  <a:solidFill>
                    <a:schemeClr val="bg2"/>
                  </a:solidFill>
                  <a:latin typeface="Times New Roman" pitchFamily="18" charset="0"/>
                </a:rPr>
                <a:t>IPsec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800" b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fr-FR" sz="20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69859" name="Group 14"/>
            <p:cNvGrpSpPr>
              <a:grpSpLocks/>
            </p:cNvGrpSpPr>
            <p:nvPr/>
          </p:nvGrpSpPr>
          <p:grpSpPr bwMode="auto">
            <a:xfrm>
              <a:off x="1200" y="2575"/>
              <a:ext cx="432" cy="144"/>
              <a:chOff x="2160" y="2016"/>
              <a:chExt cx="816" cy="277"/>
            </a:xfrm>
          </p:grpSpPr>
          <p:sp>
            <p:nvSpPr>
              <p:cNvPr id="69860" name="Rectangle 15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61" name="Rectangle 16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62" name="Rectangle 17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63" name="Line 18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64" name="Freeform 19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69637" name="Group 20"/>
          <p:cNvGrpSpPr>
            <a:grpSpLocks/>
          </p:cNvGrpSpPr>
          <p:nvPr/>
        </p:nvGrpSpPr>
        <p:grpSpPr bwMode="auto">
          <a:xfrm>
            <a:off x="3581400" y="2590800"/>
            <a:ext cx="2195513" cy="990600"/>
            <a:chOff x="2201" y="916"/>
            <a:chExt cx="1571" cy="1192"/>
          </a:xfrm>
        </p:grpSpPr>
        <p:grpSp>
          <p:nvGrpSpPr>
            <p:cNvPr id="69849" name="Group 21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69851" name="Oval 22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52" name="Oval 23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53" name="Oval 24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54" name="Oval 25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55" name="Oval 26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56" name="Oval 27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857" name="Oval 28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69850" name="Oval 29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69638" name="Rectangle 30"/>
          <p:cNvSpPr>
            <a:spLocks noChangeArrowheads="1"/>
          </p:cNvSpPr>
          <p:nvPr/>
        </p:nvSpPr>
        <p:spPr bwMode="auto">
          <a:xfrm>
            <a:off x="2286000" y="3098800"/>
            <a:ext cx="48768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 eaLnBrk="0" hangingPunct="0">
              <a:spcBef>
                <a:spcPct val="20000"/>
              </a:spcBef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L2TP  Tunnel protected by IPsec in transport mode</a:t>
            </a:r>
          </a:p>
        </p:txBody>
      </p:sp>
      <p:sp>
        <p:nvSpPr>
          <p:cNvPr id="69639" name="Line 31"/>
          <p:cNvSpPr>
            <a:spLocks noChangeShapeType="1"/>
          </p:cNvSpPr>
          <p:nvPr/>
        </p:nvSpPr>
        <p:spPr bwMode="auto">
          <a:xfrm flipV="1">
            <a:off x="2362200" y="3048000"/>
            <a:ext cx="46958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69640" name="Group 32"/>
          <p:cNvGrpSpPr>
            <a:grpSpLocks/>
          </p:cNvGrpSpPr>
          <p:nvPr/>
        </p:nvGrpSpPr>
        <p:grpSpPr bwMode="auto">
          <a:xfrm>
            <a:off x="7162800" y="2855913"/>
            <a:ext cx="749300" cy="674687"/>
            <a:chOff x="5137" y="1344"/>
            <a:chExt cx="472" cy="425"/>
          </a:xfrm>
        </p:grpSpPr>
        <p:grpSp>
          <p:nvGrpSpPr>
            <p:cNvPr id="69738" name="Group 33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69846" name="Freeform 34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47" name="Freeform 35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48" name="Freeform 36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69739" name="Freeform 37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69740" name="Group 38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69843" name="Freeform 39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44" name="Freeform 40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45" name="Freeform 41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9741" name="Group 42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69836" name="Freeform 43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37" name="Line 44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38" name="Line 45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39" name="Line 46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40" name="Line 47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41" name="Line 48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842" name="Line 49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9742" name="Group 50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69805" name="Group 51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69834" name="Freeform 52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35" name="Freeform 53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9806" name="Group 54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69807" name="Freeform 55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08" name="Freeform 56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09" name="Freeform 57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0" name="Freeform 58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1" name="Freeform 59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2" name="Freeform 60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3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4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5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6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7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8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19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0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1" name="Line 69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2" name="Line 70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3" name="Line 71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4" name="Line 72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5" name="Line 73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6" name="Line 74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7" name="Line 75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8" name="Line 76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29" name="Line 77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30" name="Line 78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31" name="Line 79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32" name="Line 80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33" name="Line 81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69743" name="Group 82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69747" name="Group 83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69799" name="Freeform 84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00" name="Freeform 85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01" name="Freeform 86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02" name="Freeform 87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03" name="Freeform 88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804" name="Freeform 89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9748" name="Group 90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69786" name="Group 91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69790" name="Freeform 92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91" name="Freeform 93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92" name="Freeform 94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93" name="Freeform 95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94" name="Freeform 96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95" name="Freeform 97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96" name="Freeform 98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97" name="Freeform 99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98" name="Freeform 100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69787" name="Group 101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69788" name="Freeform 102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789" name="Freeform 103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69749" name="Freeform 104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0" name="Freeform 105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1" name="Freeform 106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2" name="Freeform 107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3" name="Freeform 108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4" name="Freeform 109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5" name="Freeform 110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6" name="Freeform 111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7" name="Freeform 112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8" name="Freeform 113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59" name="Freeform 114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69760" name="Group 115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69776" name="Freeform 116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7" name="Freeform 117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8" name="Freeform 118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9" name="Freeform 119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80" name="Freeform 120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81" name="Freeform 121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82" name="Freeform 122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83" name="Freeform 123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84" name="Freeform 124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85" name="Freeform 125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9761" name="Group 126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69762" name="Freeform 127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63" name="Freeform 128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64" name="Freeform 129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65" name="Freeform 130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66" name="Freeform 131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67" name="Freeform 132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68" name="Freeform 133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69" name="Freeform 134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0" name="Freeform 135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1" name="Freeform 136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2" name="Freeform 137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3" name="Freeform 138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4" name="Freeform 139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775" name="Freeform 140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69744" name="Group 141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69745" name="Freeform 142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46" name="Freeform 143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69641" name="Group 144"/>
          <p:cNvGrpSpPr>
            <a:grpSpLocks/>
          </p:cNvGrpSpPr>
          <p:nvPr/>
        </p:nvGrpSpPr>
        <p:grpSpPr bwMode="auto">
          <a:xfrm>
            <a:off x="403225" y="2616200"/>
            <a:ext cx="815975" cy="704850"/>
            <a:chOff x="1502" y="1344"/>
            <a:chExt cx="514" cy="444"/>
          </a:xfrm>
        </p:grpSpPr>
        <p:sp>
          <p:nvSpPr>
            <p:cNvPr id="69644" name="Freeform 145"/>
            <p:cNvSpPr>
              <a:spLocks/>
            </p:cNvSpPr>
            <p:nvPr/>
          </p:nvSpPr>
          <p:spPr bwMode="auto">
            <a:xfrm>
              <a:off x="1750" y="1540"/>
              <a:ext cx="153" cy="106"/>
            </a:xfrm>
            <a:custGeom>
              <a:avLst/>
              <a:gdLst>
                <a:gd name="T0" fmla="*/ 152 w 238"/>
                <a:gd name="T1" fmla="*/ 32 h 145"/>
                <a:gd name="T2" fmla="*/ 152 w 238"/>
                <a:gd name="T3" fmla="*/ 105 h 145"/>
                <a:gd name="T4" fmla="*/ 0 w 238"/>
                <a:gd name="T5" fmla="*/ 52 h 145"/>
                <a:gd name="T6" fmla="*/ 0 w 238"/>
                <a:gd name="T7" fmla="*/ 0 h 145"/>
                <a:gd name="T8" fmla="*/ 152 w 238"/>
                <a:gd name="T9" fmla="*/ 32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8"/>
                <a:gd name="T16" fmla="*/ 0 h 145"/>
                <a:gd name="T17" fmla="*/ 238 w 238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8" h="145">
                  <a:moveTo>
                    <a:pt x="237" y="44"/>
                  </a:moveTo>
                  <a:lnTo>
                    <a:pt x="237" y="144"/>
                  </a:lnTo>
                  <a:lnTo>
                    <a:pt x="0" y="71"/>
                  </a:lnTo>
                  <a:lnTo>
                    <a:pt x="0" y="0"/>
                  </a:lnTo>
                  <a:lnTo>
                    <a:pt x="237" y="44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9645" name="Freeform 146"/>
            <p:cNvSpPr>
              <a:spLocks/>
            </p:cNvSpPr>
            <p:nvPr/>
          </p:nvSpPr>
          <p:spPr bwMode="auto">
            <a:xfrm>
              <a:off x="1902" y="1565"/>
              <a:ext cx="114" cy="81"/>
            </a:xfrm>
            <a:custGeom>
              <a:avLst/>
              <a:gdLst>
                <a:gd name="T0" fmla="*/ 0 w 177"/>
                <a:gd name="T1" fmla="*/ 7 h 111"/>
                <a:gd name="T2" fmla="*/ 0 w 177"/>
                <a:gd name="T3" fmla="*/ 80 h 111"/>
                <a:gd name="T4" fmla="*/ 113 w 177"/>
                <a:gd name="T5" fmla="*/ 63 h 111"/>
                <a:gd name="T6" fmla="*/ 113 w 177"/>
                <a:gd name="T7" fmla="*/ 0 h 111"/>
                <a:gd name="T8" fmla="*/ 0 w 177"/>
                <a:gd name="T9" fmla="*/ 7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11"/>
                <a:gd name="T17" fmla="*/ 177 w 177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11">
                  <a:moveTo>
                    <a:pt x="0" y="10"/>
                  </a:moveTo>
                  <a:lnTo>
                    <a:pt x="0" y="110"/>
                  </a:lnTo>
                  <a:lnTo>
                    <a:pt x="176" y="86"/>
                  </a:lnTo>
                  <a:lnTo>
                    <a:pt x="176" y="0"/>
                  </a:lnTo>
                  <a:lnTo>
                    <a:pt x="0" y="1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9646" name="Freeform 147"/>
            <p:cNvSpPr>
              <a:spLocks/>
            </p:cNvSpPr>
            <p:nvPr/>
          </p:nvSpPr>
          <p:spPr bwMode="auto">
            <a:xfrm>
              <a:off x="1750" y="1540"/>
              <a:ext cx="266" cy="33"/>
            </a:xfrm>
            <a:custGeom>
              <a:avLst/>
              <a:gdLst>
                <a:gd name="T0" fmla="*/ 265 w 414"/>
                <a:gd name="T1" fmla="*/ 25 h 45"/>
                <a:gd name="T2" fmla="*/ 151 w 414"/>
                <a:gd name="T3" fmla="*/ 32 h 45"/>
                <a:gd name="T4" fmla="*/ 0 w 414"/>
                <a:gd name="T5" fmla="*/ 0 h 45"/>
                <a:gd name="T6" fmla="*/ 111 w 414"/>
                <a:gd name="T7" fmla="*/ 0 h 45"/>
                <a:gd name="T8" fmla="*/ 265 w 414"/>
                <a:gd name="T9" fmla="*/ 2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"/>
                <a:gd name="T16" fmla="*/ 0 h 45"/>
                <a:gd name="T17" fmla="*/ 414 w 414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" h="45">
                  <a:moveTo>
                    <a:pt x="413" y="34"/>
                  </a:moveTo>
                  <a:lnTo>
                    <a:pt x="235" y="4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413" y="34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9647" name="Freeform 148"/>
            <p:cNvSpPr>
              <a:spLocks/>
            </p:cNvSpPr>
            <p:nvPr/>
          </p:nvSpPr>
          <p:spPr bwMode="auto">
            <a:xfrm>
              <a:off x="1833" y="1532"/>
              <a:ext cx="97" cy="30"/>
            </a:xfrm>
            <a:custGeom>
              <a:avLst/>
              <a:gdLst>
                <a:gd name="T0" fmla="*/ 96 w 151"/>
                <a:gd name="T1" fmla="*/ 16 h 42"/>
                <a:gd name="T2" fmla="*/ 96 w 151"/>
                <a:gd name="T3" fmla="*/ 26 h 42"/>
                <a:gd name="T4" fmla="*/ 51 w 151"/>
                <a:gd name="T5" fmla="*/ 29 h 42"/>
                <a:gd name="T6" fmla="*/ 0 w 151"/>
                <a:gd name="T7" fmla="*/ 19 h 42"/>
                <a:gd name="T8" fmla="*/ 0 w 151"/>
                <a:gd name="T9" fmla="*/ 0 h 42"/>
                <a:gd name="T10" fmla="*/ 96 w 151"/>
                <a:gd name="T11" fmla="*/ 16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1"/>
                <a:gd name="T19" fmla="*/ 0 h 42"/>
                <a:gd name="T20" fmla="*/ 151 w 151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1" h="42">
                  <a:moveTo>
                    <a:pt x="150" y="23"/>
                  </a:moveTo>
                  <a:lnTo>
                    <a:pt x="150" y="37"/>
                  </a:lnTo>
                  <a:lnTo>
                    <a:pt x="80" y="41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50" y="23"/>
                  </a:lnTo>
                </a:path>
              </a:pathLst>
            </a:custGeom>
            <a:solidFill>
              <a:srgbClr val="60606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9648" name="Freeform 149"/>
            <p:cNvSpPr>
              <a:spLocks/>
            </p:cNvSpPr>
            <p:nvPr/>
          </p:nvSpPr>
          <p:spPr bwMode="auto">
            <a:xfrm>
              <a:off x="1780" y="1404"/>
              <a:ext cx="124" cy="148"/>
            </a:xfrm>
            <a:custGeom>
              <a:avLst/>
              <a:gdLst>
                <a:gd name="T0" fmla="*/ 106 w 193"/>
                <a:gd name="T1" fmla="*/ 147 h 203"/>
                <a:gd name="T2" fmla="*/ 123 w 193"/>
                <a:gd name="T3" fmla="*/ 4 h 203"/>
                <a:gd name="T4" fmla="*/ 17 w 193"/>
                <a:gd name="T5" fmla="*/ 0 h 203"/>
                <a:gd name="T6" fmla="*/ 0 w 193"/>
                <a:gd name="T7" fmla="*/ 127 h 203"/>
                <a:gd name="T8" fmla="*/ 106 w 193"/>
                <a:gd name="T9" fmla="*/ 1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203"/>
                <a:gd name="T17" fmla="*/ 193 w 193"/>
                <a:gd name="T18" fmla="*/ 203 h 2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203">
                  <a:moveTo>
                    <a:pt x="165" y="202"/>
                  </a:moveTo>
                  <a:lnTo>
                    <a:pt x="192" y="6"/>
                  </a:lnTo>
                  <a:lnTo>
                    <a:pt x="27" y="0"/>
                  </a:lnTo>
                  <a:lnTo>
                    <a:pt x="0" y="174"/>
                  </a:lnTo>
                  <a:lnTo>
                    <a:pt x="165" y="202"/>
                  </a:lnTo>
                </a:path>
              </a:pathLst>
            </a:custGeom>
            <a:solidFill>
              <a:srgbClr val="A0A0A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9649" name="Freeform 150"/>
            <p:cNvSpPr>
              <a:spLocks/>
            </p:cNvSpPr>
            <p:nvPr/>
          </p:nvSpPr>
          <p:spPr bwMode="auto">
            <a:xfrm>
              <a:off x="1886" y="1408"/>
              <a:ext cx="109" cy="148"/>
            </a:xfrm>
            <a:custGeom>
              <a:avLst/>
              <a:gdLst>
                <a:gd name="T0" fmla="*/ 17 w 170"/>
                <a:gd name="T1" fmla="*/ 0 h 202"/>
                <a:gd name="T2" fmla="*/ 108 w 170"/>
                <a:gd name="T3" fmla="*/ 33 h 202"/>
                <a:gd name="T4" fmla="*/ 96 w 170"/>
                <a:gd name="T5" fmla="*/ 147 h 202"/>
                <a:gd name="T6" fmla="*/ 0 w 170"/>
                <a:gd name="T7" fmla="*/ 144 h 202"/>
                <a:gd name="T8" fmla="*/ 17 w 170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202"/>
                <a:gd name="T17" fmla="*/ 170 w 170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202">
                  <a:moveTo>
                    <a:pt x="27" y="0"/>
                  </a:moveTo>
                  <a:lnTo>
                    <a:pt x="169" y="45"/>
                  </a:lnTo>
                  <a:lnTo>
                    <a:pt x="149" y="201"/>
                  </a:lnTo>
                  <a:lnTo>
                    <a:pt x="0" y="196"/>
                  </a:lnTo>
                  <a:lnTo>
                    <a:pt x="27" y="0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69650" name="Freeform 151"/>
            <p:cNvSpPr>
              <a:spLocks/>
            </p:cNvSpPr>
            <p:nvPr/>
          </p:nvSpPr>
          <p:spPr bwMode="auto">
            <a:xfrm>
              <a:off x="1795" y="1419"/>
              <a:ext cx="88" cy="111"/>
            </a:xfrm>
            <a:custGeom>
              <a:avLst/>
              <a:gdLst>
                <a:gd name="T0" fmla="*/ 87 w 138"/>
                <a:gd name="T1" fmla="*/ 5 h 153"/>
                <a:gd name="T2" fmla="*/ 75 w 138"/>
                <a:gd name="T3" fmla="*/ 110 h 153"/>
                <a:gd name="T4" fmla="*/ 0 w 138"/>
                <a:gd name="T5" fmla="*/ 98 h 153"/>
                <a:gd name="T6" fmla="*/ 13 w 138"/>
                <a:gd name="T7" fmla="*/ 0 h 153"/>
                <a:gd name="T8" fmla="*/ 87 w 138"/>
                <a:gd name="T9" fmla="*/ 5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53"/>
                <a:gd name="T17" fmla="*/ 138 w 138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53">
                  <a:moveTo>
                    <a:pt x="137" y="7"/>
                  </a:moveTo>
                  <a:lnTo>
                    <a:pt x="117" y="152"/>
                  </a:lnTo>
                  <a:lnTo>
                    <a:pt x="0" y="135"/>
                  </a:lnTo>
                  <a:lnTo>
                    <a:pt x="20" y="0"/>
                  </a:lnTo>
                  <a:lnTo>
                    <a:pt x="137" y="7"/>
                  </a:lnTo>
                </a:path>
              </a:pathLst>
            </a:custGeom>
            <a:solidFill>
              <a:srgbClr val="0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69651" name="Group 152"/>
            <p:cNvGrpSpPr>
              <a:grpSpLocks/>
            </p:cNvGrpSpPr>
            <p:nvPr/>
          </p:nvGrpSpPr>
          <p:grpSpPr bwMode="auto">
            <a:xfrm>
              <a:off x="1761" y="1551"/>
              <a:ext cx="87" cy="69"/>
              <a:chOff x="405" y="1877"/>
              <a:chExt cx="136" cy="95"/>
            </a:xfrm>
          </p:grpSpPr>
          <p:sp>
            <p:nvSpPr>
              <p:cNvPr id="69731" name="Freeform 153"/>
              <p:cNvSpPr>
                <a:spLocks/>
              </p:cNvSpPr>
              <p:nvPr/>
            </p:nvSpPr>
            <p:spPr bwMode="auto">
              <a:xfrm>
                <a:off x="405" y="1877"/>
                <a:ext cx="136" cy="95"/>
              </a:xfrm>
              <a:custGeom>
                <a:avLst/>
                <a:gdLst>
                  <a:gd name="T0" fmla="*/ 0 w 136"/>
                  <a:gd name="T1" fmla="*/ 0 h 95"/>
                  <a:gd name="T2" fmla="*/ 135 w 136"/>
                  <a:gd name="T3" fmla="*/ 29 h 95"/>
                  <a:gd name="T4" fmla="*/ 135 w 136"/>
                  <a:gd name="T5" fmla="*/ 94 h 95"/>
                  <a:gd name="T6" fmla="*/ 0 w 136"/>
                  <a:gd name="T7" fmla="*/ 53 h 95"/>
                  <a:gd name="T8" fmla="*/ 0 w 136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95"/>
                  <a:gd name="T17" fmla="*/ 136 w 136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95">
                    <a:moveTo>
                      <a:pt x="0" y="0"/>
                    </a:moveTo>
                    <a:lnTo>
                      <a:pt x="135" y="29"/>
                    </a:lnTo>
                    <a:lnTo>
                      <a:pt x="135" y="94"/>
                    </a:lnTo>
                    <a:lnTo>
                      <a:pt x="0" y="5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32" name="Line 154"/>
              <p:cNvSpPr>
                <a:spLocks noChangeShapeType="1"/>
              </p:cNvSpPr>
              <p:nvPr/>
            </p:nvSpPr>
            <p:spPr bwMode="auto">
              <a:xfrm flipH="1" flipV="1">
                <a:off x="418" y="1900"/>
                <a:ext cx="35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33" name="Line 155"/>
              <p:cNvSpPr>
                <a:spLocks noChangeShapeType="1"/>
              </p:cNvSpPr>
              <p:nvPr/>
            </p:nvSpPr>
            <p:spPr bwMode="auto">
              <a:xfrm>
                <a:off x="472" y="1914"/>
                <a:ext cx="46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34" name="Line 156"/>
              <p:cNvSpPr>
                <a:spLocks noChangeShapeType="1"/>
              </p:cNvSpPr>
              <p:nvPr/>
            </p:nvSpPr>
            <p:spPr bwMode="auto">
              <a:xfrm>
                <a:off x="462" y="1890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35" name="Line 157"/>
              <p:cNvSpPr>
                <a:spLocks noChangeShapeType="1"/>
              </p:cNvSpPr>
              <p:nvPr/>
            </p:nvSpPr>
            <p:spPr bwMode="auto">
              <a:xfrm>
                <a:off x="527" y="1904"/>
                <a:ext cx="0" cy="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36" name="Line 158"/>
              <p:cNvSpPr>
                <a:spLocks noChangeShapeType="1"/>
              </p:cNvSpPr>
              <p:nvPr/>
            </p:nvSpPr>
            <p:spPr bwMode="auto">
              <a:xfrm>
                <a:off x="407" y="1903"/>
                <a:ext cx="121" cy="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37" name="Line 159"/>
              <p:cNvSpPr>
                <a:spLocks noChangeShapeType="1"/>
              </p:cNvSpPr>
              <p:nvPr/>
            </p:nvSpPr>
            <p:spPr bwMode="auto">
              <a:xfrm flipH="1" flipV="1">
                <a:off x="405" y="1893"/>
                <a:ext cx="122" cy="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69652" name="Group 160"/>
            <p:cNvGrpSpPr>
              <a:grpSpLocks/>
            </p:cNvGrpSpPr>
            <p:nvPr/>
          </p:nvGrpSpPr>
          <p:grpSpPr bwMode="auto">
            <a:xfrm>
              <a:off x="1832" y="1617"/>
              <a:ext cx="35" cy="29"/>
              <a:chOff x="516" y="1967"/>
              <a:chExt cx="54" cy="40"/>
            </a:xfrm>
          </p:grpSpPr>
          <p:sp>
            <p:nvSpPr>
              <p:cNvPr id="69729" name="Freeform 161"/>
              <p:cNvSpPr>
                <a:spLocks/>
              </p:cNvSpPr>
              <p:nvPr/>
            </p:nvSpPr>
            <p:spPr bwMode="auto">
              <a:xfrm>
                <a:off x="553" y="1967"/>
                <a:ext cx="17" cy="40"/>
              </a:xfrm>
              <a:custGeom>
                <a:avLst/>
                <a:gdLst>
                  <a:gd name="T0" fmla="*/ 11 w 17"/>
                  <a:gd name="T1" fmla="*/ 0 h 40"/>
                  <a:gd name="T2" fmla="*/ 16 w 17"/>
                  <a:gd name="T3" fmla="*/ 36 h 40"/>
                  <a:gd name="T4" fmla="*/ 5 w 17"/>
                  <a:gd name="T5" fmla="*/ 39 h 40"/>
                  <a:gd name="T6" fmla="*/ 0 w 17"/>
                  <a:gd name="T7" fmla="*/ 2 h 40"/>
                  <a:gd name="T8" fmla="*/ 11 w 17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0"/>
                  <a:gd name="T17" fmla="*/ 17 w 1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0">
                    <a:moveTo>
                      <a:pt x="11" y="0"/>
                    </a:moveTo>
                    <a:lnTo>
                      <a:pt x="16" y="36"/>
                    </a:lnTo>
                    <a:lnTo>
                      <a:pt x="5" y="39"/>
                    </a:lnTo>
                    <a:lnTo>
                      <a:pt x="0" y="2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30" name="Freeform 162"/>
              <p:cNvSpPr>
                <a:spLocks/>
              </p:cNvSpPr>
              <p:nvPr/>
            </p:nvSpPr>
            <p:spPr bwMode="auto">
              <a:xfrm>
                <a:off x="516" y="1972"/>
                <a:ext cx="43" cy="35"/>
              </a:xfrm>
              <a:custGeom>
                <a:avLst/>
                <a:gdLst>
                  <a:gd name="T0" fmla="*/ 38 w 43"/>
                  <a:gd name="T1" fmla="*/ 1 h 35"/>
                  <a:gd name="T2" fmla="*/ 42 w 43"/>
                  <a:gd name="T3" fmla="*/ 34 h 35"/>
                  <a:gd name="T4" fmla="*/ 0 w 43"/>
                  <a:gd name="T5" fmla="*/ 17 h 35"/>
                  <a:gd name="T6" fmla="*/ 16 w 43"/>
                  <a:gd name="T7" fmla="*/ 12 h 35"/>
                  <a:gd name="T8" fmla="*/ 31 w 43"/>
                  <a:gd name="T9" fmla="*/ 19 h 35"/>
                  <a:gd name="T10" fmla="*/ 26 w 43"/>
                  <a:gd name="T11" fmla="*/ 0 h 35"/>
                  <a:gd name="T12" fmla="*/ 38 w 43"/>
                  <a:gd name="T13" fmla="*/ 1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35"/>
                  <a:gd name="T23" fmla="*/ 43 w 43"/>
                  <a:gd name="T24" fmla="*/ 35 h 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35">
                    <a:moveTo>
                      <a:pt x="38" y="1"/>
                    </a:moveTo>
                    <a:lnTo>
                      <a:pt x="42" y="34"/>
                    </a:lnTo>
                    <a:lnTo>
                      <a:pt x="0" y="17"/>
                    </a:lnTo>
                    <a:lnTo>
                      <a:pt x="16" y="12"/>
                    </a:lnTo>
                    <a:lnTo>
                      <a:pt x="31" y="19"/>
                    </a:lnTo>
                    <a:lnTo>
                      <a:pt x="26" y="0"/>
                    </a:lnTo>
                    <a:lnTo>
                      <a:pt x="38" y="1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69653" name="Group 163"/>
            <p:cNvGrpSpPr>
              <a:grpSpLocks/>
            </p:cNvGrpSpPr>
            <p:nvPr/>
          </p:nvGrpSpPr>
          <p:grpSpPr bwMode="auto">
            <a:xfrm>
              <a:off x="1672" y="1553"/>
              <a:ext cx="208" cy="119"/>
              <a:chOff x="267" y="1879"/>
              <a:chExt cx="323" cy="163"/>
            </a:xfrm>
          </p:grpSpPr>
          <p:sp>
            <p:nvSpPr>
              <p:cNvPr id="69702" name="Freeform 164"/>
              <p:cNvSpPr>
                <a:spLocks/>
              </p:cNvSpPr>
              <p:nvPr/>
            </p:nvSpPr>
            <p:spPr bwMode="auto">
              <a:xfrm>
                <a:off x="268" y="1879"/>
                <a:ext cx="316" cy="144"/>
              </a:xfrm>
              <a:custGeom>
                <a:avLst/>
                <a:gdLst>
                  <a:gd name="T0" fmla="*/ 315 w 316"/>
                  <a:gd name="T1" fmla="*/ 61 h 144"/>
                  <a:gd name="T2" fmla="*/ 164 w 316"/>
                  <a:gd name="T3" fmla="*/ 143 h 144"/>
                  <a:gd name="T4" fmla="*/ 0 w 316"/>
                  <a:gd name="T5" fmla="*/ 63 h 144"/>
                  <a:gd name="T6" fmla="*/ 125 w 316"/>
                  <a:gd name="T7" fmla="*/ 0 h 144"/>
                  <a:gd name="T8" fmla="*/ 315 w 316"/>
                  <a:gd name="T9" fmla="*/ 61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6"/>
                  <a:gd name="T16" fmla="*/ 0 h 144"/>
                  <a:gd name="T17" fmla="*/ 316 w 316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6" h="144">
                    <a:moveTo>
                      <a:pt x="315" y="61"/>
                    </a:moveTo>
                    <a:lnTo>
                      <a:pt x="164" y="143"/>
                    </a:lnTo>
                    <a:lnTo>
                      <a:pt x="0" y="63"/>
                    </a:lnTo>
                    <a:lnTo>
                      <a:pt x="125" y="0"/>
                    </a:lnTo>
                    <a:lnTo>
                      <a:pt x="315" y="61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03" name="Freeform 165"/>
              <p:cNvSpPr>
                <a:spLocks/>
              </p:cNvSpPr>
              <p:nvPr/>
            </p:nvSpPr>
            <p:spPr bwMode="auto">
              <a:xfrm>
                <a:off x="431" y="1940"/>
                <a:ext cx="159" cy="102"/>
              </a:xfrm>
              <a:custGeom>
                <a:avLst/>
                <a:gdLst>
                  <a:gd name="T0" fmla="*/ 152 w 159"/>
                  <a:gd name="T1" fmla="*/ 0 h 102"/>
                  <a:gd name="T2" fmla="*/ 0 w 159"/>
                  <a:gd name="T3" fmla="*/ 83 h 102"/>
                  <a:gd name="T4" fmla="*/ 4 w 159"/>
                  <a:gd name="T5" fmla="*/ 101 h 102"/>
                  <a:gd name="T6" fmla="*/ 158 w 159"/>
                  <a:gd name="T7" fmla="*/ 15 h 102"/>
                  <a:gd name="T8" fmla="*/ 152 w 159"/>
                  <a:gd name="T9" fmla="*/ 0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9"/>
                  <a:gd name="T16" fmla="*/ 0 h 102"/>
                  <a:gd name="T17" fmla="*/ 159 w 159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9" h="102">
                    <a:moveTo>
                      <a:pt x="152" y="0"/>
                    </a:moveTo>
                    <a:lnTo>
                      <a:pt x="0" y="83"/>
                    </a:lnTo>
                    <a:lnTo>
                      <a:pt x="4" y="101"/>
                    </a:lnTo>
                    <a:lnTo>
                      <a:pt x="158" y="15"/>
                    </a:lnTo>
                    <a:lnTo>
                      <a:pt x="152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04" name="Freeform 166"/>
              <p:cNvSpPr>
                <a:spLocks/>
              </p:cNvSpPr>
              <p:nvPr/>
            </p:nvSpPr>
            <p:spPr bwMode="auto">
              <a:xfrm>
                <a:off x="267" y="1942"/>
                <a:ext cx="169" cy="100"/>
              </a:xfrm>
              <a:custGeom>
                <a:avLst/>
                <a:gdLst>
                  <a:gd name="T0" fmla="*/ 168 w 169"/>
                  <a:gd name="T1" fmla="*/ 99 h 100"/>
                  <a:gd name="T2" fmla="*/ 163 w 169"/>
                  <a:gd name="T3" fmla="*/ 81 h 100"/>
                  <a:gd name="T4" fmla="*/ 0 w 169"/>
                  <a:gd name="T5" fmla="*/ 0 h 100"/>
                  <a:gd name="T6" fmla="*/ 5 w 169"/>
                  <a:gd name="T7" fmla="*/ 15 h 100"/>
                  <a:gd name="T8" fmla="*/ 168 w 169"/>
                  <a:gd name="T9" fmla="*/ 99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00"/>
                  <a:gd name="T17" fmla="*/ 169 w 16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00">
                    <a:moveTo>
                      <a:pt x="168" y="99"/>
                    </a:moveTo>
                    <a:lnTo>
                      <a:pt x="163" y="81"/>
                    </a:lnTo>
                    <a:lnTo>
                      <a:pt x="0" y="0"/>
                    </a:lnTo>
                    <a:lnTo>
                      <a:pt x="5" y="15"/>
                    </a:lnTo>
                    <a:lnTo>
                      <a:pt x="168" y="99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05" name="Freeform 167"/>
              <p:cNvSpPr>
                <a:spLocks/>
              </p:cNvSpPr>
              <p:nvPr/>
            </p:nvSpPr>
            <p:spPr bwMode="auto">
              <a:xfrm>
                <a:off x="395" y="1947"/>
                <a:ext cx="119" cy="56"/>
              </a:xfrm>
              <a:custGeom>
                <a:avLst/>
                <a:gdLst>
                  <a:gd name="T0" fmla="*/ 118 w 119"/>
                  <a:gd name="T1" fmla="*/ 14 h 56"/>
                  <a:gd name="T2" fmla="*/ 77 w 119"/>
                  <a:gd name="T3" fmla="*/ 0 h 56"/>
                  <a:gd name="T4" fmla="*/ 0 w 119"/>
                  <a:gd name="T5" fmla="*/ 38 h 56"/>
                  <a:gd name="T6" fmla="*/ 39 w 119"/>
                  <a:gd name="T7" fmla="*/ 55 h 56"/>
                  <a:gd name="T8" fmla="*/ 118 w 119"/>
                  <a:gd name="T9" fmla="*/ 14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56"/>
                  <a:gd name="T17" fmla="*/ 119 w 119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56">
                    <a:moveTo>
                      <a:pt x="118" y="14"/>
                    </a:moveTo>
                    <a:lnTo>
                      <a:pt x="77" y="0"/>
                    </a:lnTo>
                    <a:lnTo>
                      <a:pt x="0" y="38"/>
                    </a:lnTo>
                    <a:lnTo>
                      <a:pt x="39" y="55"/>
                    </a:lnTo>
                    <a:lnTo>
                      <a:pt x="118" y="14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06" name="Freeform 168"/>
              <p:cNvSpPr>
                <a:spLocks/>
              </p:cNvSpPr>
              <p:nvPr/>
            </p:nvSpPr>
            <p:spPr bwMode="auto">
              <a:xfrm>
                <a:off x="282" y="1903"/>
                <a:ext cx="181" cy="77"/>
              </a:xfrm>
              <a:custGeom>
                <a:avLst/>
                <a:gdLst>
                  <a:gd name="T0" fmla="*/ 180 w 181"/>
                  <a:gd name="T1" fmla="*/ 37 h 77"/>
                  <a:gd name="T2" fmla="*/ 101 w 181"/>
                  <a:gd name="T3" fmla="*/ 76 h 77"/>
                  <a:gd name="T4" fmla="*/ 0 w 181"/>
                  <a:gd name="T5" fmla="*/ 33 h 77"/>
                  <a:gd name="T6" fmla="*/ 74 w 181"/>
                  <a:gd name="T7" fmla="*/ 0 h 77"/>
                  <a:gd name="T8" fmla="*/ 180 w 181"/>
                  <a:gd name="T9" fmla="*/ 37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77"/>
                  <a:gd name="T17" fmla="*/ 181 w 181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77">
                    <a:moveTo>
                      <a:pt x="180" y="37"/>
                    </a:moveTo>
                    <a:lnTo>
                      <a:pt x="101" y="76"/>
                    </a:lnTo>
                    <a:lnTo>
                      <a:pt x="0" y="33"/>
                    </a:lnTo>
                    <a:lnTo>
                      <a:pt x="74" y="0"/>
                    </a:lnTo>
                    <a:lnTo>
                      <a:pt x="180" y="37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07" name="Freeform 169"/>
              <p:cNvSpPr>
                <a:spLocks/>
              </p:cNvSpPr>
              <p:nvPr/>
            </p:nvSpPr>
            <p:spPr bwMode="auto">
              <a:xfrm>
                <a:off x="362" y="1884"/>
                <a:ext cx="199" cy="70"/>
              </a:xfrm>
              <a:custGeom>
                <a:avLst/>
                <a:gdLst>
                  <a:gd name="T0" fmla="*/ 157 w 199"/>
                  <a:gd name="T1" fmla="*/ 69 h 70"/>
                  <a:gd name="T2" fmla="*/ 198 w 199"/>
                  <a:gd name="T3" fmla="*/ 50 h 70"/>
                  <a:gd name="T4" fmla="*/ 32 w 199"/>
                  <a:gd name="T5" fmla="*/ 0 h 70"/>
                  <a:gd name="T6" fmla="*/ 0 w 199"/>
                  <a:gd name="T7" fmla="*/ 14 h 70"/>
                  <a:gd name="T8" fmla="*/ 157 w 199"/>
                  <a:gd name="T9" fmla="*/ 69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70"/>
                  <a:gd name="T17" fmla="*/ 199 w 199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70">
                    <a:moveTo>
                      <a:pt x="157" y="69"/>
                    </a:moveTo>
                    <a:lnTo>
                      <a:pt x="198" y="50"/>
                    </a:lnTo>
                    <a:lnTo>
                      <a:pt x="32" y="0"/>
                    </a:lnTo>
                    <a:lnTo>
                      <a:pt x="0" y="14"/>
                    </a:lnTo>
                    <a:lnTo>
                      <a:pt x="157" y="69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69708" name="Line 170"/>
              <p:cNvSpPr>
                <a:spLocks noChangeShapeType="1"/>
              </p:cNvSpPr>
              <p:nvPr/>
            </p:nvSpPr>
            <p:spPr bwMode="auto">
              <a:xfrm flipH="1" flipV="1">
                <a:off x="387" y="1889"/>
                <a:ext cx="177" cy="5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09" name="Line 171"/>
              <p:cNvSpPr>
                <a:spLocks noChangeShapeType="1"/>
              </p:cNvSpPr>
              <p:nvPr/>
            </p:nvSpPr>
            <p:spPr bwMode="auto">
              <a:xfrm flipH="1" flipV="1">
                <a:off x="378" y="1892"/>
                <a:ext cx="171" cy="6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0" name="Line 172"/>
              <p:cNvSpPr>
                <a:spLocks noChangeShapeType="1"/>
              </p:cNvSpPr>
              <p:nvPr/>
            </p:nvSpPr>
            <p:spPr bwMode="auto">
              <a:xfrm flipH="1" flipV="1">
                <a:off x="371" y="1896"/>
                <a:ext cx="167" cy="6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1" name="Line 173"/>
              <p:cNvSpPr>
                <a:spLocks noChangeShapeType="1"/>
              </p:cNvSpPr>
              <p:nvPr/>
            </p:nvSpPr>
            <p:spPr bwMode="auto">
              <a:xfrm flipH="1" flipV="1">
                <a:off x="349" y="1907"/>
                <a:ext cx="165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2" name="Line 174"/>
              <p:cNvSpPr>
                <a:spLocks noChangeShapeType="1"/>
              </p:cNvSpPr>
              <p:nvPr/>
            </p:nvSpPr>
            <p:spPr bwMode="auto">
              <a:xfrm flipH="1" flipV="1">
                <a:off x="337" y="1914"/>
                <a:ext cx="163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3" name="Line 175"/>
              <p:cNvSpPr>
                <a:spLocks noChangeShapeType="1"/>
              </p:cNvSpPr>
              <p:nvPr/>
            </p:nvSpPr>
            <p:spPr bwMode="auto">
              <a:xfrm flipH="1" flipV="1">
                <a:off x="328" y="1921"/>
                <a:ext cx="154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4" name="Line 176"/>
              <p:cNvSpPr>
                <a:spLocks noChangeShapeType="1"/>
              </p:cNvSpPr>
              <p:nvPr/>
            </p:nvSpPr>
            <p:spPr bwMode="auto">
              <a:xfrm flipH="1" flipV="1">
                <a:off x="318" y="1927"/>
                <a:ext cx="148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5" name="Line 177"/>
              <p:cNvSpPr>
                <a:spLocks noChangeShapeType="1"/>
              </p:cNvSpPr>
              <p:nvPr/>
            </p:nvSpPr>
            <p:spPr bwMode="auto">
              <a:xfrm flipH="1" flipV="1">
                <a:off x="305" y="1935"/>
                <a:ext cx="146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6" name="Line 178"/>
              <p:cNvSpPr>
                <a:spLocks noChangeShapeType="1"/>
              </p:cNvSpPr>
              <p:nvPr/>
            </p:nvSpPr>
            <p:spPr bwMode="auto">
              <a:xfrm flipH="1">
                <a:off x="425" y="1959"/>
                <a:ext cx="83" cy="46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7" name="Line 179"/>
              <p:cNvSpPr>
                <a:spLocks noChangeShapeType="1"/>
              </p:cNvSpPr>
              <p:nvPr/>
            </p:nvSpPr>
            <p:spPr bwMode="auto">
              <a:xfrm flipH="1">
                <a:off x="408" y="1953"/>
                <a:ext cx="82" cy="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8" name="Line 180"/>
              <p:cNvSpPr>
                <a:spLocks noChangeShapeType="1"/>
              </p:cNvSpPr>
              <p:nvPr/>
            </p:nvSpPr>
            <p:spPr bwMode="auto">
              <a:xfrm flipH="1">
                <a:off x="373" y="1939"/>
                <a:ext cx="78" cy="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19" name="Line 181"/>
              <p:cNvSpPr>
                <a:spLocks noChangeShapeType="1"/>
              </p:cNvSpPr>
              <p:nvPr/>
            </p:nvSpPr>
            <p:spPr bwMode="auto">
              <a:xfrm flipH="1">
                <a:off x="355" y="1931"/>
                <a:ext cx="79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0" name="Line 182"/>
              <p:cNvSpPr>
                <a:spLocks noChangeShapeType="1"/>
              </p:cNvSpPr>
              <p:nvPr/>
            </p:nvSpPr>
            <p:spPr bwMode="auto">
              <a:xfrm flipH="1">
                <a:off x="338" y="1924"/>
                <a:ext cx="77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1" name="Line 183"/>
              <p:cNvSpPr>
                <a:spLocks noChangeShapeType="1"/>
              </p:cNvSpPr>
              <p:nvPr/>
            </p:nvSpPr>
            <p:spPr bwMode="auto">
              <a:xfrm flipH="1">
                <a:off x="322" y="1918"/>
                <a:ext cx="74" cy="3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2" name="Line 184"/>
              <p:cNvSpPr>
                <a:spLocks noChangeShapeType="1"/>
              </p:cNvSpPr>
              <p:nvPr/>
            </p:nvSpPr>
            <p:spPr bwMode="auto">
              <a:xfrm flipH="1">
                <a:off x="305" y="1911"/>
                <a:ext cx="74" cy="3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3" name="Line 185"/>
              <p:cNvSpPr>
                <a:spLocks noChangeShapeType="1"/>
              </p:cNvSpPr>
              <p:nvPr/>
            </p:nvSpPr>
            <p:spPr bwMode="auto">
              <a:xfrm flipH="1">
                <a:off x="504" y="1933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4" name="Line 186"/>
              <p:cNvSpPr>
                <a:spLocks noChangeShapeType="1"/>
              </p:cNvSpPr>
              <p:nvPr/>
            </p:nvSpPr>
            <p:spPr bwMode="auto">
              <a:xfrm flipH="1">
                <a:off x="480" y="1924"/>
                <a:ext cx="37" cy="2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5" name="Line 187"/>
              <p:cNvSpPr>
                <a:spLocks noChangeShapeType="1"/>
              </p:cNvSpPr>
              <p:nvPr/>
            </p:nvSpPr>
            <p:spPr bwMode="auto">
              <a:xfrm flipH="1">
                <a:off x="455" y="1916"/>
                <a:ext cx="38" cy="1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6" name="Line 188"/>
              <p:cNvSpPr>
                <a:spLocks noChangeShapeType="1"/>
              </p:cNvSpPr>
              <p:nvPr/>
            </p:nvSpPr>
            <p:spPr bwMode="auto">
              <a:xfrm flipH="1">
                <a:off x="432" y="1908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7" name="Line 189"/>
              <p:cNvSpPr>
                <a:spLocks noChangeShapeType="1"/>
              </p:cNvSpPr>
              <p:nvPr/>
            </p:nvSpPr>
            <p:spPr bwMode="auto">
              <a:xfrm flipH="1">
                <a:off x="410" y="1900"/>
                <a:ext cx="35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69728" name="Line 190"/>
              <p:cNvSpPr>
                <a:spLocks noChangeShapeType="1"/>
              </p:cNvSpPr>
              <p:nvPr/>
            </p:nvSpPr>
            <p:spPr bwMode="auto">
              <a:xfrm flipH="1">
                <a:off x="384" y="1892"/>
                <a:ext cx="33" cy="1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69654" name="Group 191"/>
            <p:cNvGrpSpPr>
              <a:grpSpLocks/>
            </p:cNvGrpSpPr>
            <p:nvPr/>
          </p:nvGrpSpPr>
          <p:grpSpPr bwMode="auto">
            <a:xfrm>
              <a:off x="1502" y="1344"/>
              <a:ext cx="278" cy="444"/>
              <a:chOff x="2" y="1593"/>
              <a:chExt cx="433" cy="608"/>
            </a:xfrm>
          </p:grpSpPr>
          <p:grpSp>
            <p:nvGrpSpPr>
              <p:cNvPr id="69655" name="Group 192"/>
              <p:cNvGrpSpPr>
                <a:grpSpLocks/>
              </p:cNvGrpSpPr>
              <p:nvPr/>
            </p:nvGrpSpPr>
            <p:grpSpPr bwMode="auto">
              <a:xfrm>
                <a:off x="45" y="1593"/>
                <a:ext cx="390" cy="608"/>
                <a:chOff x="45" y="1593"/>
                <a:chExt cx="390" cy="608"/>
              </a:xfrm>
            </p:grpSpPr>
            <p:grpSp>
              <p:nvGrpSpPr>
                <p:cNvPr id="69659" name="Group 193"/>
                <p:cNvGrpSpPr>
                  <a:grpSpLocks/>
                </p:cNvGrpSpPr>
                <p:nvPr/>
              </p:nvGrpSpPr>
              <p:grpSpPr bwMode="auto">
                <a:xfrm>
                  <a:off x="82" y="1606"/>
                  <a:ext cx="144" cy="164"/>
                  <a:chOff x="82" y="1606"/>
                  <a:chExt cx="144" cy="164"/>
                </a:xfrm>
              </p:grpSpPr>
              <p:grpSp>
                <p:nvGrpSpPr>
                  <p:cNvPr id="69688" name="Group 194"/>
                  <p:cNvGrpSpPr>
                    <a:grpSpLocks/>
                  </p:cNvGrpSpPr>
                  <p:nvPr/>
                </p:nvGrpSpPr>
                <p:grpSpPr bwMode="auto">
                  <a:xfrm>
                    <a:off x="82" y="1606"/>
                    <a:ext cx="144" cy="164"/>
                    <a:chOff x="82" y="1606"/>
                    <a:chExt cx="144" cy="164"/>
                  </a:xfrm>
                </p:grpSpPr>
                <p:sp>
                  <p:nvSpPr>
                    <p:cNvPr id="69700" name="Freeform 195"/>
                    <p:cNvSpPr>
                      <a:spLocks/>
                    </p:cNvSpPr>
                    <p:nvPr/>
                  </p:nvSpPr>
                  <p:spPr bwMode="auto">
                    <a:xfrm>
                      <a:off x="82" y="1606"/>
                      <a:ext cx="144" cy="164"/>
                    </a:xfrm>
                    <a:custGeom>
                      <a:avLst/>
                      <a:gdLst>
                        <a:gd name="T0" fmla="*/ 99 w 144"/>
                        <a:gd name="T1" fmla="*/ 5 h 164"/>
                        <a:gd name="T2" fmla="*/ 118 w 144"/>
                        <a:gd name="T3" fmla="*/ 12 h 164"/>
                        <a:gd name="T4" fmla="*/ 124 w 144"/>
                        <a:gd name="T5" fmla="*/ 25 h 164"/>
                        <a:gd name="T6" fmla="*/ 130 w 144"/>
                        <a:gd name="T7" fmla="*/ 43 h 164"/>
                        <a:gd name="T8" fmla="*/ 131 w 144"/>
                        <a:gd name="T9" fmla="*/ 51 h 164"/>
                        <a:gd name="T10" fmla="*/ 130 w 144"/>
                        <a:gd name="T11" fmla="*/ 58 h 164"/>
                        <a:gd name="T12" fmla="*/ 128 w 144"/>
                        <a:gd name="T13" fmla="*/ 64 h 164"/>
                        <a:gd name="T14" fmla="*/ 131 w 144"/>
                        <a:gd name="T15" fmla="*/ 73 h 164"/>
                        <a:gd name="T16" fmla="*/ 136 w 144"/>
                        <a:gd name="T17" fmla="*/ 83 h 164"/>
                        <a:gd name="T18" fmla="*/ 138 w 144"/>
                        <a:gd name="T19" fmla="*/ 86 h 164"/>
                        <a:gd name="T20" fmla="*/ 141 w 144"/>
                        <a:gd name="T21" fmla="*/ 88 h 164"/>
                        <a:gd name="T22" fmla="*/ 142 w 144"/>
                        <a:gd name="T23" fmla="*/ 91 h 164"/>
                        <a:gd name="T24" fmla="*/ 143 w 144"/>
                        <a:gd name="T25" fmla="*/ 94 h 164"/>
                        <a:gd name="T26" fmla="*/ 142 w 144"/>
                        <a:gd name="T27" fmla="*/ 96 h 164"/>
                        <a:gd name="T28" fmla="*/ 140 w 144"/>
                        <a:gd name="T29" fmla="*/ 97 h 164"/>
                        <a:gd name="T30" fmla="*/ 134 w 144"/>
                        <a:gd name="T31" fmla="*/ 99 h 164"/>
                        <a:gd name="T32" fmla="*/ 132 w 144"/>
                        <a:gd name="T33" fmla="*/ 100 h 164"/>
                        <a:gd name="T34" fmla="*/ 131 w 144"/>
                        <a:gd name="T35" fmla="*/ 104 h 164"/>
                        <a:gd name="T36" fmla="*/ 131 w 144"/>
                        <a:gd name="T37" fmla="*/ 108 h 164"/>
                        <a:gd name="T38" fmla="*/ 134 w 144"/>
                        <a:gd name="T39" fmla="*/ 114 h 164"/>
                        <a:gd name="T40" fmla="*/ 133 w 144"/>
                        <a:gd name="T41" fmla="*/ 117 h 164"/>
                        <a:gd name="T42" fmla="*/ 130 w 144"/>
                        <a:gd name="T43" fmla="*/ 119 h 164"/>
                        <a:gd name="T44" fmla="*/ 131 w 144"/>
                        <a:gd name="T45" fmla="*/ 121 h 164"/>
                        <a:gd name="T46" fmla="*/ 131 w 144"/>
                        <a:gd name="T47" fmla="*/ 124 h 164"/>
                        <a:gd name="T48" fmla="*/ 130 w 144"/>
                        <a:gd name="T49" fmla="*/ 126 h 164"/>
                        <a:gd name="T50" fmla="*/ 128 w 144"/>
                        <a:gd name="T51" fmla="*/ 127 h 164"/>
                        <a:gd name="T52" fmla="*/ 126 w 144"/>
                        <a:gd name="T53" fmla="*/ 130 h 164"/>
                        <a:gd name="T54" fmla="*/ 126 w 144"/>
                        <a:gd name="T55" fmla="*/ 135 h 164"/>
                        <a:gd name="T56" fmla="*/ 125 w 144"/>
                        <a:gd name="T57" fmla="*/ 138 h 164"/>
                        <a:gd name="T58" fmla="*/ 122 w 144"/>
                        <a:gd name="T59" fmla="*/ 141 h 164"/>
                        <a:gd name="T60" fmla="*/ 120 w 144"/>
                        <a:gd name="T61" fmla="*/ 142 h 164"/>
                        <a:gd name="T62" fmla="*/ 116 w 144"/>
                        <a:gd name="T63" fmla="*/ 144 h 164"/>
                        <a:gd name="T64" fmla="*/ 112 w 144"/>
                        <a:gd name="T65" fmla="*/ 144 h 164"/>
                        <a:gd name="T66" fmla="*/ 101 w 144"/>
                        <a:gd name="T67" fmla="*/ 144 h 164"/>
                        <a:gd name="T68" fmla="*/ 91 w 144"/>
                        <a:gd name="T69" fmla="*/ 142 h 164"/>
                        <a:gd name="T70" fmla="*/ 77 w 144"/>
                        <a:gd name="T71" fmla="*/ 163 h 164"/>
                        <a:gd name="T72" fmla="*/ 18 w 144"/>
                        <a:gd name="T73" fmla="*/ 138 h 164"/>
                        <a:gd name="T74" fmla="*/ 24 w 144"/>
                        <a:gd name="T75" fmla="*/ 129 h 164"/>
                        <a:gd name="T76" fmla="*/ 27 w 144"/>
                        <a:gd name="T77" fmla="*/ 121 h 164"/>
                        <a:gd name="T78" fmla="*/ 27 w 144"/>
                        <a:gd name="T79" fmla="*/ 110 h 164"/>
                        <a:gd name="T80" fmla="*/ 0 w 144"/>
                        <a:gd name="T81" fmla="*/ 87 h 164"/>
                        <a:gd name="T82" fmla="*/ 0 w 144"/>
                        <a:gd name="T83" fmla="*/ 31 h 164"/>
                        <a:gd name="T84" fmla="*/ 14 w 144"/>
                        <a:gd name="T85" fmla="*/ 15 h 164"/>
                        <a:gd name="T86" fmla="*/ 32 w 144"/>
                        <a:gd name="T87" fmla="*/ 7 h 164"/>
                        <a:gd name="T88" fmla="*/ 51 w 144"/>
                        <a:gd name="T89" fmla="*/ 0 h 164"/>
                        <a:gd name="T90" fmla="*/ 76 w 144"/>
                        <a:gd name="T91" fmla="*/ 3 h 164"/>
                        <a:gd name="T92" fmla="*/ 99 w 144"/>
                        <a:gd name="T93" fmla="*/ 5 h 164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w 144"/>
                        <a:gd name="T142" fmla="*/ 0 h 164"/>
                        <a:gd name="T143" fmla="*/ 144 w 144"/>
                        <a:gd name="T144" fmla="*/ 164 h 164"/>
                      </a:gdLst>
                      <a:ahLst/>
                      <a:cxnLst>
                        <a:cxn ang="T94">
                          <a:pos x="T0" y="T1"/>
                        </a:cxn>
                        <a:cxn ang="T95">
                          <a:pos x="T2" y="T3"/>
                        </a:cxn>
                        <a:cxn ang="T96">
                          <a:pos x="T4" y="T5"/>
                        </a:cxn>
                        <a:cxn ang="T97">
                          <a:pos x="T6" y="T7"/>
                        </a:cxn>
                        <a:cxn ang="T98">
                          <a:pos x="T8" y="T9"/>
                        </a:cxn>
                        <a:cxn ang="T99">
                          <a:pos x="T10" y="T11"/>
                        </a:cxn>
                        <a:cxn ang="T100">
                          <a:pos x="T12" y="T13"/>
                        </a:cxn>
                        <a:cxn ang="T101">
                          <a:pos x="T14" y="T15"/>
                        </a:cxn>
                        <a:cxn ang="T102">
                          <a:pos x="T16" y="T17"/>
                        </a:cxn>
                        <a:cxn ang="T103">
                          <a:pos x="T18" y="T19"/>
                        </a:cxn>
                        <a:cxn ang="T104">
                          <a:pos x="T20" y="T21"/>
                        </a:cxn>
                        <a:cxn ang="T105">
                          <a:pos x="T22" y="T23"/>
                        </a:cxn>
                        <a:cxn ang="T106">
                          <a:pos x="T24" y="T25"/>
                        </a:cxn>
                        <a:cxn ang="T107">
                          <a:pos x="T26" y="T27"/>
                        </a:cxn>
                        <a:cxn ang="T108">
                          <a:pos x="T28" y="T29"/>
                        </a:cxn>
                        <a:cxn ang="T109">
                          <a:pos x="T30" y="T31"/>
                        </a:cxn>
                        <a:cxn ang="T110">
                          <a:pos x="T32" y="T33"/>
                        </a:cxn>
                        <a:cxn ang="T111">
                          <a:pos x="T34" y="T35"/>
                        </a:cxn>
                        <a:cxn ang="T112">
                          <a:pos x="T36" y="T37"/>
                        </a:cxn>
                        <a:cxn ang="T113">
                          <a:pos x="T38" y="T39"/>
                        </a:cxn>
                        <a:cxn ang="T114">
                          <a:pos x="T40" y="T41"/>
                        </a:cxn>
                        <a:cxn ang="T115">
                          <a:pos x="T42" y="T43"/>
                        </a:cxn>
                        <a:cxn ang="T116">
                          <a:pos x="T44" y="T45"/>
                        </a:cxn>
                        <a:cxn ang="T117">
                          <a:pos x="T46" y="T47"/>
                        </a:cxn>
                        <a:cxn ang="T118">
                          <a:pos x="T48" y="T49"/>
                        </a:cxn>
                        <a:cxn ang="T119">
                          <a:pos x="T50" y="T51"/>
                        </a:cxn>
                        <a:cxn ang="T120">
                          <a:pos x="T52" y="T53"/>
                        </a:cxn>
                        <a:cxn ang="T121">
                          <a:pos x="T54" y="T55"/>
                        </a:cxn>
                        <a:cxn ang="T122">
                          <a:pos x="T56" y="T57"/>
                        </a:cxn>
                        <a:cxn ang="T123">
                          <a:pos x="T58" y="T59"/>
                        </a:cxn>
                        <a:cxn ang="T124">
                          <a:pos x="T60" y="T61"/>
                        </a:cxn>
                        <a:cxn ang="T125">
                          <a:pos x="T62" y="T63"/>
                        </a:cxn>
                        <a:cxn ang="T126">
                          <a:pos x="T64" y="T65"/>
                        </a:cxn>
                        <a:cxn ang="T127">
                          <a:pos x="T66" y="T67"/>
                        </a:cxn>
                        <a:cxn ang="T128">
                          <a:pos x="T68" y="T69"/>
                        </a:cxn>
                        <a:cxn ang="T129">
                          <a:pos x="T70" y="T71"/>
                        </a:cxn>
                        <a:cxn ang="T130">
                          <a:pos x="T72" y="T73"/>
                        </a:cxn>
                        <a:cxn ang="T131">
                          <a:pos x="T74" y="T75"/>
                        </a:cxn>
                        <a:cxn ang="T132">
                          <a:pos x="T76" y="T77"/>
                        </a:cxn>
                        <a:cxn ang="T133">
                          <a:pos x="T78" y="T79"/>
                        </a:cxn>
                        <a:cxn ang="T134">
                          <a:pos x="T80" y="T81"/>
                        </a:cxn>
                        <a:cxn ang="T135">
                          <a:pos x="T82" y="T83"/>
                        </a:cxn>
                        <a:cxn ang="T136">
                          <a:pos x="T84" y="T85"/>
                        </a:cxn>
                        <a:cxn ang="T137">
                          <a:pos x="T86" y="T87"/>
                        </a:cxn>
                        <a:cxn ang="T138">
                          <a:pos x="T88" y="T89"/>
                        </a:cxn>
                        <a:cxn ang="T139">
                          <a:pos x="T90" y="T91"/>
                        </a:cxn>
                        <a:cxn ang="T140">
                          <a:pos x="T92" y="T93"/>
                        </a:cxn>
                      </a:cxnLst>
                      <a:rect l="T141" t="T142" r="T143" b="T144"/>
                      <a:pathLst>
                        <a:path w="144" h="164">
                          <a:moveTo>
                            <a:pt x="99" y="5"/>
                          </a:moveTo>
                          <a:lnTo>
                            <a:pt x="118" y="12"/>
                          </a:lnTo>
                          <a:lnTo>
                            <a:pt x="124" y="25"/>
                          </a:lnTo>
                          <a:lnTo>
                            <a:pt x="130" y="43"/>
                          </a:lnTo>
                          <a:lnTo>
                            <a:pt x="131" y="51"/>
                          </a:lnTo>
                          <a:lnTo>
                            <a:pt x="130" y="58"/>
                          </a:lnTo>
                          <a:lnTo>
                            <a:pt x="128" y="64"/>
                          </a:lnTo>
                          <a:lnTo>
                            <a:pt x="131" y="73"/>
                          </a:lnTo>
                          <a:lnTo>
                            <a:pt x="136" y="83"/>
                          </a:lnTo>
                          <a:lnTo>
                            <a:pt x="138" y="86"/>
                          </a:lnTo>
                          <a:lnTo>
                            <a:pt x="141" y="88"/>
                          </a:lnTo>
                          <a:lnTo>
                            <a:pt x="142" y="91"/>
                          </a:lnTo>
                          <a:lnTo>
                            <a:pt x="143" y="94"/>
                          </a:lnTo>
                          <a:lnTo>
                            <a:pt x="142" y="96"/>
                          </a:lnTo>
                          <a:lnTo>
                            <a:pt x="140" y="97"/>
                          </a:lnTo>
                          <a:lnTo>
                            <a:pt x="134" y="99"/>
                          </a:lnTo>
                          <a:lnTo>
                            <a:pt x="132" y="100"/>
                          </a:lnTo>
                          <a:lnTo>
                            <a:pt x="131" y="104"/>
                          </a:lnTo>
                          <a:lnTo>
                            <a:pt x="131" y="108"/>
                          </a:lnTo>
                          <a:lnTo>
                            <a:pt x="134" y="114"/>
                          </a:lnTo>
                          <a:lnTo>
                            <a:pt x="133" y="117"/>
                          </a:lnTo>
                          <a:lnTo>
                            <a:pt x="130" y="119"/>
                          </a:lnTo>
                          <a:lnTo>
                            <a:pt x="131" y="121"/>
                          </a:lnTo>
                          <a:lnTo>
                            <a:pt x="131" y="124"/>
                          </a:lnTo>
                          <a:lnTo>
                            <a:pt x="130" y="126"/>
                          </a:lnTo>
                          <a:lnTo>
                            <a:pt x="128" y="127"/>
                          </a:lnTo>
                          <a:lnTo>
                            <a:pt x="126" y="130"/>
                          </a:lnTo>
                          <a:lnTo>
                            <a:pt x="126" y="135"/>
                          </a:lnTo>
                          <a:lnTo>
                            <a:pt x="125" y="138"/>
                          </a:lnTo>
                          <a:lnTo>
                            <a:pt x="122" y="141"/>
                          </a:lnTo>
                          <a:lnTo>
                            <a:pt x="120" y="142"/>
                          </a:lnTo>
                          <a:lnTo>
                            <a:pt x="116" y="144"/>
                          </a:lnTo>
                          <a:lnTo>
                            <a:pt x="112" y="144"/>
                          </a:lnTo>
                          <a:lnTo>
                            <a:pt x="101" y="144"/>
                          </a:lnTo>
                          <a:lnTo>
                            <a:pt x="91" y="142"/>
                          </a:lnTo>
                          <a:lnTo>
                            <a:pt x="77" y="163"/>
                          </a:lnTo>
                          <a:lnTo>
                            <a:pt x="18" y="138"/>
                          </a:lnTo>
                          <a:lnTo>
                            <a:pt x="24" y="129"/>
                          </a:lnTo>
                          <a:lnTo>
                            <a:pt x="27" y="121"/>
                          </a:lnTo>
                          <a:lnTo>
                            <a:pt x="27" y="110"/>
                          </a:lnTo>
                          <a:lnTo>
                            <a:pt x="0" y="87"/>
                          </a:lnTo>
                          <a:lnTo>
                            <a:pt x="0" y="31"/>
                          </a:lnTo>
                          <a:lnTo>
                            <a:pt x="14" y="15"/>
                          </a:lnTo>
                          <a:lnTo>
                            <a:pt x="32" y="7"/>
                          </a:lnTo>
                          <a:lnTo>
                            <a:pt x="51" y="0"/>
                          </a:lnTo>
                          <a:lnTo>
                            <a:pt x="76" y="3"/>
                          </a:lnTo>
                          <a:lnTo>
                            <a:pt x="99" y="5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701" name="Freeform 196"/>
                    <p:cNvSpPr>
                      <a:spLocks/>
                    </p:cNvSpPr>
                    <p:nvPr/>
                  </p:nvSpPr>
                  <p:spPr bwMode="auto">
                    <a:xfrm>
                      <a:off x="142" y="1709"/>
                      <a:ext cx="17" cy="18"/>
                    </a:xfrm>
                    <a:custGeom>
                      <a:avLst/>
                      <a:gdLst>
                        <a:gd name="T0" fmla="*/ 0 w 17"/>
                        <a:gd name="T1" fmla="*/ 0 h 18"/>
                        <a:gd name="T2" fmla="*/ 5 w 17"/>
                        <a:gd name="T3" fmla="*/ 8 h 18"/>
                        <a:gd name="T4" fmla="*/ 8 w 17"/>
                        <a:gd name="T5" fmla="*/ 12 h 18"/>
                        <a:gd name="T6" fmla="*/ 16 w 17"/>
                        <a:gd name="T7" fmla="*/ 17 h 18"/>
                        <a:gd name="T8" fmla="*/ 7 w 17"/>
                        <a:gd name="T9" fmla="*/ 13 h 18"/>
                        <a:gd name="T10" fmla="*/ 1 w 17"/>
                        <a:gd name="T11" fmla="*/ 8 h 18"/>
                        <a:gd name="T12" fmla="*/ 0 w 17"/>
                        <a:gd name="T13" fmla="*/ 0 h 1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8"/>
                        <a:gd name="T23" fmla="*/ 17 w 17"/>
                        <a:gd name="T24" fmla="*/ 18 h 1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8">
                          <a:moveTo>
                            <a:pt x="0" y="0"/>
                          </a:moveTo>
                          <a:lnTo>
                            <a:pt x="5" y="8"/>
                          </a:lnTo>
                          <a:lnTo>
                            <a:pt x="8" y="12"/>
                          </a:lnTo>
                          <a:lnTo>
                            <a:pt x="16" y="17"/>
                          </a:lnTo>
                          <a:lnTo>
                            <a:pt x="7" y="13"/>
                          </a:lnTo>
                          <a:lnTo>
                            <a:pt x="1" y="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9689" name="Group 197"/>
                  <p:cNvGrpSpPr>
                    <a:grpSpLocks/>
                  </p:cNvGrpSpPr>
                  <p:nvPr/>
                </p:nvGrpSpPr>
                <p:grpSpPr bwMode="auto">
                  <a:xfrm>
                    <a:off x="175" y="1658"/>
                    <a:ext cx="51" cy="83"/>
                    <a:chOff x="175" y="1658"/>
                    <a:chExt cx="51" cy="83"/>
                  </a:xfrm>
                </p:grpSpPr>
                <p:sp>
                  <p:nvSpPr>
                    <p:cNvPr id="69693" name="Freeform 198"/>
                    <p:cNvSpPr>
                      <a:spLocks/>
                    </p:cNvSpPr>
                    <p:nvPr/>
                  </p:nvSpPr>
                  <p:spPr bwMode="auto">
                    <a:xfrm>
                      <a:off x="184" y="1671"/>
                      <a:ext cx="17" cy="17"/>
                    </a:xfrm>
                    <a:custGeom>
                      <a:avLst/>
                      <a:gdLst>
                        <a:gd name="T0" fmla="*/ 14 w 17"/>
                        <a:gd name="T1" fmla="*/ 0 h 17"/>
                        <a:gd name="T2" fmla="*/ 12 w 17"/>
                        <a:gd name="T3" fmla="*/ 0 h 17"/>
                        <a:gd name="T4" fmla="*/ 16 w 17"/>
                        <a:gd name="T5" fmla="*/ 0 h 17"/>
                        <a:gd name="T6" fmla="*/ 12 w 17"/>
                        <a:gd name="T7" fmla="*/ 0 h 17"/>
                        <a:gd name="T8" fmla="*/ 11 w 17"/>
                        <a:gd name="T9" fmla="*/ 8 h 17"/>
                        <a:gd name="T10" fmla="*/ 12 w 17"/>
                        <a:gd name="T11" fmla="*/ 8 h 17"/>
                        <a:gd name="T12" fmla="*/ 11 w 17"/>
                        <a:gd name="T13" fmla="*/ 8 h 17"/>
                        <a:gd name="T14" fmla="*/ 12 w 17"/>
                        <a:gd name="T15" fmla="*/ 16 h 17"/>
                        <a:gd name="T16" fmla="*/ 11 w 17"/>
                        <a:gd name="T17" fmla="*/ 8 h 17"/>
                        <a:gd name="T18" fmla="*/ 8 w 17"/>
                        <a:gd name="T19" fmla="*/ 8 h 17"/>
                        <a:gd name="T20" fmla="*/ 4 w 17"/>
                        <a:gd name="T21" fmla="*/ 8 h 17"/>
                        <a:gd name="T22" fmla="*/ 0 w 17"/>
                        <a:gd name="T23" fmla="*/ 8 h 17"/>
                        <a:gd name="T24" fmla="*/ 4 w 17"/>
                        <a:gd name="T25" fmla="*/ 0 h 17"/>
                        <a:gd name="T26" fmla="*/ 14 w 17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17"/>
                        <a:gd name="T43" fmla="*/ 0 h 17"/>
                        <a:gd name="T44" fmla="*/ 17 w 17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17" h="17">
                          <a:moveTo>
                            <a:pt x="14" y="0"/>
                          </a:move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12" y="0"/>
                          </a:lnTo>
                          <a:lnTo>
                            <a:pt x="11" y="8"/>
                          </a:lnTo>
                          <a:lnTo>
                            <a:pt x="12" y="8"/>
                          </a:lnTo>
                          <a:lnTo>
                            <a:pt x="11" y="8"/>
                          </a:lnTo>
                          <a:lnTo>
                            <a:pt x="12" y="16"/>
                          </a:lnTo>
                          <a:lnTo>
                            <a:pt x="11" y="8"/>
                          </a:lnTo>
                          <a:lnTo>
                            <a:pt x="8" y="8"/>
                          </a:lnTo>
                          <a:lnTo>
                            <a:pt x="4" y="8"/>
                          </a:lnTo>
                          <a:lnTo>
                            <a:pt x="0" y="8"/>
                          </a:lnTo>
                          <a:lnTo>
                            <a:pt x="4" y="0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94" name="Freeform 199"/>
                    <p:cNvSpPr>
                      <a:spLocks/>
                    </p:cNvSpPr>
                    <p:nvPr/>
                  </p:nvSpPr>
                  <p:spPr bwMode="auto">
                    <a:xfrm>
                      <a:off x="175" y="1658"/>
                      <a:ext cx="24" cy="17"/>
                    </a:xfrm>
                    <a:custGeom>
                      <a:avLst/>
                      <a:gdLst>
                        <a:gd name="T0" fmla="*/ 23 w 24"/>
                        <a:gd name="T1" fmla="*/ 0 h 17"/>
                        <a:gd name="T2" fmla="*/ 22 w 24"/>
                        <a:gd name="T3" fmla="*/ 0 h 17"/>
                        <a:gd name="T4" fmla="*/ 19 w 24"/>
                        <a:gd name="T5" fmla="*/ 0 h 17"/>
                        <a:gd name="T6" fmla="*/ 16 w 24"/>
                        <a:gd name="T7" fmla="*/ 0 h 17"/>
                        <a:gd name="T8" fmla="*/ 11 w 24"/>
                        <a:gd name="T9" fmla="*/ 0 h 17"/>
                        <a:gd name="T10" fmla="*/ 4 w 24"/>
                        <a:gd name="T11" fmla="*/ 0 h 17"/>
                        <a:gd name="T12" fmla="*/ 0 w 24"/>
                        <a:gd name="T13" fmla="*/ 0 h 17"/>
                        <a:gd name="T14" fmla="*/ 6 w 24"/>
                        <a:gd name="T15" fmla="*/ 16 h 17"/>
                        <a:gd name="T16" fmla="*/ 10 w 24"/>
                        <a:gd name="T17" fmla="*/ 16 h 17"/>
                        <a:gd name="T18" fmla="*/ 9 w 24"/>
                        <a:gd name="T19" fmla="*/ 16 h 17"/>
                        <a:gd name="T20" fmla="*/ 13 w 24"/>
                        <a:gd name="T21" fmla="*/ 16 h 17"/>
                        <a:gd name="T22" fmla="*/ 16 w 24"/>
                        <a:gd name="T23" fmla="*/ 16 h 17"/>
                        <a:gd name="T24" fmla="*/ 19 w 24"/>
                        <a:gd name="T25" fmla="*/ 16 h 17"/>
                        <a:gd name="T26" fmla="*/ 23 w 24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24"/>
                        <a:gd name="T43" fmla="*/ 0 h 17"/>
                        <a:gd name="T44" fmla="*/ 24 w 24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24" h="17">
                          <a:moveTo>
                            <a:pt x="23" y="0"/>
                          </a:moveTo>
                          <a:lnTo>
                            <a:pt x="22" y="0"/>
                          </a:lnTo>
                          <a:lnTo>
                            <a:pt x="19" y="0"/>
                          </a:lnTo>
                          <a:lnTo>
                            <a:pt x="16" y="0"/>
                          </a:lnTo>
                          <a:lnTo>
                            <a:pt x="11" y="0"/>
                          </a:lnTo>
                          <a:lnTo>
                            <a:pt x="4" y="0"/>
                          </a:lnTo>
                          <a:lnTo>
                            <a:pt x="0" y="0"/>
                          </a:lnTo>
                          <a:lnTo>
                            <a:pt x="6" y="16"/>
                          </a:lnTo>
                          <a:lnTo>
                            <a:pt x="10" y="16"/>
                          </a:lnTo>
                          <a:lnTo>
                            <a:pt x="9" y="16"/>
                          </a:lnTo>
                          <a:lnTo>
                            <a:pt x="13" y="16"/>
                          </a:lnTo>
                          <a:lnTo>
                            <a:pt x="16" y="16"/>
                          </a:lnTo>
                          <a:lnTo>
                            <a:pt x="19" y="16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95" name="Freeform 200"/>
                    <p:cNvSpPr>
                      <a:spLocks/>
                    </p:cNvSpPr>
                    <p:nvPr/>
                  </p:nvSpPr>
                  <p:spPr bwMode="auto">
                    <a:xfrm>
                      <a:off x="201" y="171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3 w 17"/>
                        <a:gd name="T3" fmla="*/ 0 h 17"/>
                        <a:gd name="T4" fmla="*/ 10 w 17"/>
                        <a:gd name="T5" fmla="*/ 0 h 17"/>
                        <a:gd name="T6" fmla="*/ 8 w 17"/>
                        <a:gd name="T7" fmla="*/ 5 h 17"/>
                        <a:gd name="T8" fmla="*/ 5 w 17"/>
                        <a:gd name="T9" fmla="*/ 5 h 17"/>
                        <a:gd name="T10" fmla="*/ 0 w 17"/>
                        <a:gd name="T11" fmla="*/ 5 h 17"/>
                        <a:gd name="T12" fmla="*/ 0 w 17"/>
                        <a:gd name="T13" fmla="*/ 10 h 17"/>
                        <a:gd name="T14" fmla="*/ 0 w 17"/>
                        <a:gd name="T15" fmla="*/ 16 h 17"/>
                        <a:gd name="T16" fmla="*/ 0 w 17"/>
                        <a:gd name="T17" fmla="*/ 10 h 17"/>
                        <a:gd name="T18" fmla="*/ 2 w 17"/>
                        <a:gd name="T19" fmla="*/ 10 h 17"/>
                        <a:gd name="T20" fmla="*/ 8 w 17"/>
                        <a:gd name="T21" fmla="*/ 5 h 17"/>
                        <a:gd name="T22" fmla="*/ 8 w 17"/>
                        <a:gd name="T23" fmla="*/ 10 h 17"/>
                        <a:gd name="T24" fmla="*/ 13 w 17"/>
                        <a:gd name="T25" fmla="*/ 10 h 17"/>
                        <a:gd name="T26" fmla="*/ 16 w 17"/>
                        <a:gd name="T27" fmla="*/ 5 h 17"/>
                        <a:gd name="T28" fmla="*/ 16 w 17"/>
                        <a:gd name="T29" fmla="*/ 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7"/>
                        <a:gd name="T46" fmla="*/ 0 h 17"/>
                        <a:gd name="T47" fmla="*/ 17 w 17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3" y="0"/>
                          </a:lnTo>
                          <a:lnTo>
                            <a:pt x="10" y="0"/>
                          </a:lnTo>
                          <a:lnTo>
                            <a:pt x="8" y="5"/>
                          </a:lnTo>
                          <a:lnTo>
                            <a:pt x="5" y="5"/>
                          </a:lnTo>
                          <a:lnTo>
                            <a:pt x="0" y="5"/>
                          </a:lnTo>
                          <a:lnTo>
                            <a:pt x="0" y="10"/>
                          </a:lnTo>
                          <a:lnTo>
                            <a:pt x="0" y="16"/>
                          </a:lnTo>
                          <a:lnTo>
                            <a:pt x="0" y="10"/>
                          </a:lnTo>
                          <a:lnTo>
                            <a:pt x="2" y="10"/>
                          </a:lnTo>
                          <a:lnTo>
                            <a:pt x="8" y="5"/>
                          </a:lnTo>
                          <a:lnTo>
                            <a:pt x="8" y="10"/>
                          </a:lnTo>
                          <a:lnTo>
                            <a:pt x="13" y="10"/>
                          </a:lnTo>
                          <a:lnTo>
                            <a:pt x="16" y="5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96" name="Freeform 201"/>
                    <p:cNvSpPr>
                      <a:spLocks/>
                    </p:cNvSpPr>
                    <p:nvPr/>
                  </p:nvSpPr>
                  <p:spPr bwMode="auto">
                    <a:xfrm>
                      <a:off x="204" y="1724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8 h 17"/>
                        <a:gd name="T2" fmla="*/ 10 w 17"/>
                        <a:gd name="T3" fmla="*/ 16 h 17"/>
                        <a:gd name="T4" fmla="*/ 16 w 17"/>
                        <a:gd name="T5" fmla="*/ 8 h 17"/>
                        <a:gd name="T6" fmla="*/ 10 w 17"/>
                        <a:gd name="T7" fmla="*/ 0 h 17"/>
                        <a:gd name="T8" fmla="*/ 0 w 17"/>
                        <a:gd name="T9" fmla="*/ 8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8"/>
                          </a:moveTo>
                          <a:lnTo>
                            <a:pt x="10" y="16"/>
                          </a:lnTo>
                          <a:lnTo>
                            <a:pt x="16" y="8"/>
                          </a:lnTo>
                          <a:lnTo>
                            <a:pt x="10" y="0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97" name="Freeform 202"/>
                    <p:cNvSpPr>
                      <a:spLocks/>
                    </p:cNvSpPr>
                    <p:nvPr/>
                  </p:nvSpPr>
                  <p:spPr bwMode="auto">
                    <a:xfrm>
                      <a:off x="209" y="1695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8 w 17"/>
                        <a:gd name="T3" fmla="*/ 16 h 17"/>
                        <a:gd name="T4" fmla="*/ 16 w 17"/>
                        <a:gd name="T5" fmla="*/ 8 h 17"/>
                        <a:gd name="T6" fmla="*/ 16 w 17"/>
                        <a:gd name="T7" fmla="*/ 0 h 17"/>
                        <a:gd name="T8" fmla="*/ 8 w 17"/>
                        <a:gd name="T9" fmla="*/ 0 h 17"/>
                        <a:gd name="T10" fmla="*/ 0 w 17"/>
                        <a:gd name="T11" fmla="*/ 16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8" y="16"/>
                          </a:lnTo>
                          <a:lnTo>
                            <a:pt x="16" y="8"/>
                          </a:lnTo>
                          <a:lnTo>
                            <a:pt x="16" y="0"/>
                          </a:lnTo>
                          <a:lnTo>
                            <a:pt x="8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98" name="Freeform 203"/>
                    <p:cNvSpPr>
                      <a:spLocks/>
                    </p:cNvSpPr>
                    <p:nvPr/>
                  </p:nvSpPr>
                  <p:spPr bwMode="auto">
                    <a:xfrm>
                      <a:off x="201" y="1696"/>
                      <a:ext cx="17" cy="17"/>
                    </a:xfrm>
                    <a:custGeom>
                      <a:avLst/>
                      <a:gdLst>
                        <a:gd name="T0" fmla="*/ 9 w 17"/>
                        <a:gd name="T1" fmla="*/ 16 h 17"/>
                        <a:gd name="T2" fmla="*/ 16 w 17"/>
                        <a:gd name="T3" fmla="*/ 10 h 17"/>
                        <a:gd name="T4" fmla="*/ 9 w 17"/>
                        <a:gd name="T5" fmla="*/ 5 h 17"/>
                        <a:gd name="T6" fmla="*/ 0 w 17"/>
                        <a:gd name="T7" fmla="*/ 0 h 17"/>
                        <a:gd name="T8" fmla="*/ 9 w 17"/>
                        <a:gd name="T9" fmla="*/ 5 h 17"/>
                        <a:gd name="T10" fmla="*/ 16 w 17"/>
                        <a:gd name="T11" fmla="*/ 5 h 17"/>
                        <a:gd name="T12" fmla="*/ 16 w 17"/>
                        <a:gd name="T13" fmla="*/ 10 h 17"/>
                        <a:gd name="T14" fmla="*/ 9 w 17"/>
                        <a:gd name="T15" fmla="*/ 16 h 1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7"/>
                        <a:gd name="T25" fmla="*/ 0 h 17"/>
                        <a:gd name="T26" fmla="*/ 17 w 17"/>
                        <a:gd name="T27" fmla="*/ 17 h 1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7" h="17">
                          <a:moveTo>
                            <a:pt x="9" y="16"/>
                          </a:moveTo>
                          <a:lnTo>
                            <a:pt x="16" y="10"/>
                          </a:lnTo>
                          <a:lnTo>
                            <a:pt x="9" y="5"/>
                          </a:lnTo>
                          <a:lnTo>
                            <a:pt x="0" y="0"/>
                          </a:lnTo>
                          <a:lnTo>
                            <a:pt x="9" y="5"/>
                          </a:lnTo>
                          <a:lnTo>
                            <a:pt x="16" y="5"/>
                          </a:lnTo>
                          <a:lnTo>
                            <a:pt x="16" y="10"/>
                          </a:lnTo>
                          <a:lnTo>
                            <a:pt x="9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99" name="Freeform 204"/>
                    <p:cNvSpPr>
                      <a:spLocks/>
                    </p:cNvSpPr>
                    <p:nvPr/>
                  </p:nvSpPr>
                  <p:spPr bwMode="auto">
                    <a:xfrm>
                      <a:off x="185" y="1668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0 h 17"/>
                        <a:gd name="T4" fmla="*/ 4 w 17"/>
                        <a:gd name="T5" fmla="*/ 8 h 17"/>
                        <a:gd name="T6" fmla="*/ 12 w 17"/>
                        <a:gd name="T7" fmla="*/ 8 h 17"/>
                        <a:gd name="T8" fmla="*/ 16 w 17"/>
                        <a:gd name="T9" fmla="*/ 8 h 17"/>
                        <a:gd name="T10" fmla="*/ 8 w 17"/>
                        <a:gd name="T11" fmla="*/ 16 h 17"/>
                        <a:gd name="T12" fmla="*/ 0 w 17"/>
                        <a:gd name="T13" fmla="*/ 16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0"/>
                          </a:lnTo>
                          <a:lnTo>
                            <a:pt x="4" y="8"/>
                          </a:lnTo>
                          <a:lnTo>
                            <a:pt x="12" y="8"/>
                          </a:lnTo>
                          <a:lnTo>
                            <a:pt x="16" y="8"/>
                          </a:lnTo>
                          <a:lnTo>
                            <a:pt x="8" y="16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9690" name="Group 205"/>
                  <p:cNvGrpSpPr>
                    <a:grpSpLocks/>
                  </p:cNvGrpSpPr>
                  <p:nvPr/>
                </p:nvGrpSpPr>
                <p:grpSpPr bwMode="auto">
                  <a:xfrm>
                    <a:off x="127" y="1665"/>
                    <a:ext cx="21" cy="27"/>
                    <a:chOff x="127" y="1665"/>
                    <a:chExt cx="21" cy="27"/>
                  </a:xfrm>
                </p:grpSpPr>
                <p:sp>
                  <p:nvSpPr>
                    <p:cNvPr id="69691" name="Freeform 206"/>
                    <p:cNvSpPr>
                      <a:spLocks/>
                    </p:cNvSpPr>
                    <p:nvPr/>
                  </p:nvSpPr>
                  <p:spPr bwMode="auto">
                    <a:xfrm>
                      <a:off x="131" y="1669"/>
                      <a:ext cx="17" cy="18"/>
                    </a:xfrm>
                    <a:custGeom>
                      <a:avLst/>
                      <a:gdLst>
                        <a:gd name="T0" fmla="*/ 16 w 17"/>
                        <a:gd name="T1" fmla="*/ 3 h 18"/>
                        <a:gd name="T2" fmla="*/ 9 w 17"/>
                        <a:gd name="T3" fmla="*/ 1 h 18"/>
                        <a:gd name="T4" fmla="*/ 6 w 17"/>
                        <a:gd name="T5" fmla="*/ 1 h 18"/>
                        <a:gd name="T6" fmla="*/ 3 w 17"/>
                        <a:gd name="T7" fmla="*/ 4 h 18"/>
                        <a:gd name="T8" fmla="*/ 0 w 17"/>
                        <a:gd name="T9" fmla="*/ 8 h 18"/>
                        <a:gd name="T10" fmla="*/ 3 w 17"/>
                        <a:gd name="T11" fmla="*/ 12 h 18"/>
                        <a:gd name="T12" fmla="*/ 6 w 17"/>
                        <a:gd name="T13" fmla="*/ 14 h 18"/>
                        <a:gd name="T14" fmla="*/ 6 w 17"/>
                        <a:gd name="T15" fmla="*/ 10 h 18"/>
                        <a:gd name="T16" fmla="*/ 9 w 17"/>
                        <a:gd name="T17" fmla="*/ 8 h 18"/>
                        <a:gd name="T18" fmla="*/ 16 w 17"/>
                        <a:gd name="T19" fmla="*/ 7 h 18"/>
                        <a:gd name="T20" fmla="*/ 9 w 17"/>
                        <a:gd name="T21" fmla="*/ 10 h 18"/>
                        <a:gd name="T22" fmla="*/ 6 w 17"/>
                        <a:gd name="T23" fmla="*/ 12 h 18"/>
                        <a:gd name="T24" fmla="*/ 6 w 17"/>
                        <a:gd name="T25" fmla="*/ 15 h 18"/>
                        <a:gd name="T26" fmla="*/ 6 w 17"/>
                        <a:gd name="T27" fmla="*/ 17 h 18"/>
                        <a:gd name="T28" fmla="*/ 9 w 17"/>
                        <a:gd name="T29" fmla="*/ 17 h 18"/>
                        <a:gd name="T30" fmla="*/ 3 w 17"/>
                        <a:gd name="T31" fmla="*/ 16 h 18"/>
                        <a:gd name="T32" fmla="*/ 0 w 17"/>
                        <a:gd name="T33" fmla="*/ 13 h 18"/>
                        <a:gd name="T34" fmla="*/ 0 w 17"/>
                        <a:gd name="T35" fmla="*/ 8 h 18"/>
                        <a:gd name="T36" fmla="*/ 0 w 17"/>
                        <a:gd name="T37" fmla="*/ 3 h 18"/>
                        <a:gd name="T38" fmla="*/ 6 w 17"/>
                        <a:gd name="T39" fmla="*/ 1 h 18"/>
                        <a:gd name="T40" fmla="*/ 9 w 17"/>
                        <a:gd name="T41" fmla="*/ 0 h 18"/>
                        <a:gd name="T42" fmla="*/ 12 w 17"/>
                        <a:gd name="T43" fmla="*/ 1 h 18"/>
                        <a:gd name="T44" fmla="*/ 16 w 17"/>
                        <a:gd name="T45" fmla="*/ 3 h 18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17"/>
                        <a:gd name="T70" fmla="*/ 0 h 18"/>
                        <a:gd name="T71" fmla="*/ 17 w 17"/>
                        <a:gd name="T72" fmla="*/ 18 h 18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17" h="18">
                          <a:moveTo>
                            <a:pt x="16" y="3"/>
                          </a:moveTo>
                          <a:lnTo>
                            <a:pt x="9" y="1"/>
                          </a:lnTo>
                          <a:lnTo>
                            <a:pt x="6" y="1"/>
                          </a:lnTo>
                          <a:lnTo>
                            <a:pt x="3" y="4"/>
                          </a:lnTo>
                          <a:lnTo>
                            <a:pt x="0" y="8"/>
                          </a:lnTo>
                          <a:lnTo>
                            <a:pt x="3" y="12"/>
                          </a:lnTo>
                          <a:lnTo>
                            <a:pt x="6" y="14"/>
                          </a:lnTo>
                          <a:lnTo>
                            <a:pt x="6" y="10"/>
                          </a:lnTo>
                          <a:lnTo>
                            <a:pt x="9" y="8"/>
                          </a:lnTo>
                          <a:lnTo>
                            <a:pt x="16" y="7"/>
                          </a:lnTo>
                          <a:lnTo>
                            <a:pt x="9" y="10"/>
                          </a:lnTo>
                          <a:lnTo>
                            <a:pt x="6" y="12"/>
                          </a:lnTo>
                          <a:lnTo>
                            <a:pt x="6" y="15"/>
                          </a:lnTo>
                          <a:lnTo>
                            <a:pt x="6" y="17"/>
                          </a:lnTo>
                          <a:lnTo>
                            <a:pt x="9" y="17"/>
                          </a:lnTo>
                          <a:lnTo>
                            <a:pt x="3" y="16"/>
                          </a:lnTo>
                          <a:lnTo>
                            <a:pt x="0" y="13"/>
                          </a:lnTo>
                          <a:lnTo>
                            <a:pt x="0" y="8"/>
                          </a:lnTo>
                          <a:lnTo>
                            <a:pt x="0" y="3"/>
                          </a:lnTo>
                          <a:lnTo>
                            <a:pt x="6" y="1"/>
                          </a:lnTo>
                          <a:lnTo>
                            <a:pt x="9" y="0"/>
                          </a:lnTo>
                          <a:lnTo>
                            <a:pt x="12" y="1"/>
                          </a:lnTo>
                          <a:lnTo>
                            <a:pt x="16" y="3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92" name="Freeform 207"/>
                    <p:cNvSpPr>
                      <a:spLocks/>
                    </p:cNvSpPr>
                    <p:nvPr/>
                  </p:nvSpPr>
                  <p:spPr bwMode="auto">
                    <a:xfrm>
                      <a:off x="127" y="1665"/>
                      <a:ext cx="17" cy="27"/>
                    </a:xfrm>
                    <a:custGeom>
                      <a:avLst/>
                      <a:gdLst>
                        <a:gd name="T0" fmla="*/ 16 w 17"/>
                        <a:gd name="T1" fmla="*/ 6 h 27"/>
                        <a:gd name="T2" fmla="*/ 13 w 17"/>
                        <a:gd name="T3" fmla="*/ 2 h 27"/>
                        <a:gd name="T4" fmla="*/ 9 w 17"/>
                        <a:gd name="T5" fmla="*/ 1 h 27"/>
                        <a:gd name="T6" fmla="*/ 4 w 17"/>
                        <a:gd name="T7" fmla="*/ 2 h 27"/>
                        <a:gd name="T8" fmla="*/ 2 w 17"/>
                        <a:gd name="T9" fmla="*/ 4 h 27"/>
                        <a:gd name="T10" fmla="*/ 1 w 17"/>
                        <a:gd name="T11" fmla="*/ 8 h 27"/>
                        <a:gd name="T12" fmla="*/ 1 w 17"/>
                        <a:gd name="T13" fmla="*/ 11 h 27"/>
                        <a:gd name="T14" fmla="*/ 1 w 17"/>
                        <a:gd name="T15" fmla="*/ 14 h 27"/>
                        <a:gd name="T16" fmla="*/ 1 w 17"/>
                        <a:gd name="T17" fmla="*/ 17 h 27"/>
                        <a:gd name="T18" fmla="*/ 2 w 17"/>
                        <a:gd name="T19" fmla="*/ 21 h 27"/>
                        <a:gd name="T20" fmla="*/ 6 w 17"/>
                        <a:gd name="T21" fmla="*/ 24 h 27"/>
                        <a:gd name="T22" fmla="*/ 8 w 17"/>
                        <a:gd name="T23" fmla="*/ 24 h 27"/>
                        <a:gd name="T24" fmla="*/ 10 w 17"/>
                        <a:gd name="T25" fmla="*/ 24 h 27"/>
                        <a:gd name="T26" fmla="*/ 9 w 17"/>
                        <a:gd name="T27" fmla="*/ 26 h 27"/>
                        <a:gd name="T28" fmla="*/ 6 w 17"/>
                        <a:gd name="T29" fmla="*/ 26 h 27"/>
                        <a:gd name="T30" fmla="*/ 2 w 17"/>
                        <a:gd name="T31" fmla="*/ 24 h 27"/>
                        <a:gd name="T32" fmla="*/ 1 w 17"/>
                        <a:gd name="T33" fmla="*/ 21 h 27"/>
                        <a:gd name="T34" fmla="*/ 1 w 17"/>
                        <a:gd name="T35" fmla="*/ 15 h 27"/>
                        <a:gd name="T36" fmla="*/ 0 w 17"/>
                        <a:gd name="T37" fmla="*/ 11 h 27"/>
                        <a:gd name="T38" fmla="*/ 0 w 17"/>
                        <a:gd name="T39" fmla="*/ 7 h 27"/>
                        <a:gd name="T40" fmla="*/ 1 w 17"/>
                        <a:gd name="T41" fmla="*/ 4 h 27"/>
                        <a:gd name="T42" fmla="*/ 2 w 17"/>
                        <a:gd name="T43" fmla="*/ 1 h 27"/>
                        <a:gd name="T44" fmla="*/ 6 w 17"/>
                        <a:gd name="T45" fmla="*/ 0 h 27"/>
                        <a:gd name="T46" fmla="*/ 13 w 17"/>
                        <a:gd name="T47" fmla="*/ 1 h 27"/>
                        <a:gd name="T48" fmla="*/ 14 w 17"/>
                        <a:gd name="T49" fmla="*/ 2 h 27"/>
                        <a:gd name="T50" fmla="*/ 16 w 17"/>
                        <a:gd name="T51" fmla="*/ 6 h 27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17"/>
                        <a:gd name="T79" fmla="*/ 0 h 27"/>
                        <a:gd name="T80" fmla="*/ 17 w 17"/>
                        <a:gd name="T81" fmla="*/ 27 h 27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17" h="27">
                          <a:moveTo>
                            <a:pt x="16" y="6"/>
                          </a:moveTo>
                          <a:lnTo>
                            <a:pt x="13" y="2"/>
                          </a:lnTo>
                          <a:lnTo>
                            <a:pt x="9" y="1"/>
                          </a:lnTo>
                          <a:lnTo>
                            <a:pt x="4" y="2"/>
                          </a:lnTo>
                          <a:lnTo>
                            <a:pt x="2" y="4"/>
                          </a:lnTo>
                          <a:lnTo>
                            <a:pt x="1" y="8"/>
                          </a:lnTo>
                          <a:lnTo>
                            <a:pt x="1" y="11"/>
                          </a:lnTo>
                          <a:lnTo>
                            <a:pt x="1" y="14"/>
                          </a:lnTo>
                          <a:lnTo>
                            <a:pt x="1" y="17"/>
                          </a:lnTo>
                          <a:lnTo>
                            <a:pt x="2" y="21"/>
                          </a:lnTo>
                          <a:lnTo>
                            <a:pt x="6" y="24"/>
                          </a:lnTo>
                          <a:lnTo>
                            <a:pt x="8" y="24"/>
                          </a:lnTo>
                          <a:lnTo>
                            <a:pt x="10" y="24"/>
                          </a:lnTo>
                          <a:lnTo>
                            <a:pt x="9" y="26"/>
                          </a:lnTo>
                          <a:lnTo>
                            <a:pt x="6" y="26"/>
                          </a:lnTo>
                          <a:lnTo>
                            <a:pt x="2" y="24"/>
                          </a:lnTo>
                          <a:lnTo>
                            <a:pt x="1" y="21"/>
                          </a:lnTo>
                          <a:lnTo>
                            <a:pt x="1" y="15"/>
                          </a:lnTo>
                          <a:lnTo>
                            <a:pt x="0" y="11"/>
                          </a:lnTo>
                          <a:lnTo>
                            <a:pt x="0" y="7"/>
                          </a:lnTo>
                          <a:lnTo>
                            <a:pt x="1" y="4"/>
                          </a:lnTo>
                          <a:lnTo>
                            <a:pt x="2" y="1"/>
                          </a:lnTo>
                          <a:lnTo>
                            <a:pt x="6" y="0"/>
                          </a:lnTo>
                          <a:lnTo>
                            <a:pt x="13" y="1"/>
                          </a:lnTo>
                          <a:lnTo>
                            <a:pt x="14" y="2"/>
                          </a:lnTo>
                          <a:lnTo>
                            <a:pt x="16" y="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  <p:sp>
              <p:nvSpPr>
                <p:cNvPr id="69660" name="Freeform 208"/>
                <p:cNvSpPr>
                  <a:spLocks/>
                </p:cNvSpPr>
                <p:nvPr/>
              </p:nvSpPr>
              <p:spPr bwMode="auto">
                <a:xfrm>
                  <a:off x="45" y="1736"/>
                  <a:ext cx="376" cy="465"/>
                </a:xfrm>
                <a:custGeom>
                  <a:avLst/>
                  <a:gdLst>
                    <a:gd name="T0" fmla="*/ 55 w 376"/>
                    <a:gd name="T1" fmla="*/ 0 h 465"/>
                    <a:gd name="T2" fmla="*/ 112 w 376"/>
                    <a:gd name="T3" fmla="*/ 49 h 465"/>
                    <a:gd name="T4" fmla="*/ 131 w 376"/>
                    <a:gd name="T5" fmla="*/ 85 h 465"/>
                    <a:gd name="T6" fmla="*/ 164 w 376"/>
                    <a:gd name="T7" fmla="*/ 140 h 465"/>
                    <a:gd name="T8" fmla="*/ 171 w 376"/>
                    <a:gd name="T9" fmla="*/ 164 h 465"/>
                    <a:gd name="T10" fmla="*/ 168 w 376"/>
                    <a:gd name="T11" fmla="*/ 186 h 465"/>
                    <a:gd name="T12" fmla="*/ 165 w 376"/>
                    <a:gd name="T13" fmla="*/ 207 h 465"/>
                    <a:gd name="T14" fmla="*/ 260 w 376"/>
                    <a:gd name="T15" fmla="*/ 225 h 465"/>
                    <a:gd name="T16" fmla="*/ 288 w 376"/>
                    <a:gd name="T17" fmla="*/ 232 h 465"/>
                    <a:gd name="T18" fmla="*/ 292 w 376"/>
                    <a:gd name="T19" fmla="*/ 252 h 465"/>
                    <a:gd name="T20" fmla="*/ 238 w 376"/>
                    <a:gd name="T21" fmla="*/ 263 h 465"/>
                    <a:gd name="T22" fmla="*/ 186 w 376"/>
                    <a:gd name="T23" fmla="*/ 267 h 465"/>
                    <a:gd name="T24" fmla="*/ 167 w 376"/>
                    <a:gd name="T25" fmla="*/ 287 h 465"/>
                    <a:gd name="T26" fmla="*/ 164 w 376"/>
                    <a:gd name="T27" fmla="*/ 313 h 465"/>
                    <a:gd name="T28" fmla="*/ 173 w 376"/>
                    <a:gd name="T29" fmla="*/ 322 h 465"/>
                    <a:gd name="T30" fmla="*/ 195 w 376"/>
                    <a:gd name="T31" fmla="*/ 329 h 465"/>
                    <a:gd name="T32" fmla="*/ 220 w 376"/>
                    <a:gd name="T33" fmla="*/ 340 h 465"/>
                    <a:gd name="T34" fmla="*/ 322 w 376"/>
                    <a:gd name="T35" fmla="*/ 376 h 465"/>
                    <a:gd name="T36" fmla="*/ 349 w 376"/>
                    <a:gd name="T37" fmla="*/ 399 h 465"/>
                    <a:gd name="T38" fmla="*/ 375 w 376"/>
                    <a:gd name="T39" fmla="*/ 464 h 465"/>
                    <a:gd name="T40" fmla="*/ 188 w 376"/>
                    <a:gd name="T41" fmla="*/ 452 h 465"/>
                    <a:gd name="T42" fmla="*/ 81 w 376"/>
                    <a:gd name="T43" fmla="*/ 451 h 465"/>
                    <a:gd name="T44" fmla="*/ 32 w 376"/>
                    <a:gd name="T45" fmla="*/ 445 h 465"/>
                    <a:gd name="T46" fmla="*/ 10 w 376"/>
                    <a:gd name="T47" fmla="*/ 428 h 465"/>
                    <a:gd name="T48" fmla="*/ 3 w 376"/>
                    <a:gd name="T49" fmla="*/ 400 h 465"/>
                    <a:gd name="T50" fmla="*/ 14 w 376"/>
                    <a:gd name="T51" fmla="*/ 353 h 465"/>
                    <a:gd name="T52" fmla="*/ 28 w 376"/>
                    <a:gd name="T53" fmla="*/ 312 h 465"/>
                    <a:gd name="T54" fmla="*/ 25 w 376"/>
                    <a:gd name="T55" fmla="*/ 281 h 465"/>
                    <a:gd name="T56" fmla="*/ 27 w 376"/>
                    <a:gd name="T57" fmla="*/ 250 h 465"/>
                    <a:gd name="T58" fmla="*/ 5 w 376"/>
                    <a:gd name="T59" fmla="*/ 179 h 465"/>
                    <a:gd name="T60" fmla="*/ 0 w 376"/>
                    <a:gd name="T61" fmla="*/ 112 h 465"/>
                    <a:gd name="T62" fmla="*/ 8 w 376"/>
                    <a:gd name="T63" fmla="*/ 76 h 465"/>
                    <a:gd name="T64" fmla="*/ 23 w 376"/>
                    <a:gd name="T65" fmla="*/ 44 h 46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76"/>
                    <a:gd name="T100" fmla="*/ 0 h 465"/>
                    <a:gd name="T101" fmla="*/ 376 w 376"/>
                    <a:gd name="T102" fmla="*/ 465 h 46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76" h="465">
                      <a:moveTo>
                        <a:pt x="47" y="24"/>
                      </a:moveTo>
                      <a:lnTo>
                        <a:pt x="55" y="0"/>
                      </a:lnTo>
                      <a:lnTo>
                        <a:pt x="119" y="30"/>
                      </a:lnTo>
                      <a:lnTo>
                        <a:pt x="112" y="49"/>
                      </a:lnTo>
                      <a:lnTo>
                        <a:pt x="121" y="67"/>
                      </a:lnTo>
                      <a:lnTo>
                        <a:pt x="131" y="85"/>
                      </a:lnTo>
                      <a:lnTo>
                        <a:pt x="146" y="114"/>
                      </a:lnTo>
                      <a:lnTo>
                        <a:pt x="164" y="140"/>
                      </a:lnTo>
                      <a:lnTo>
                        <a:pt x="169" y="155"/>
                      </a:lnTo>
                      <a:lnTo>
                        <a:pt x="171" y="164"/>
                      </a:lnTo>
                      <a:lnTo>
                        <a:pt x="170" y="176"/>
                      </a:lnTo>
                      <a:lnTo>
                        <a:pt x="168" y="186"/>
                      </a:lnTo>
                      <a:lnTo>
                        <a:pt x="165" y="196"/>
                      </a:lnTo>
                      <a:lnTo>
                        <a:pt x="165" y="207"/>
                      </a:lnTo>
                      <a:lnTo>
                        <a:pt x="226" y="221"/>
                      </a:lnTo>
                      <a:lnTo>
                        <a:pt x="260" y="225"/>
                      </a:lnTo>
                      <a:lnTo>
                        <a:pt x="284" y="223"/>
                      </a:lnTo>
                      <a:lnTo>
                        <a:pt x="288" y="232"/>
                      </a:lnTo>
                      <a:lnTo>
                        <a:pt x="290" y="241"/>
                      </a:lnTo>
                      <a:lnTo>
                        <a:pt x="292" y="252"/>
                      </a:lnTo>
                      <a:lnTo>
                        <a:pt x="267" y="260"/>
                      </a:lnTo>
                      <a:lnTo>
                        <a:pt x="238" y="263"/>
                      </a:lnTo>
                      <a:lnTo>
                        <a:pt x="215" y="263"/>
                      </a:lnTo>
                      <a:lnTo>
                        <a:pt x="186" y="267"/>
                      </a:lnTo>
                      <a:lnTo>
                        <a:pt x="167" y="263"/>
                      </a:lnTo>
                      <a:lnTo>
                        <a:pt x="167" y="287"/>
                      </a:lnTo>
                      <a:lnTo>
                        <a:pt x="162" y="300"/>
                      </a:lnTo>
                      <a:lnTo>
                        <a:pt x="164" y="313"/>
                      </a:lnTo>
                      <a:lnTo>
                        <a:pt x="162" y="322"/>
                      </a:lnTo>
                      <a:lnTo>
                        <a:pt x="173" y="322"/>
                      </a:lnTo>
                      <a:lnTo>
                        <a:pt x="179" y="327"/>
                      </a:lnTo>
                      <a:lnTo>
                        <a:pt x="195" y="329"/>
                      </a:lnTo>
                      <a:lnTo>
                        <a:pt x="207" y="337"/>
                      </a:lnTo>
                      <a:lnTo>
                        <a:pt x="220" y="340"/>
                      </a:lnTo>
                      <a:lnTo>
                        <a:pt x="296" y="367"/>
                      </a:lnTo>
                      <a:lnTo>
                        <a:pt x="322" y="376"/>
                      </a:lnTo>
                      <a:lnTo>
                        <a:pt x="338" y="383"/>
                      </a:lnTo>
                      <a:lnTo>
                        <a:pt x="349" y="399"/>
                      </a:lnTo>
                      <a:lnTo>
                        <a:pt x="362" y="423"/>
                      </a:lnTo>
                      <a:lnTo>
                        <a:pt x="375" y="464"/>
                      </a:lnTo>
                      <a:lnTo>
                        <a:pt x="232" y="464"/>
                      </a:lnTo>
                      <a:lnTo>
                        <a:pt x="188" y="452"/>
                      </a:lnTo>
                      <a:lnTo>
                        <a:pt x="123" y="450"/>
                      </a:lnTo>
                      <a:lnTo>
                        <a:pt x="81" y="451"/>
                      </a:lnTo>
                      <a:lnTo>
                        <a:pt x="58" y="452"/>
                      </a:lnTo>
                      <a:lnTo>
                        <a:pt x="32" y="445"/>
                      </a:lnTo>
                      <a:lnTo>
                        <a:pt x="23" y="440"/>
                      </a:lnTo>
                      <a:lnTo>
                        <a:pt x="10" y="428"/>
                      </a:lnTo>
                      <a:lnTo>
                        <a:pt x="7" y="418"/>
                      </a:lnTo>
                      <a:lnTo>
                        <a:pt x="3" y="400"/>
                      </a:lnTo>
                      <a:lnTo>
                        <a:pt x="5" y="383"/>
                      </a:lnTo>
                      <a:lnTo>
                        <a:pt x="14" y="353"/>
                      </a:lnTo>
                      <a:lnTo>
                        <a:pt x="26" y="324"/>
                      </a:lnTo>
                      <a:lnTo>
                        <a:pt x="28" y="312"/>
                      </a:lnTo>
                      <a:lnTo>
                        <a:pt x="24" y="304"/>
                      </a:lnTo>
                      <a:lnTo>
                        <a:pt x="25" y="281"/>
                      </a:lnTo>
                      <a:lnTo>
                        <a:pt x="29" y="271"/>
                      </a:lnTo>
                      <a:lnTo>
                        <a:pt x="27" y="250"/>
                      </a:lnTo>
                      <a:lnTo>
                        <a:pt x="18" y="220"/>
                      </a:lnTo>
                      <a:lnTo>
                        <a:pt x="5" y="179"/>
                      </a:lnTo>
                      <a:lnTo>
                        <a:pt x="0" y="143"/>
                      </a:lnTo>
                      <a:lnTo>
                        <a:pt x="0" y="112"/>
                      </a:lnTo>
                      <a:lnTo>
                        <a:pt x="3" y="89"/>
                      </a:lnTo>
                      <a:lnTo>
                        <a:pt x="8" y="76"/>
                      </a:lnTo>
                      <a:lnTo>
                        <a:pt x="15" y="60"/>
                      </a:lnTo>
                      <a:lnTo>
                        <a:pt x="23" y="44"/>
                      </a:lnTo>
                      <a:lnTo>
                        <a:pt x="47" y="24"/>
                      </a:lnTo>
                    </a:path>
                  </a:pathLst>
                </a:custGeom>
                <a:solidFill>
                  <a:srgbClr val="00006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69661" name="Group 209"/>
                <p:cNvGrpSpPr>
                  <a:grpSpLocks/>
                </p:cNvGrpSpPr>
                <p:nvPr/>
              </p:nvGrpSpPr>
              <p:grpSpPr bwMode="auto">
                <a:xfrm>
                  <a:off x="48" y="1760"/>
                  <a:ext cx="387" cy="431"/>
                  <a:chOff x="48" y="1760"/>
                  <a:chExt cx="387" cy="431"/>
                </a:xfrm>
              </p:grpSpPr>
              <p:grpSp>
                <p:nvGrpSpPr>
                  <p:cNvPr id="69663" name="Group 210"/>
                  <p:cNvGrpSpPr>
                    <a:grpSpLocks/>
                  </p:cNvGrpSpPr>
                  <p:nvPr/>
                </p:nvGrpSpPr>
                <p:grpSpPr bwMode="auto">
                  <a:xfrm>
                    <a:off x="318" y="1928"/>
                    <a:ext cx="117" cy="59"/>
                    <a:chOff x="318" y="1928"/>
                    <a:chExt cx="117" cy="59"/>
                  </a:xfrm>
                </p:grpSpPr>
                <p:sp>
                  <p:nvSpPr>
                    <p:cNvPr id="69680" name="Freeform 211"/>
                    <p:cNvSpPr>
                      <a:spLocks/>
                    </p:cNvSpPr>
                    <p:nvPr/>
                  </p:nvSpPr>
                  <p:spPr bwMode="auto">
                    <a:xfrm>
                      <a:off x="318" y="1928"/>
                      <a:ext cx="114" cy="59"/>
                    </a:xfrm>
                    <a:custGeom>
                      <a:avLst/>
                      <a:gdLst>
                        <a:gd name="T0" fmla="*/ 0 w 114"/>
                        <a:gd name="T1" fmla="*/ 34 h 59"/>
                        <a:gd name="T2" fmla="*/ 14 w 114"/>
                        <a:gd name="T3" fmla="*/ 32 h 59"/>
                        <a:gd name="T4" fmla="*/ 19 w 114"/>
                        <a:gd name="T5" fmla="*/ 31 h 59"/>
                        <a:gd name="T6" fmla="*/ 22 w 114"/>
                        <a:gd name="T7" fmla="*/ 28 h 59"/>
                        <a:gd name="T8" fmla="*/ 26 w 114"/>
                        <a:gd name="T9" fmla="*/ 25 h 59"/>
                        <a:gd name="T10" fmla="*/ 33 w 114"/>
                        <a:gd name="T11" fmla="*/ 20 h 59"/>
                        <a:gd name="T12" fmla="*/ 45 w 114"/>
                        <a:gd name="T13" fmla="*/ 11 h 59"/>
                        <a:gd name="T14" fmla="*/ 47 w 114"/>
                        <a:gd name="T15" fmla="*/ 8 h 59"/>
                        <a:gd name="T16" fmla="*/ 50 w 114"/>
                        <a:gd name="T17" fmla="*/ 6 h 59"/>
                        <a:gd name="T18" fmla="*/ 57 w 114"/>
                        <a:gd name="T19" fmla="*/ 5 h 59"/>
                        <a:gd name="T20" fmla="*/ 76 w 114"/>
                        <a:gd name="T21" fmla="*/ 2 h 59"/>
                        <a:gd name="T22" fmla="*/ 82 w 114"/>
                        <a:gd name="T23" fmla="*/ 0 h 59"/>
                        <a:gd name="T24" fmla="*/ 86 w 114"/>
                        <a:gd name="T25" fmla="*/ 2 h 59"/>
                        <a:gd name="T26" fmla="*/ 89 w 114"/>
                        <a:gd name="T27" fmla="*/ 4 h 59"/>
                        <a:gd name="T28" fmla="*/ 96 w 114"/>
                        <a:gd name="T29" fmla="*/ 7 h 59"/>
                        <a:gd name="T30" fmla="*/ 99 w 114"/>
                        <a:gd name="T31" fmla="*/ 8 h 59"/>
                        <a:gd name="T32" fmla="*/ 103 w 114"/>
                        <a:gd name="T33" fmla="*/ 9 h 59"/>
                        <a:gd name="T34" fmla="*/ 105 w 114"/>
                        <a:gd name="T35" fmla="*/ 10 h 59"/>
                        <a:gd name="T36" fmla="*/ 107 w 114"/>
                        <a:gd name="T37" fmla="*/ 14 h 59"/>
                        <a:gd name="T38" fmla="*/ 110 w 114"/>
                        <a:gd name="T39" fmla="*/ 16 h 59"/>
                        <a:gd name="T40" fmla="*/ 110 w 114"/>
                        <a:gd name="T41" fmla="*/ 19 h 59"/>
                        <a:gd name="T42" fmla="*/ 111 w 114"/>
                        <a:gd name="T43" fmla="*/ 20 h 59"/>
                        <a:gd name="T44" fmla="*/ 113 w 114"/>
                        <a:gd name="T45" fmla="*/ 22 h 59"/>
                        <a:gd name="T46" fmla="*/ 111 w 114"/>
                        <a:gd name="T47" fmla="*/ 24 h 59"/>
                        <a:gd name="T48" fmla="*/ 109 w 114"/>
                        <a:gd name="T49" fmla="*/ 25 h 59"/>
                        <a:gd name="T50" fmla="*/ 105 w 114"/>
                        <a:gd name="T51" fmla="*/ 25 h 59"/>
                        <a:gd name="T52" fmla="*/ 102 w 114"/>
                        <a:gd name="T53" fmla="*/ 24 h 59"/>
                        <a:gd name="T54" fmla="*/ 99 w 114"/>
                        <a:gd name="T55" fmla="*/ 22 h 59"/>
                        <a:gd name="T56" fmla="*/ 96 w 114"/>
                        <a:gd name="T57" fmla="*/ 22 h 59"/>
                        <a:gd name="T58" fmla="*/ 93 w 114"/>
                        <a:gd name="T59" fmla="*/ 21 h 59"/>
                        <a:gd name="T60" fmla="*/ 89 w 114"/>
                        <a:gd name="T61" fmla="*/ 20 h 59"/>
                        <a:gd name="T62" fmla="*/ 85 w 114"/>
                        <a:gd name="T63" fmla="*/ 21 h 59"/>
                        <a:gd name="T64" fmla="*/ 81 w 114"/>
                        <a:gd name="T65" fmla="*/ 22 h 59"/>
                        <a:gd name="T66" fmla="*/ 89 w 114"/>
                        <a:gd name="T67" fmla="*/ 24 h 59"/>
                        <a:gd name="T68" fmla="*/ 95 w 114"/>
                        <a:gd name="T69" fmla="*/ 26 h 59"/>
                        <a:gd name="T70" fmla="*/ 103 w 114"/>
                        <a:gd name="T71" fmla="*/ 28 h 59"/>
                        <a:gd name="T72" fmla="*/ 105 w 114"/>
                        <a:gd name="T73" fmla="*/ 30 h 59"/>
                        <a:gd name="T74" fmla="*/ 105 w 114"/>
                        <a:gd name="T75" fmla="*/ 32 h 59"/>
                        <a:gd name="T76" fmla="*/ 104 w 114"/>
                        <a:gd name="T77" fmla="*/ 33 h 59"/>
                        <a:gd name="T78" fmla="*/ 101 w 114"/>
                        <a:gd name="T79" fmla="*/ 34 h 59"/>
                        <a:gd name="T80" fmla="*/ 98 w 114"/>
                        <a:gd name="T81" fmla="*/ 34 h 59"/>
                        <a:gd name="T82" fmla="*/ 88 w 114"/>
                        <a:gd name="T83" fmla="*/ 32 h 59"/>
                        <a:gd name="T84" fmla="*/ 79 w 114"/>
                        <a:gd name="T85" fmla="*/ 31 h 59"/>
                        <a:gd name="T86" fmla="*/ 73 w 114"/>
                        <a:gd name="T87" fmla="*/ 32 h 59"/>
                        <a:gd name="T88" fmla="*/ 69 w 114"/>
                        <a:gd name="T89" fmla="*/ 34 h 59"/>
                        <a:gd name="T90" fmla="*/ 64 w 114"/>
                        <a:gd name="T91" fmla="*/ 37 h 59"/>
                        <a:gd name="T92" fmla="*/ 61 w 114"/>
                        <a:gd name="T93" fmla="*/ 41 h 59"/>
                        <a:gd name="T94" fmla="*/ 57 w 114"/>
                        <a:gd name="T95" fmla="*/ 45 h 59"/>
                        <a:gd name="T96" fmla="*/ 53 w 114"/>
                        <a:gd name="T97" fmla="*/ 49 h 59"/>
                        <a:gd name="T98" fmla="*/ 48 w 114"/>
                        <a:gd name="T99" fmla="*/ 50 h 59"/>
                        <a:gd name="T100" fmla="*/ 44 w 114"/>
                        <a:gd name="T101" fmla="*/ 51 h 59"/>
                        <a:gd name="T102" fmla="*/ 38 w 114"/>
                        <a:gd name="T103" fmla="*/ 51 h 59"/>
                        <a:gd name="T104" fmla="*/ 32 w 114"/>
                        <a:gd name="T105" fmla="*/ 52 h 59"/>
                        <a:gd name="T106" fmla="*/ 24 w 114"/>
                        <a:gd name="T107" fmla="*/ 52 h 59"/>
                        <a:gd name="T108" fmla="*/ 19 w 114"/>
                        <a:gd name="T109" fmla="*/ 55 h 59"/>
                        <a:gd name="T110" fmla="*/ 0 w 114"/>
                        <a:gd name="T111" fmla="*/ 58 h 59"/>
                        <a:gd name="T112" fmla="*/ 0 w 114"/>
                        <a:gd name="T113" fmla="*/ 34 h 59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w 114"/>
                        <a:gd name="T172" fmla="*/ 0 h 59"/>
                        <a:gd name="T173" fmla="*/ 114 w 114"/>
                        <a:gd name="T174" fmla="*/ 59 h 59"/>
                      </a:gdLst>
                      <a:ahLst/>
                      <a:cxnLst>
                        <a:cxn ang="T114">
                          <a:pos x="T0" y="T1"/>
                        </a:cxn>
                        <a:cxn ang="T115">
                          <a:pos x="T2" y="T3"/>
                        </a:cxn>
                        <a:cxn ang="T116">
                          <a:pos x="T4" y="T5"/>
                        </a:cxn>
                        <a:cxn ang="T117">
                          <a:pos x="T6" y="T7"/>
                        </a:cxn>
                        <a:cxn ang="T118">
                          <a:pos x="T8" y="T9"/>
                        </a:cxn>
                        <a:cxn ang="T119">
                          <a:pos x="T10" y="T11"/>
                        </a:cxn>
                        <a:cxn ang="T120">
                          <a:pos x="T12" y="T13"/>
                        </a:cxn>
                        <a:cxn ang="T121">
                          <a:pos x="T14" y="T15"/>
                        </a:cxn>
                        <a:cxn ang="T122">
                          <a:pos x="T16" y="T17"/>
                        </a:cxn>
                        <a:cxn ang="T123">
                          <a:pos x="T18" y="T19"/>
                        </a:cxn>
                        <a:cxn ang="T124">
                          <a:pos x="T20" y="T21"/>
                        </a:cxn>
                        <a:cxn ang="T125">
                          <a:pos x="T22" y="T23"/>
                        </a:cxn>
                        <a:cxn ang="T126">
                          <a:pos x="T24" y="T25"/>
                        </a:cxn>
                        <a:cxn ang="T127">
                          <a:pos x="T26" y="T27"/>
                        </a:cxn>
                        <a:cxn ang="T128">
                          <a:pos x="T28" y="T29"/>
                        </a:cxn>
                        <a:cxn ang="T129">
                          <a:pos x="T30" y="T31"/>
                        </a:cxn>
                        <a:cxn ang="T130">
                          <a:pos x="T32" y="T33"/>
                        </a:cxn>
                        <a:cxn ang="T131">
                          <a:pos x="T34" y="T35"/>
                        </a:cxn>
                        <a:cxn ang="T132">
                          <a:pos x="T36" y="T37"/>
                        </a:cxn>
                        <a:cxn ang="T133">
                          <a:pos x="T38" y="T39"/>
                        </a:cxn>
                        <a:cxn ang="T134">
                          <a:pos x="T40" y="T41"/>
                        </a:cxn>
                        <a:cxn ang="T135">
                          <a:pos x="T42" y="T43"/>
                        </a:cxn>
                        <a:cxn ang="T136">
                          <a:pos x="T44" y="T45"/>
                        </a:cxn>
                        <a:cxn ang="T137">
                          <a:pos x="T46" y="T47"/>
                        </a:cxn>
                        <a:cxn ang="T138">
                          <a:pos x="T48" y="T49"/>
                        </a:cxn>
                        <a:cxn ang="T139">
                          <a:pos x="T50" y="T51"/>
                        </a:cxn>
                        <a:cxn ang="T140">
                          <a:pos x="T52" y="T53"/>
                        </a:cxn>
                        <a:cxn ang="T141">
                          <a:pos x="T54" y="T55"/>
                        </a:cxn>
                        <a:cxn ang="T142">
                          <a:pos x="T56" y="T57"/>
                        </a:cxn>
                        <a:cxn ang="T143">
                          <a:pos x="T58" y="T59"/>
                        </a:cxn>
                        <a:cxn ang="T144">
                          <a:pos x="T60" y="T61"/>
                        </a:cxn>
                        <a:cxn ang="T145">
                          <a:pos x="T62" y="T63"/>
                        </a:cxn>
                        <a:cxn ang="T146">
                          <a:pos x="T64" y="T65"/>
                        </a:cxn>
                        <a:cxn ang="T147">
                          <a:pos x="T66" y="T67"/>
                        </a:cxn>
                        <a:cxn ang="T148">
                          <a:pos x="T68" y="T69"/>
                        </a:cxn>
                        <a:cxn ang="T149">
                          <a:pos x="T70" y="T71"/>
                        </a:cxn>
                        <a:cxn ang="T150">
                          <a:pos x="T72" y="T73"/>
                        </a:cxn>
                        <a:cxn ang="T151">
                          <a:pos x="T74" y="T75"/>
                        </a:cxn>
                        <a:cxn ang="T152">
                          <a:pos x="T76" y="T77"/>
                        </a:cxn>
                        <a:cxn ang="T153">
                          <a:pos x="T78" y="T79"/>
                        </a:cxn>
                        <a:cxn ang="T154">
                          <a:pos x="T80" y="T81"/>
                        </a:cxn>
                        <a:cxn ang="T155">
                          <a:pos x="T82" y="T83"/>
                        </a:cxn>
                        <a:cxn ang="T156">
                          <a:pos x="T84" y="T85"/>
                        </a:cxn>
                        <a:cxn ang="T157">
                          <a:pos x="T86" y="T87"/>
                        </a:cxn>
                        <a:cxn ang="T158">
                          <a:pos x="T88" y="T89"/>
                        </a:cxn>
                        <a:cxn ang="T159">
                          <a:pos x="T90" y="T91"/>
                        </a:cxn>
                        <a:cxn ang="T160">
                          <a:pos x="T92" y="T93"/>
                        </a:cxn>
                        <a:cxn ang="T161">
                          <a:pos x="T94" y="T95"/>
                        </a:cxn>
                        <a:cxn ang="T162">
                          <a:pos x="T96" y="T97"/>
                        </a:cxn>
                        <a:cxn ang="T163">
                          <a:pos x="T98" y="T99"/>
                        </a:cxn>
                        <a:cxn ang="T164">
                          <a:pos x="T100" y="T101"/>
                        </a:cxn>
                        <a:cxn ang="T165">
                          <a:pos x="T102" y="T103"/>
                        </a:cxn>
                        <a:cxn ang="T166">
                          <a:pos x="T104" y="T105"/>
                        </a:cxn>
                        <a:cxn ang="T167">
                          <a:pos x="T106" y="T107"/>
                        </a:cxn>
                        <a:cxn ang="T168">
                          <a:pos x="T108" y="T109"/>
                        </a:cxn>
                        <a:cxn ang="T169">
                          <a:pos x="T110" y="T111"/>
                        </a:cxn>
                        <a:cxn ang="T170">
                          <a:pos x="T112" y="T113"/>
                        </a:cxn>
                      </a:cxnLst>
                      <a:rect l="T171" t="T172" r="T173" b="T174"/>
                      <a:pathLst>
                        <a:path w="114" h="59">
                          <a:moveTo>
                            <a:pt x="0" y="34"/>
                          </a:moveTo>
                          <a:lnTo>
                            <a:pt x="14" y="32"/>
                          </a:lnTo>
                          <a:lnTo>
                            <a:pt x="19" y="31"/>
                          </a:lnTo>
                          <a:lnTo>
                            <a:pt x="22" y="28"/>
                          </a:lnTo>
                          <a:lnTo>
                            <a:pt x="26" y="25"/>
                          </a:lnTo>
                          <a:lnTo>
                            <a:pt x="33" y="20"/>
                          </a:lnTo>
                          <a:lnTo>
                            <a:pt x="45" y="11"/>
                          </a:lnTo>
                          <a:lnTo>
                            <a:pt x="47" y="8"/>
                          </a:lnTo>
                          <a:lnTo>
                            <a:pt x="50" y="6"/>
                          </a:lnTo>
                          <a:lnTo>
                            <a:pt x="57" y="5"/>
                          </a:lnTo>
                          <a:lnTo>
                            <a:pt x="76" y="2"/>
                          </a:lnTo>
                          <a:lnTo>
                            <a:pt x="82" y="0"/>
                          </a:lnTo>
                          <a:lnTo>
                            <a:pt x="86" y="2"/>
                          </a:lnTo>
                          <a:lnTo>
                            <a:pt x="89" y="4"/>
                          </a:lnTo>
                          <a:lnTo>
                            <a:pt x="96" y="7"/>
                          </a:lnTo>
                          <a:lnTo>
                            <a:pt x="99" y="8"/>
                          </a:lnTo>
                          <a:lnTo>
                            <a:pt x="103" y="9"/>
                          </a:lnTo>
                          <a:lnTo>
                            <a:pt x="105" y="10"/>
                          </a:lnTo>
                          <a:lnTo>
                            <a:pt x="107" y="14"/>
                          </a:lnTo>
                          <a:lnTo>
                            <a:pt x="110" y="16"/>
                          </a:lnTo>
                          <a:lnTo>
                            <a:pt x="110" y="19"/>
                          </a:lnTo>
                          <a:lnTo>
                            <a:pt x="111" y="20"/>
                          </a:lnTo>
                          <a:lnTo>
                            <a:pt x="113" y="22"/>
                          </a:lnTo>
                          <a:lnTo>
                            <a:pt x="111" y="24"/>
                          </a:lnTo>
                          <a:lnTo>
                            <a:pt x="109" y="25"/>
                          </a:lnTo>
                          <a:lnTo>
                            <a:pt x="105" y="25"/>
                          </a:lnTo>
                          <a:lnTo>
                            <a:pt x="102" y="24"/>
                          </a:lnTo>
                          <a:lnTo>
                            <a:pt x="99" y="22"/>
                          </a:lnTo>
                          <a:lnTo>
                            <a:pt x="96" y="22"/>
                          </a:lnTo>
                          <a:lnTo>
                            <a:pt x="93" y="21"/>
                          </a:lnTo>
                          <a:lnTo>
                            <a:pt x="89" y="20"/>
                          </a:lnTo>
                          <a:lnTo>
                            <a:pt x="85" y="21"/>
                          </a:lnTo>
                          <a:lnTo>
                            <a:pt x="81" y="22"/>
                          </a:lnTo>
                          <a:lnTo>
                            <a:pt x="89" y="24"/>
                          </a:lnTo>
                          <a:lnTo>
                            <a:pt x="95" y="26"/>
                          </a:lnTo>
                          <a:lnTo>
                            <a:pt x="103" y="28"/>
                          </a:lnTo>
                          <a:lnTo>
                            <a:pt x="105" y="30"/>
                          </a:lnTo>
                          <a:lnTo>
                            <a:pt x="105" y="32"/>
                          </a:lnTo>
                          <a:lnTo>
                            <a:pt x="104" y="33"/>
                          </a:lnTo>
                          <a:lnTo>
                            <a:pt x="101" y="34"/>
                          </a:lnTo>
                          <a:lnTo>
                            <a:pt x="98" y="34"/>
                          </a:lnTo>
                          <a:lnTo>
                            <a:pt x="88" y="32"/>
                          </a:lnTo>
                          <a:lnTo>
                            <a:pt x="79" y="31"/>
                          </a:lnTo>
                          <a:lnTo>
                            <a:pt x="73" y="32"/>
                          </a:lnTo>
                          <a:lnTo>
                            <a:pt x="69" y="34"/>
                          </a:lnTo>
                          <a:lnTo>
                            <a:pt x="64" y="37"/>
                          </a:lnTo>
                          <a:lnTo>
                            <a:pt x="61" y="41"/>
                          </a:lnTo>
                          <a:lnTo>
                            <a:pt x="57" y="45"/>
                          </a:lnTo>
                          <a:lnTo>
                            <a:pt x="53" y="49"/>
                          </a:lnTo>
                          <a:lnTo>
                            <a:pt x="48" y="50"/>
                          </a:lnTo>
                          <a:lnTo>
                            <a:pt x="44" y="51"/>
                          </a:lnTo>
                          <a:lnTo>
                            <a:pt x="38" y="51"/>
                          </a:lnTo>
                          <a:lnTo>
                            <a:pt x="32" y="52"/>
                          </a:lnTo>
                          <a:lnTo>
                            <a:pt x="24" y="52"/>
                          </a:lnTo>
                          <a:lnTo>
                            <a:pt x="19" y="55"/>
                          </a:lnTo>
                          <a:lnTo>
                            <a:pt x="0" y="58"/>
                          </a:lnTo>
                          <a:lnTo>
                            <a:pt x="0" y="34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81" name="Freeform 212"/>
                    <p:cNvSpPr>
                      <a:spLocks/>
                    </p:cNvSpPr>
                    <p:nvPr/>
                  </p:nvSpPr>
                  <p:spPr bwMode="auto">
                    <a:xfrm>
                      <a:off x="389" y="1937"/>
                      <a:ext cx="29" cy="17"/>
                    </a:xfrm>
                    <a:custGeom>
                      <a:avLst/>
                      <a:gdLst>
                        <a:gd name="T0" fmla="*/ 28 w 29"/>
                        <a:gd name="T1" fmla="*/ 0 h 17"/>
                        <a:gd name="T2" fmla="*/ 23 w 29"/>
                        <a:gd name="T3" fmla="*/ 8 h 17"/>
                        <a:gd name="T4" fmla="*/ 19 w 29"/>
                        <a:gd name="T5" fmla="*/ 8 h 17"/>
                        <a:gd name="T6" fmla="*/ 15 w 29"/>
                        <a:gd name="T7" fmla="*/ 8 h 17"/>
                        <a:gd name="T8" fmla="*/ 11 w 29"/>
                        <a:gd name="T9" fmla="*/ 16 h 17"/>
                        <a:gd name="T10" fmla="*/ 5 w 29"/>
                        <a:gd name="T11" fmla="*/ 8 h 17"/>
                        <a:gd name="T12" fmla="*/ 0 w 29"/>
                        <a:gd name="T13" fmla="*/ 8 h 17"/>
                        <a:gd name="T14" fmla="*/ 6 w 29"/>
                        <a:gd name="T15" fmla="*/ 16 h 17"/>
                        <a:gd name="T16" fmla="*/ 12 w 29"/>
                        <a:gd name="T17" fmla="*/ 16 h 17"/>
                        <a:gd name="T18" fmla="*/ 19 w 29"/>
                        <a:gd name="T19" fmla="*/ 8 h 17"/>
                        <a:gd name="T20" fmla="*/ 23 w 29"/>
                        <a:gd name="T21" fmla="*/ 8 h 17"/>
                        <a:gd name="T22" fmla="*/ 27 w 29"/>
                        <a:gd name="T23" fmla="*/ 0 h 17"/>
                        <a:gd name="T24" fmla="*/ 28 w 29"/>
                        <a:gd name="T25" fmla="*/ 0 h 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9"/>
                        <a:gd name="T40" fmla="*/ 0 h 17"/>
                        <a:gd name="T41" fmla="*/ 29 w 29"/>
                        <a:gd name="T42" fmla="*/ 17 h 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9" h="17">
                          <a:moveTo>
                            <a:pt x="28" y="0"/>
                          </a:moveTo>
                          <a:lnTo>
                            <a:pt x="23" y="8"/>
                          </a:lnTo>
                          <a:lnTo>
                            <a:pt x="19" y="8"/>
                          </a:lnTo>
                          <a:lnTo>
                            <a:pt x="15" y="8"/>
                          </a:lnTo>
                          <a:lnTo>
                            <a:pt x="11" y="16"/>
                          </a:lnTo>
                          <a:lnTo>
                            <a:pt x="5" y="8"/>
                          </a:lnTo>
                          <a:lnTo>
                            <a:pt x="0" y="8"/>
                          </a:lnTo>
                          <a:lnTo>
                            <a:pt x="6" y="16"/>
                          </a:lnTo>
                          <a:lnTo>
                            <a:pt x="12" y="16"/>
                          </a:lnTo>
                          <a:lnTo>
                            <a:pt x="19" y="8"/>
                          </a:lnTo>
                          <a:lnTo>
                            <a:pt x="23" y="8"/>
                          </a:lnTo>
                          <a:lnTo>
                            <a:pt x="27" y="0"/>
                          </a:lnTo>
                          <a:lnTo>
                            <a:pt x="28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82" name="Freeform 213"/>
                    <p:cNvSpPr>
                      <a:spLocks/>
                    </p:cNvSpPr>
                    <p:nvPr/>
                  </p:nvSpPr>
                  <p:spPr bwMode="auto">
                    <a:xfrm>
                      <a:off x="375" y="1928"/>
                      <a:ext cx="23" cy="17"/>
                    </a:xfrm>
                    <a:custGeom>
                      <a:avLst/>
                      <a:gdLst>
                        <a:gd name="T0" fmla="*/ 16 w 23"/>
                        <a:gd name="T1" fmla="*/ 16 h 17"/>
                        <a:gd name="T2" fmla="*/ 19 w 23"/>
                        <a:gd name="T3" fmla="*/ 16 h 17"/>
                        <a:gd name="T4" fmla="*/ 22 w 23"/>
                        <a:gd name="T5" fmla="*/ 10 h 17"/>
                        <a:gd name="T6" fmla="*/ 20 w 23"/>
                        <a:gd name="T7" fmla="*/ 10 h 17"/>
                        <a:gd name="T8" fmla="*/ 17 w 23"/>
                        <a:gd name="T9" fmla="*/ 10 h 17"/>
                        <a:gd name="T10" fmla="*/ 10 w 23"/>
                        <a:gd name="T11" fmla="*/ 5 h 17"/>
                        <a:gd name="T12" fmla="*/ 5 w 23"/>
                        <a:gd name="T13" fmla="*/ 5 h 17"/>
                        <a:gd name="T14" fmla="*/ 1 w 23"/>
                        <a:gd name="T15" fmla="*/ 0 h 17"/>
                        <a:gd name="T16" fmla="*/ 0 w 23"/>
                        <a:gd name="T17" fmla="*/ 5 h 17"/>
                        <a:gd name="T18" fmla="*/ 5 w 23"/>
                        <a:gd name="T19" fmla="*/ 5 h 17"/>
                        <a:gd name="T20" fmla="*/ 11 w 23"/>
                        <a:gd name="T21" fmla="*/ 10 h 17"/>
                        <a:gd name="T22" fmla="*/ 16 w 23"/>
                        <a:gd name="T23" fmla="*/ 16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23"/>
                        <a:gd name="T37" fmla="*/ 0 h 17"/>
                        <a:gd name="T38" fmla="*/ 23 w 23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23" h="17">
                          <a:moveTo>
                            <a:pt x="16" y="16"/>
                          </a:moveTo>
                          <a:lnTo>
                            <a:pt x="19" y="16"/>
                          </a:lnTo>
                          <a:lnTo>
                            <a:pt x="22" y="10"/>
                          </a:lnTo>
                          <a:lnTo>
                            <a:pt x="20" y="10"/>
                          </a:lnTo>
                          <a:lnTo>
                            <a:pt x="17" y="10"/>
                          </a:lnTo>
                          <a:lnTo>
                            <a:pt x="10" y="5"/>
                          </a:lnTo>
                          <a:lnTo>
                            <a:pt x="5" y="5"/>
                          </a:lnTo>
                          <a:lnTo>
                            <a:pt x="1" y="0"/>
                          </a:lnTo>
                          <a:lnTo>
                            <a:pt x="0" y="5"/>
                          </a:lnTo>
                          <a:lnTo>
                            <a:pt x="5" y="5"/>
                          </a:lnTo>
                          <a:lnTo>
                            <a:pt x="11" y="1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83" name="Freeform 214"/>
                    <p:cNvSpPr>
                      <a:spLocks/>
                    </p:cNvSpPr>
                    <p:nvPr/>
                  </p:nvSpPr>
                  <p:spPr bwMode="auto">
                    <a:xfrm>
                      <a:off x="388" y="194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8 h 17"/>
                        <a:gd name="T2" fmla="*/ 12 w 17"/>
                        <a:gd name="T3" fmla="*/ 0 h 17"/>
                        <a:gd name="T4" fmla="*/ 8 w 17"/>
                        <a:gd name="T5" fmla="*/ 8 h 17"/>
                        <a:gd name="T6" fmla="*/ 0 w 17"/>
                        <a:gd name="T7" fmla="*/ 8 h 17"/>
                        <a:gd name="T8" fmla="*/ 0 w 17"/>
                        <a:gd name="T9" fmla="*/ 16 h 17"/>
                        <a:gd name="T10" fmla="*/ 4 w 17"/>
                        <a:gd name="T11" fmla="*/ 16 h 17"/>
                        <a:gd name="T12" fmla="*/ 16 w 17"/>
                        <a:gd name="T13" fmla="*/ 8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16" y="8"/>
                          </a:moveTo>
                          <a:lnTo>
                            <a:pt x="12" y="0"/>
                          </a:lnTo>
                          <a:lnTo>
                            <a:pt x="8" y="8"/>
                          </a:lnTo>
                          <a:lnTo>
                            <a:pt x="0" y="8"/>
                          </a:lnTo>
                          <a:lnTo>
                            <a:pt x="0" y="16"/>
                          </a:lnTo>
                          <a:lnTo>
                            <a:pt x="4" y="16"/>
                          </a:lnTo>
                          <a:lnTo>
                            <a:pt x="16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84" name="Freeform 215"/>
                    <p:cNvSpPr>
                      <a:spLocks/>
                    </p:cNvSpPr>
                    <p:nvPr/>
                  </p:nvSpPr>
                  <p:spPr bwMode="auto">
                    <a:xfrm>
                      <a:off x="409" y="1952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9 w 17"/>
                        <a:gd name="T3" fmla="*/ 9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9" y="9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85" name="Freeform 216"/>
                    <p:cNvSpPr>
                      <a:spLocks/>
                    </p:cNvSpPr>
                    <p:nvPr/>
                  </p:nvSpPr>
                  <p:spPr bwMode="auto">
                    <a:xfrm>
                      <a:off x="368" y="1940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10 h 17"/>
                        <a:gd name="T4" fmla="*/ 0 w 17"/>
                        <a:gd name="T5" fmla="*/ 5 h 17"/>
                        <a:gd name="T6" fmla="*/ 16 w 17"/>
                        <a:gd name="T7" fmla="*/ 0 h 17"/>
                        <a:gd name="T8" fmla="*/ 0 w 17"/>
                        <a:gd name="T9" fmla="*/ 16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16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86" name="Freeform 217"/>
                    <p:cNvSpPr>
                      <a:spLocks/>
                    </p:cNvSpPr>
                    <p:nvPr/>
                  </p:nvSpPr>
                  <p:spPr bwMode="auto">
                    <a:xfrm>
                      <a:off x="375" y="194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16 w 17"/>
                        <a:gd name="T3" fmla="*/ 10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16" y="10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87" name="Freeform 218"/>
                    <p:cNvSpPr>
                      <a:spLocks/>
                    </p:cNvSpPr>
                    <p:nvPr/>
                  </p:nvSpPr>
                  <p:spPr bwMode="auto">
                    <a:xfrm>
                      <a:off x="418" y="1943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9 w 17"/>
                        <a:gd name="T3" fmla="*/ 6 h 17"/>
                        <a:gd name="T4" fmla="*/ 16 w 17"/>
                        <a:gd name="T5" fmla="*/ 9 h 17"/>
                        <a:gd name="T6" fmla="*/ 16 w 17"/>
                        <a:gd name="T7" fmla="*/ 16 h 17"/>
                        <a:gd name="T8" fmla="*/ 16 w 17"/>
                        <a:gd name="T9" fmla="*/ 9 h 17"/>
                        <a:gd name="T10" fmla="*/ 16 w 17"/>
                        <a:gd name="T11" fmla="*/ 6 h 17"/>
                        <a:gd name="T12" fmla="*/ 0 w 17"/>
                        <a:gd name="T13" fmla="*/ 0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9" y="6"/>
                          </a:lnTo>
                          <a:lnTo>
                            <a:pt x="16" y="9"/>
                          </a:lnTo>
                          <a:lnTo>
                            <a:pt x="16" y="16"/>
                          </a:lnTo>
                          <a:lnTo>
                            <a:pt x="16" y="9"/>
                          </a:lnTo>
                          <a:lnTo>
                            <a:pt x="16" y="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69664" name="Group 219"/>
                  <p:cNvGrpSpPr>
                    <a:grpSpLocks/>
                  </p:cNvGrpSpPr>
                  <p:nvPr/>
                </p:nvGrpSpPr>
                <p:grpSpPr bwMode="auto">
                  <a:xfrm>
                    <a:off x="288" y="1892"/>
                    <a:ext cx="125" cy="53"/>
                    <a:chOff x="288" y="1892"/>
                    <a:chExt cx="125" cy="53"/>
                  </a:xfrm>
                </p:grpSpPr>
                <p:sp>
                  <p:nvSpPr>
                    <p:cNvPr id="69672" name="Freeform 220"/>
                    <p:cNvSpPr>
                      <a:spLocks/>
                    </p:cNvSpPr>
                    <p:nvPr/>
                  </p:nvSpPr>
                  <p:spPr bwMode="auto">
                    <a:xfrm>
                      <a:off x="288" y="1892"/>
                      <a:ext cx="119" cy="53"/>
                    </a:xfrm>
                    <a:custGeom>
                      <a:avLst/>
                      <a:gdLst>
                        <a:gd name="T0" fmla="*/ 11 w 119"/>
                        <a:gd name="T1" fmla="*/ 52 h 53"/>
                        <a:gd name="T2" fmla="*/ 17 w 119"/>
                        <a:gd name="T3" fmla="*/ 51 h 53"/>
                        <a:gd name="T4" fmla="*/ 23 w 119"/>
                        <a:gd name="T5" fmla="*/ 48 h 53"/>
                        <a:gd name="T6" fmla="*/ 29 w 119"/>
                        <a:gd name="T7" fmla="*/ 47 h 53"/>
                        <a:gd name="T8" fmla="*/ 39 w 119"/>
                        <a:gd name="T9" fmla="*/ 48 h 53"/>
                        <a:gd name="T10" fmla="*/ 47 w 119"/>
                        <a:gd name="T11" fmla="*/ 48 h 53"/>
                        <a:gd name="T12" fmla="*/ 51 w 119"/>
                        <a:gd name="T13" fmla="*/ 46 h 53"/>
                        <a:gd name="T14" fmla="*/ 56 w 119"/>
                        <a:gd name="T15" fmla="*/ 44 h 53"/>
                        <a:gd name="T16" fmla="*/ 60 w 119"/>
                        <a:gd name="T17" fmla="*/ 43 h 53"/>
                        <a:gd name="T18" fmla="*/ 64 w 119"/>
                        <a:gd name="T19" fmla="*/ 41 h 53"/>
                        <a:gd name="T20" fmla="*/ 69 w 119"/>
                        <a:gd name="T21" fmla="*/ 38 h 53"/>
                        <a:gd name="T22" fmla="*/ 74 w 119"/>
                        <a:gd name="T23" fmla="*/ 36 h 53"/>
                        <a:gd name="T24" fmla="*/ 78 w 119"/>
                        <a:gd name="T25" fmla="*/ 35 h 53"/>
                        <a:gd name="T26" fmla="*/ 81 w 119"/>
                        <a:gd name="T27" fmla="*/ 34 h 53"/>
                        <a:gd name="T28" fmla="*/ 86 w 119"/>
                        <a:gd name="T29" fmla="*/ 34 h 53"/>
                        <a:gd name="T30" fmla="*/ 89 w 119"/>
                        <a:gd name="T31" fmla="*/ 33 h 53"/>
                        <a:gd name="T32" fmla="*/ 91 w 119"/>
                        <a:gd name="T33" fmla="*/ 32 h 53"/>
                        <a:gd name="T34" fmla="*/ 92 w 119"/>
                        <a:gd name="T35" fmla="*/ 30 h 53"/>
                        <a:gd name="T36" fmla="*/ 91 w 119"/>
                        <a:gd name="T37" fmla="*/ 30 h 53"/>
                        <a:gd name="T38" fmla="*/ 89 w 119"/>
                        <a:gd name="T39" fmla="*/ 28 h 53"/>
                        <a:gd name="T40" fmla="*/ 86 w 119"/>
                        <a:gd name="T41" fmla="*/ 27 h 53"/>
                        <a:gd name="T42" fmla="*/ 82 w 119"/>
                        <a:gd name="T43" fmla="*/ 27 h 53"/>
                        <a:gd name="T44" fmla="*/ 78 w 119"/>
                        <a:gd name="T45" fmla="*/ 27 h 53"/>
                        <a:gd name="T46" fmla="*/ 74 w 119"/>
                        <a:gd name="T47" fmla="*/ 28 h 53"/>
                        <a:gd name="T48" fmla="*/ 66 w 119"/>
                        <a:gd name="T49" fmla="*/ 28 h 53"/>
                        <a:gd name="T50" fmla="*/ 72 w 119"/>
                        <a:gd name="T51" fmla="*/ 24 h 53"/>
                        <a:gd name="T52" fmla="*/ 79 w 119"/>
                        <a:gd name="T53" fmla="*/ 19 h 53"/>
                        <a:gd name="T54" fmla="*/ 86 w 119"/>
                        <a:gd name="T55" fmla="*/ 17 h 53"/>
                        <a:gd name="T56" fmla="*/ 93 w 119"/>
                        <a:gd name="T57" fmla="*/ 16 h 53"/>
                        <a:gd name="T58" fmla="*/ 100 w 119"/>
                        <a:gd name="T59" fmla="*/ 16 h 53"/>
                        <a:gd name="T60" fmla="*/ 105 w 119"/>
                        <a:gd name="T61" fmla="*/ 17 h 53"/>
                        <a:gd name="T62" fmla="*/ 108 w 119"/>
                        <a:gd name="T63" fmla="*/ 18 h 53"/>
                        <a:gd name="T64" fmla="*/ 110 w 119"/>
                        <a:gd name="T65" fmla="*/ 18 h 53"/>
                        <a:gd name="T66" fmla="*/ 112 w 119"/>
                        <a:gd name="T67" fmla="*/ 17 h 53"/>
                        <a:gd name="T68" fmla="*/ 114 w 119"/>
                        <a:gd name="T69" fmla="*/ 16 h 53"/>
                        <a:gd name="T70" fmla="*/ 113 w 119"/>
                        <a:gd name="T71" fmla="*/ 14 h 53"/>
                        <a:gd name="T72" fmla="*/ 116 w 119"/>
                        <a:gd name="T73" fmla="*/ 14 h 53"/>
                        <a:gd name="T74" fmla="*/ 117 w 119"/>
                        <a:gd name="T75" fmla="*/ 13 h 53"/>
                        <a:gd name="T76" fmla="*/ 117 w 119"/>
                        <a:gd name="T77" fmla="*/ 12 h 53"/>
                        <a:gd name="T78" fmla="*/ 118 w 119"/>
                        <a:gd name="T79" fmla="*/ 11 h 53"/>
                        <a:gd name="T80" fmla="*/ 117 w 119"/>
                        <a:gd name="T81" fmla="*/ 10 h 53"/>
                        <a:gd name="T82" fmla="*/ 116 w 119"/>
                        <a:gd name="T83" fmla="*/ 9 h 53"/>
                        <a:gd name="T84" fmla="*/ 113 w 119"/>
                        <a:gd name="T85" fmla="*/ 8 h 53"/>
                        <a:gd name="T86" fmla="*/ 111 w 119"/>
                        <a:gd name="T87" fmla="*/ 6 h 53"/>
                        <a:gd name="T88" fmla="*/ 109 w 119"/>
                        <a:gd name="T89" fmla="*/ 5 h 53"/>
                        <a:gd name="T90" fmla="*/ 105 w 119"/>
                        <a:gd name="T91" fmla="*/ 4 h 53"/>
                        <a:gd name="T92" fmla="*/ 102 w 119"/>
                        <a:gd name="T93" fmla="*/ 4 h 53"/>
                        <a:gd name="T94" fmla="*/ 87 w 119"/>
                        <a:gd name="T95" fmla="*/ 2 h 53"/>
                        <a:gd name="T96" fmla="*/ 84 w 119"/>
                        <a:gd name="T97" fmla="*/ 1 h 53"/>
                        <a:gd name="T98" fmla="*/ 81 w 119"/>
                        <a:gd name="T99" fmla="*/ 0 h 53"/>
                        <a:gd name="T100" fmla="*/ 77 w 119"/>
                        <a:gd name="T101" fmla="*/ 1 h 53"/>
                        <a:gd name="T102" fmla="*/ 74 w 119"/>
                        <a:gd name="T103" fmla="*/ 3 h 53"/>
                        <a:gd name="T104" fmla="*/ 62 w 119"/>
                        <a:gd name="T105" fmla="*/ 6 h 53"/>
                        <a:gd name="T106" fmla="*/ 55 w 119"/>
                        <a:gd name="T107" fmla="*/ 7 h 53"/>
                        <a:gd name="T108" fmla="*/ 49 w 119"/>
                        <a:gd name="T109" fmla="*/ 12 h 53"/>
                        <a:gd name="T110" fmla="*/ 34 w 119"/>
                        <a:gd name="T111" fmla="*/ 21 h 53"/>
                        <a:gd name="T112" fmla="*/ 29 w 119"/>
                        <a:gd name="T113" fmla="*/ 25 h 53"/>
                        <a:gd name="T114" fmla="*/ 24 w 119"/>
                        <a:gd name="T115" fmla="*/ 30 h 53"/>
                        <a:gd name="T116" fmla="*/ 17 w 119"/>
                        <a:gd name="T117" fmla="*/ 31 h 53"/>
                        <a:gd name="T118" fmla="*/ 0 w 119"/>
                        <a:gd name="T119" fmla="*/ 32 h 53"/>
                        <a:gd name="T120" fmla="*/ 11 w 119"/>
                        <a:gd name="T121" fmla="*/ 52 h 53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w 119"/>
                        <a:gd name="T184" fmla="*/ 0 h 53"/>
                        <a:gd name="T185" fmla="*/ 119 w 119"/>
                        <a:gd name="T186" fmla="*/ 53 h 53"/>
                      </a:gdLst>
                      <a:ahLst/>
                      <a:cxnLst>
                        <a:cxn ang="T122">
                          <a:pos x="T0" y="T1"/>
                        </a:cxn>
                        <a:cxn ang="T123">
                          <a:pos x="T2" y="T3"/>
                        </a:cxn>
                        <a:cxn ang="T124">
                          <a:pos x="T4" y="T5"/>
                        </a:cxn>
                        <a:cxn ang="T125">
                          <a:pos x="T6" y="T7"/>
                        </a:cxn>
                        <a:cxn ang="T126">
                          <a:pos x="T8" y="T9"/>
                        </a:cxn>
                        <a:cxn ang="T127">
                          <a:pos x="T10" y="T11"/>
                        </a:cxn>
                        <a:cxn ang="T128">
                          <a:pos x="T12" y="T13"/>
                        </a:cxn>
                        <a:cxn ang="T129">
                          <a:pos x="T14" y="T15"/>
                        </a:cxn>
                        <a:cxn ang="T130">
                          <a:pos x="T16" y="T17"/>
                        </a:cxn>
                        <a:cxn ang="T131">
                          <a:pos x="T18" y="T19"/>
                        </a:cxn>
                        <a:cxn ang="T132">
                          <a:pos x="T20" y="T21"/>
                        </a:cxn>
                        <a:cxn ang="T133">
                          <a:pos x="T22" y="T23"/>
                        </a:cxn>
                        <a:cxn ang="T134">
                          <a:pos x="T24" y="T25"/>
                        </a:cxn>
                        <a:cxn ang="T135">
                          <a:pos x="T26" y="T27"/>
                        </a:cxn>
                        <a:cxn ang="T136">
                          <a:pos x="T28" y="T29"/>
                        </a:cxn>
                        <a:cxn ang="T137">
                          <a:pos x="T30" y="T31"/>
                        </a:cxn>
                        <a:cxn ang="T138">
                          <a:pos x="T32" y="T33"/>
                        </a:cxn>
                        <a:cxn ang="T139">
                          <a:pos x="T34" y="T35"/>
                        </a:cxn>
                        <a:cxn ang="T140">
                          <a:pos x="T36" y="T37"/>
                        </a:cxn>
                        <a:cxn ang="T141">
                          <a:pos x="T38" y="T39"/>
                        </a:cxn>
                        <a:cxn ang="T142">
                          <a:pos x="T40" y="T41"/>
                        </a:cxn>
                        <a:cxn ang="T143">
                          <a:pos x="T42" y="T43"/>
                        </a:cxn>
                        <a:cxn ang="T144">
                          <a:pos x="T44" y="T45"/>
                        </a:cxn>
                        <a:cxn ang="T145">
                          <a:pos x="T46" y="T47"/>
                        </a:cxn>
                        <a:cxn ang="T146">
                          <a:pos x="T48" y="T49"/>
                        </a:cxn>
                        <a:cxn ang="T147">
                          <a:pos x="T50" y="T51"/>
                        </a:cxn>
                        <a:cxn ang="T148">
                          <a:pos x="T52" y="T53"/>
                        </a:cxn>
                        <a:cxn ang="T149">
                          <a:pos x="T54" y="T55"/>
                        </a:cxn>
                        <a:cxn ang="T150">
                          <a:pos x="T56" y="T57"/>
                        </a:cxn>
                        <a:cxn ang="T151">
                          <a:pos x="T58" y="T59"/>
                        </a:cxn>
                        <a:cxn ang="T152">
                          <a:pos x="T60" y="T61"/>
                        </a:cxn>
                        <a:cxn ang="T153">
                          <a:pos x="T62" y="T63"/>
                        </a:cxn>
                        <a:cxn ang="T154">
                          <a:pos x="T64" y="T65"/>
                        </a:cxn>
                        <a:cxn ang="T155">
                          <a:pos x="T66" y="T67"/>
                        </a:cxn>
                        <a:cxn ang="T156">
                          <a:pos x="T68" y="T69"/>
                        </a:cxn>
                        <a:cxn ang="T157">
                          <a:pos x="T70" y="T71"/>
                        </a:cxn>
                        <a:cxn ang="T158">
                          <a:pos x="T72" y="T73"/>
                        </a:cxn>
                        <a:cxn ang="T159">
                          <a:pos x="T74" y="T75"/>
                        </a:cxn>
                        <a:cxn ang="T160">
                          <a:pos x="T76" y="T77"/>
                        </a:cxn>
                        <a:cxn ang="T161">
                          <a:pos x="T78" y="T79"/>
                        </a:cxn>
                        <a:cxn ang="T162">
                          <a:pos x="T80" y="T81"/>
                        </a:cxn>
                        <a:cxn ang="T163">
                          <a:pos x="T82" y="T83"/>
                        </a:cxn>
                        <a:cxn ang="T164">
                          <a:pos x="T84" y="T85"/>
                        </a:cxn>
                        <a:cxn ang="T165">
                          <a:pos x="T86" y="T87"/>
                        </a:cxn>
                        <a:cxn ang="T166">
                          <a:pos x="T88" y="T89"/>
                        </a:cxn>
                        <a:cxn ang="T167">
                          <a:pos x="T90" y="T91"/>
                        </a:cxn>
                        <a:cxn ang="T168">
                          <a:pos x="T92" y="T93"/>
                        </a:cxn>
                        <a:cxn ang="T169">
                          <a:pos x="T94" y="T95"/>
                        </a:cxn>
                        <a:cxn ang="T170">
                          <a:pos x="T96" y="T97"/>
                        </a:cxn>
                        <a:cxn ang="T171">
                          <a:pos x="T98" y="T99"/>
                        </a:cxn>
                        <a:cxn ang="T172">
                          <a:pos x="T100" y="T101"/>
                        </a:cxn>
                        <a:cxn ang="T173">
                          <a:pos x="T102" y="T103"/>
                        </a:cxn>
                        <a:cxn ang="T174">
                          <a:pos x="T104" y="T105"/>
                        </a:cxn>
                        <a:cxn ang="T175">
                          <a:pos x="T106" y="T107"/>
                        </a:cxn>
                        <a:cxn ang="T176">
                          <a:pos x="T108" y="T109"/>
                        </a:cxn>
                        <a:cxn ang="T177">
                          <a:pos x="T110" y="T111"/>
                        </a:cxn>
                        <a:cxn ang="T178">
                          <a:pos x="T112" y="T113"/>
                        </a:cxn>
                        <a:cxn ang="T179">
                          <a:pos x="T114" y="T115"/>
                        </a:cxn>
                        <a:cxn ang="T180">
                          <a:pos x="T116" y="T117"/>
                        </a:cxn>
                        <a:cxn ang="T181">
                          <a:pos x="T118" y="T119"/>
                        </a:cxn>
                        <a:cxn ang="T182">
                          <a:pos x="T120" y="T121"/>
                        </a:cxn>
                      </a:cxnLst>
                      <a:rect l="T183" t="T184" r="T185" b="T186"/>
                      <a:pathLst>
                        <a:path w="119" h="53">
                          <a:moveTo>
                            <a:pt x="11" y="52"/>
                          </a:moveTo>
                          <a:lnTo>
                            <a:pt x="17" y="51"/>
                          </a:lnTo>
                          <a:lnTo>
                            <a:pt x="23" y="48"/>
                          </a:lnTo>
                          <a:lnTo>
                            <a:pt x="29" y="47"/>
                          </a:lnTo>
                          <a:lnTo>
                            <a:pt x="39" y="48"/>
                          </a:lnTo>
                          <a:lnTo>
                            <a:pt x="47" y="48"/>
                          </a:lnTo>
                          <a:lnTo>
                            <a:pt x="51" y="46"/>
                          </a:lnTo>
                          <a:lnTo>
                            <a:pt x="56" y="44"/>
                          </a:lnTo>
                          <a:lnTo>
                            <a:pt x="60" y="43"/>
                          </a:lnTo>
                          <a:lnTo>
                            <a:pt x="64" y="41"/>
                          </a:lnTo>
                          <a:lnTo>
                            <a:pt x="69" y="38"/>
                          </a:lnTo>
                          <a:lnTo>
                            <a:pt x="74" y="36"/>
                          </a:lnTo>
                          <a:lnTo>
                            <a:pt x="78" y="35"/>
                          </a:lnTo>
                          <a:lnTo>
                            <a:pt x="81" y="34"/>
                          </a:lnTo>
                          <a:lnTo>
                            <a:pt x="86" y="34"/>
                          </a:lnTo>
                          <a:lnTo>
                            <a:pt x="89" y="33"/>
                          </a:lnTo>
                          <a:lnTo>
                            <a:pt x="91" y="32"/>
                          </a:lnTo>
                          <a:lnTo>
                            <a:pt x="92" y="30"/>
                          </a:lnTo>
                          <a:lnTo>
                            <a:pt x="91" y="30"/>
                          </a:lnTo>
                          <a:lnTo>
                            <a:pt x="89" y="28"/>
                          </a:lnTo>
                          <a:lnTo>
                            <a:pt x="86" y="27"/>
                          </a:lnTo>
                          <a:lnTo>
                            <a:pt x="82" y="27"/>
                          </a:lnTo>
                          <a:lnTo>
                            <a:pt x="78" y="27"/>
                          </a:lnTo>
                          <a:lnTo>
                            <a:pt x="74" y="28"/>
                          </a:lnTo>
                          <a:lnTo>
                            <a:pt x="66" y="28"/>
                          </a:lnTo>
                          <a:lnTo>
                            <a:pt x="72" y="24"/>
                          </a:lnTo>
                          <a:lnTo>
                            <a:pt x="79" y="19"/>
                          </a:lnTo>
                          <a:lnTo>
                            <a:pt x="86" y="17"/>
                          </a:lnTo>
                          <a:lnTo>
                            <a:pt x="93" y="16"/>
                          </a:lnTo>
                          <a:lnTo>
                            <a:pt x="100" y="16"/>
                          </a:lnTo>
                          <a:lnTo>
                            <a:pt x="105" y="17"/>
                          </a:lnTo>
                          <a:lnTo>
                            <a:pt x="108" y="18"/>
                          </a:lnTo>
                          <a:lnTo>
                            <a:pt x="110" y="18"/>
                          </a:lnTo>
                          <a:lnTo>
                            <a:pt x="112" y="17"/>
                          </a:lnTo>
                          <a:lnTo>
                            <a:pt x="114" y="16"/>
                          </a:lnTo>
                          <a:lnTo>
                            <a:pt x="113" y="14"/>
                          </a:lnTo>
                          <a:lnTo>
                            <a:pt x="116" y="14"/>
                          </a:lnTo>
                          <a:lnTo>
                            <a:pt x="117" y="13"/>
                          </a:lnTo>
                          <a:lnTo>
                            <a:pt x="117" y="12"/>
                          </a:lnTo>
                          <a:lnTo>
                            <a:pt x="118" y="11"/>
                          </a:lnTo>
                          <a:lnTo>
                            <a:pt x="117" y="10"/>
                          </a:lnTo>
                          <a:lnTo>
                            <a:pt x="116" y="9"/>
                          </a:lnTo>
                          <a:lnTo>
                            <a:pt x="113" y="8"/>
                          </a:lnTo>
                          <a:lnTo>
                            <a:pt x="111" y="6"/>
                          </a:lnTo>
                          <a:lnTo>
                            <a:pt x="109" y="5"/>
                          </a:lnTo>
                          <a:lnTo>
                            <a:pt x="105" y="4"/>
                          </a:lnTo>
                          <a:lnTo>
                            <a:pt x="102" y="4"/>
                          </a:lnTo>
                          <a:lnTo>
                            <a:pt x="87" y="2"/>
                          </a:lnTo>
                          <a:lnTo>
                            <a:pt x="84" y="1"/>
                          </a:lnTo>
                          <a:lnTo>
                            <a:pt x="81" y="0"/>
                          </a:lnTo>
                          <a:lnTo>
                            <a:pt x="77" y="1"/>
                          </a:lnTo>
                          <a:lnTo>
                            <a:pt x="74" y="3"/>
                          </a:lnTo>
                          <a:lnTo>
                            <a:pt x="62" y="6"/>
                          </a:lnTo>
                          <a:lnTo>
                            <a:pt x="55" y="7"/>
                          </a:lnTo>
                          <a:lnTo>
                            <a:pt x="49" y="12"/>
                          </a:lnTo>
                          <a:lnTo>
                            <a:pt x="34" y="21"/>
                          </a:lnTo>
                          <a:lnTo>
                            <a:pt x="29" y="25"/>
                          </a:lnTo>
                          <a:lnTo>
                            <a:pt x="24" y="30"/>
                          </a:lnTo>
                          <a:lnTo>
                            <a:pt x="17" y="31"/>
                          </a:lnTo>
                          <a:lnTo>
                            <a:pt x="0" y="32"/>
                          </a:lnTo>
                          <a:lnTo>
                            <a:pt x="11" y="52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73" name="Freeform 221"/>
                    <p:cNvSpPr>
                      <a:spLocks/>
                    </p:cNvSpPr>
                    <p:nvPr/>
                  </p:nvSpPr>
                  <p:spPr bwMode="auto">
                    <a:xfrm>
                      <a:off x="385" y="189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4 w 17"/>
                        <a:gd name="T3" fmla="*/ 0 h 17"/>
                        <a:gd name="T4" fmla="*/ 12 w 17"/>
                        <a:gd name="T5" fmla="*/ 0 h 17"/>
                        <a:gd name="T6" fmla="*/ 8 w 17"/>
                        <a:gd name="T7" fmla="*/ 16 h 17"/>
                        <a:gd name="T8" fmla="*/ 7 w 17"/>
                        <a:gd name="T9" fmla="*/ 16 h 17"/>
                        <a:gd name="T10" fmla="*/ 3 w 17"/>
                        <a:gd name="T11" fmla="*/ 16 h 17"/>
                        <a:gd name="T12" fmla="*/ 0 w 17"/>
                        <a:gd name="T13" fmla="*/ 16 h 17"/>
                        <a:gd name="T14" fmla="*/ 5 w 17"/>
                        <a:gd name="T15" fmla="*/ 16 h 17"/>
                        <a:gd name="T16" fmla="*/ 7 w 17"/>
                        <a:gd name="T17" fmla="*/ 16 h 17"/>
                        <a:gd name="T18" fmla="*/ 8 w 17"/>
                        <a:gd name="T19" fmla="*/ 16 h 17"/>
                        <a:gd name="T20" fmla="*/ 10 w 17"/>
                        <a:gd name="T21" fmla="*/ 16 h 17"/>
                        <a:gd name="T22" fmla="*/ 16 w 17"/>
                        <a:gd name="T23" fmla="*/ 0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4" y="0"/>
                          </a:lnTo>
                          <a:lnTo>
                            <a:pt x="12" y="0"/>
                          </a:lnTo>
                          <a:lnTo>
                            <a:pt x="8" y="16"/>
                          </a:lnTo>
                          <a:lnTo>
                            <a:pt x="7" y="16"/>
                          </a:lnTo>
                          <a:lnTo>
                            <a:pt x="3" y="16"/>
                          </a:lnTo>
                          <a:lnTo>
                            <a:pt x="0" y="16"/>
                          </a:lnTo>
                          <a:lnTo>
                            <a:pt x="5" y="16"/>
                          </a:lnTo>
                          <a:lnTo>
                            <a:pt x="7" y="16"/>
                          </a:lnTo>
                          <a:lnTo>
                            <a:pt x="8" y="16"/>
                          </a:lnTo>
                          <a:lnTo>
                            <a:pt x="10" y="16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74" name="Freeform 222"/>
                    <p:cNvSpPr>
                      <a:spLocks/>
                    </p:cNvSpPr>
                    <p:nvPr/>
                  </p:nvSpPr>
                  <p:spPr bwMode="auto">
                    <a:xfrm>
                      <a:off x="308" y="1927"/>
                      <a:ext cx="1" cy="17"/>
                    </a:xfrm>
                    <a:custGeom>
                      <a:avLst/>
                      <a:gdLst>
                        <a:gd name="T0" fmla="*/ 0 w 1"/>
                        <a:gd name="T1" fmla="*/ 16 h 17"/>
                        <a:gd name="T2" fmla="*/ 0 w 1"/>
                        <a:gd name="T3" fmla="*/ 10 h 17"/>
                        <a:gd name="T4" fmla="*/ 0 w 1"/>
                        <a:gd name="T5" fmla="*/ 0 h 17"/>
                        <a:gd name="T6" fmla="*/ 0 w 1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"/>
                        <a:gd name="T13" fmla="*/ 0 h 17"/>
                        <a:gd name="T14" fmla="*/ 1 w 1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75" name="Freeform 223"/>
                    <p:cNvSpPr>
                      <a:spLocks/>
                    </p:cNvSpPr>
                    <p:nvPr/>
                  </p:nvSpPr>
                  <p:spPr bwMode="auto">
                    <a:xfrm>
                      <a:off x="355" y="1895"/>
                      <a:ext cx="19" cy="17"/>
                    </a:xfrm>
                    <a:custGeom>
                      <a:avLst/>
                      <a:gdLst>
                        <a:gd name="T0" fmla="*/ 18 w 19"/>
                        <a:gd name="T1" fmla="*/ 10 h 17"/>
                        <a:gd name="T2" fmla="*/ 12 w 19"/>
                        <a:gd name="T3" fmla="*/ 10 h 17"/>
                        <a:gd name="T4" fmla="*/ 10 w 19"/>
                        <a:gd name="T5" fmla="*/ 16 h 17"/>
                        <a:gd name="T6" fmla="*/ 8 w 19"/>
                        <a:gd name="T7" fmla="*/ 16 h 17"/>
                        <a:gd name="T8" fmla="*/ 7 w 19"/>
                        <a:gd name="T9" fmla="*/ 10 h 17"/>
                        <a:gd name="T10" fmla="*/ 6 w 19"/>
                        <a:gd name="T11" fmla="*/ 10 h 17"/>
                        <a:gd name="T12" fmla="*/ 3 w 19"/>
                        <a:gd name="T13" fmla="*/ 5 h 17"/>
                        <a:gd name="T14" fmla="*/ 0 w 19"/>
                        <a:gd name="T15" fmla="*/ 5 h 17"/>
                        <a:gd name="T16" fmla="*/ 2 w 19"/>
                        <a:gd name="T17" fmla="*/ 0 h 17"/>
                        <a:gd name="T18" fmla="*/ 5 w 19"/>
                        <a:gd name="T19" fmla="*/ 5 h 17"/>
                        <a:gd name="T20" fmla="*/ 8 w 19"/>
                        <a:gd name="T21" fmla="*/ 10 h 17"/>
                        <a:gd name="T22" fmla="*/ 10 w 19"/>
                        <a:gd name="T23" fmla="*/ 10 h 17"/>
                        <a:gd name="T24" fmla="*/ 11 w 19"/>
                        <a:gd name="T25" fmla="*/ 10 h 17"/>
                        <a:gd name="T26" fmla="*/ 14 w 19"/>
                        <a:gd name="T27" fmla="*/ 10 h 17"/>
                        <a:gd name="T28" fmla="*/ 18 w 19"/>
                        <a:gd name="T29" fmla="*/ 1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9"/>
                        <a:gd name="T46" fmla="*/ 0 h 17"/>
                        <a:gd name="T47" fmla="*/ 19 w 19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9" h="17">
                          <a:moveTo>
                            <a:pt x="18" y="10"/>
                          </a:moveTo>
                          <a:lnTo>
                            <a:pt x="12" y="10"/>
                          </a:lnTo>
                          <a:lnTo>
                            <a:pt x="10" y="16"/>
                          </a:lnTo>
                          <a:lnTo>
                            <a:pt x="8" y="16"/>
                          </a:lnTo>
                          <a:lnTo>
                            <a:pt x="7" y="10"/>
                          </a:lnTo>
                          <a:lnTo>
                            <a:pt x="6" y="10"/>
                          </a:lnTo>
                          <a:lnTo>
                            <a:pt x="3" y="5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lnTo>
                            <a:pt x="5" y="5"/>
                          </a:lnTo>
                          <a:lnTo>
                            <a:pt x="8" y="10"/>
                          </a:lnTo>
                          <a:lnTo>
                            <a:pt x="10" y="10"/>
                          </a:lnTo>
                          <a:lnTo>
                            <a:pt x="11" y="10"/>
                          </a:lnTo>
                          <a:lnTo>
                            <a:pt x="14" y="10"/>
                          </a:lnTo>
                          <a:lnTo>
                            <a:pt x="18" y="1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76" name="Freeform 224"/>
                    <p:cNvSpPr>
                      <a:spLocks/>
                    </p:cNvSpPr>
                    <p:nvPr/>
                  </p:nvSpPr>
                  <p:spPr bwMode="auto">
                    <a:xfrm>
                      <a:off x="364" y="191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16 w 17"/>
                        <a:gd name="T3" fmla="*/ 8 h 17"/>
                        <a:gd name="T4" fmla="*/ 0 w 17"/>
                        <a:gd name="T5" fmla="*/ 0 h 17"/>
                        <a:gd name="T6" fmla="*/ 0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16" y="8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77" name="Freeform 225"/>
                    <p:cNvSpPr>
                      <a:spLocks/>
                    </p:cNvSpPr>
                    <p:nvPr/>
                  </p:nvSpPr>
                  <p:spPr bwMode="auto">
                    <a:xfrm>
                      <a:off x="392" y="1900"/>
                      <a:ext cx="17" cy="17"/>
                    </a:xfrm>
                    <a:custGeom>
                      <a:avLst/>
                      <a:gdLst>
                        <a:gd name="T0" fmla="*/ 4 w 17"/>
                        <a:gd name="T1" fmla="*/ 0 h 17"/>
                        <a:gd name="T2" fmla="*/ 0 w 17"/>
                        <a:gd name="T3" fmla="*/ 0 h 17"/>
                        <a:gd name="T4" fmla="*/ 8 w 17"/>
                        <a:gd name="T5" fmla="*/ 8 h 17"/>
                        <a:gd name="T6" fmla="*/ 16 w 17"/>
                        <a:gd name="T7" fmla="*/ 16 h 17"/>
                        <a:gd name="T8" fmla="*/ 4 w 17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4" y="0"/>
                          </a:moveTo>
                          <a:lnTo>
                            <a:pt x="0" y="0"/>
                          </a:lnTo>
                          <a:lnTo>
                            <a:pt x="8" y="8"/>
                          </a:lnTo>
                          <a:lnTo>
                            <a:pt x="16" y="16"/>
                          </a:lnTo>
                          <a:lnTo>
                            <a:pt x="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78" name="Freeform 226"/>
                    <p:cNvSpPr>
                      <a:spLocks/>
                    </p:cNvSpPr>
                    <p:nvPr/>
                  </p:nvSpPr>
                  <p:spPr bwMode="auto">
                    <a:xfrm>
                      <a:off x="396" y="189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0 w 17"/>
                        <a:gd name="T3" fmla="*/ 0 h 17"/>
                        <a:gd name="T4" fmla="*/ 9 w 17"/>
                        <a:gd name="T5" fmla="*/ 16 h 17"/>
                        <a:gd name="T6" fmla="*/ 16 w 17"/>
                        <a:gd name="T7" fmla="*/ 16 h 17"/>
                        <a:gd name="T8" fmla="*/ 9 w 17"/>
                        <a:gd name="T9" fmla="*/ 0 h 17"/>
                        <a:gd name="T10" fmla="*/ 0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" y="16"/>
                          </a:lnTo>
                          <a:lnTo>
                            <a:pt x="16" y="16"/>
                          </a:lnTo>
                          <a:lnTo>
                            <a:pt x="9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69679" name="Freeform 227"/>
                    <p:cNvSpPr>
                      <a:spLocks/>
                    </p:cNvSpPr>
                    <p:nvPr/>
                  </p:nvSpPr>
                  <p:spPr bwMode="auto">
                    <a:xfrm>
                      <a:off x="343" y="191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9 h 17"/>
                        <a:gd name="T2" fmla="*/ 16 w 17"/>
                        <a:gd name="T3" fmla="*/ 0 h 17"/>
                        <a:gd name="T4" fmla="*/ 16 w 17"/>
                        <a:gd name="T5" fmla="*/ 6 h 17"/>
                        <a:gd name="T6" fmla="*/ 8 w 17"/>
                        <a:gd name="T7" fmla="*/ 6 h 17"/>
                        <a:gd name="T8" fmla="*/ 0 w 17"/>
                        <a:gd name="T9" fmla="*/ 6 h 17"/>
                        <a:gd name="T10" fmla="*/ 0 w 17"/>
                        <a:gd name="T11" fmla="*/ 0 h 17"/>
                        <a:gd name="T12" fmla="*/ 0 w 17"/>
                        <a:gd name="T13" fmla="*/ 6 h 17"/>
                        <a:gd name="T14" fmla="*/ 8 w 17"/>
                        <a:gd name="T15" fmla="*/ 9 h 17"/>
                        <a:gd name="T16" fmla="*/ 8 w 17"/>
                        <a:gd name="T17" fmla="*/ 16 h 17"/>
                        <a:gd name="T18" fmla="*/ 8 w 17"/>
                        <a:gd name="T19" fmla="*/ 6 h 17"/>
                        <a:gd name="T20" fmla="*/ 16 w 17"/>
                        <a:gd name="T21" fmla="*/ 6 h 17"/>
                        <a:gd name="T22" fmla="*/ 16 w 17"/>
                        <a:gd name="T23" fmla="*/ 9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9"/>
                          </a:moveTo>
                          <a:lnTo>
                            <a:pt x="16" y="0"/>
                          </a:lnTo>
                          <a:lnTo>
                            <a:pt x="16" y="6"/>
                          </a:lnTo>
                          <a:lnTo>
                            <a:pt x="8" y="6"/>
                          </a:lnTo>
                          <a:lnTo>
                            <a:pt x="0" y="6"/>
                          </a:lnTo>
                          <a:lnTo>
                            <a:pt x="0" y="0"/>
                          </a:lnTo>
                          <a:lnTo>
                            <a:pt x="0" y="6"/>
                          </a:lnTo>
                          <a:lnTo>
                            <a:pt x="8" y="9"/>
                          </a:lnTo>
                          <a:lnTo>
                            <a:pt x="8" y="16"/>
                          </a:lnTo>
                          <a:lnTo>
                            <a:pt x="8" y="6"/>
                          </a:lnTo>
                          <a:lnTo>
                            <a:pt x="16" y="6"/>
                          </a:lnTo>
                          <a:lnTo>
                            <a:pt x="16" y="9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69665" name="Freeform 228"/>
                  <p:cNvSpPr>
                    <a:spLocks/>
                  </p:cNvSpPr>
                  <p:nvPr/>
                </p:nvSpPr>
                <p:spPr bwMode="auto">
                  <a:xfrm>
                    <a:off x="194" y="1914"/>
                    <a:ext cx="115" cy="52"/>
                  </a:xfrm>
                  <a:custGeom>
                    <a:avLst/>
                    <a:gdLst>
                      <a:gd name="T0" fmla="*/ 16 w 115"/>
                      <a:gd name="T1" fmla="*/ 5 h 52"/>
                      <a:gd name="T2" fmla="*/ 46 w 115"/>
                      <a:gd name="T3" fmla="*/ 8 h 52"/>
                      <a:gd name="T4" fmla="*/ 70 w 115"/>
                      <a:gd name="T5" fmla="*/ 10 h 52"/>
                      <a:gd name="T6" fmla="*/ 82 w 115"/>
                      <a:gd name="T7" fmla="*/ 9 h 52"/>
                      <a:gd name="T8" fmla="*/ 105 w 115"/>
                      <a:gd name="T9" fmla="*/ 9 h 52"/>
                      <a:gd name="T10" fmla="*/ 112 w 115"/>
                      <a:gd name="T11" fmla="*/ 18 h 52"/>
                      <a:gd name="T12" fmla="*/ 114 w 115"/>
                      <a:gd name="T13" fmla="*/ 32 h 52"/>
                      <a:gd name="T14" fmla="*/ 98 w 115"/>
                      <a:gd name="T15" fmla="*/ 35 h 52"/>
                      <a:gd name="T16" fmla="*/ 66 w 115"/>
                      <a:gd name="T17" fmla="*/ 43 h 52"/>
                      <a:gd name="T18" fmla="*/ 4 w 115"/>
                      <a:gd name="T19" fmla="*/ 51 h 52"/>
                      <a:gd name="T20" fmla="*/ 0 w 115"/>
                      <a:gd name="T21" fmla="*/ 0 h 52"/>
                      <a:gd name="T22" fmla="*/ 16 w 115"/>
                      <a:gd name="T23" fmla="*/ 5 h 5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15"/>
                      <a:gd name="T37" fmla="*/ 0 h 52"/>
                      <a:gd name="T38" fmla="*/ 115 w 115"/>
                      <a:gd name="T39" fmla="*/ 52 h 5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15" h="52">
                        <a:moveTo>
                          <a:pt x="16" y="5"/>
                        </a:moveTo>
                        <a:lnTo>
                          <a:pt x="46" y="8"/>
                        </a:lnTo>
                        <a:lnTo>
                          <a:pt x="70" y="10"/>
                        </a:lnTo>
                        <a:lnTo>
                          <a:pt x="82" y="9"/>
                        </a:lnTo>
                        <a:lnTo>
                          <a:pt x="105" y="9"/>
                        </a:lnTo>
                        <a:lnTo>
                          <a:pt x="112" y="18"/>
                        </a:lnTo>
                        <a:lnTo>
                          <a:pt x="114" y="32"/>
                        </a:lnTo>
                        <a:lnTo>
                          <a:pt x="98" y="35"/>
                        </a:lnTo>
                        <a:lnTo>
                          <a:pt x="66" y="43"/>
                        </a:lnTo>
                        <a:lnTo>
                          <a:pt x="4" y="51"/>
                        </a:lnTo>
                        <a:lnTo>
                          <a:pt x="0" y="0"/>
                        </a:lnTo>
                        <a:lnTo>
                          <a:pt x="16" y="5"/>
                        </a:lnTo>
                      </a:path>
                    </a:pathLst>
                  </a:custGeom>
                  <a:solidFill>
                    <a:srgbClr val="00006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666" name="Freeform 229"/>
                  <p:cNvSpPr>
                    <a:spLocks/>
                  </p:cNvSpPr>
                  <p:nvPr/>
                </p:nvSpPr>
                <p:spPr bwMode="auto">
                  <a:xfrm>
                    <a:off x="198" y="1920"/>
                    <a:ext cx="99" cy="33"/>
                  </a:xfrm>
                  <a:custGeom>
                    <a:avLst/>
                    <a:gdLst>
                      <a:gd name="T0" fmla="*/ 12 w 99"/>
                      <a:gd name="T1" fmla="*/ 0 h 33"/>
                      <a:gd name="T2" fmla="*/ 35 w 99"/>
                      <a:gd name="T3" fmla="*/ 2 h 33"/>
                      <a:gd name="T4" fmla="*/ 64 w 99"/>
                      <a:gd name="T5" fmla="*/ 5 h 33"/>
                      <a:gd name="T6" fmla="*/ 83 w 99"/>
                      <a:gd name="T7" fmla="*/ 4 h 33"/>
                      <a:gd name="T8" fmla="*/ 92 w 99"/>
                      <a:gd name="T9" fmla="*/ 5 h 33"/>
                      <a:gd name="T10" fmla="*/ 96 w 99"/>
                      <a:gd name="T11" fmla="*/ 10 h 33"/>
                      <a:gd name="T12" fmla="*/ 98 w 99"/>
                      <a:gd name="T13" fmla="*/ 18 h 33"/>
                      <a:gd name="T14" fmla="*/ 74 w 99"/>
                      <a:gd name="T15" fmla="*/ 24 h 33"/>
                      <a:gd name="T16" fmla="*/ 78 w 99"/>
                      <a:gd name="T17" fmla="*/ 19 h 33"/>
                      <a:gd name="T18" fmla="*/ 81 w 99"/>
                      <a:gd name="T19" fmla="*/ 13 h 33"/>
                      <a:gd name="T20" fmla="*/ 76 w 99"/>
                      <a:gd name="T21" fmla="*/ 18 h 33"/>
                      <a:gd name="T22" fmla="*/ 65 w 99"/>
                      <a:gd name="T23" fmla="*/ 25 h 33"/>
                      <a:gd name="T24" fmla="*/ 41 w 99"/>
                      <a:gd name="T25" fmla="*/ 32 h 33"/>
                      <a:gd name="T26" fmla="*/ 23 w 99"/>
                      <a:gd name="T27" fmla="*/ 32 h 33"/>
                      <a:gd name="T28" fmla="*/ 47 w 99"/>
                      <a:gd name="T29" fmla="*/ 26 h 33"/>
                      <a:gd name="T30" fmla="*/ 62 w 99"/>
                      <a:gd name="T31" fmla="*/ 17 h 33"/>
                      <a:gd name="T32" fmla="*/ 43 w 99"/>
                      <a:gd name="T33" fmla="*/ 23 h 33"/>
                      <a:gd name="T34" fmla="*/ 24 w 99"/>
                      <a:gd name="T35" fmla="*/ 28 h 33"/>
                      <a:gd name="T36" fmla="*/ 0 w 99"/>
                      <a:gd name="T37" fmla="*/ 32 h 33"/>
                      <a:gd name="T38" fmla="*/ 1 w 99"/>
                      <a:gd name="T39" fmla="*/ 12 h 33"/>
                      <a:gd name="T40" fmla="*/ 12 w 99"/>
                      <a:gd name="T41" fmla="*/ 0 h 33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99"/>
                      <a:gd name="T64" fmla="*/ 0 h 33"/>
                      <a:gd name="T65" fmla="*/ 99 w 99"/>
                      <a:gd name="T66" fmla="*/ 33 h 33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99" h="33">
                        <a:moveTo>
                          <a:pt x="12" y="0"/>
                        </a:moveTo>
                        <a:lnTo>
                          <a:pt x="35" y="2"/>
                        </a:lnTo>
                        <a:lnTo>
                          <a:pt x="64" y="5"/>
                        </a:lnTo>
                        <a:lnTo>
                          <a:pt x="83" y="4"/>
                        </a:lnTo>
                        <a:lnTo>
                          <a:pt x="92" y="5"/>
                        </a:lnTo>
                        <a:lnTo>
                          <a:pt x="96" y="10"/>
                        </a:lnTo>
                        <a:lnTo>
                          <a:pt x="98" y="18"/>
                        </a:lnTo>
                        <a:lnTo>
                          <a:pt x="74" y="24"/>
                        </a:lnTo>
                        <a:lnTo>
                          <a:pt x="78" y="19"/>
                        </a:lnTo>
                        <a:lnTo>
                          <a:pt x="81" y="13"/>
                        </a:lnTo>
                        <a:lnTo>
                          <a:pt x="76" y="18"/>
                        </a:lnTo>
                        <a:lnTo>
                          <a:pt x="65" y="25"/>
                        </a:lnTo>
                        <a:lnTo>
                          <a:pt x="41" y="32"/>
                        </a:lnTo>
                        <a:lnTo>
                          <a:pt x="23" y="32"/>
                        </a:lnTo>
                        <a:lnTo>
                          <a:pt x="47" y="26"/>
                        </a:lnTo>
                        <a:lnTo>
                          <a:pt x="62" y="17"/>
                        </a:lnTo>
                        <a:lnTo>
                          <a:pt x="43" y="23"/>
                        </a:lnTo>
                        <a:lnTo>
                          <a:pt x="24" y="28"/>
                        </a:lnTo>
                        <a:lnTo>
                          <a:pt x="0" y="32"/>
                        </a:lnTo>
                        <a:lnTo>
                          <a:pt x="1" y="12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667" name="Freeform 230"/>
                  <p:cNvSpPr>
                    <a:spLocks/>
                  </p:cNvSpPr>
                  <p:nvPr/>
                </p:nvSpPr>
                <p:spPr bwMode="auto">
                  <a:xfrm>
                    <a:off x="87" y="1778"/>
                    <a:ext cx="238" cy="214"/>
                  </a:xfrm>
                  <a:custGeom>
                    <a:avLst/>
                    <a:gdLst>
                      <a:gd name="T0" fmla="*/ 22 w 238"/>
                      <a:gd name="T1" fmla="*/ 0 h 214"/>
                      <a:gd name="T2" fmla="*/ 37 w 238"/>
                      <a:gd name="T3" fmla="*/ 3 h 214"/>
                      <a:gd name="T4" fmla="*/ 49 w 238"/>
                      <a:gd name="T5" fmla="*/ 11 h 214"/>
                      <a:gd name="T6" fmla="*/ 56 w 238"/>
                      <a:gd name="T7" fmla="*/ 22 h 214"/>
                      <a:gd name="T8" fmla="*/ 57 w 238"/>
                      <a:gd name="T9" fmla="*/ 38 h 214"/>
                      <a:gd name="T10" fmla="*/ 62 w 238"/>
                      <a:gd name="T11" fmla="*/ 61 h 214"/>
                      <a:gd name="T12" fmla="*/ 69 w 238"/>
                      <a:gd name="T13" fmla="*/ 80 h 214"/>
                      <a:gd name="T14" fmla="*/ 78 w 238"/>
                      <a:gd name="T15" fmla="*/ 104 h 214"/>
                      <a:gd name="T16" fmla="*/ 84 w 238"/>
                      <a:gd name="T17" fmla="*/ 122 h 214"/>
                      <a:gd name="T18" fmla="*/ 92 w 238"/>
                      <a:gd name="T19" fmla="*/ 142 h 214"/>
                      <a:gd name="T20" fmla="*/ 71 w 238"/>
                      <a:gd name="T21" fmla="*/ 149 h 214"/>
                      <a:gd name="T22" fmla="*/ 94 w 238"/>
                      <a:gd name="T23" fmla="*/ 146 h 214"/>
                      <a:gd name="T24" fmla="*/ 100 w 238"/>
                      <a:gd name="T25" fmla="*/ 153 h 214"/>
                      <a:gd name="T26" fmla="*/ 89 w 238"/>
                      <a:gd name="T27" fmla="*/ 162 h 214"/>
                      <a:gd name="T28" fmla="*/ 104 w 238"/>
                      <a:gd name="T29" fmla="*/ 157 h 214"/>
                      <a:gd name="T30" fmla="*/ 121 w 238"/>
                      <a:gd name="T31" fmla="*/ 163 h 214"/>
                      <a:gd name="T32" fmla="*/ 143 w 238"/>
                      <a:gd name="T33" fmla="*/ 168 h 214"/>
                      <a:gd name="T34" fmla="*/ 170 w 238"/>
                      <a:gd name="T35" fmla="*/ 174 h 214"/>
                      <a:gd name="T36" fmla="*/ 192 w 238"/>
                      <a:gd name="T37" fmla="*/ 177 h 214"/>
                      <a:gd name="T38" fmla="*/ 216 w 238"/>
                      <a:gd name="T39" fmla="*/ 179 h 214"/>
                      <a:gd name="T40" fmla="*/ 231 w 238"/>
                      <a:gd name="T41" fmla="*/ 178 h 214"/>
                      <a:gd name="T42" fmla="*/ 234 w 238"/>
                      <a:gd name="T43" fmla="*/ 183 h 214"/>
                      <a:gd name="T44" fmla="*/ 237 w 238"/>
                      <a:gd name="T45" fmla="*/ 194 h 214"/>
                      <a:gd name="T46" fmla="*/ 237 w 238"/>
                      <a:gd name="T47" fmla="*/ 200 h 214"/>
                      <a:gd name="T48" fmla="*/ 221 w 238"/>
                      <a:gd name="T49" fmla="*/ 207 h 214"/>
                      <a:gd name="T50" fmla="*/ 218 w 238"/>
                      <a:gd name="T51" fmla="*/ 201 h 214"/>
                      <a:gd name="T52" fmla="*/ 213 w 238"/>
                      <a:gd name="T53" fmla="*/ 207 h 214"/>
                      <a:gd name="T54" fmla="*/ 189 w 238"/>
                      <a:gd name="T55" fmla="*/ 209 h 214"/>
                      <a:gd name="T56" fmla="*/ 142 w 238"/>
                      <a:gd name="T57" fmla="*/ 213 h 214"/>
                      <a:gd name="T58" fmla="*/ 83 w 238"/>
                      <a:gd name="T59" fmla="*/ 202 h 214"/>
                      <a:gd name="T60" fmla="*/ 70 w 238"/>
                      <a:gd name="T61" fmla="*/ 200 h 214"/>
                      <a:gd name="T62" fmla="*/ 51 w 238"/>
                      <a:gd name="T63" fmla="*/ 171 h 214"/>
                      <a:gd name="T64" fmla="*/ 26 w 238"/>
                      <a:gd name="T65" fmla="*/ 121 h 214"/>
                      <a:gd name="T66" fmla="*/ 8 w 238"/>
                      <a:gd name="T67" fmla="*/ 67 h 214"/>
                      <a:gd name="T68" fmla="*/ 0 w 238"/>
                      <a:gd name="T69" fmla="*/ 45 h 214"/>
                      <a:gd name="T70" fmla="*/ 2 w 238"/>
                      <a:gd name="T71" fmla="*/ 23 h 214"/>
                      <a:gd name="T72" fmla="*/ 11 w 238"/>
                      <a:gd name="T73" fmla="*/ 7 h 214"/>
                      <a:gd name="T74" fmla="*/ 22 w 238"/>
                      <a:gd name="T75" fmla="*/ 0 h 21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238"/>
                      <a:gd name="T115" fmla="*/ 0 h 214"/>
                      <a:gd name="T116" fmla="*/ 238 w 238"/>
                      <a:gd name="T117" fmla="*/ 214 h 21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238" h="214">
                        <a:moveTo>
                          <a:pt x="22" y="0"/>
                        </a:moveTo>
                        <a:lnTo>
                          <a:pt x="37" y="3"/>
                        </a:lnTo>
                        <a:lnTo>
                          <a:pt x="49" y="11"/>
                        </a:lnTo>
                        <a:lnTo>
                          <a:pt x="56" y="22"/>
                        </a:lnTo>
                        <a:lnTo>
                          <a:pt x="57" y="38"/>
                        </a:lnTo>
                        <a:lnTo>
                          <a:pt x="62" y="61"/>
                        </a:lnTo>
                        <a:lnTo>
                          <a:pt x="69" y="80"/>
                        </a:lnTo>
                        <a:lnTo>
                          <a:pt x="78" y="104"/>
                        </a:lnTo>
                        <a:lnTo>
                          <a:pt x="84" y="122"/>
                        </a:lnTo>
                        <a:lnTo>
                          <a:pt x="92" y="142"/>
                        </a:lnTo>
                        <a:lnTo>
                          <a:pt x="71" y="149"/>
                        </a:lnTo>
                        <a:lnTo>
                          <a:pt x="94" y="146"/>
                        </a:lnTo>
                        <a:lnTo>
                          <a:pt x="100" y="153"/>
                        </a:lnTo>
                        <a:lnTo>
                          <a:pt x="89" y="162"/>
                        </a:lnTo>
                        <a:lnTo>
                          <a:pt x="104" y="157"/>
                        </a:lnTo>
                        <a:lnTo>
                          <a:pt x="121" y="163"/>
                        </a:lnTo>
                        <a:lnTo>
                          <a:pt x="143" y="168"/>
                        </a:lnTo>
                        <a:lnTo>
                          <a:pt x="170" y="174"/>
                        </a:lnTo>
                        <a:lnTo>
                          <a:pt x="192" y="177"/>
                        </a:lnTo>
                        <a:lnTo>
                          <a:pt x="216" y="179"/>
                        </a:lnTo>
                        <a:lnTo>
                          <a:pt x="231" y="178"/>
                        </a:lnTo>
                        <a:lnTo>
                          <a:pt x="234" y="183"/>
                        </a:lnTo>
                        <a:lnTo>
                          <a:pt x="237" y="194"/>
                        </a:lnTo>
                        <a:lnTo>
                          <a:pt x="237" y="200"/>
                        </a:lnTo>
                        <a:lnTo>
                          <a:pt x="221" y="207"/>
                        </a:lnTo>
                        <a:lnTo>
                          <a:pt x="218" y="201"/>
                        </a:lnTo>
                        <a:lnTo>
                          <a:pt x="213" y="207"/>
                        </a:lnTo>
                        <a:lnTo>
                          <a:pt x="189" y="209"/>
                        </a:lnTo>
                        <a:lnTo>
                          <a:pt x="142" y="213"/>
                        </a:lnTo>
                        <a:lnTo>
                          <a:pt x="83" y="202"/>
                        </a:lnTo>
                        <a:lnTo>
                          <a:pt x="70" y="200"/>
                        </a:lnTo>
                        <a:lnTo>
                          <a:pt x="51" y="171"/>
                        </a:lnTo>
                        <a:lnTo>
                          <a:pt x="26" y="121"/>
                        </a:lnTo>
                        <a:lnTo>
                          <a:pt x="8" y="67"/>
                        </a:lnTo>
                        <a:lnTo>
                          <a:pt x="0" y="45"/>
                        </a:lnTo>
                        <a:lnTo>
                          <a:pt x="2" y="23"/>
                        </a:lnTo>
                        <a:lnTo>
                          <a:pt x="11" y="7"/>
                        </a:lnTo>
                        <a:lnTo>
                          <a:pt x="2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668" name="Freeform 231"/>
                  <p:cNvSpPr>
                    <a:spLocks/>
                  </p:cNvSpPr>
                  <p:nvPr/>
                </p:nvSpPr>
                <p:spPr bwMode="auto">
                  <a:xfrm>
                    <a:off x="118" y="1771"/>
                    <a:ext cx="86" cy="164"/>
                  </a:xfrm>
                  <a:custGeom>
                    <a:avLst/>
                    <a:gdLst>
                      <a:gd name="T0" fmla="*/ 12 w 86"/>
                      <a:gd name="T1" fmla="*/ 0 h 164"/>
                      <a:gd name="T2" fmla="*/ 0 w 86"/>
                      <a:gd name="T3" fmla="*/ 9 h 164"/>
                      <a:gd name="T4" fmla="*/ 5 w 86"/>
                      <a:gd name="T5" fmla="*/ 12 h 164"/>
                      <a:gd name="T6" fmla="*/ 14 w 86"/>
                      <a:gd name="T7" fmla="*/ 23 h 164"/>
                      <a:gd name="T8" fmla="*/ 26 w 86"/>
                      <a:gd name="T9" fmla="*/ 31 h 164"/>
                      <a:gd name="T10" fmla="*/ 33 w 86"/>
                      <a:gd name="T11" fmla="*/ 60 h 164"/>
                      <a:gd name="T12" fmla="*/ 39 w 86"/>
                      <a:gd name="T13" fmla="*/ 76 h 164"/>
                      <a:gd name="T14" fmla="*/ 49 w 86"/>
                      <a:gd name="T15" fmla="*/ 90 h 164"/>
                      <a:gd name="T16" fmla="*/ 57 w 86"/>
                      <a:gd name="T17" fmla="*/ 102 h 164"/>
                      <a:gd name="T18" fmla="*/ 46 w 86"/>
                      <a:gd name="T19" fmla="*/ 92 h 164"/>
                      <a:gd name="T20" fmla="*/ 37 w 86"/>
                      <a:gd name="T21" fmla="*/ 78 h 164"/>
                      <a:gd name="T22" fmla="*/ 46 w 86"/>
                      <a:gd name="T23" fmla="*/ 101 h 164"/>
                      <a:gd name="T24" fmla="*/ 52 w 86"/>
                      <a:gd name="T25" fmla="*/ 119 h 164"/>
                      <a:gd name="T26" fmla="*/ 58 w 86"/>
                      <a:gd name="T27" fmla="*/ 138 h 164"/>
                      <a:gd name="T28" fmla="*/ 63 w 86"/>
                      <a:gd name="T29" fmla="*/ 149 h 164"/>
                      <a:gd name="T30" fmla="*/ 67 w 86"/>
                      <a:gd name="T31" fmla="*/ 154 h 164"/>
                      <a:gd name="T32" fmla="*/ 72 w 86"/>
                      <a:gd name="T33" fmla="*/ 160 h 164"/>
                      <a:gd name="T34" fmla="*/ 81 w 86"/>
                      <a:gd name="T35" fmla="*/ 163 h 164"/>
                      <a:gd name="T36" fmla="*/ 81 w 86"/>
                      <a:gd name="T37" fmla="*/ 153 h 164"/>
                      <a:gd name="T38" fmla="*/ 82 w 86"/>
                      <a:gd name="T39" fmla="*/ 142 h 164"/>
                      <a:gd name="T40" fmla="*/ 85 w 86"/>
                      <a:gd name="T41" fmla="*/ 130 h 164"/>
                      <a:gd name="T42" fmla="*/ 85 w 86"/>
                      <a:gd name="T43" fmla="*/ 118 h 164"/>
                      <a:gd name="T44" fmla="*/ 81 w 86"/>
                      <a:gd name="T45" fmla="*/ 104 h 164"/>
                      <a:gd name="T46" fmla="*/ 76 w 86"/>
                      <a:gd name="T47" fmla="*/ 93 h 164"/>
                      <a:gd name="T48" fmla="*/ 69 w 86"/>
                      <a:gd name="T49" fmla="*/ 87 h 164"/>
                      <a:gd name="T50" fmla="*/ 59 w 86"/>
                      <a:gd name="T51" fmla="*/ 78 h 164"/>
                      <a:gd name="T52" fmla="*/ 49 w 86"/>
                      <a:gd name="T53" fmla="*/ 65 h 164"/>
                      <a:gd name="T54" fmla="*/ 39 w 86"/>
                      <a:gd name="T55" fmla="*/ 48 h 164"/>
                      <a:gd name="T56" fmla="*/ 48 w 86"/>
                      <a:gd name="T57" fmla="*/ 57 h 164"/>
                      <a:gd name="T58" fmla="*/ 56 w 86"/>
                      <a:gd name="T59" fmla="*/ 69 h 164"/>
                      <a:gd name="T60" fmla="*/ 66 w 86"/>
                      <a:gd name="T61" fmla="*/ 81 h 164"/>
                      <a:gd name="T62" fmla="*/ 57 w 86"/>
                      <a:gd name="T63" fmla="*/ 64 h 164"/>
                      <a:gd name="T64" fmla="*/ 46 w 86"/>
                      <a:gd name="T65" fmla="*/ 41 h 164"/>
                      <a:gd name="T66" fmla="*/ 34 w 86"/>
                      <a:gd name="T67" fmla="*/ 17 h 164"/>
                      <a:gd name="T68" fmla="*/ 27 w 86"/>
                      <a:gd name="T69" fmla="*/ 10 h 164"/>
                      <a:gd name="T70" fmla="*/ 12 w 86"/>
                      <a:gd name="T71" fmla="*/ 0 h 164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86"/>
                      <a:gd name="T109" fmla="*/ 0 h 164"/>
                      <a:gd name="T110" fmla="*/ 86 w 86"/>
                      <a:gd name="T111" fmla="*/ 164 h 164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86" h="164">
                        <a:moveTo>
                          <a:pt x="12" y="0"/>
                        </a:moveTo>
                        <a:lnTo>
                          <a:pt x="0" y="9"/>
                        </a:lnTo>
                        <a:lnTo>
                          <a:pt x="5" y="12"/>
                        </a:lnTo>
                        <a:lnTo>
                          <a:pt x="14" y="23"/>
                        </a:lnTo>
                        <a:lnTo>
                          <a:pt x="26" y="31"/>
                        </a:lnTo>
                        <a:lnTo>
                          <a:pt x="33" y="60"/>
                        </a:lnTo>
                        <a:lnTo>
                          <a:pt x="39" y="76"/>
                        </a:lnTo>
                        <a:lnTo>
                          <a:pt x="49" y="90"/>
                        </a:lnTo>
                        <a:lnTo>
                          <a:pt x="57" y="102"/>
                        </a:lnTo>
                        <a:lnTo>
                          <a:pt x="46" y="92"/>
                        </a:lnTo>
                        <a:lnTo>
                          <a:pt x="37" y="78"/>
                        </a:lnTo>
                        <a:lnTo>
                          <a:pt x="46" y="101"/>
                        </a:lnTo>
                        <a:lnTo>
                          <a:pt x="52" y="119"/>
                        </a:lnTo>
                        <a:lnTo>
                          <a:pt x="58" y="138"/>
                        </a:lnTo>
                        <a:lnTo>
                          <a:pt x="63" y="149"/>
                        </a:lnTo>
                        <a:lnTo>
                          <a:pt x="67" y="154"/>
                        </a:lnTo>
                        <a:lnTo>
                          <a:pt x="72" y="160"/>
                        </a:lnTo>
                        <a:lnTo>
                          <a:pt x="81" y="163"/>
                        </a:lnTo>
                        <a:lnTo>
                          <a:pt x="81" y="153"/>
                        </a:lnTo>
                        <a:lnTo>
                          <a:pt x="82" y="142"/>
                        </a:lnTo>
                        <a:lnTo>
                          <a:pt x="85" y="130"/>
                        </a:lnTo>
                        <a:lnTo>
                          <a:pt x="85" y="118"/>
                        </a:lnTo>
                        <a:lnTo>
                          <a:pt x="81" y="104"/>
                        </a:lnTo>
                        <a:lnTo>
                          <a:pt x="76" y="93"/>
                        </a:lnTo>
                        <a:lnTo>
                          <a:pt x="69" y="87"/>
                        </a:lnTo>
                        <a:lnTo>
                          <a:pt x="59" y="78"/>
                        </a:lnTo>
                        <a:lnTo>
                          <a:pt x="49" y="65"/>
                        </a:lnTo>
                        <a:lnTo>
                          <a:pt x="39" y="48"/>
                        </a:lnTo>
                        <a:lnTo>
                          <a:pt x="48" y="57"/>
                        </a:lnTo>
                        <a:lnTo>
                          <a:pt x="56" y="69"/>
                        </a:lnTo>
                        <a:lnTo>
                          <a:pt x="66" y="81"/>
                        </a:lnTo>
                        <a:lnTo>
                          <a:pt x="57" y="64"/>
                        </a:lnTo>
                        <a:lnTo>
                          <a:pt x="46" y="41"/>
                        </a:lnTo>
                        <a:lnTo>
                          <a:pt x="34" y="17"/>
                        </a:lnTo>
                        <a:lnTo>
                          <a:pt x="27" y="10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669" name="Freeform 232"/>
                  <p:cNvSpPr>
                    <a:spLocks/>
                  </p:cNvSpPr>
                  <p:nvPr/>
                </p:nvSpPr>
                <p:spPr bwMode="auto">
                  <a:xfrm>
                    <a:off x="48" y="1760"/>
                    <a:ext cx="361" cy="431"/>
                  </a:xfrm>
                  <a:custGeom>
                    <a:avLst/>
                    <a:gdLst>
                      <a:gd name="T0" fmla="*/ 55 w 361"/>
                      <a:gd name="T1" fmla="*/ 24 h 431"/>
                      <a:gd name="T2" fmla="*/ 40 w 361"/>
                      <a:gd name="T3" fmla="*/ 62 h 431"/>
                      <a:gd name="T4" fmla="*/ 33 w 361"/>
                      <a:gd name="T5" fmla="*/ 113 h 431"/>
                      <a:gd name="T6" fmla="*/ 39 w 361"/>
                      <a:gd name="T7" fmla="*/ 96 h 431"/>
                      <a:gd name="T8" fmla="*/ 53 w 361"/>
                      <a:gd name="T9" fmla="*/ 124 h 431"/>
                      <a:gd name="T10" fmla="*/ 55 w 361"/>
                      <a:gd name="T11" fmla="*/ 179 h 431"/>
                      <a:gd name="T12" fmla="*/ 58 w 361"/>
                      <a:gd name="T13" fmla="*/ 159 h 431"/>
                      <a:gd name="T14" fmla="*/ 88 w 361"/>
                      <a:gd name="T15" fmla="*/ 200 h 431"/>
                      <a:gd name="T16" fmla="*/ 133 w 361"/>
                      <a:gd name="T17" fmla="*/ 231 h 431"/>
                      <a:gd name="T18" fmla="*/ 134 w 361"/>
                      <a:gd name="T19" fmla="*/ 247 h 431"/>
                      <a:gd name="T20" fmla="*/ 144 w 361"/>
                      <a:gd name="T21" fmla="*/ 244 h 431"/>
                      <a:gd name="T22" fmla="*/ 152 w 361"/>
                      <a:gd name="T23" fmla="*/ 268 h 431"/>
                      <a:gd name="T24" fmla="*/ 154 w 361"/>
                      <a:gd name="T25" fmla="*/ 284 h 431"/>
                      <a:gd name="T26" fmla="*/ 119 w 361"/>
                      <a:gd name="T27" fmla="*/ 309 h 431"/>
                      <a:gd name="T28" fmla="*/ 167 w 361"/>
                      <a:gd name="T29" fmla="*/ 297 h 431"/>
                      <a:gd name="T30" fmla="*/ 139 w 361"/>
                      <a:gd name="T31" fmla="*/ 321 h 431"/>
                      <a:gd name="T32" fmla="*/ 184 w 361"/>
                      <a:gd name="T33" fmla="*/ 303 h 431"/>
                      <a:gd name="T34" fmla="*/ 182 w 361"/>
                      <a:gd name="T35" fmla="*/ 318 h 431"/>
                      <a:gd name="T36" fmla="*/ 199 w 361"/>
                      <a:gd name="T37" fmla="*/ 311 h 431"/>
                      <a:gd name="T38" fmla="*/ 296 w 361"/>
                      <a:gd name="T39" fmla="*/ 344 h 431"/>
                      <a:gd name="T40" fmla="*/ 346 w 361"/>
                      <a:gd name="T41" fmla="*/ 392 h 431"/>
                      <a:gd name="T42" fmla="*/ 219 w 361"/>
                      <a:gd name="T43" fmla="*/ 427 h 431"/>
                      <a:gd name="T44" fmla="*/ 243 w 361"/>
                      <a:gd name="T45" fmla="*/ 419 h 431"/>
                      <a:gd name="T46" fmla="*/ 225 w 361"/>
                      <a:gd name="T47" fmla="*/ 415 h 431"/>
                      <a:gd name="T48" fmla="*/ 189 w 361"/>
                      <a:gd name="T49" fmla="*/ 419 h 431"/>
                      <a:gd name="T50" fmla="*/ 260 w 361"/>
                      <a:gd name="T51" fmla="*/ 386 h 431"/>
                      <a:gd name="T52" fmla="*/ 51 w 361"/>
                      <a:gd name="T53" fmla="*/ 414 h 431"/>
                      <a:gd name="T54" fmla="*/ 8 w 361"/>
                      <a:gd name="T55" fmla="*/ 393 h 431"/>
                      <a:gd name="T56" fmla="*/ 7 w 361"/>
                      <a:gd name="T57" fmla="*/ 347 h 431"/>
                      <a:gd name="T58" fmla="*/ 26 w 361"/>
                      <a:gd name="T59" fmla="*/ 285 h 431"/>
                      <a:gd name="T60" fmla="*/ 73 w 361"/>
                      <a:gd name="T61" fmla="*/ 314 h 431"/>
                      <a:gd name="T62" fmla="*/ 45 w 361"/>
                      <a:gd name="T63" fmla="*/ 268 h 431"/>
                      <a:gd name="T64" fmla="*/ 72 w 361"/>
                      <a:gd name="T65" fmla="*/ 258 h 431"/>
                      <a:gd name="T66" fmla="*/ 58 w 361"/>
                      <a:gd name="T67" fmla="*/ 233 h 431"/>
                      <a:gd name="T68" fmla="*/ 43 w 361"/>
                      <a:gd name="T69" fmla="*/ 243 h 431"/>
                      <a:gd name="T70" fmla="*/ 12 w 361"/>
                      <a:gd name="T71" fmla="*/ 175 h 431"/>
                      <a:gd name="T72" fmla="*/ 11 w 361"/>
                      <a:gd name="T73" fmla="*/ 107 h 431"/>
                      <a:gd name="T74" fmla="*/ 4 w 361"/>
                      <a:gd name="T75" fmla="*/ 147 h 431"/>
                      <a:gd name="T76" fmla="*/ 0 w 361"/>
                      <a:gd name="T77" fmla="*/ 98 h 431"/>
                      <a:gd name="T78" fmla="*/ 23 w 361"/>
                      <a:gd name="T79" fmla="*/ 51 h 431"/>
                      <a:gd name="T80" fmla="*/ 0 w 361"/>
                      <a:gd name="T81" fmla="*/ 93 h 431"/>
                      <a:gd name="T82" fmla="*/ 14 w 361"/>
                      <a:gd name="T83" fmla="*/ 41 h 431"/>
                      <a:gd name="T84" fmla="*/ 46 w 361"/>
                      <a:gd name="T85" fmla="*/ 0 h 431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361"/>
                      <a:gd name="T130" fmla="*/ 0 h 431"/>
                      <a:gd name="T131" fmla="*/ 361 w 361"/>
                      <a:gd name="T132" fmla="*/ 431 h 431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361" h="431">
                        <a:moveTo>
                          <a:pt x="76" y="10"/>
                        </a:moveTo>
                        <a:lnTo>
                          <a:pt x="67" y="20"/>
                        </a:lnTo>
                        <a:lnTo>
                          <a:pt x="55" y="24"/>
                        </a:lnTo>
                        <a:lnTo>
                          <a:pt x="43" y="38"/>
                        </a:lnTo>
                        <a:lnTo>
                          <a:pt x="40" y="48"/>
                        </a:lnTo>
                        <a:lnTo>
                          <a:pt x="40" y="62"/>
                        </a:lnTo>
                        <a:lnTo>
                          <a:pt x="39" y="74"/>
                        </a:lnTo>
                        <a:lnTo>
                          <a:pt x="36" y="93"/>
                        </a:lnTo>
                        <a:lnTo>
                          <a:pt x="33" y="113"/>
                        </a:lnTo>
                        <a:lnTo>
                          <a:pt x="31" y="135"/>
                        </a:lnTo>
                        <a:lnTo>
                          <a:pt x="36" y="112"/>
                        </a:lnTo>
                        <a:lnTo>
                          <a:pt x="39" y="96"/>
                        </a:lnTo>
                        <a:lnTo>
                          <a:pt x="41" y="85"/>
                        </a:lnTo>
                        <a:lnTo>
                          <a:pt x="46" y="104"/>
                        </a:lnTo>
                        <a:lnTo>
                          <a:pt x="53" y="124"/>
                        </a:lnTo>
                        <a:lnTo>
                          <a:pt x="57" y="135"/>
                        </a:lnTo>
                        <a:lnTo>
                          <a:pt x="55" y="156"/>
                        </a:lnTo>
                        <a:lnTo>
                          <a:pt x="55" y="179"/>
                        </a:lnTo>
                        <a:lnTo>
                          <a:pt x="56" y="200"/>
                        </a:lnTo>
                        <a:lnTo>
                          <a:pt x="57" y="177"/>
                        </a:lnTo>
                        <a:lnTo>
                          <a:pt x="58" y="159"/>
                        </a:lnTo>
                        <a:lnTo>
                          <a:pt x="62" y="144"/>
                        </a:lnTo>
                        <a:lnTo>
                          <a:pt x="76" y="180"/>
                        </a:lnTo>
                        <a:lnTo>
                          <a:pt x="88" y="200"/>
                        </a:lnTo>
                        <a:lnTo>
                          <a:pt x="94" y="209"/>
                        </a:lnTo>
                        <a:lnTo>
                          <a:pt x="103" y="223"/>
                        </a:lnTo>
                        <a:lnTo>
                          <a:pt x="133" y="231"/>
                        </a:lnTo>
                        <a:lnTo>
                          <a:pt x="148" y="233"/>
                        </a:lnTo>
                        <a:lnTo>
                          <a:pt x="143" y="241"/>
                        </a:lnTo>
                        <a:lnTo>
                          <a:pt x="134" y="247"/>
                        </a:lnTo>
                        <a:lnTo>
                          <a:pt x="103" y="264"/>
                        </a:lnTo>
                        <a:lnTo>
                          <a:pt x="129" y="255"/>
                        </a:lnTo>
                        <a:lnTo>
                          <a:pt x="144" y="244"/>
                        </a:lnTo>
                        <a:lnTo>
                          <a:pt x="158" y="235"/>
                        </a:lnTo>
                        <a:lnTo>
                          <a:pt x="158" y="256"/>
                        </a:lnTo>
                        <a:lnTo>
                          <a:pt x="152" y="268"/>
                        </a:lnTo>
                        <a:lnTo>
                          <a:pt x="136" y="276"/>
                        </a:lnTo>
                        <a:lnTo>
                          <a:pt x="153" y="276"/>
                        </a:lnTo>
                        <a:lnTo>
                          <a:pt x="154" y="284"/>
                        </a:lnTo>
                        <a:lnTo>
                          <a:pt x="152" y="291"/>
                        </a:lnTo>
                        <a:lnTo>
                          <a:pt x="144" y="296"/>
                        </a:lnTo>
                        <a:lnTo>
                          <a:pt x="119" y="309"/>
                        </a:lnTo>
                        <a:lnTo>
                          <a:pt x="153" y="297"/>
                        </a:lnTo>
                        <a:lnTo>
                          <a:pt x="160" y="296"/>
                        </a:lnTo>
                        <a:lnTo>
                          <a:pt x="167" y="297"/>
                        </a:lnTo>
                        <a:lnTo>
                          <a:pt x="167" y="303"/>
                        </a:lnTo>
                        <a:lnTo>
                          <a:pt x="158" y="310"/>
                        </a:lnTo>
                        <a:lnTo>
                          <a:pt x="139" y="321"/>
                        </a:lnTo>
                        <a:lnTo>
                          <a:pt x="167" y="310"/>
                        </a:lnTo>
                        <a:lnTo>
                          <a:pt x="175" y="301"/>
                        </a:lnTo>
                        <a:lnTo>
                          <a:pt x="184" y="303"/>
                        </a:lnTo>
                        <a:lnTo>
                          <a:pt x="191" y="306"/>
                        </a:lnTo>
                        <a:lnTo>
                          <a:pt x="188" y="313"/>
                        </a:lnTo>
                        <a:lnTo>
                          <a:pt x="182" y="318"/>
                        </a:lnTo>
                        <a:lnTo>
                          <a:pt x="167" y="327"/>
                        </a:lnTo>
                        <a:lnTo>
                          <a:pt x="188" y="320"/>
                        </a:lnTo>
                        <a:lnTo>
                          <a:pt x="199" y="311"/>
                        </a:lnTo>
                        <a:lnTo>
                          <a:pt x="213" y="315"/>
                        </a:lnTo>
                        <a:lnTo>
                          <a:pt x="258" y="330"/>
                        </a:lnTo>
                        <a:lnTo>
                          <a:pt x="296" y="344"/>
                        </a:lnTo>
                        <a:lnTo>
                          <a:pt x="325" y="355"/>
                        </a:lnTo>
                        <a:lnTo>
                          <a:pt x="335" y="371"/>
                        </a:lnTo>
                        <a:lnTo>
                          <a:pt x="346" y="392"/>
                        </a:lnTo>
                        <a:lnTo>
                          <a:pt x="360" y="430"/>
                        </a:lnTo>
                        <a:lnTo>
                          <a:pt x="229" y="430"/>
                        </a:lnTo>
                        <a:lnTo>
                          <a:pt x="219" y="427"/>
                        </a:lnTo>
                        <a:lnTo>
                          <a:pt x="252" y="421"/>
                        </a:lnTo>
                        <a:lnTo>
                          <a:pt x="304" y="401"/>
                        </a:lnTo>
                        <a:lnTo>
                          <a:pt x="243" y="419"/>
                        </a:lnTo>
                        <a:lnTo>
                          <a:pt x="214" y="425"/>
                        </a:lnTo>
                        <a:lnTo>
                          <a:pt x="194" y="421"/>
                        </a:lnTo>
                        <a:lnTo>
                          <a:pt x="225" y="415"/>
                        </a:lnTo>
                        <a:lnTo>
                          <a:pt x="291" y="395"/>
                        </a:lnTo>
                        <a:lnTo>
                          <a:pt x="220" y="413"/>
                        </a:lnTo>
                        <a:lnTo>
                          <a:pt x="189" y="419"/>
                        </a:lnTo>
                        <a:lnTo>
                          <a:pt x="184" y="417"/>
                        </a:lnTo>
                        <a:lnTo>
                          <a:pt x="212" y="407"/>
                        </a:lnTo>
                        <a:lnTo>
                          <a:pt x="260" y="386"/>
                        </a:lnTo>
                        <a:lnTo>
                          <a:pt x="204" y="408"/>
                        </a:lnTo>
                        <a:lnTo>
                          <a:pt x="175" y="416"/>
                        </a:lnTo>
                        <a:lnTo>
                          <a:pt x="51" y="414"/>
                        </a:lnTo>
                        <a:lnTo>
                          <a:pt x="36" y="411"/>
                        </a:lnTo>
                        <a:lnTo>
                          <a:pt x="22" y="406"/>
                        </a:lnTo>
                        <a:lnTo>
                          <a:pt x="8" y="393"/>
                        </a:lnTo>
                        <a:lnTo>
                          <a:pt x="5" y="379"/>
                        </a:lnTo>
                        <a:lnTo>
                          <a:pt x="3" y="366"/>
                        </a:lnTo>
                        <a:lnTo>
                          <a:pt x="7" y="347"/>
                        </a:lnTo>
                        <a:lnTo>
                          <a:pt x="16" y="322"/>
                        </a:lnTo>
                        <a:lnTo>
                          <a:pt x="23" y="302"/>
                        </a:lnTo>
                        <a:lnTo>
                          <a:pt x="26" y="285"/>
                        </a:lnTo>
                        <a:lnTo>
                          <a:pt x="36" y="283"/>
                        </a:lnTo>
                        <a:lnTo>
                          <a:pt x="46" y="296"/>
                        </a:lnTo>
                        <a:lnTo>
                          <a:pt x="73" y="314"/>
                        </a:lnTo>
                        <a:lnTo>
                          <a:pt x="49" y="294"/>
                        </a:lnTo>
                        <a:lnTo>
                          <a:pt x="41" y="282"/>
                        </a:lnTo>
                        <a:lnTo>
                          <a:pt x="45" y="268"/>
                        </a:lnTo>
                        <a:lnTo>
                          <a:pt x="76" y="259"/>
                        </a:lnTo>
                        <a:lnTo>
                          <a:pt x="99" y="247"/>
                        </a:lnTo>
                        <a:lnTo>
                          <a:pt x="72" y="258"/>
                        </a:lnTo>
                        <a:lnTo>
                          <a:pt x="45" y="264"/>
                        </a:lnTo>
                        <a:lnTo>
                          <a:pt x="46" y="245"/>
                        </a:lnTo>
                        <a:lnTo>
                          <a:pt x="58" y="233"/>
                        </a:lnTo>
                        <a:lnTo>
                          <a:pt x="67" y="213"/>
                        </a:lnTo>
                        <a:lnTo>
                          <a:pt x="56" y="231"/>
                        </a:lnTo>
                        <a:lnTo>
                          <a:pt x="43" y="243"/>
                        </a:lnTo>
                        <a:lnTo>
                          <a:pt x="29" y="242"/>
                        </a:lnTo>
                        <a:lnTo>
                          <a:pt x="23" y="208"/>
                        </a:lnTo>
                        <a:lnTo>
                          <a:pt x="12" y="175"/>
                        </a:lnTo>
                        <a:lnTo>
                          <a:pt x="7" y="152"/>
                        </a:lnTo>
                        <a:lnTo>
                          <a:pt x="8" y="132"/>
                        </a:lnTo>
                        <a:lnTo>
                          <a:pt x="11" y="107"/>
                        </a:lnTo>
                        <a:lnTo>
                          <a:pt x="7" y="120"/>
                        </a:lnTo>
                        <a:lnTo>
                          <a:pt x="5" y="135"/>
                        </a:lnTo>
                        <a:lnTo>
                          <a:pt x="4" y="147"/>
                        </a:lnTo>
                        <a:lnTo>
                          <a:pt x="1" y="126"/>
                        </a:lnTo>
                        <a:lnTo>
                          <a:pt x="0" y="110"/>
                        </a:lnTo>
                        <a:lnTo>
                          <a:pt x="0" y="98"/>
                        </a:lnTo>
                        <a:lnTo>
                          <a:pt x="5" y="81"/>
                        </a:lnTo>
                        <a:lnTo>
                          <a:pt x="12" y="66"/>
                        </a:lnTo>
                        <a:lnTo>
                          <a:pt x="23" y="51"/>
                        </a:lnTo>
                        <a:lnTo>
                          <a:pt x="12" y="64"/>
                        </a:lnTo>
                        <a:lnTo>
                          <a:pt x="6" y="74"/>
                        </a:lnTo>
                        <a:lnTo>
                          <a:pt x="0" y="93"/>
                        </a:lnTo>
                        <a:lnTo>
                          <a:pt x="1" y="80"/>
                        </a:lnTo>
                        <a:lnTo>
                          <a:pt x="5" y="62"/>
                        </a:lnTo>
                        <a:lnTo>
                          <a:pt x="14" y="41"/>
                        </a:lnTo>
                        <a:lnTo>
                          <a:pt x="22" y="22"/>
                        </a:lnTo>
                        <a:lnTo>
                          <a:pt x="32" y="12"/>
                        </a:lnTo>
                        <a:lnTo>
                          <a:pt x="46" y="0"/>
                        </a:lnTo>
                        <a:lnTo>
                          <a:pt x="62" y="2"/>
                        </a:lnTo>
                        <a:lnTo>
                          <a:pt x="76" y="1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670" name="Freeform 233"/>
                  <p:cNvSpPr>
                    <a:spLocks/>
                  </p:cNvSpPr>
                  <p:nvPr/>
                </p:nvSpPr>
                <p:spPr bwMode="auto">
                  <a:xfrm>
                    <a:off x="72" y="2009"/>
                    <a:ext cx="17" cy="30"/>
                  </a:xfrm>
                  <a:custGeom>
                    <a:avLst/>
                    <a:gdLst>
                      <a:gd name="T0" fmla="*/ 3 w 17"/>
                      <a:gd name="T1" fmla="*/ 0 h 30"/>
                      <a:gd name="T2" fmla="*/ 14 w 17"/>
                      <a:gd name="T3" fmla="*/ 1 h 30"/>
                      <a:gd name="T4" fmla="*/ 16 w 17"/>
                      <a:gd name="T5" fmla="*/ 13 h 30"/>
                      <a:gd name="T6" fmla="*/ 14 w 17"/>
                      <a:gd name="T7" fmla="*/ 26 h 30"/>
                      <a:gd name="T8" fmla="*/ 3 w 17"/>
                      <a:gd name="T9" fmla="*/ 29 h 30"/>
                      <a:gd name="T10" fmla="*/ 0 w 17"/>
                      <a:gd name="T11" fmla="*/ 24 h 30"/>
                      <a:gd name="T12" fmla="*/ 0 w 17"/>
                      <a:gd name="T13" fmla="*/ 7 h 30"/>
                      <a:gd name="T14" fmla="*/ 3 w 17"/>
                      <a:gd name="T15" fmla="*/ 0 h 3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30"/>
                      <a:gd name="T26" fmla="*/ 17 w 17"/>
                      <a:gd name="T27" fmla="*/ 30 h 3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30">
                        <a:moveTo>
                          <a:pt x="3" y="0"/>
                        </a:moveTo>
                        <a:lnTo>
                          <a:pt x="14" y="1"/>
                        </a:lnTo>
                        <a:lnTo>
                          <a:pt x="16" y="13"/>
                        </a:lnTo>
                        <a:lnTo>
                          <a:pt x="14" y="26"/>
                        </a:lnTo>
                        <a:lnTo>
                          <a:pt x="3" y="29"/>
                        </a:lnTo>
                        <a:lnTo>
                          <a:pt x="0" y="24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69671" name="Freeform 234"/>
                  <p:cNvSpPr>
                    <a:spLocks/>
                  </p:cNvSpPr>
                  <p:nvPr/>
                </p:nvSpPr>
                <p:spPr bwMode="auto">
                  <a:xfrm>
                    <a:off x="98" y="2131"/>
                    <a:ext cx="166" cy="17"/>
                  </a:xfrm>
                  <a:custGeom>
                    <a:avLst/>
                    <a:gdLst>
                      <a:gd name="T0" fmla="*/ 165 w 166"/>
                      <a:gd name="T1" fmla="*/ 0 h 17"/>
                      <a:gd name="T2" fmla="*/ 120 w 166"/>
                      <a:gd name="T3" fmla="*/ 7 h 17"/>
                      <a:gd name="T4" fmla="*/ 87 w 166"/>
                      <a:gd name="T5" fmla="*/ 11 h 17"/>
                      <a:gd name="T6" fmla="*/ 52 w 166"/>
                      <a:gd name="T7" fmla="*/ 13 h 17"/>
                      <a:gd name="T8" fmla="*/ 25 w 166"/>
                      <a:gd name="T9" fmla="*/ 14 h 17"/>
                      <a:gd name="T10" fmla="*/ 0 w 166"/>
                      <a:gd name="T11" fmla="*/ 13 h 17"/>
                      <a:gd name="T12" fmla="*/ 24 w 166"/>
                      <a:gd name="T13" fmla="*/ 16 h 17"/>
                      <a:gd name="T14" fmla="*/ 64 w 166"/>
                      <a:gd name="T15" fmla="*/ 16 h 17"/>
                      <a:gd name="T16" fmla="*/ 107 w 166"/>
                      <a:gd name="T17" fmla="*/ 11 h 17"/>
                      <a:gd name="T18" fmla="*/ 130 w 166"/>
                      <a:gd name="T19" fmla="*/ 8 h 17"/>
                      <a:gd name="T20" fmla="*/ 165 w 166"/>
                      <a:gd name="T21" fmla="*/ 0 h 1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66"/>
                      <a:gd name="T34" fmla="*/ 0 h 17"/>
                      <a:gd name="T35" fmla="*/ 166 w 166"/>
                      <a:gd name="T36" fmla="*/ 17 h 1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66" h="17">
                        <a:moveTo>
                          <a:pt x="165" y="0"/>
                        </a:moveTo>
                        <a:lnTo>
                          <a:pt x="120" y="7"/>
                        </a:lnTo>
                        <a:lnTo>
                          <a:pt x="87" y="11"/>
                        </a:lnTo>
                        <a:lnTo>
                          <a:pt x="52" y="13"/>
                        </a:lnTo>
                        <a:lnTo>
                          <a:pt x="25" y="14"/>
                        </a:lnTo>
                        <a:lnTo>
                          <a:pt x="0" y="13"/>
                        </a:lnTo>
                        <a:lnTo>
                          <a:pt x="24" y="16"/>
                        </a:lnTo>
                        <a:lnTo>
                          <a:pt x="64" y="16"/>
                        </a:lnTo>
                        <a:lnTo>
                          <a:pt x="107" y="11"/>
                        </a:lnTo>
                        <a:lnTo>
                          <a:pt x="130" y="8"/>
                        </a:lnTo>
                        <a:lnTo>
                          <a:pt x="165" y="0"/>
                        </a:lnTo>
                      </a:path>
                    </a:pathLst>
                  </a:custGeom>
                  <a:solidFill>
                    <a:srgbClr val="00006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69662" name="Freeform 235"/>
                <p:cNvSpPr>
                  <a:spLocks/>
                </p:cNvSpPr>
                <p:nvPr/>
              </p:nvSpPr>
              <p:spPr bwMode="auto">
                <a:xfrm>
                  <a:off x="63" y="1593"/>
                  <a:ext cx="148" cy="205"/>
                </a:xfrm>
                <a:custGeom>
                  <a:avLst/>
                  <a:gdLst>
                    <a:gd name="T0" fmla="*/ 81 w 148"/>
                    <a:gd name="T1" fmla="*/ 80 h 205"/>
                    <a:gd name="T2" fmla="*/ 76 w 148"/>
                    <a:gd name="T3" fmla="*/ 70 h 205"/>
                    <a:gd name="T4" fmla="*/ 70 w 148"/>
                    <a:gd name="T5" fmla="*/ 69 h 205"/>
                    <a:gd name="T6" fmla="*/ 64 w 148"/>
                    <a:gd name="T7" fmla="*/ 71 h 205"/>
                    <a:gd name="T8" fmla="*/ 62 w 148"/>
                    <a:gd name="T9" fmla="*/ 77 h 205"/>
                    <a:gd name="T10" fmla="*/ 61 w 148"/>
                    <a:gd name="T11" fmla="*/ 83 h 205"/>
                    <a:gd name="T12" fmla="*/ 63 w 148"/>
                    <a:gd name="T13" fmla="*/ 95 h 205"/>
                    <a:gd name="T14" fmla="*/ 65 w 148"/>
                    <a:gd name="T15" fmla="*/ 101 h 205"/>
                    <a:gd name="T16" fmla="*/ 67 w 148"/>
                    <a:gd name="T17" fmla="*/ 109 h 205"/>
                    <a:gd name="T18" fmla="*/ 69 w 148"/>
                    <a:gd name="T19" fmla="*/ 118 h 205"/>
                    <a:gd name="T20" fmla="*/ 74 w 148"/>
                    <a:gd name="T21" fmla="*/ 130 h 205"/>
                    <a:gd name="T22" fmla="*/ 82 w 148"/>
                    <a:gd name="T23" fmla="*/ 144 h 205"/>
                    <a:gd name="T24" fmla="*/ 89 w 148"/>
                    <a:gd name="T25" fmla="*/ 159 h 205"/>
                    <a:gd name="T26" fmla="*/ 96 w 148"/>
                    <a:gd name="T27" fmla="*/ 177 h 205"/>
                    <a:gd name="T28" fmla="*/ 101 w 148"/>
                    <a:gd name="T29" fmla="*/ 191 h 205"/>
                    <a:gd name="T30" fmla="*/ 101 w 148"/>
                    <a:gd name="T31" fmla="*/ 204 h 205"/>
                    <a:gd name="T32" fmla="*/ 83 w 148"/>
                    <a:gd name="T33" fmla="*/ 185 h 205"/>
                    <a:gd name="T34" fmla="*/ 64 w 148"/>
                    <a:gd name="T35" fmla="*/ 174 h 205"/>
                    <a:gd name="T36" fmla="*/ 55 w 148"/>
                    <a:gd name="T37" fmla="*/ 167 h 205"/>
                    <a:gd name="T38" fmla="*/ 42 w 148"/>
                    <a:gd name="T39" fmla="*/ 164 h 205"/>
                    <a:gd name="T40" fmla="*/ 28 w 148"/>
                    <a:gd name="T41" fmla="*/ 165 h 205"/>
                    <a:gd name="T42" fmla="*/ 14 w 148"/>
                    <a:gd name="T43" fmla="*/ 172 h 205"/>
                    <a:gd name="T44" fmla="*/ 1 w 148"/>
                    <a:gd name="T45" fmla="*/ 188 h 205"/>
                    <a:gd name="T46" fmla="*/ 0 w 148"/>
                    <a:gd name="T47" fmla="*/ 175 h 205"/>
                    <a:gd name="T48" fmla="*/ 7 w 148"/>
                    <a:gd name="T49" fmla="*/ 160 h 205"/>
                    <a:gd name="T50" fmla="*/ 17 w 148"/>
                    <a:gd name="T51" fmla="*/ 142 h 205"/>
                    <a:gd name="T52" fmla="*/ 21 w 148"/>
                    <a:gd name="T53" fmla="*/ 130 h 205"/>
                    <a:gd name="T54" fmla="*/ 22 w 148"/>
                    <a:gd name="T55" fmla="*/ 116 h 205"/>
                    <a:gd name="T56" fmla="*/ 19 w 148"/>
                    <a:gd name="T57" fmla="*/ 107 h 205"/>
                    <a:gd name="T58" fmla="*/ 13 w 148"/>
                    <a:gd name="T59" fmla="*/ 99 h 205"/>
                    <a:gd name="T60" fmla="*/ 9 w 148"/>
                    <a:gd name="T61" fmla="*/ 87 h 205"/>
                    <a:gd name="T62" fmla="*/ 8 w 148"/>
                    <a:gd name="T63" fmla="*/ 77 h 205"/>
                    <a:gd name="T64" fmla="*/ 5 w 148"/>
                    <a:gd name="T65" fmla="*/ 66 h 205"/>
                    <a:gd name="T66" fmla="*/ 5 w 148"/>
                    <a:gd name="T67" fmla="*/ 54 h 205"/>
                    <a:gd name="T68" fmla="*/ 7 w 148"/>
                    <a:gd name="T69" fmla="*/ 44 h 205"/>
                    <a:gd name="T70" fmla="*/ 11 w 148"/>
                    <a:gd name="T71" fmla="*/ 36 h 205"/>
                    <a:gd name="T72" fmla="*/ 16 w 148"/>
                    <a:gd name="T73" fmla="*/ 24 h 205"/>
                    <a:gd name="T74" fmla="*/ 25 w 148"/>
                    <a:gd name="T75" fmla="*/ 13 h 205"/>
                    <a:gd name="T76" fmla="*/ 34 w 148"/>
                    <a:gd name="T77" fmla="*/ 8 h 205"/>
                    <a:gd name="T78" fmla="*/ 47 w 148"/>
                    <a:gd name="T79" fmla="*/ 4 h 205"/>
                    <a:gd name="T80" fmla="*/ 63 w 148"/>
                    <a:gd name="T81" fmla="*/ 1 h 205"/>
                    <a:gd name="T82" fmla="*/ 87 w 148"/>
                    <a:gd name="T83" fmla="*/ 0 h 205"/>
                    <a:gd name="T84" fmla="*/ 100 w 148"/>
                    <a:gd name="T85" fmla="*/ 2 h 205"/>
                    <a:gd name="T86" fmla="*/ 113 w 148"/>
                    <a:gd name="T87" fmla="*/ 6 h 205"/>
                    <a:gd name="T88" fmla="*/ 125 w 148"/>
                    <a:gd name="T89" fmla="*/ 10 h 205"/>
                    <a:gd name="T90" fmla="*/ 133 w 148"/>
                    <a:gd name="T91" fmla="*/ 16 h 205"/>
                    <a:gd name="T92" fmla="*/ 142 w 148"/>
                    <a:gd name="T93" fmla="*/ 26 h 205"/>
                    <a:gd name="T94" fmla="*/ 147 w 148"/>
                    <a:gd name="T95" fmla="*/ 38 h 205"/>
                    <a:gd name="T96" fmla="*/ 147 w 148"/>
                    <a:gd name="T97" fmla="*/ 50 h 205"/>
                    <a:gd name="T98" fmla="*/ 144 w 148"/>
                    <a:gd name="T99" fmla="*/ 59 h 205"/>
                    <a:gd name="T100" fmla="*/ 135 w 148"/>
                    <a:gd name="T101" fmla="*/ 50 h 205"/>
                    <a:gd name="T102" fmla="*/ 121 w 148"/>
                    <a:gd name="T103" fmla="*/ 44 h 205"/>
                    <a:gd name="T104" fmla="*/ 105 w 148"/>
                    <a:gd name="T105" fmla="*/ 42 h 205"/>
                    <a:gd name="T106" fmla="*/ 109 w 148"/>
                    <a:gd name="T107" fmla="*/ 59 h 205"/>
                    <a:gd name="T108" fmla="*/ 91 w 148"/>
                    <a:gd name="T109" fmla="*/ 53 h 205"/>
                    <a:gd name="T110" fmla="*/ 97 w 148"/>
                    <a:gd name="T111" fmla="*/ 66 h 205"/>
                    <a:gd name="T112" fmla="*/ 83 w 148"/>
                    <a:gd name="T113" fmla="*/ 65 h 205"/>
                    <a:gd name="T114" fmla="*/ 81 w 148"/>
                    <a:gd name="T115" fmla="*/ 80 h 205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48"/>
                    <a:gd name="T175" fmla="*/ 0 h 205"/>
                    <a:gd name="T176" fmla="*/ 148 w 148"/>
                    <a:gd name="T177" fmla="*/ 205 h 205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48" h="205">
                      <a:moveTo>
                        <a:pt x="81" y="80"/>
                      </a:moveTo>
                      <a:lnTo>
                        <a:pt x="76" y="70"/>
                      </a:lnTo>
                      <a:lnTo>
                        <a:pt x="70" y="69"/>
                      </a:lnTo>
                      <a:lnTo>
                        <a:pt x="64" y="71"/>
                      </a:lnTo>
                      <a:lnTo>
                        <a:pt x="62" y="77"/>
                      </a:lnTo>
                      <a:lnTo>
                        <a:pt x="61" y="83"/>
                      </a:lnTo>
                      <a:lnTo>
                        <a:pt x="63" y="95"/>
                      </a:lnTo>
                      <a:lnTo>
                        <a:pt x="65" y="101"/>
                      </a:lnTo>
                      <a:lnTo>
                        <a:pt x="67" y="109"/>
                      </a:lnTo>
                      <a:lnTo>
                        <a:pt x="69" y="118"/>
                      </a:lnTo>
                      <a:lnTo>
                        <a:pt x="74" y="130"/>
                      </a:lnTo>
                      <a:lnTo>
                        <a:pt x="82" y="144"/>
                      </a:lnTo>
                      <a:lnTo>
                        <a:pt x="89" y="159"/>
                      </a:lnTo>
                      <a:lnTo>
                        <a:pt x="96" y="177"/>
                      </a:lnTo>
                      <a:lnTo>
                        <a:pt x="101" y="191"/>
                      </a:lnTo>
                      <a:lnTo>
                        <a:pt x="101" y="204"/>
                      </a:lnTo>
                      <a:lnTo>
                        <a:pt x="83" y="185"/>
                      </a:lnTo>
                      <a:lnTo>
                        <a:pt x="64" y="174"/>
                      </a:lnTo>
                      <a:lnTo>
                        <a:pt x="55" y="167"/>
                      </a:lnTo>
                      <a:lnTo>
                        <a:pt x="42" y="164"/>
                      </a:lnTo>
                      <a:lnTo>
                        <a:pt x="28" y="165"/>
                      </a:lnTo>
                      <a:lnTo>
                        <a:pt x="14" y="172"/>
                      </a:lnTo>
                      <a:lnTo>
                        <a:pt x="1" y="188"/>
                      </a:lnTo>
                      <a:lnTo>
                        <a:pt x="0" y="175"/>
                      </a:lnTo>
                      <a:lnTo>
                        <a:pt x="7" y="160"/>
                      </a:lnTo>
                      <a:lnTo>
                        <a:pt x="17" y="142"/>
                      </a:lnTo>
                      <a:lnTo>
                        <a:pt x="21" y="130"/>
                      </a:lnTo>
                      <a:lnTo>
                        <a:pt x="22" y="116"/>
                      </a:lnTo>
                      <a:lnTo>
                        <a:pt x="19" y="107"/>
                      </a:lnTo>
                      <a:lnTo>
                        <a:pt x="13" y="99"/>
                      </a:lnTo>
                      <a:lnTo>
                        <a:pt x="9" y="87"/>
                      </a:lnTo>
                      <a:lnTo>
                        <a:pt x="8" y="77"/>
                      </a:lnTo>
                      <a:lnTo>
                        <a:pt x="5" y="66"/>
                      </a:lnTo>
                      <a:lnTo>
                        <a:pt x="5" y="54"/>
                      </a:lnTo>
                      <a:lnTo>
                        <a:pt x="7" y="44"/>
                      </a:lnTo>
                      <a:lnTo>
                        <a:pt x="11" y="36"/>
                      </a:lnTo>
                      <a:lnTo>
                        <a:pt x="16" y="24"/>
                      </a:lnTo>
                      <a:lnTo>
                        <a:pt x="25" y="13"/>
                      </a:lnTo>
                      <a:lnTo>
                        <a:pt x="34" y="8"/>
                      </a:lnTo>
                      <a:lnTo>
                        <a:pt x="47" y="4"/>
                      </a:lnTo>
                      <a:lnTo>
                        <a:pt x="63" y="1"/>
                      </a:lnTo>
                      <a:lnTo>
                        <a:pt x="87" y="0"/>
                      </a:lnTo>
                      <a:lnTo>
                        <a:pt x="100" y="2"/>
                      </a:lnTo>
                      <a:lnTo>
                        <a:pt x="113" y="6"/>
                      </a:lnTo>
                      <a:lnTo>
                        <a:pt x="125" y="10"/>
                      </a:lnTo>
                      <a:lnTo>
                        <a:pt x="133" y="16"/>
                      </a:lnTo>
                      <a:lnTo>
                        <a:pt x="142" y="26"/>
                      </a:lnTo>
                      <a:lnTo>
                        <a:pt x="147" y="38"/>
                      </a:lnTo>
                      <a:lnTo>
                        <a:pt x="147" y="50"/>
                      </a:lnTo>
                      <a:lnTo>
                        <a:pt x="144" y="59"/>
                      </a:lnTo>
                      <a:lnTo>
                        <a:pt x="135" y="50"/>
                      </a:lnTo>
                      <a:lnTo>
                        <a:pt x="121" y="44"/>
                      </a:lnTo>
                      <a:lnTo>
                        <a:pt x="105" y="42"/>
                      </a:lnTo>
                      <a:lnTo>
                        <a:pt x="109" y="59"/>
                      </a:lnTo>
                      <a:lnTo>
                        <a:pt x="91" y="53"/>
                      </a:lnTo>
                      <a:lnTo>
                        <a:pt x="97" y="66"/>
                      </a:lnTo>
                      <a:lnTo>
                        <a:pt x="83" y="65"/>
                      </a:lnTo>
                      <a:lnTo>
                        <a:pt x="81" y="8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69656" name="Group 236"/>
              <p:cNvGrpSpPr>
                <a:grpSpLocks/>
              </p:cNvGrpSpPr>
              <p:nvPr/>
            </p:nvGrpSpPr>
            <p:grpSpPr bwMode="auto">
              <a:xfrm>
                <a:off x="2" y="1923"/>
                <a:ext cx="121" cy="223"/>
                <a:chOff x="2" y="1923"/>
                <a:chExt cx="121" cy="223"/>
              </a:xfrm>
            </p:grpSpPr>
            <p:sp>
              <p:nvSpPr>
                <p:cNvPr id="69657" name="Freeform 237"/>
                <p:cNvSpPr>
                  <a:spLocks/>
                </p:cNvSpPr>
                <p:nvPr/>
              </p:nvSpPr>
              <p:spPr bwMode="auto">
                <a:xfrm>
                  <a:off x="2" y="1923"/>
                  <a:ext cx="121" cy="223"/>
                </a:xfrm>
                <a:custGeom>
                  <a:avLst/>
                  <a:gdLst>
                    <a:gd name="T0" fmla="*/ 67 w 121"/>
                    <a:gd name="T1" fmla="*/ 32 h 223"/>
                    <a:gd name="T2" fmla="*/ 45 w 121"/>
                    <a:gd name="T3" fmla="*/ 30 h 223"/>
                    <a:gd name="T4" fmla="*/ 32 w 121"/>
                    <a:gd name="T5" fmla="*/ 25 h 223"/>
                    <a:gd name="T6" fmla="*/ 27 w 121"/>
                    <a:gd name="T7" fmla="*/ 17 h 223"/>
                    <a:gd name="T8" fmla="*/ 27 w 121"/>
                    <a:gd name="T9" fmla="*/ 9 h 223"/>
                    <a:gd name="T10" fmla="*/ 24 w 121"/>
                    <a:gd name="T11" fmla="*/ 3 h 223"/>
                    <a:gd name="T12" fmla="*/ 12 w 121"/>
                    <a:gd name="T13" fmla="*/ 0 h 223"/>
                    <a:gd name="T14" fmla="*/ 0 w 121"/>
                    <a:gd name="T15" fmla="*/ 1 h 223"/>
                    <a:gd name="T16" fmla="*/ 14 w 121"/>
                    <a:gd name="T17" fmla="*/ 172 h 223"/>
                    <a:gd name="T18" fmla="*/ 24 w 121"/>
                    <a:gd name="T19" fmla="*/ 188 h 223"/>
                    <a:gd name="T20" fmla="*/ 36 w 121"/>
                    <a:gd name="T21" fmla="*/ 204 h 223"/>
                    <a:gd name="T22" fmla="*/ 53 w 121"/>
                    <a:gd name="T23" fmla="*/ 216 h 223"/>
                    <a:gd name="T24" fmla="*/ 73 w 121"/>
                    <a:gd name="T25" fmla="*/ 219 h 223"/>
                    <a:gd name="T26" fmla="*/ 101 w 121"/>
                    <a:gd name="T27" fmla="*/ 222 h 223"/>
                    <a:gd name="T28" fmla="*/ 116 w 121"/>
                    <a:gd name="T29" fmla="*/ 218 h 223"/>
                    <a:gd name="T30" fmla="*/ 120 w 121"/>
                    <a:gd name="T31" fmla="*/ 206 h 223"/>
                    <a:gd name="T32" fmla="*/ 118 w 121"/>
                    <a:gd name="T33" fmla="*/ 191 h 223"/>
                    <a:gd name="T34" fmla="*/ 107 w 121"/>
                    <a:gd name="T35" fmla="*/ 142 h 223"/>
                    <a:gd name="T36" fmla="*/ 97 w 121"/>
                    <a:gd name="T37" fmla="*/ 94 h 223"/>
                    <a:gd name="T38" fmla="*/ 93 w 121"/>
                    <a:gd name="T39" fmla="*/ 58 h 223"/>
                    <a:gd name="T40" fmla="*/ 93 w 121"/>
                    <a:gd name="T41" fmla="*/ 49 h 223"/>
                    <a:gd name="T42" fmla="*/ 86 w 121"/>
                    <a:gd name="T43" fmla="*/ 36 h 223"/>
                    <a:gd name="T44" fmla="*/ 80 w 121"/>
                    <a:gd name="T45" fmla="*/ 32 h 223"/>
                    <a:gd name="T46" fmla="*/ 67 w 121"/>
                    <a:gd name="T47" fmla="*/ 32 h 2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21"/>
                    <a:gd name="T73" fmla="*/ 0 h 223"/>
                    <a:gd name="T74" fmla="*/ 121 w 121"/>
                    <a:gd name="T75" fmla="*/ 223 h 22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21" h="223">
                      <a:moveTo>
                        <a:pt x="67" y="32"/>
                      </a:moveTo>
                      <a:lnTo>
                        <a:pt x="45" y="30"/>
                      </a:lnTo>
                      <a:lnTo>
                        <a:pt x="32" y="25"/>
                      </a:lnTo>
                      <a:lnTo>
                        <a:pt x="27" y="17"/>
                      </a:lnTo>
                      <a:lnTo>
                        <a:pt x="27" y="9"/>
                      </a:lnTo>
                      <a:lnTo>
                        <a:pt x="24" y="3"/>
                      </a:lnTo>
                      <a:lnTo>
                        <a:pt x="12" y="0"/>
                      </a:lnTo>
                      <a:lnTo>
                        <a:pt x="0" y="1"/>
                      </a:lnTo>
                      <a:lnTo>
                        <a:pt x="14" y="172"/>
                      </a:lnTo>
                      <a:lnTo>
                        <a:pt x="24" y="188"/>
                      </a:lnTo>
                      <a:lnTo>
                        <a:pt x="36" y="204"/>
                      </a:lnTo>
                      <a:lnTo>
                        <a:pt x="53" y="216"/>
                      </a:lnTo>
                      <a:lnTo>
                        <a:pt x="73" y="219"/>
                      </a:lnTo>
                      <a:lnTo>
                        <a:pt x="101" y="222"/>
                      </a:lnTo>
                      <a:lnTo>
                        <a:pt x="116" y="218"/>
                      </a:lnTo>
                      <a:lnTo>
                        <a:pt x="120" y="206"/>
                      </a:lnTo>
                      <a:lnTo>
                        <a:pt x="118" y="191"/>
                      </a:lnTo>
                      <a:lnTo>
                        <a:pt x="107" y="142"/>
                      </a:lnTo>
                      <a:lnTo>
                        <a:pt x="97" y="94"/>
                      </a:lnTo>
                      <a:lnTo>
                        <a:pt x="93" y="58"/>
                      </a:lnTo>
                      <a:lnTo>
                        <a:pt x="93" y="49"/>
                      </a:lnTo>
                      <a:lnTo>
                        <a:pt x="86" y="36"/>
                      </a:lnTo>
                      <a:lnTo>
                        <a:pt x="80" y="32"/>
                      </a:lnTo>
                      <a:lnTo>
                        <a:pt x="67" y="32"/>
                      </a:lnTo>
                    </a:path>
                  </a:pathLst>
                </a:custGeom>
                <a:solidFill>
                  <a:srgbClr val="40404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69658" name="Freeform 238"/>
                <p:cNvSpPr>
                  <a:spLocks/>
                </p:cNvSpPr>
                <p:nvPr/>
              </p:nvSpPr>
              <p:spPr bwMode="auto">
                <a:xfrm>
                  <a:off x="5" y="1934"/>
                  <a:ext cx="95" cy="196"/>
                </a:xfrm>
                <a:custGeom>
                  <a:avLst/>
                  <a:gdLst>
                    <a:gd name="T0" fmla="*/ 62 w 95"/>
                    <a:gd name="T1" fmla="*/ 38 h 196"/>
                    <a:gd name="T2" fmla="*/ 44 w 95"/>
                    <a:gd name="T3" fmla="*/ 37 h 196"/>
                    <a:gd name="T4" fmla="*/ 26 w 95"/>
                    <a:gd name="T5" fmla="*/ 33 h 196"/>
                    <a:gd name="T6" fmla="*/ 15 w 95"/>
                    <a:gd name="T7" fmla="*/ 25 h 196"/>
                    <a:gd name="T8" fmla="*/ 8 w 95"/>
                    <a:gd name="T9" fmla="*/ 18 h 196"/>
                    <a:gd name="T10" fmla="*/ 0 w 95"/>
                    <a:gd name="T11" fmla="*/ 0 h 196"/>
                    <a:gd name="T12" fmla="*/ 12 w 95"/>
                    <a:gd name="T13" fmla="*/ 150 h 196"/>
                    <a:gd name="T14" fmla="*/ 20 w 95"/>
                    <a:gd name="T15" fmla="*/ 164 h 196"/>
                    <a:gd name="T16" fmla="*/ 29 w 95"/>
                    <a:gd name="T17" fmla="*/ 177 h 196"/>
                    <a:gd name="T18" fmla="*/ 40 w 95"/>
                    <a:gd name="T19" fmla="*/ 185 h 196"/>
                    <a:gd name="T20" fmla="*/ 50 w 95"/>
                    <a:gd name="T21" fmla="*/ 190 h 196"/>
                    <a:gd name="T22" fmla="*/ 62 w 95"/>
                    <a:gd name="T23" fmla="*/ 193 h 196"/>
                    <a:gd name="T24" fmla="*/ 73 w 95"/>
                    <a:gd name="T25" fmla="*/ 195 h 196"/>
                    <a:gd name="T26" fmla="*/ 86 w 95"/>
                    <a:gd name="T27" fmla="*/ 195 h 196"/>
                    <a:gd name="T28" fmla="*/ 91 w 95"/>
                    <a:gd name="T29" fmla="*/ 193 h 196"/>
                    <a:gd name="T30" fmla="*/ 94 w 95"/>
                    <a:gd name="T31" fmla="*/ 185 h 196"/>
                    <a:gd name="T32" fmla="*/ 93 w 95"/>
                    <a:gd name="T33" fmla="*/ 174 h 196"/>
                    <a:gd name="T34" fmla="*/ 85 w 95"/>
                    <a:gd name="T35" fmla="*/ 148 h 196"/>
                    <a:gd name="T36" fmla="*/ 71 w 95"/>
                    <a:gd name="T37" fmla="*/ 58 h 196"/>
                    <a:gd name="T38" fmla="*/ 69 w 95"/>
                    <a:gd name="T39" fmla="*/ 45 h 196"/>
                    <a:gd name="T40" fmla="*/ 62 w 95"/>
                    <a:gd name="T41" fmla="*/ 38 h 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95"/>
                    <a:gd name="T64" fmla="*/ 0 h 196"/>
                    <a:gd name="T65" fmla="*/ 95 w 95"/>
                    <a:gd name="T66" fmla="*/ 196 h 19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95" h="196">
                      <a:moveTo>
                        <a:pt x="62" y="38"/>
                      </a:moveTo>
                      <a:lnTo>
                        <a:pt x="44" y="37"/>
                      </a:lnTo>
                      <a:lnTo>
                        <a:pt x="26" y="33"/>
                      </a:lnTo>
                      <a:lnTo>
                        <a:pt x="15" y="25"/>
                      </a:lnTo>
                      <a:lnTo>
                        <a:pt x="8" y="18"/>
                      </a:lnTo>
                      <a:lnTo>
                        <a:pt x="0" y="0"/>
                      </a:lnTo>
                      <a:lnTo>
                        <a:pt x="12" y="150"/>
                      </a:lnTo>
                      <a:lnTo>
                        <a:pt x="20" y="164"/>
                      </a:lnTo>
                      <a:lnTo>
                        <a:pt x="29" y="177"/>
                      </a:lnTo>
                      <a:lnTo>
                        <a:pt x="40" y="185"/>
                      </a:lnTo>
                      <a:lnTo>
                        <a:pt x="50" y="190"/>
                      </a:lnTo>
                      <a:lnTo>
                        <a:pt x="62" y="193"/>
                      </a:lnTo>
                      <a:lnTo>
                        <a:pt x="73" y="195"/>
                      </a:lnTo>
                      <a:lnTo>
                        <a:pt x="86" y="195"/>
                      </a:lnTo>
                      <a:lnTo>
                        <a:pt x="91" y="193"/>
                      </a:lnTo>
                      <a:lnTo>
                        <a:pt x="94" y="185"/>
                      </a:lnTo>
                      <a:lnTo>
                        <a:pt x="93" y="174"/>
                      </a:lnTo>
                      <a:lnTo>
                        <a:pt x="85" y="148"/>
                      </a:lnTo>
                      <a:lnTo>
                        <a:pt x="71" y="58"/>
                      </a:lnTo>
                      <a:lnTo>
                        <a:pt x="69" y="45"/>
                      </a:lnTo>
                      <a:lnTo>
                        <a:pt x="62" y="38"/>
                      </a:lnTo>
                    </a:path>
                  </a:pathLst>
                </a:custGeom>
                <a:solidFill>
                  <a:srgbClr val="60606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69642" name="Rectangle 239"/>
          <p:cNvSpPr>
            <a:spLocks noChangeArrowheads="1"/>
          </p:cNvSpPr>
          <p:nvPr/>
        </p:nvSpPr>
        <p:spPr bwMode="auto">
          <a:xfrm>
            <a:off x="304800" y="1752600"/>
            <a:ext cx="8534400" cy="53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Monotype Sorts" pitchFamily="2" charset="2"/>
              <a:buChar char="l"/>
            </a:pPr>
            <a:r>
              <a:rPr lang="fr-FR">
                <a:solidFill>
                  <a:schemeClr val="bg2"/>
                </a:solidFill>
                <a:latin typeface="Times New Roman" pitchFamily="18" charset="0"/>
              </a:rPr>
              <a:t>Access from a nomad</a:t>
            </a:r>
            <a:endParaRPr lang="fr-FR" sz="36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96754A-D35D-AB2A-C6B6-144063B385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IP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AC565344-6C45-4852-B7C7-D4612CD02EF2}" type="slidenum">
              <a:rPr lang="fr-FR">
                <a:latin typeface="+mn-lt"/>
              </a:rPr>
              <a:pPr defTabSz="762000">
                <a:defRPr/>
              </a:pPr>
              <a:t>22</a:t>
            </a:fld>
            <a:endParaRPr lang="fr-FR">
              <a:latin typeface="+mn-lt"/>
            </a:endParaRPr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533400" y="1196975"/>
            <a:ext cx="8458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0FEF9"/>
              </a:buClr>
              <a:buSzPct val="75000"/>
              <a:buFont typeface="Monotype Sorts" pitchFamily="2" charset="2"/>
              <a:buNone/>
            </a:pPr>
            <a:r>
              <a:rPr lang="en-US" sz="3200" dirty="0">
                <a:solidFill>
                  <a:schemeClr val="bg2"/>
                </a:solidFill>
                <a:latin typeface="Times New Roman" pitchFamily="18" charset="0"/>
              </a:rPr>
              <a:t>Default </a:t>
            </a:r>
            <a:r>
              <a:rPr lang="en-US" sz="3200" dirty="0" err="1">
                <a:solidFill>
                  <a:schemeClr val="bg2"/>
                </a:solidFill>
                <a:latin typeface="Times New Roman" pitchFamily="18" charset="0"/>
              </a:rPr>
              <a:t>Ciphersuites</a:t>
            </a:r>
            <a:r>
              <a:rPr lang="en-US" sz="3200" dirty="0">
                <a:solidFill>
                  <a:schemeClr val="bg2"/>
                </a:solidFill>
                <a:latin typeface="Times New Roman" pitchFamily="18" charset="0"/>
              </a:rPr>
              <a:t> for IPsec (</a:t>
            </a:r>
            <a:r>
              <a:rPr lang="en-US" sz="3200" dirty="0" err="1">
                <a:solidFill>
                  <a:schemeClr val="bg2"/>
                </a:solidFill>
                <a:latin typeface="Times New Roman" pitchFamily="18" charset="0"/>
              </a:rPr>
              <a:t>rfc</a:t>
            </a:r>
            <a:r>
              <a:rPr lang="en-US" sz="3200" dirty="0">
                <a:solidFill>
                  <a:schemeClr val="bg2"/>
                </a:solidFill>
                <a:latin typeface="Times New Roman" pitchFamily="18" charset="0"/>
              </a:rPr>
              <a:t> 4308)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0FEF9"/>
              </a:buClr>
              <a:buSzPct val="75000"/>
              <a:buFont typeface="Monotype Sorts" pitchFamily="2" charset="2"/>
              <a:buNone/>
            </a:pPr>
            <a:r>
              <a:rPr lang="en-US" sz="3200" dirty="0">
                <a:solidFill>
                  <a:schemeClr val="bg2"/>
                </a:solidFill>
                <a:latin typeface="Times New Roman" pitchFamily="18" charset="0"/>
              </a:rPr>
              <a:t>	</a:t>
            </a:r>
          </a:p>
        </p:txBody>
      </p:sp>
      <p:sp>
        <p:nvSpPr>
          <p:cNvPr id="76805" name="Rectangle 4"/>
          <p:cNvSpPr>
            <a:spLocks noChangeArrowheads="1"/>
          </p:cNvSpPr>
          <p:nvPr/>
        </p:nvSpPr>
        <p:spPr bwMode="blackWhite">
          <a:xfrm>
            <a:off x="5724525" y="2868613"/>
            <a:ext cx="3313113" cy="149701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>
                <a:solidFill>
                  <a:srgbClr val="C4FEFA"/>
                </a:solidFill>
                <a:latin typeface="Times New Roman" pitchFamily="18" charset="0"/>
              </a:rPr>
              <a:t>ESP</a:t>
            </a:r>
          </a:p>
          <a:p>
            <a:pPr algn="ctr" eaLnBrk="0" hangingPunct="0"/>
            <a:r>
              <a:rPr lang="en-US" sz="2000">
                <a:solidFill>
                  <a:srgbClr val="C4FEFA"/>
                </a:solidFill>
                <a:latin typeface="Times New Roman" pitchFamily="18" charset="0"/>
              </a:rPr>
              <a:t>3DES-CBC (encryption)</a:t>
            </a:r>
          </a:p>
          <a:p>
            <a:pPr algn="ctr" eaLnBrk="0" hangingPunct="0"/>
            <a:r>
              <a:rPr lang="en-US" sz="2000">
                <a:solidFill>
                  <a:srgbClr val="C4FEFA"/>
                </a:solidFill>
                <a:latin typeface="Times New Roman" pitchFamily="18" charset="0"/>
              </a:rPr>
              <a:t>HMAC-SHA1-96 (integrity)</a:t>
            </a:r>
          </a:p>
        </p:txBody>
      </p:sp>
      <p:sp>
        <p:nvSpPr>
          <p:cNvPr id="76806" name="Rectangle 5"/>
          <p:cNvSpPr>
            <a:spLocks noChangeArrowheads="1"/>
          </p:cNvSpPr>
          <p:nvPr/>
        </p:nvSpPr>
        <p:spPr bwMode="blackWhite">
          <a:xfrm>
            <a:off x="5724525" y="2205038"/>
            <a:ext cx="3313113" cy="661987"/>
          </a:xfrm>
          <a:prstGeom prst="rect">
            <a:avLst/>
          </a:prstGeom>
          <a:solidFill>
            <a:srgbClr val="B2B2B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IPsec</a:t>
            </a:r>
          </a:p>
        </p:txBody>
      </p:sp>
      <p:sp>
        <p:nvSpPr>
          <p:cNvPr id="76807" name="Rectangle 6"/>
          <p:cNvSpPr>
            <a:spLocks noChangeArrowheads="1"/>
          </p:cNvSpPr>
          <p:nvPr/>
        </p:nvSpPr>
        <p:spPr bwMode="blackWhite">
          <a:xfrm>
            <a:off x="1116013" y="2852738"/>
            <a:ext cx="4608512" cy="151288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>
                <a:solidFill>
                  <a:srgbClr val="C4FEFA"/>
                </a:solidFill>
              </a:rPr>
              <a:t>3DES-CBC (encryption)</a:t>
            </a:r>
          </a:p>
          <a:p>
            <a:pPr algn="ctr" eaLnBrk="0" hangingPunct="0"/>
            <a:r>
              <a:rPr lang="fr-FR" sz="2000">
                <a:solidFill>
                  <a:srgbClr val="C4FEFA"/>
                </a:solidFill>
              </a:rPr>
              <a:t>HMAC-SHA1  (PRF)</a:t>
            </a:r>
          </a:p>
          <a:p>
            <a:pPr algn="ctr" eaLnBrk="0" hangingPunct="0"/>
            <a:r>
              <a:rPr lang="fr-FR" sz="2000">
                <a:solidFill>
                  <a:srgbClr val="C4FEFA"/>
                </a:solidFill>
              </a:rPr>
              <a:t>HMAC-SHA1-96 (integrity check)</a:t>
            </a:r>
          </a:p>
          <a:p>
            <a:pPr algn="ctr" eaLnBrk="0" hangingPunct="0"/>
            <a:r>
              <a:rPr lang="fr-FR" sz="2000">
                <a:solidFill>
                  <a:srgbClr val="C4FEFA"/>
                </a:solidFill>
              </a:rPr>
              <a:t>1024-bit MODP (DH Group)</a:t>
            </a:r>
            <a:endParaRPr lang="en-US" sz="2000">
              <a:solidFill>
                <a:srgbClr val="C4FEFA"/>
              </a:solidFill>
            </a:endParaRPr>
          </a:p>
        </p:txBody>
      </p:sp>
      <p:sp>
        <p:nvSpPr>
          <p:cNvPr id="76808" name="Rectangle 7"/>
          <p:cNvSpPr>
            <a:spLocks noChangeArrowheads="1"/>
          </p:cNvSpPr>
          <p:nvPr/>
        </p:nvSpPr>
        <p:spPr bwMode="blackWhite">
          <a:xfrm>
            <a:off x="1116013" y="2205038"/>
            <a:ext cx="4608512" cy="647700"/>
          </a:xfrm>
          <a:prstGeom prst="rect">
            <a:avLst/>
          </a:prstGeom>
          <a:solidFill>
            <a:srgbClr val="B2B2B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Key exchange</a:t>
            </a:r>
          </a:p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Methods (IKE, IKEv2)</a:t>
            </a:r>
          </a:p>
        </p:txBody>
      </p:sp>
      <p:sp>
        <p:nvSpPr>
          <p:cNvPr id="76810" name="Rectangle 9"/>
          <p:cNvSpPr>
            <a:spLocks noChangeArrowheads="1"/>
          </p:cNvSpPr>
          <p:nvPr/>
        </p:nvSpPr>
        <p:spPr bwMode="blackWhite">
          <a:xfrm>
            <a:off x="5724525" y="4310063"/>
            <a:ext cx="3313113" cy="1497012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>
                <a:solidFill>
                  <a:srgbClr val="C4FEFA"/>
                </a:solidFill>
                <a:latin typeface="Times New Roman" pitchFamily="18" charset="0"/>
              </a:rPr>
              <a:t>ESP</a:t>
            </a:r>
          </a:p>
          <a:p>
            <a:pPr algn="ctr" eaLnBrk="0" hangingPunct="0"/>
            <a:r>
              <a:rPr lang="en-US" sz="2000">
                <a:solidFill>
                  <a:srgbClr val="C4FEFA"/>
                </a:solidFill>
                <a:latin typeface="Times New Roman" pitchFamily="18" charset="0"/>
              </a:rPr>
              <a:t>AES-128-CBC (encryption)</a:t>
            </a:r>
          </a:p>
          <a:p>
            <a:pPr algn="ctr" eaLnBrk="0" hangingPunct="0"/>
            <a:r>
              <a:rPr lang="en-US" sz="2000">
                <a:solidFill>
                  <a:srgbClr val="C4FEFA"/>
                </a:solidFill>
                <a:latin typeface="Times New Roman" pitchFamily="18" charset="0"/>
              </a:rPr>
              <a:t>AES-XCBC-MAC96 (integrity)</a:t>
            </a:r>
          </a:p>
        </p:txBody>
      </p:sp>
      <p:sp>
        <p:nvSpPr>
          <p:cNvPr id="76811" name="Rectangle 10"/>
          <p:cNvSpPr>
            <a:spLocks noChangeArrowheads="1"/>
          </p:cNvSpPr>
          <p:nvPr/>
        </p:nvSpPr>
        <p:spPr bwMode="blackWhite">
          <a:xfrm>
            <a:off x="1123950" y="4294188"/>
            <a:ext cx="4600575" cy="1512887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en-US" sz="2000">
                <a:solidFill>
                  <a:srgbClr val="C4FEFA"/>
                </a:solidFill>
              </a:rPr>
              <a:t>AES-128-CBC (encryption)</a:t>
            </a:r>
          </a:p>
          <a:p>
            <a:pPr algn="ctr" eaLnBrk="0" hangingPunct="0"/>
            <a:r>
              <a:rPr lang="fr-FR" sz="2000">
                <a:solidFill>
                  <a:srgbClr val="C4FEFA"/>
                </a:solidFill>
              </a:rPr>
              <a:t>AES-XCBC-PRF-128 (PRF)</a:t>
            </a:r>
          </a:p>
          <a:p>
            <a:pPr algn="ctr"/>
            <a:r>
              <a:rPr lang="en-US" sz="2000">
                <a:solidFill>
                  <a:srgbClr val="C4FEFA"/>
                </a:solidFill>
              </a:rPr>
              <a:t>AES-XCBC-MAC96 (integrity) </a:t>
            </a:r>
          </a:p>
          <a:p>
            <a:pPr algn="ctr" eaLnBrk="0" hangingPunct="0"/>
            <a:r>
              <a:rPr lang="fr-FR" sz="2000">
                <a:solidFill>
                  <a:srgbClr val="C4FEFA"/>
                </a:solidFill>
              </a:rPr>
              <a:t>2048-bit MODP (DH Group)</a:t>
            </a:r>
            <a:endParaRPr lang="en-US" sz="2000">
              <a:solidFill>
                <a:srgbClr val="C4FEFA"/>
              </a:solidFill>
            </a:endParaRPr>
          </a:p>
        </p:txBody>
      </p:sp>
      <p:sp>
        <p:nvSpPr>
          <p:cNvPr id="76813" name="Rectangle 12"/>
          <p:cNvSpPr>
            <a:spLocks noChangeArrowheads="1"/>
          </p:cNvSpPr>
          <p:nvPr/>
        </p:nvSpPr>
        <p:spPr bwMode="blackWhite">
          <a:xfrm>
            <a:off x="1258888" y="5661025"/>
            <a:ext cx="4751387" cy="1512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/>
            <a:r>
              <a:rPr lang="fr-FR" sz="2000" b="1">
                <a:solidFill>
                  <a:schemeClr val="bg2"/>
                </a:solidFill>
              </a:rPr>
              <a:t>PRF = pseudo-random function</a:t>
            </a:r>
          </a:p>
          <a:p>
            <a:pPr algn="ctr"/>
            <a:r>
              <a:rPr lang="fr-FR" sz="2000" b="1">
                <a:solidFill>
                  <a:schemeClr val="bg2"/>
                </a:solidFill>
              </a:rPr>
              <a:t>MODP = Modular Exponential</a:t>
            </a:r>
            <a:endParaRPr lang="en-US" sz="2000" b="1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4C8FB6-E4E0-8B92-F934-B477C8D96903}"/>
              </a:ext>
            </a:extLst>
          </p:cNvPr>
          <p:cNvSpPr txBox="1">
            <a:spLocks/>
          </p:cNvSpPr>
          <p:nvPr/>
        </p:nvSpPr>
        <p:spPr>
          <a:xfrm>
            <a:off x="457200" y="-9086"/>
            <a:ext cx="8229600" cy="70609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5000"/>
              <a:buFont typeface="Monotype Sorts" pitchFamily="2" charset="2"/>
              <a:buChar char="l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64000"/>
              <a:buFont typeface="Monotype Sorts" pitchFamily="2" charset="2"/>
              <a:buChar char="l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</a:pPr>
            <a:r>
              <a:rPr lang="en-US" sz="3600" kern="0" dirty="0">
                <a:solidFill>
                  <a:schemeClr val="bg2"/>
                </a:solidFill>
              </a:rPr>
              <a:t>IP security</a:t>
            </a:r>
            <a:endParaRPr lang="en-GB" sz="3600" kern="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42AC7-3277-4132-EE91-0FCA98844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376" y="68542"/>
            <a:ext cx="8229600" cy="769520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  <a:latin typeface="Times New Roman" pitchFamily="18" charset="0"/>
              </a:rPr>
              <a:t>Security associations (SA)</a:t>
            </a:r>
            <a:endParaRPr lang="en-GB" sz="360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220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35C59D66-07F0-498D-AC6B-767FF2004D00}" type="slidenum">
              <a:rPr lang="fr-FR">
                <a:latin typeface="+mn-lt"/>
              </a:rPr>
              <a:pPr defTabSz="762000">
                <a:defRPr/>
              </a:pPr>
              <a:t>23</a:t>
            </a:fld>
            <a:endParaRPr lang="fr-FR" dirty="0">
              <a:latin typeface="+mn-lt"/>
            </a:endParaRPr>
          </a:p>
        </p:txBody>
      </p:sp>
      <p:sp>
        <p:nvSpPr>
          <p:cNvPr id="78851" name="AutoShape 2"/>
          <p:cNvSpPr>
            <a:spLocks noChangeArrowheads="1"/>
          </p:cNvSpPr>
          <p:nvPr/>
        </p:nvSpPr>
        <p:spPr bwMode="auto">
          <a:xfrm flipH="1">
            <a:off x="1447800" y="3200400"/>
            <a:ext cx="3733800" cy="838200"/>
          </a:xfrm>
          <a:prstGeom prst="curvedUpArrow">
            <a:avLst>
              <a:gd name="adj1" fmla="val 89091"/>
              <a:gd name="adj2" fmla="val 178182"/>
              <a:gd name="adj3" fmla="val 35037"/>
            </a:avLst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04483" name="Rectangle 3"/>
          <p:cNvSpPr>
            <a:spLocks noChangeArrowheads="1"/>
          </p:cNvSpPr>
          <p:nvPr/>
        </p:nvSpPr>
        <p:spPr bwMode="auto">
          <a:xfrm>
            <a:off x="304800" y="1771650"/>
            <a:ext cx="8761413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04484" name="Rectangle 4"/>
          <p:cNvSpPr>
            <a:spLocks noChangeArrowheads="1"/>
          </p:cNvSpPr>
          <p:nvPr/>
        </p:nvSpPr>
        <p:spPr bwMode="auto">
          <a:xfrm>
            <a:off x="382588" y="4433888"/>
            <a:ext cx="8761412" cy="2043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342900" indent="-342900" eaLnBrk="0" hangingPunct="0">
              <a:lnSpc>
                <a:spcPct val="11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Monotype Sorts" pitchFamily="2" charset="2"/>
              <a:buChar char="l"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Definition: </a:t>
            </a: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contract between two entities at least and that includes a set of security parameters enabling entities to establish security services for traffic protection</a:t>
            </a:r>
            <a:endParaRPr lang="en-US" sz="1800" i="1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78854" name="Rectangle 5"/>
          <p:cNvSpPr>
            <a:spLocks noChangeArrowheads="1"/>
          </p:cNvSpPr>
          <p:nvPr/>
        </p:nvSpPr>
        <p:spPr bwMode="auto">
          <a:xfrm>
            <a:off x="457200" y="685800"/>
            <a:ext cx="85344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rgbClr val="C0FEF9"/>
              </a:buClr>
              <a:buSzPct val="70000"/>
              <a:buFont typeface="Monotype Sorts" pitchFamily="2" charset="2"/>
              <a:buNone/>
            </a:pPr>
            <a:endParaRPr lang="en-US" sz="320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78855" name="Line 6"/>
          <p:cNvSpPr>
            <a:spLocks noChangeShapeType="1"/>
          </p:cNvSpPr>
          <p:nvPr/>
        </p:nvSpPr>
        <p:spPr bwMode="auto">
          <a:xfrm flipV="1">
            <a:off x="2466975" y="2438400"/>
            <a:ext cx="46958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8856" name="AutoShape 7"/>
          <p:cNvSpPr>
            <a:spLocks noChangeArrowheads="1"/>
          </p:cNvSpPr>
          <p:nvPr/>
        </p:nvSpPr>
        <p:spPr bwMode="auto">
          <a:xfrm>
            <a:off x="4419600" y="3200400"/>
            <a:ext cx="3733800" cy="838200"/>
          </a:xfrm>
          <a:prstGeom prst="curvedUpArrow">
            <a:avLst>
              <a:gd name="adj1" fmla="val 89091"/>
              <a:gd name="adj2" fmla="val 178182"/>
              <a:gd name="adj3" fmla="val 35037"/>
            </a:avLst>
          </a:prstGeom>
          <a:gradFill rotWithShape="0">
            <a:gsLst>
              <a:gs pos="0">
                <a:schemeClr val="bg1"/>
              </a:gs>
              <a:gs pos="100000">
                <a:schemeClr val="tx1"/>
              </a:gs>
            </a:gsLst>
            <a:lin ang="5400000" scaled="1"/>
          </a:gra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pic>
        <p:nvPicPr>
          <p:cNvPr id="78857" name="Picture 8" descr="databas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67213" y="2667000"/>
            <a:ext cx="862012" cy="1204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8858" name="Group 9"/>
          <p:cNvGrpSpPr>
            <a:grpSpLocks/>
          </p:cNvGrpSpPr>
          <p:nvPr/>
        </p:nvGrpSpPr>
        <p:grpSpPr bwMode="auto">
          <a:xfrm>
            <a:off x="990600" y="1981200"/>
            <a:ext cx="1120775" cy="933450"/>
            <a:chOff x="1502" y="1344"/>
            <a:chExt cx="514" cy="444"/>
          </a:xfrm>
        </p:grpSpPr>
        <p:sp>
          <p:nvSpPr>
            <p:cNvPr id="78973" name="Freeform 10"/>
            <p:cNvSpPr>
              <a:spLocks/>
            </p:cNvSpPr>
            <p:nvPr/>
          </p:nvSpPr>
          <p:spPr bwMode="auto">
            <a:xfrm>
              <a:off x="1750" y="1540"/>
              <a:ext cx="153" cy="106"/>
            </a:xfrm>
            <a:custGeom>
              <a:avLst/>
              <a:gdLst>
                <a:gd name="T0" fmla="*/ 152 w 238"/>
                <a:gd name="T1" fmla="*/ 32 h 145"/>
                <a:gd name="T2" fmla="*/ 152 w 238"/>
                <a:gd name="T3" fmla="*/ 105 h 145"/>
                <a:gd name="T4" fmla="*/ 0 w 238"/>
                <a:gd name="T5" fmla="*/ 52 h 145"/>
                <a:gd name="T6" fmla="*/ 0 w 238"/>
                <a:gd name="T7" fmla="*/ 0 h 145"/>
                <a:gd name="T8" fmla="*/ 152 w 238"/>
                <a:gd name="T9" fmla="*/ 32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8"/>
                <a:gd name="T16" fmla="*/ 0 h 145"/>
                <a:gd name="T17" fmla="*/ 238 w 238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8" h="145">
                  <a:moveTo>
                    <a:pt x="237" y="44"/>
                  </a:moveTo>
                  <a:lnTo>
                    <a:pt x="237" y="144"/>
                  </a:lnTo>
                  <a:lnTo>
                    <a:pt x="0" y="71"/>
                  </a:lnTo>
                  <a:lnTo>
                    <a:pt x="0" y="0"/>
                  </a:lnTo>
                  <a:lnTo>
                    <a:pt x="237" y="44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8974" name="Freeform 11"/>
            <p:cNvSpPr>
              <a:spLocks/>
            </p:cNvSpPr>
            <p:nvPr/>
          </p:nvSpPr>
          <p:spPr bwMode="auto">
            <a:xfrm>
              <a:off x="1902" y="1565"/>
              <a:ext cx="114" cy="81"/>
            </a:xfrm>
            <a:custGeom>
              <a:avLst/>
              <a:gdLst>
                <a:gd name="T0" fmla="*/ 0 w 177"/>
                <a:gd name="T1" fmla="*/ 7 h 111"/>
                <a:gd name="T2" fmla="*/ 0 w 177"/>
                <a:gd name="T3" fmla="*/ 80 h 111"/>
                <a:gd name="T4" fmla="*/ 113 w 177"/>
                <a:gd name="T5" fmla="*/ 63 h 111"/>
                <a:gd name="T6" fmla="*/ 113 w 177"/>
                <a:gd name="T7" fmla="*/ 0 h 111"/>
                <a:gd name="T8" fmla="*/ 0 w 177"/>
                <a:gd name="T9" fmla="*/ 7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11"/>
                <a:gd name="T17" fmla="*/ 177 w 177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11">
                  <a:moveTo>
                    <a:pt x="0" y="10"/>
                  </a:moveTo>
                  <a:lnTo>
                    <a:pt x="0" y="110"/>
                  </a:lnTo>
                  <a:lnTo>
                    <a:pt x="176" y="86"/>
                  </a:lnTo>
                  <a:lnTo>
                    <a:pt x="176" y="0"/>
                  </a:lnTo>
                  <a:lnTo>
                    <a:pt x="0" y="1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8975" name="Freeform 12"/>
            <p:cNvSpPr>
              <a:spLocks/>
            </p:cNvSpPr>
            <p:nvPr/>
          </p:nvSpPr>
          <p:spPr bwMode="auto">
            <a:xfrm>
              <a:off x="1750" y="1540"/>
              <a:ext cx="266" cy="33"/>
            </a:xfrm>
            <a:custGeom>
              <a:avLst/>
              <a:gdLst>
                <a:gd name="T0" fmla="*/ 265 w 414"/>
                <a:gd name="T1" fmla="*/ 25 h 45"/>
                <a:gd name="T2" fmla="*/ 151 w 414"/>
                <a:gd name="T3" fmla="*/ 32 h 45"/>
                <a:gd name="T4" fmla="*/ 0 w 414"/>
                <a:gd name="T5" fmla="*/ 0 h 45"/>
                <a:gd name="T6" fmla="*/ 111 w 414"/>
                <a:gd name="T7" fmla="*/ 0 h 45"/>
                <a:gd name="T8" fmla="*/ 265 w 414"/>
                <a:gd name="T9" fmla="*/ 2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"/>
                <a:gd name="T16" fmla="*/ 0 h 45"/>
                <a:gd name="T17" fmla="*/ 414 w 414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" h="45">
                  <a:moveTo>
                    <a:pt x="413" y="34"/>
                  </a:moveTo>
                  <a:lnTo>
                    <a:pt x="235" y="4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413" y="34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8976" name="Freeform 13"/>
            <p:cNvSpPr>
              <a:spLocks/>
            </p:cNvSpPr>
            <p:nvPr/>
          </p:nvSpPr>
          <p:spPr bwMode="auto">
            <a:xfrm>
              <a:off x="1833" y="1532"/>
              <a:ext cx="97" cy="30"/>
            </a:xfrm>
            <a:custGeom>
              <a:avLst/>
              <a:gdLst>
                <a:gd name="T0" fmla="*/ 96 w 151"/>
                <a:gd name="T1" fmla="*/ 16 h 42"/>
                <a:gd name="T2" fmla="*/ 96 w 151"/>
                <a:gd name="T3" fmla="*/ 26 h 42"/>
                <a:gd name="T4" fmla="*/ 51 w 151"/>
                <a:gd name="T5" fmla="*/ 29 h 42"/>
                <a:gd name="T6" fmla="*/ 0 w 151"/>
                <a:gd name="T7" fmla="*/ 19 h 42"/>
                <a:gd name="T8" fmla="*/ 0 w 151"/>
                <a:gd name="T9" fmla="*/ 0 h 42"/>
                <a:gd name="T10" fmla="*/ 96 w 151"/>
                <a:gd name="T11" fmla="*/ 16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1"/>
                <a:gd name="T19" fmla="*/ 0 h 42"/>
                <a:gd name="T20" fmla="*/ 151 w 151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1" h="42">
                  <a:moveTo>
                    <a:pt x="150" y="23"/>
                  </a:moveTo>
                  <a:lnTo>
                    <a:pt x="150" y="37"/>
                  </a:lnTo>
                  <a:lnTo>
                    <a:pt x="80" y="41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50" y="23"/>
                  </a:lnTo>
                </a:path>
              </a:pathLst>
            </a:custGeom>
            <a:solidFill>
              <a:srgbClr val="60606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8977" name="Freeform 14"/>
            <p:cNvSpPr>
              <a:spLocks/>
            </p:cNvSpPr>
            <p:nvPr/>
          </p:nvSpPr>
          <p:spPr bwMode="auto">
            <a:xfrm>
              <a:off x="1780" y="1404"/>
              <a:ext cx="124" cy="148"/>
            </a:xfrm>
            <a:custGeom>
              <a:avLst/>
              <a:gdLst>
                <a:gd name="T0" fmla="*/ 106 w 193"/>
                <a:gd name="T1" fmla="*/ 147 h 203"/>
                <a:gd name="T2" fmla="*/ 123 w 193"/>
                <a:gd name="T3" fmla="*/ 4 h 203"/>
                <a:gd name="T4" fmla="*/ 17 w 193"/>
                <a:gd name="T5" fmla="*/ 0 h 203"/>
                <a:gd name="T6" fmla="*/ 0 w 193"/>
                <a:gd name="T7" fmla="*/ 127 h 203"/>
                <a:gd name="T8" fmla="*/ 106 w 193"/>
                <a:gd name="T9" fmla="*/ 1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203"/>
                <a:gd name="T17" fmla="*/ 193 w 193"/>
                <a:gd name="T18" fmla="*/ 203 h 2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203">
                  <a:moveTo>
                    <a:pt x="165" y="202"/>
                  </a:moveTo>
                  <a:lnTo>
                    <a:pt x="192" y="6"/>
                  </a:lnTo>
                  <a:lnTo>
                    <a:pt x="27" y="0"/>
                  </a:lnTo>
                  <a:lnTo>
                    <a:pt x="0" y="174"/>
                  </a:lnTo>
                  <a:lnTo>
                    <a:pt x="165" y="202"/>
                  </a:lnTo>
                </a:path>
              </a:pathLst>
            </a:custGeom>
            <a:solidFill>
              <a:srgbClr val="A0A0A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8978" name="Freeform 15"/>
            <p:cNvSpPr>
              <a:spLocks/>
            </p:cNvSpPr>
            <p:nvPr/>
          </p:nvSpPr>
          <p:spPr bwMode="auto">
            <a:xfrm>
              <a:off x="1886" y="1408"/>
              <a:ext cx="109" cy="148"/>
            </a:xfrm>
            <a:custGeom>
              <a:avLst/>
              <a:gdLst>
                <a:gd name="T0" fmla="*/ 17 w 170"/>
                <a:gd name="T1" fmla="*/ 0 h 202"/>
                <a:gd name="T2" fmla="*/ 108 w 170"/>
                <a:gd name="T3" fmla="*/ 33 h 202"/>
                <a:gd name="T4" fmla="*/ 96 w 170"/>
                <a:gd name="T5" fmla="*/ 147 h 202"/>
                <a:gd name="T6" fmla="*/ 0 w 170"/>
                <a:gd name="T7" fmla="*/ 144 h 202"/>
                <a:gd name="T8" fmla="*/ 17 w 170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202"/>
                <a:gd name="T17" fmla="*/ 170 w 170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202">
                  <a:moveTo>
                    <a:pt x="27" y="0"/>
                  </a:moveTo>
                  <a:lnTo>
                    <a:pt x="169" y="45"/>
                  </a:lnTo>
                  <a:lnTo>
                    <a:pt x="149" y="201"/>
                  </a:lnTo>
                  <a:lnTo>
                    <a:pt x="0" y="196"/>
                  </a:lnTo>
                  <a:lnTo>
                    <a:pt x="27" y="0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78979" name="Freeform 16"/>
            <p:cNvSpPr>
              <a:spLocks/>
            </p:cNvSpPr>
            <p:nvPr/>
          </p:nvSpPr>
          <p:spPr bwMode="auto">
            <a:xfrm>
              <a:off x="1795" y="1419"/>
              <a:ext cx="88" cy="111"/>
            </a:xfrm>
            <a:custGeom>
              <a:avLst/>
              <a:gdLst>
                <a:gd name="T0" fmla="*/ 87 w 138"/>
                <a:gd name="T1" fmla="*/ 5 h 153"/>
                <a:gd name="T2" fmla="*/ 75 w 138"/>
                <a:gd name="T3" fmla="*/ 110 h 153"/>
                <a:gd name="T4" fmla="*/ 0 w 138"/>
                <a:gd name="T5" fmla="*/ 98 h 153"/>
                <a:gd name="T6" fmla="*/ 13 w 138"/>
                <a:gd name="T7" fmla="*/ 0 h 153"/>
                <a:gd name="T8" fmla="*/ 87 w 138"/>
                <a:gd name="T9" fmla="*/ 5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53"/>
                <a:gd name="T17" fmla="*/ 138 w 138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53">
                  <a:moveTo>
                    <a:pt x="137" y="7"/>
                  </a:moveTo>
                  <a:lnTo>
                    <a:pt x="117" y="152"/>
                  </a:lnTo>
                  <a:lnTo>
                    <a:pt x="0" y="135"/>
                  </a:lnTo>
                  <a:lnTo>
                    <a:pt x="20" y="0"/>
                  </a:lnTo>
                  <a:lnTo>
                    <a:pt x="137" y="7"/>
                  </a:lnTo>
                </a:path>
              </a:pathLst>
            </a:custGeom>
            <a:solidFill>
              <a:srgbClr val="0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78980" name="Group 17"/>
            <p:cNvGrpSpPr>
              <a:grpSpLocks/>
            </p:cNvGrpSpPr>
            <p:nvPr/>
          </p:nvGrpSpPr>
          <p:grpSpPr bwMode="auto">
            <a:xfrm>
              <a:off x="1761" y="1551"/>
              <a:ext cx="87" cy="69"/>
              <a:chOff x="405" y="1877"/>
              <a:chExt cx="136" cy="95"/>
            </a:xfrm>
          </p:grpSpPr>
          <p:sp>
            <p:nvSpPr>
              <p:cNvPr id="79060" name="Freeform 18"/>
              <p:cNvSpPr>
                <a:spLocks/>
              </p:cNvSpPr>
              <p:nvPr/>
            </p:nvSpPr>
            <p:spPr bwMode="auto">
              <a:xfrm>
                <a:off x="405" y="1877"/>
                <a:ext cx="136" cy="95"/>
              </a:xfrm>
              <a:custGeom>
                <a:avLst/>
                <a:gdLst>
                  <a:gd name="T0" fmla="*/ 0 w 136"/>
                  <a:gd name="T1" fmla="*/ 0 h 95"/>
                  <a:gd name="T2" fmla="*/ 135 w 136"/>
                  <a:gd name="T3" fmla="*/ 29 h 95"/>
                  <a:gd name="T4" fmla="*/ 135 w 136"/>
                  <a:gd name="T5" fmla="*/ 94 h 95"/>
                  <a:gd name="T6" fmla="*/ 0 w 136"/>
                  <a:gd name="T7" fmla="*/ 53 h 95"/>
                  <a:gd name="T8" fmla="*/ 0 w 136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95"/>
                  <a:gd name="T17" fmla="*/ 136 w 136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95">
                    <a:moveTo>
                      <a:pt x="0" y="0"/>
                    </a:moveTo>
                    <a:lnTo>
                      <a:pt x="135" y="29"/>
                    </a:lnTo>
                    <a:lnTo>
                      <a:pt x="135" y="94"/>
                    </a:lnTo>
                    <a:lnTo>
                      <a:pt x="0" y="5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61" name="Line 19"/>
              <p:cNvSpPr>
                <a:spLocks noChangeShapeType="1"/>
              </p:cNvSpPr>
              <p:nvPr/>
            </p:nvSpPr>
            <p:spPr bwMode="auto">
              <a:xfrm flipH="1" flipV="1">
                <a:off x="418" y="1900"/>
                <a:ext cx="35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62" name="Line 20"/>
              <p:cNvSpPr>
                <a:spLocks noChangeShapeType="1"/>
              </p:cNvSpPr>
              <p:nvPr/>
            </p:nvSpPr>
            <p:spPr bwMode="auto">
              <a:xfrm>
                <a:off x="472" y="1914"/>
                <a:ext cx="46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63" name="Line 21"/>
              <p:cNvSpPr>
                <a:spLocks noChangeShapeType="1"/>
              </p:cNvSpPr>
              <p:nvPr/>
            </p:nvSpPr>
            <p:spPr bwMode="auto">
              <a:xfrm>
                <a:off x="462" y="1890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64" name="Line 22"/>
              <p:cNvSpPr>
                <a:spLocks noChangeShapeType="1"/>
              </p:cNvSpPr>
              <p:nvPr/>
            </p:nvSpPr>
            <p:spPr bwMode="auto">
              <a:xfrm>
                <a:off x="527" y="1904"/>
                <a:ext cx="0" cy="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65" name="Line 23"/>
              <p:cNvSpPr>
                <a:spLocks noChangeShapeType="1"/>
              </p:cNvSpPr>
              <p:nvPr/>
            </p:nvSpPr>
            <p:spPr bwMode="auto">
              <a:xfrm>
                <a:off x="407" y="1903"/>
                <a:ext cx="121" cy="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66" name="Line 24"/>
              <p:cNvSpPr>
                <a:spLocks noChangeShapeType="1"/>
              </p:cNvSpPr>
              <p:nvPr/>
            </p:nvSpPr>
            <p:spPr bwMode="auto">
              <a:xfrm flipH="1" flipV="1">
                <a:off x="405" y="1893"/>
                <a:ext cx="122" cy="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78981" name="Group 25"/>
            <p:cNvGrpSpPr>
              <a:grpSpLocks/>
            </p:cNvGrpSpPr>
            <p:nvPr/>
          </p:nvGrpSpPr>
          <p:grpSpPr bwMode="auto">
            <a:xfrm>
              <a:off x="1832" y="1617"/>
              <a:ext cx="35" cy="29"/>
              <a:chOff x="516" y="1967"/>
              <a:chExt cx="54" cy="40"/>
            </a:xfrm>
          </p:grpSpPr>
          <p:sp>
            <p:nvSpPr>
              <p:cNvPr id="79058" name="Freeform 26"/>
              <p:cNvSpPr>
                <a:spLocks/>
              </p:cNvSpPr>
              <p:nvPr/>
            </p:nvSpPr>
            <p:spPr bwMode="auto">
              <a:xfrm>
                <a:off x="553" y="1967"/>
                <a:ext cx="17" cy="40"/>
              </a:xfrm>
              <a:custGeom>
                <a:avLst/>
                <a:gdLst>
                  <a:gd name="T0" fmla="*/ 11 w 17"/>
                  <a:gd name="T1" fmla="*/ 0 h 40"/>
                  <a:gd name="T2" fmla="*/ 16 w 17"/>
                  <a:gd name="T3" fmla="*/ 36 h 40"/>
                  <a:gd name="T4" fmla="*/ 5 w 17"/>
                  <a:gd name="T5" fmla="*/ 39 h 40"/>
                  <a:gd name="T6" fmla="*/ 0 w 17"/>
                  <a:gd name="T7" fmla="*/ 2 h 40"/>
                  <a:gd name="T8" fmla="*/ 11 w 17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0"/>
                  <a:gd name="T17" fmla="*/ 17 w 1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0">
                    <a:moveTo>
                      <a:pt x="11" y="0"/>
                    </a:moveTo>
                    <a:lnTo>
                      <a:pt x="16" y="36"/>
                    </a:lnTo>
                    <a:lnTo>
                      <a:pt x="5" y="39"/>
                    </a:lnTo>
                    <a:lnTo>
                      <a:pt x="0" y="2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59" name="Freeform 27"/>
              <p:cNvSpPr>
                <a:spLocks/>
              </p:cNvSpPr>
              <p:nvPr/>
            </p:nvSpPr>
            <p:spPr bwMode="auto">
              <a:xfrm>
                <a:off x="516" y="1972"/>
                <a:ext cx="43" cy="35"/>
              </a:xfrm>
              <a:custGeom>
                <a:avLst/>
                <a:gdLst>
                  <a:gd name="T0" fmla="*/ 38 w 43"/>
                  <a:gd name="T1" fmla="*/ 1 h 35"/>
                  <a:gd name="T2" fmla="*/ 42 w 43"/>
                  <a:gd name="T3" fmla="*/ 34 h 35"/>
                  <a:gd name="T4" fmla="*/ 0 w 43"/>
                  <a:gd name="T5" fmla="*/ 17 h 35"/>
                  <a:gd name="T6" fmla="*/ 16 w 43"/>
                  <a:gd name="T7" fmla="*/ 12 h 35"/>
                  <a:gd name="T8" fmla="*/ 31 w 43"/>
                  <a:gd name="T9" fmla="*/ 19 h 35"/>
                  <a:gd name="T10" fmla="*/ 26 w 43"/>
                  <a:gd name="T11" fmla="*/ 0 h 35"/>
                  <a:gd name="T12" fmla="*/ 38 w 43"/>
                  <a:gd name="T13" fmla="*/ 1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35"/>
                  <a:gd name="T23" fmla="*/ 43 w 43"/>
                  <a:gd name="T24" fmla="*/ 35 h 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35">
                    <a:moveTo>
                      <a:pt x="38" y="1"/>
                    </a:moveTo>
                    <a:lnTo>
                      <a:pt x="42" y="34"/>
                    </a:lnTo>
                    <a:lnTo>
                      <a:pt x="0" y="17"/>
                    </a:lnTo>
                    <a:lnTo>
                      <a:pt x="16" y="12"/>
                    </a:lnTo>
                    <a:lnTo>
                      <a:pt x="31" y="19"/>
                    </a:lnTo>
                    <a:lnTo>
                      <a:pt x="26" y="0"/>
                    </a:lnTo>
                    <a:lnTo>
                      <a:pt x="38" y="1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78982" name="Group 28"/>
            <p:cNvGrpSpPr>
              <a:grpSpLocks/>
            </p:cNvGrpSpPr>
            <p:nvPr/>
          </p:nvGrpSpPr>
          <p:grpSpPr bwMode="auto">
            <a:xfrm>
              <a:off x="1672" y="1553"/>
              <a:ext cx="208" cy="119"/>
              <a:chOff x="267" y="1879"/>
              <a:chExt cx="323" cy="163"/>
            </a:xfrm>
          </p:grpSpPr>
          <p:sp>
            <p:nvSpPr>
              <p:cNvPr id="79031" name="Freeform 29"/>
              <p:cNvSpPr>
                <a:spLocks/>
              </p:cNvSpPr>
              <p:nvPr/>
            </p:nvSpPr>
            <p:spPr bwMode="auto">
              <a:xfrm>
                <a:off x="268" y="1879"/>
                <a:ext cx="316" cy="144"/>
              </a:xfrm>
              <a:custGeom>
                <a:avLst/>
                <a:gdLst>
                  <a:gd name="T0" fmla="*/ 315 w 316"/>
                  <a:gd name="T1" fmla="*/ 61 h 144"/>
                  <a:gd name="T2" fmla="*/ 164 w 316"/>
                  <a:gd name="T3" fmla="*/ 143 h 144"/>
                  <a:gd name="T4" fmla="*/ 0 w 316"/>
                  <a:gd name="T5" fmla="*/ 63 h 144"/>
                  <a:gd name="T6" fmla="*/ 125 w 316"/>
                  <a:gd name="T7" fmla="*/ 0 h 144"/>
                  <a:gd name="T8" fmla="*/ 315 w 316"/>
                  <a:gd name="T9" fmla="*/ 61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6"/>
                  <a:gd name="T16" fmla="*/ 0 h 144"/>
                  <a:gd name="T17" fmla="*/ 316 w 316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6" h="144">
                    <a:moveTo>
                      <a:pt x="315" y="61"/>
                    </a:moveTo>
                    <a:lnTo>
                      <a:pt x="164" y="143"/>
                    </a:lnTo>
                    <a:lnTo>
                      <a:pt x="0" y="63"/>
                    </a:lnTo>
                    <a:lnTo>
                      <a:pt x="125" y="0"/>
                    </a:lnTo>
                    <a:lnTo>
                      <a:pt x="315" y="61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32" name="Freeform 30"/>
              <p:cNvSpPr>
                <a:spLocks/>
              </p:cNvSpPr>
              <p:nvPr/>
            </p:nvSpPr>
            <p:spPr bwMode="auto">
              <a:xfrm>
                <a:off x="431" y="1940"/>
                <a:ext cx="159" cy="102"/>
              </a:xfrm>
              <a:custGeom>
                <a:avLst/>
                <a:gdLst>
                  <a:gd name="T0" fmla="*/ 152 w 159"/>
                  <a:gd name="T1" fmla="*/ 0 h 102"/>
                  <a:gd name="T2" fmla="*/ 0 w 159"/>
                  <a:gd name="T3" fmla="*/ 83 h 102"/>
                  <a:gd name="T4" fmla="*/ 4 w 159"/>
                  <a:gd name="T5" fmla="*/ 101 h 102"/>
                  <a:gd name="T6" fmla="*/ 158 w 159"/>
                  <a:gd name="T7" fmla="*/ 15 h 102"/>
                  <a:gd name="T8" fmla="*/ 152 w 159"/>
                  <a:gd name="T9" fmla="*/ 0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9"/>
                  <a:gd name="T16" fmla="*/ 0 h 102"/>
                  <a:gd name="T17" fmla="*/ 159 w 159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9" h="102">
                    <a:moveTo>
                      <a:pt x="152" y="0"/>
                    </a:moveTo>
                    <a:lnTo>
                      <a:pt x="0" y="83"/>
                    </a:lnTo>
                    <a:lnTo>
                      <a:pt x="4" y="101"/>
                    </a:lnTo>
                    <a:lnTo>
                      <a:pt x="158" y="15"/>
                    </a:lnTo>
                    <a:lnTo>
                      <a:pt x="152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33" name="Freeform 31"/>
              <p:cNvSpPr>
                <a:spLocks/>
              </p:cNvSpPr>
              <p:nvPr/>
            </p:nvSpPr>
            <p:spPr bwMode="auto">
              <a:xfrm>
                <a:off x="267" y="1942"/>
                <a:ext cx="169" cy="100"/>
              </a:xfrm>
              <a:custGeom>
                <a:avLst/>
                <a:gdLst>
                  <a:gd name="T0" fmla="*/ 168 w 169"/>
                  <a:gd name="T1" fmla="*/ 99 h 100"/>
                  <a:gd name="T2" fmla="*/ 163 w 169"/>
                  <a:gd name="T3" fmla="*/ 81 h 100"/>
                  <a:gd name="T4" fmla="*/ 0 w 169"/>
                  <a:gd name="T5" fmla="*/ 0 h 100"/>
                  <a:gd name="T6" fmla="*/ 5 w 169"/>
                  <a:gd name="T7" fmla="*/ 15 h 100"/>
                  <a:gd name="T8" fmla="*/ 168 w 169"/>
                  <a:gd name="T9" fmla="*/ 99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00"/>
                  <a:gd name="T17" fmla="*/ 169 w 16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00">
                    <a:moveTo>
                      <a:pt x="168" y="99"/>
                    </a:moveTo>
                    <a:lnTo>
                      <a:pt x="163" y="81"/>
                    </a:lnTo>
                    <a:lnTo>
                      <a:pt x="0" y="0"/>
                    </a:lnTo>
                    <a:lnTo>
                      <a:pt x="5" y="15"/>
                    </a:lnTo>
                    <a:lnTo>
                      <a:pt x="168" y="99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34" name="Freeform 32"/>
              <p:cNvSpPr>
                <a:spLocks/>
              </p:cNvSpPr>
              <p:nvPr/>
            </p:nvSpPr>
            <p:spPr bwMode="auto">
              <a:xfrm>
                <a:off x="395" y="1947"/>
                <a:ext cx="119" cy="56"/>
              </a:xfrm>
              <a:custGeom>
                <a:avLst/>
                <a:gdLst>
                  <a:gd name="T0" fmla="*/ 118 w 119"/>
                  <a:gd name="T1" fmla="*/ 14 h 56"/>
                  <a:gd name="T2" fmla="*/ 77 w 119"/>
                  <a:gd name="T3" fmla="*/ 0 h 56"/>
                  <a:gd name="T4" fmla="*/ 0 w 119"/>
                  <a:gd name="T5" fmla="*/ 38 h 56"/>
                  <a:gd name="T6" fmla="*/ 39 w 119"/>
                  <a:gd name="T7" fmla="*/ 55 h 56"/>
                  <a:gd name="T8" fmla="*/ 118 w 119"/>
                  <a:gd name="T9" fmla="*/ 14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56"/>
                  <a:gd name="T17" fmla="*/ 119 w 119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56">
                    <a:moveTo>
                      <a:pt x="118" y="14"/>
                    </a:moveTo>
                    <a:lnTo>
                      <a:pt x="77" y="0"/>
                    </a:lnTo>
                    <a:lnTo>
                      <a:pt x="0" y="38"/>
                    </a:lnTo>
                    <a:lnTo>
                      <a:pt x="39" y="55"/>
                    </a:lnTo>
                    <a:lnTo>
                      <a:pt x="118" y="14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35" name="Freeform 33"/>
              <p:cNvSpPr>
                <a:spLocks/>
              </p:cNvSpPr>
              <p:nvPr/>
            </p:nvSpPr>
            <p:spPr bwMode="auto">
              <a:xfrm>
                <a:off x="282" y="1903"/>
                <a:ext cx="181" cy="77"/>
              </a:xfrm>
              <a:custGeom>
                <a:avLst/>
                <a:gdLst>
                  <a:gd name="T0" fmla="*/ 180 w 181"/>
                  <a:gd name="T1" fmla="*/ 37 h 77"/>
                  <a:gd name="T2" fmla="*/ 101 w 181"/>
                  <a:gd name="T3" fmla="*/ 76 h 77"/>
                  <a:gd name="T4" fmla="*/ 0 w 181"/>
                  <a:gd name="T5" fmla="*/ 33 h 77"/>
                  <a:gd name="T6" fmla="*/ 74 w 181"/>
                  <a:gd name="T7" fmla="*/ 0 h 77"/>
                  <a:gd name="T8" fmla="*/ 180 w 181"/>
                  <a:gd name="T9" fmla="*/ 37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77"/>
                  <a:gd name="T17" fmla="*/ 181 w 181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77">
                    <a:moveTo>
                      <a:pt x="180" y="37"/>
                    </a:moveTo>
                    <a:lnTo>
                      <a:pt x="101" y="76"/>
                    </a:lnTo>
                    <a:lnTo>
                      <a:pt x="0" y="33"/>
                    </a:lnTo>
                    <a:lnTo>
                      <a:pt x="74" y="0"/>
                    </a:lnTo>
                    <a:lnTo>
                      <a:pt x="180" y="37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36" name="Freeform 34"/>
              <p:cNvSpPr>
                <a:spLocks/>
              </p:cNvSpPr>
              <p:nvPr/>
            </p:nvSpPr>
            <p:spPr bwMode="auto">
              <a:xfrm>
                <a:off x="362" y="1884"/>
                <a:ext cx="199" cy="70"/>
              </a:xfrm>
              <a:custGeom>
                <a:avLst/>
                <a:gdLst>
                  <a:gd name="T0" fmla="*/ 157 w 199"/>
                  <a:gd name="T1" fmla="*/ 69 h 70"/>
                  <a:gd name="T2" fmla="*/ 198 w 199"/>
                  <a:gd name="T3" fmla="*/ 50 h 70"/>
                  <a:gd name="T4" fmla="*/ 32 w 199"/>
                  <a:gd name="T5" fmla="*/ 0 h 70"/>
                  <a:gd name="T6" fmla="*/ 0 w 199"/>
                  <a:gd name="T7" fmla="*/ 14 h 70"/>
                  <a:gd name="T8" fmla="*/ 157 w 199"/>
                  <a:gd name="T9" fmla="*/ 69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70"/>
                  <a:gd name="T17" fmla="*/ 199 w 199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70">
                    <a:moveTo>
                      <a:pt x="157" y="69"/>
                    </a:moveTo>
                    <a:lnTo>
                      <a:pt x="198" y="50"/>
                    </a:lnTo>
                    <a:lnTo>
                      <a:pt x="32" y="0"/>
                    </a:lnTo>
                    <a:lnTo>
                      <a:pt x="0" y="14"/>
                    </a:lnTo>
                    <a:lnTo>
                      <a:pt x="157" y="69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9037" name="Line 35"/>
              <p:cNvSpPr>
                <a:spLocks noChangeShapeType="1"/>
              </p:cNvSpPr>
              <p:nvPr/>
            </p:nvSpPr>
            <p:spPr bwMode="auto">
              <a:xfrm flipH="1" flipV="1">
                <a:off x="387" y="1889"/>
                <a:ext cx="177" cy="5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38" name="Line 36"/>
              <p:cNvSpPr>
                <a:spLocks noChangeShapeType="1"/>
              </p:cNvSpPr>
              <p:nvPr/>
            </p:nvSpPr>
            <p:spPr bwMode="auto">
              <a:xfrm flipH="1" flipV="1">
                <a:off x="378" y="1892"/>
                <a:ext cx="171" cy="6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39" name="Line 37"/>
              <p:cNvSpPr>
                <a:spLocks noChangeShapeType="1"/>
              </p:cNvSpPr>
              <p:nvPr/>
            </p:nvSpPr>
            <p:spPr bwMode="auto">
              <a:xfrm flipH="1" flipV="1">
                <a:off x="371" y="1896"/>
                <a:ext cx="167" cy="6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0" name="Line 38"/>
              <p:cNvSpPr>
                <a:spLocks noChangeShapeType="1"/>
              </p:cNvSpPr>
              <p:nvPr/>
            </p:nvSpPr>
            <p:spPr bwMode="auto">
              <a:xfrm flipH="1" flipV="1">
                <a:off x="349" y="1907"/>
                <a:ext cx="165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1" name="Line 39"/>
              <p:cNvSpPr>
                <a:spLocks noChangeShapeType="1"/>
              </p:cNvSpPr>
              <p:nvPr/>
            </p:nvSpPr>
            <p:spPr bwMode="auto">
              <a:xfrm flipH="1" flipV="1">
                <a:off x="337" y="1914"/>
                <a:ext cx="163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2" name="Line 40"/>
              <p:cNvSpPr>
                <a:spLocks noChangeShapeType="1"/>
              </p:cNvSpPr>
              <p:nvPr/>
            </p:nvSpPr>
            <p:spPr bwMode="auto">
              <a:xfrm flipH="1" flipV="1">
                <a:off x="328" y="1921"/>
                <a:ext cx="154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3" name="Line 41"/>
              <p:cNvSpPr>
                <a:spLocks noChangeShapeType="1"/>
              </p:cNvSpPr>
              <p:nvPr/>
            </p:nvSpPr>
            <p:spPr bwMode="auto">
              <a:xfrm flipH="1" flipV="1">
                <a:off x="318" y="1927"/>
                <a:ext cx="148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4" name="Line 42"/>
              <p:cNvSpPr>
                <a:spLocks noChangeShapeType="1"/>
              </p:cNvSpPr>
              <p:nvPr/>
            </p:nvSpPr>
            <p:spPr bwMode="auto">
              <a:xfrm flipH="1" flipV="1">
                <a:off x="305" y="1935"/>
                <a:ext cx="146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5" name="Line 43"/>
              <p:cNvSpPr>
                <a:spLocks noChangeShapeType="1"/>
              </p:cNvSpPr>
              <p:nvPr/>
            </p:nvSpPr>
            <p:spPr bwMode="auto">
              <a:xfrm flipH="1">
                <a:off x="425" y="1959"/>
                <a:ext cx="83" cy="46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6" name="Line 44"/>
              <p:cNvSpPr>
                <a:spLocks noChangeShapeType="1"/>
              </p:cNvSpPr>
              <p:nvPr/>
            </p:nvSpPr>
            <p:spPr bwMode="auto">
              <a:xfrm flipH="1">
                <a:off x="408" y="1953"/>
                <a:ext cx="82" cy="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7" name="Line 45"/>
              <p:cNvSpPr>
                <a:spLocks noChangeShapeType="1"/>
              </p:cNvSpPr>
              <p:nvPr/>
            </p:nvSpPr>
            <p:spPr bwMode="auto">
              <a:xfrm flipH="1">
                <a:off x="373" y="1939"/>
                <a:ext cx="78" cy="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8" name="Line 46"/>
              <p:cNvSpPr>
                <a:spLocks noChangeShapeType="1"/>
              </p:cNvSpPr>
              <p:nvPr/>
            </p:nvSpPr>
            <p:spPr bwMode="auto">
              <a:xfrm flipH="1">
                <a:off x="355" y="1931"/>
                <a:ext cx="79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49" name="Line 47"/>
              <p:cNvSpPr>
                <a:spLocks noChangeShapeType="1"/>
              </p:cNvSpPr>
              <p:nvPr/>
            </p:nvSpPr>
            <p:spPr bwMode="auto">
              <a:xfrm flipH="1">
                <a:off x="338" y="1924"/>
                <a:ext cx="77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50" name="Line 48"/>
              <p:cNvSpPr>
                <a:spLocks noChangeShapeType="1"/>
              </p:cNvSpPr>
              <p:nvPr/>
            </p:nvSpPr>
            <p:spPr bwMode="auto">
              <a:xfrm flipH="1">
                <a:off x="322" y="1918"/>
                <a:ext cx="74" cy="3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51" name="Line 49"/>
              <p:cNvSpPr>
                <a:spLocks noChangeShapeType="1"/>
              </p:cNvSpPr>
              <p:nvPr/>
            </p:nvSpPr>
            <p:spPr bwMode="auto">
              <a:xfrm flipH="1">
                <a:off x="305" y="1911"/>
                <a:ext cx="74" cy="3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52" name="Line 50"/>
              <p:cNvSpPr>
                <a:spLocks noChangeShapeType="1"/>
              </p:cNvSpPr>
              <p:nvPr/>
            </p:nvSpPr>
            <p:spPr bwMode="auto">
              <a:xfrm flipH="1">
                <a:off x="504" y="1933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53" name="Line 51"/>
              <p:cNvSpPr>
                <a:spLocks noChangeShapeType="1"/>
              </p:cNvSpPr>
              <p:nvPr/>
            </p:nvSpPr>
            <p:spPr bwMode="auto">
              <a:xfrm flipH="1">
                <a:off x="480" y="1924"/>
                <a:ext cx="37" cy="2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54" name="Line 52"/>
              <p:cNvSpPr>
                <a:spLocks noChangeShapeType="1"/>
              </p:cNvSpPr>
              <p:nvPr/>
            </p:nvSpPr>
            <p:spPr bwMode="auto">
              <a:xfrm flipH="1">
                <a:off x="455" y="1916"/>
                <a:ext cx="38" cy="1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55" name="Line 53"/>
              <p:cNvSpPr>
                <a:spLocks noChangeShapeType="1"/>
              </p:cNvSpPr>
              <p:nvPr/>
            </p:nvSpPr>
            <p:spPr bwMode="auto">
              <a:xfrm flipH="1">
                <a:off x="432" y="1908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56" name="Line 54"/>
              <p:cNvSpPr>
                <a:spLocks noChangeShapeType="1"/>
              </p:cNvSpPr>
              <p:nvPr/>
            </p:nvSpPr>
            <p:spPr bwMode="auto">
              <a:xfrm flipH="1">
                <a:off x="410" y="1900"/>
                <a:ext cx="35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79057" name="Line 55"/>
              <p:cNvSpPr>
                <a:spLocks noChangeShapeType="1"/>
              </p:cNvSpPr>
              <p:nvPr/>
            </p:nvSpPr>
            <p:spPr bwMode="auto">
              <a:xfrm flipH="1">
                <a:off x="384" y="1892"/>
                <a:ext cx="33" cy="1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78983" name="Group 56"/>
            <p:cNvGrpSpPr>
              <a:grpSpLocks/>
            </p:cNvGrpSpPr>
            <p:nvPr/>
          </p:nvGrpSpPr>
          <p:grpSpPr bwMode="auto">
            <a:xfrm>
              <a:off x="1502" y="1344"/>
              <a:ext cx="278" cy="444"/>
              <a:chOff x="2" y="1593"/>
              <a:chExt cx="433" cy="608"/>
            </a:xfrm>
          </p:grpSpPr>
          <p:grpSp>
            <p:nvGrpSpPr>
              <p:cNvPr id="78984" name="Group 57"/>
              <p:cNvGrpSpPr>
                <a:grpSpLocks/>
              </p:cNvGrpSpPr>
              <p:nvPr/>
            </p:nvGrpSpPr>
            <p:grpSpPr bwMode="auto">
              <a:xfrm>
                <a:off x="45" y="1593"/>
                <a:ext cx="390" cy="608"/>
                <a:chOff x="45" y="1593"/>
                <a:chExt cx="390" cy="608"/>
              </a:xfrm>
            </p:grpSpPr>
            <p:grpSp>
              <p:nvGrpSpPr>
                <p:cNvPr id="78988" name="Group 58"/>
                <p:cNvGrpSpPr>
                  <a:grpSpLocks/>
                </p:cNvGrpSpPr>
                <p:nvPr/>
              </p:nvGrpSpPr>
              <p:grpSpPr bwMode="auto">
                <a:xfrm>
                  <a:off x="82" y="1606"/>
                  <a:ext cx="144" cy="164"/>
                  <a:chOff x="82" y="1606"/>
                  <a:chExt cx="144" cy="164"/>
                </a:xfrm>
              </p:grpSpPr>
              <p:grpSp>
                <p:nvGrpSpPr>
                  <p:cNvPr id="79017" name="Group 59"/>
                  <p:cNvGrpSpPr>
                    <a:grpSpLocks/>
                  </p:cNvGrpSpPr>
                  <p:nvPr/>
                </p:nvGrpSpPr>
                <p:grpSpPr bwMode="auto">
                  <a:xfrm>
                    <a:off x="82" y="1606"/>
                    <a:ext cx="144" cy="164"/>
                    <a:chOff x="82" y="1606"/>
                    <a:chExt cx="144" cy="164"/>
                  </a:xfrm>
                </p:grpSpPr>
                <p:sp>
                  <p:nvSpPr>
                    <p:cNvPr id="79029" name="Freeform 60"/>
                    <p:cNvSpPr>
                      <a:spLocks/>
                    </p:cNvSpPr>
                    <p:nvPr/>
                  </p:nvSpPr>
                  <p:spPr bwMode="auto">
                    <a:xfrm>
                      <a:off x="82" y="1606"/>
                      <a:ext cx="144" cy="164"/>
                    </a:xfrm>
                    <a:custGeom>
                      <a:avLst/>
                      <a:gdLst>
                        <a:gd name="T0" fmla="*/ 99 w 144"/>
                        <a:gd name="T1" fmla="*/ 5 h 164"/>
                        <a:gd name="T2" fmla="*/ 118 w 144"/>
                        <a:gd name="T3" fmla="*/ 12 h 164"/>
                        <a:gd name="T4" fmla="*/ 124 w 144"/>
                        <a:gd name="T5" fmla="*/ 25 h 164"/>
                        <a:gd name="T6" fmla="*/ 130 w 144"/>
                        <a:gd name="T7" fmla="*/ 43 h 164"/>
                        <a:gd name="T8" fmla="*/ 131 w 144"/>
                        <a:gd name="T9" fmla="*/ 51 h 164"/>
                        <a:gd name="T10" fmla="*/ 130 w 144"/>
                        <a:gd name="T11" fmla="*/ 58 h 164"/>
                        <a:gd name="T12" fmla="*/ 128 w 144"/>
                        <a:gd name="T13" fmla="*/ 64 h 164"/>
                        <a:gd name="T14" fmla="*/ 131 w 144"/>
                        <a:gd name="T15" fmla="*/ 73 h 164"/>
                        <a:gd name="T16" fmla="*/ 136 w 144"/>
                        <a:gd name="T17" fmla="*/ 83 h 164"/>
                        <a:gd name="T18" fmla="*/ 138 w 144"/>
                        <a:gd name="T19" fmla="*/ 86 h 164"/>
                        <a:gd name="T20" fmla="*/ 141 w 144"/>
                        <a:gd name="T21" fmla="*/ 88 h 164"/>
                        <a:gd name="T22" fmla="*/ 142 w 144"/>
                        <a:gd name="T23" fmla="*/ 91 h 164"/>
                        <a:gd name="T24" fmla="*/ 143 w 144"/>
                        <a:gd name="T25" fmla="*/ 94 h 164"/>
                        <a:gd name="T26" fmla="*/ 142 w 144"/>
                        <a:gd name="T27" fmla="*/ 96 h 164"/>
                        <a:gd name="T28" fmla="*/ 140 w 144"/>
                        <a:gd name="T29" fmla="*/ 97 h 164"/>
                        <a:gd name="T30" fmla="*/ 134 w 144"/>
                        <a:gd name="T31" fmla="*/ 99 h 164"/>
                        <a:gd name="T32" fmla="*/ 132 w 144"/>
                        <a:gd name="T33" fmla="*/ 100 h 164"/>
                        <a:gd name="T34" fmla="*/ 131 w 144"/>
                        <a:gd name="T35" fmla="*/ 104 h 164"/>
                        <a:gd name="T36" fmla="*/ 131 w 144"/>
                        <a:gd name="T37" fmla="*/ 108 h 164"/>
                        <a:gd name="T38" fmla="*/ 134 w 144"/>
                        <a:gd name="T39" fmla="*/ 114 h 164"/>
                        <a:gd name="T40" fmla="*/ 133 w 144"/>
                        <a:gd name="T41" fmla="*/ 117 h 164"/>
                        <a:gd name="T42" fmla="*/ 130 w 144"/>
                        <a:gd name="T43" fmla="*/ 119 h 164"/>
                        <a:gd name="T44" fmla="*/ 131 w 144"/>
                        <a:gd name="T45" fmla="*/ 121 h 164"/>
                        <a:gd name="T46" fmla="*/ 131 w 144"/>
                        <a:gd name="T47" fmla="*/ 124 h 164"/>
                        <a:gd name="T48" fmla="*/ 130 w 144"/>
                        <a:gd name="T49" fmla="*/ 126 h 164"/>
                        <a:gd name="T50" fmla="*/ 128 w 144"/>
                        <a:gd name="T51" fmla="*/ 127 h 164"/>
                        <a:gd name="T52" fmla="*/ 126 w 144"/>
                        <a:gd name="T53" fmla="*/ 130 h 164"/>
                        <a:gd name="T54" fmla="*/ 126 w 144"/>
                        <a:gd name="T55" fmla="*/ 135 h 164"/>
                        <a:gd name="T56" fmla="*/ 125 w 144"/>
                        <a:gd name="T57" fmla="*/ 138 h 164"/>
                        <a:gd name="T58" fmla="*/ 122 w 144"/>
                        <a:gd name="T59" fmla="*/ 141 h 164"/>
                        <a:gd name="T60" fmla="*/ 120 w 144"/>
                        <a:gd name="T61" fmla="*/ 142 h 164"/>
                        <a:gd name="T62" fmla="*/ 116 w 144"/>
                        <a:gd name="T63" fmla="*/ 144 h 164"/>
                        <a:gd name="T64" fmla="*/ 112 w 144"/>
                        <a:gd name="T65" fmla="*/ 144 h 164"/>
                        <a:gd name="T66" fmla="*/ 101 w 144"/>
                        <a:gd name="T67" fmla="*/ 144 h 164"/>
                        <a:gd name="T68" fmla="*/ 91 w 144"/>
                        <a:gd name="T69" fmla="*/ 142 h 164"/>
                        <a:gd name="T70" fmla="*/ 77 w 144"/>
                        <a:gd name="T71" fmla="*/ 163 h 164"/>
                        <a:gd name="T72" fmla="*/ 18 w 144"/>
                        <a:gd name="T73" fmla="*/ 138 h 164"/>
                        <a:gd name="T74" fmla="*/ 24 w 144"/>
                        <a:gd name="T75" fmla="*/ 129 h 164"/>
                        <a:gd name="T76" fmla="*/ 27 w 144"/>
                        <a:gd name="T77" fmla="*/ 121 h 164"/>
                        <a:gd name="T78" fmla="*/ 27 w 144"/>
                        <a:gd name="T79" fmla="*/ 110 h 164"/>
                        <a:gd name="T80" fmla="*/ 0 w 144"/>
                        <a:gd name="T81" fmla="*/ 87 h 164"/>
                        <a:gd name="T82" fmla="*/ 0 w 144"/>
                        <a:gd name="T83" fmla="*/ 31 h 164"/>
                        <a:gd name="T84" fmla="*/ 14 w 144"/>
                        <a:gd name="T85" fmla="*/ 15 h 164"/>
                        <a:gd name="T86" fmla="*/ 32 w 144"/>
                        <a:gd name="T87" fmla="*/ 7 h 164"/>
                        <a:gd name="T88" fmla="*/ 51 w 144"/>
                        <a:gd name="T89" fmla="*/ 0 h 164"/>
                        <a:gd name="T90" fmla="*/ 76 w 144"/>
                        <a:gd name="T91" fmla="*/ 3 h 164"/>
                        <a:gd name="T92" fmla="*/ 99 w 144"/>
                        <a:gd name="T93" fmla="*/ 5 h 164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w 144"/>
                        <a:gd name="T142" fmla="*/ 0 h 164"/>
                        <a:gd name="T143" fmla="*/ 144 w 144"/>
                        <a:gd name="T144" fmla="*/ 164 h 164"/>
                      </a:gdLst>
                      <a:ahLst/>
                      <a:cxnLst>
                        <a:cxn ang="T94">
                          <a:pos x="T0" y="T1"/>
                        </a:cxn>
                        <a:cxn ang="T95">
                          <a:pos x="T2" y="T3"/>
                        </a:cxn>
                        <a:cxn ang="T96">
                          <a:pos x="T4" y="T5"/>
                        </a:cxn>
                        <a:cxn ang="T97">
                          <a:pos x="T6" y="T7"/>
                        </a:cxn>
                        <a:cxn ang="T98">
                          <a:pos x="T8" y="T9"/>
                        </a:cxn>
                        <a:cxn ang="T99">
                          <a:pos x="T10" y="T11"/>
                        </a:cxn>
                        <a:cxn ang="T100">
                          <a:pos x="T12" y="T13"/>
                        </a:cxn>
                        <a:cxn ang="T101">
                          <a:pos x="T14" y="T15"/>
                        </a:cxn>
                        <a:cxn ang="T102">
                          <a:pos x="T16" y="T17"/>
                        </a:cxn>
                        <a:cxn ang="T103">
                          <a:pos x="T18" y="T19"/>
                        </a:cxn>
                        <a:cxn ang="T104">
                          <a:pos x="T20" y="T21"/>
                        </a:cxn>
                        <a:cxn ang="T105">
                          <a:pos x="T22" y="T23"/>
                        </a:cxn>
                        <a:cxn ang="T106">
                          <a:pos x="T24" y="T25"/>
                        </a:cxn>
                        <a:cxn ang="T107">
                          <a:pos x="T26" y="T27"/>
                        </a:cxn>
                        <a:cxn ang="T108">
                          <a:pos x="T28" y="T29"/>
                        </a:cxn>
                        <a:cxn ang="T109">
                          <a:pos x="T30" y="T31"/>
                        </a:cxn>
                        <a:cxn ang="T110">
                          <a:pos x="T32" y="T33"/>
                        </a:cxn>
                        <a:cxn ang="T111">
                          <a:pos x="T34" y="T35"/>
                        </a:cxn>
                        <a:cxn ang="T112">
                          <a:pos x="T36" y="T37"/>
                        </a:cxn>
                        <a:cxn ang="T113">
                          <a:pos x="T38" y="T39"/>
                        </a:cxn>
                        <a:cxn ang="T114">
                          <a:pos x="T40" y="T41"/>
                        </a:cxn>
                        <a:cxn ang="T115">
                          <a:pos x="T42" y="T43"/>
                        </a:cxn>
                        <a:cxn ang="T116">
                          <a:pos x="T44" y="T45"/>
                        </a:cxn>
                        <a:cxn ang="T117">
                          <a:pos x="T46" y="T47"/>
                        </a:cxn>
                        <a:cxn ang="T118">
                          <a:pos x="T48" y="T49"/>
                        </a:cxn>
                        <a:cxn ang="T119">
                          <a:pos x="T50" y="T51"/>
                        </a:cxn>
                        <a:cxn ang="T120">
                          <a:pos x="T52" y="T53"/>
                        </a:cxn>
                        <a:cxn ang="T121">
                          <a:pos x="T54" y="T55"/>
                        </a:cxn>
                        <a:cxn ang="T122">
                          <a:pos x="T56" y="T57"/>
                        </a:cxn>
                        <a:cxn ang="T123">
                          <a:pos x="T58" y="T59"/>
                        </a:cxn>
                        <a:cxn ang="T124">
                          <a:pos x="T60" y="T61"/>
                        </a:cxn>
                        <a:cxn ang="T125">
                          <a:pos x="T62" y="T63"/>
                        </a:cxn>
                        <a:cxn ang="T126">
                          <a:pos x="T64" y="T65"/>
                        </a:cxn>
                        <a:cxn ang="T127">
                          <a:pos x="T66" y="T67"/>
                        </a:cxn>
                        <a:cxn ang="T128">
                          <a:pos x="T68" y="T69"/>
                        </a:cxn>
                        <a:cxn ang="T129">
                          <a:pos x="T70" y="T71"/>
                        </a:cxn>
                        <a:cxn ang="T130">
                          <a:pos x="T72" y="T73"/>
                        </a:cxn>
                        <a:cxn ang="T131">
                          <a:pos x="T74" y="T75"/>
                        </a:cxn>
                        <a:cxn ang="T132">
                          <a:pos x="T76" y="T77"/>
                        </a:cxn>
                        <a:cxn ang="T133">
                          <a:pos x="T78" y="T79"/>
                        </a:cxn>
                        <a:cxn ang="T134">
                          <a:pos x="T80" y="T81"/>
                        </a:cxn>
                        <a:cxn ang="T135">
                          <a:pos x="T82" y="T83"/>
                        </a:cxn>
                        <a:cxn ang="T136">
                          <a:pos x="T84" y="T85"/>
                        </a:cxn>
                        <a:cxn ang="T137">
                          <a:pos x="T86" y="T87"/>
                        </a:cxn>
                        <a:cxn ang="T138">
                          <a:pos x="T88" y="T89"/>
                        </a:cxn>
                        <a:cxn ang="T139">
                          <a:pos x="T90" y="T91"/>
                        </a:cxn>
                        <a:cxn ang="T140">
                          <a:pos x="T92" y="T93"/>
                        </a:cxn>
                      </a:cxnLst>
                      <a:rect l="T141" t="T142" r="T143" b="T144"/>
                      <a:pathLst>
                        <a:path w="144" h="164">
                          <a:moveTo>
                            <a:pt x="99" y="5"/>
                          </a:moveTo>
                          <a:lnTo>
                            <a:pt x="118" y="12"/>
                          </a:lnTo>
                          <a:lnTo>
                            <a:pt x="124" y="25"/>
                          </a:lnTo>
                          <a:lnTo>
                            <a:pt x="130" y="43"/>
                          </a:lnTo>
                          <a:lnTo>
                            <a:pt x="131" y="51"/>
                          </a:lnTo>
                          <a:lnTo>
                            <a:pt x="130" y="58"/>
                          </a:lnTo>
                          <a:lnTo>
                            <a:pt x="128" y="64"/>
                          </a:lnTo>
                          <a:lnTo>
                            <a:pt x="131" y="73"/>
                          </a:lnTo>
                          <a:lnTo>
                            <a:pt x="136" y="83"/>
                          </a:lnTo>
                          <a:lnTo>
                            <a:pt x="138" y="86"/>
                          </a:lnTo>
                          <a:lnTo>
                            <a:pt x="141" y="88"/>
                          </a:lnTo>
                          <a:lnTo>
                            <a:pt x="142" y="91"/>
                          </a:lnTo>
                          <a:lnTo>
                            <a:pt x="143" y="94"/>
                          </a:lnTo>
                          <a:lnTo>
                            <a:pt x="142" y="96"/>
                          </a:lnTo>
                          <a:lnTo>
                            <a:pt x="140" y="97"/>
                          </a:lnTo>
                          <a:lnTo>
                            <a:pt x="134" y="99"/>
                          </a:lnTo>
                          <a:lnTo>
                            <a:pt x="132" y="100"/>
                          </a:lnTo>
                          <a:lnTo>
                            <a:pt x="131" y="104"/>
                          </a:lnTo>
                          <a:lnTo>
                            <a:pt x="131" y="108"/>
                          </a:lnTo>
                          <a:lnTo>
                            <a:pt x="134" y="114"/>
                          </a:lnTo>
                          <a:lnTo>
                            <a:pt x="133" y="117"/>
                          </a:lnTo>
                          <a:lnTo>
                            <a:pt x="130" y="119"/>
                          </a:lnTo>
                          <a:lnTo>
                            <a:pt x="131" y="121"/>
                          </a:lnTo>
                          <a:lnTo>
                            <a:pt x="131" y="124"/>
                          </a:lnTo>
                          <a:lnTo>
                            <a:pt x="130" y="126"/>
                          </a:lnTo>
                          <a:lnTo>
                            <a:pt x="128" y="127"/>
                          </a:lnTo>
                          <a:lnTo>
                            <a:pt x="126" y="130"/>
                          </a:lnTo>
                          <a:lnTo>
                            <a:pt x="126" y="135"/>
                          </a:lnTo>
                          <a:lnTo>
                            <a:pt x="125" y="138"/>
                          </a:lnTo>
                          <a:lnTo>
                            <a:pt x="122" y="141"/>
                          </a:lnTo>
                          <a:lnTo>
                            <a:pt x="120" y="142"/>
                          </a:lnTo>
                          <a:lnTo>
                            <a:pt x="116" y="144"/>
                          </a:lnTo>
                          <a:lnTo>
                            <a:pt x="112" y="144"/>
                          </a:lnTo>
                          <a:lnTo>
                            <a:pt x="101" y="144"/>
                          </a:lnTo>
                          <a:lnTo>
                            <a:pt x="91" y="142"/>
                          </a:lnTo>
                          <a:lnTo>
                            <a:pt x="77" y="163"/>
                          </a:lnTo>
                          <a:lnTo>
                            <a:pt x="18" y="138"/>
                          </a:lnTo>
                          <a:lnTo>
                            <a:pt x="24" y="129"/>
                          </a:lnTo>
                          <a:lnTo>
                            <a:pt x="27" y="121"/>
                          </a:lnTo>
                          <a:lnTo>
                            <a:pt x="27" y="110"/>
                          </a:lnTo>
                          <a:lnTo>
                            <a:pt x="0" y="87"/>
                          </a:lnTo>
                          <a:lnTo>
                            <a:pt x="0" y="31"/>
                          </a:lnTo>
                          <a:lnTo>
                            <a:pt x="14" y="15"/>
                          </a:lnTo>
                          <a:lnTo>
                            <a:pt x="32" y="7"/>
                          </a:lnTo>
                          <a:lnTo>
                            <a:pt x="51" y="0"/>
                          </a:lnTo>
                          <a:lnTo>
                            <a:pt x="76" y="3"/>
                          </a:lnTo>
                          <a:lnTo>
                            <a:pt x="99" y="5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30" name="Freeform 61"/>
                    <p:cNvSpPr>
                      <a:spLocks/>
                    </p:cNvSpPr>
                    <p:nvPr/>
                  </p:nvSpPr>
                  <p:spPr bwMode="auto">
                    <a:xfrm>
                      <a:off x="142" y="1709"/>
                      <a:ext cx="17" cy="18"/>
                    </a:xfrm>
                    <a:custGeom>
                      <a:avLst/>
                      <a:gdLst>
                        <a:gd name="T0" fmla="*/ 0 w 17"/>
                        <a:gd name="T1" fmla="*/ 0 h 18"/>
                        <a:gd name="T2" fmla="*/ 5 w 17"/>
                        <a:gd name="T3" fmla="*/ 8 h 18"/>
                        <a:gd name="T4" fmla="*/ 8 w 17"/>
                        <a:gd name="T5" fmla="*/ 12 h 18"/>
                        <a:gd name="T6" fmla="*/ 16 w 17"/>
                        <a:gd name="T7" fmla="*/ 17 h 18"/>
                        <a:gd name="T8" fmla="*/ 7 w 17"/>
                        <a:gd name="T9" fmla="*/ 13 h 18"/>
                        <a:gd name="T10" fmla="*/ 1 w 17"/>
                        <a:gd name="T11" fmla="*/ 8 h 18"/>
                        <a:gd name="T12" fmla="*/ 0 w 17"/>
                        <a:gd name="T13" fmla="*/ 0 h 1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8"/>
                        <a:gd name="T23" fmla="*/ 17 w 17"/>
                        <a:gd name="T24" fmla="*/ 18 h 1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8">
                          <a:moveTo>
                            <a:pt x="0" y="0"/>
                          </a:moveTo>
                          <a:lnTo>
                            <a:pt x="5" y="8"/>
                          </a:lnTo>
                          <a:lnTo>
                            <a:pt x="8" y="12"/>
                          </a:lnTo>
                          <a:lnTo>
                            <a:pt x="16" y="17"/>
                          </a:lnTo>
                          <a:lnTo>
                            <a:pt x="7" y="13"/>
                          </a:lnTo>
                          <a:lnTo>
                            <a:pt x="1" y="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79018" name="Group 62"/>
                  <p:cNvGrpSpPr>
                    <a:grpSpLocks/>
                  </p:cNvGrpSpPr>
                  <p:nvPr/>
                </p:nvGrpSpPr>
                <p:grpSpPr bwMode="auto">
                  <a:xfrm>
                    <a:off x="175" y="1658"/>
                    <a:ext cx="51" cy="83"/>
                    <a:chOff x="175" y="1658"/>
                    <a:chExt cx="51" cy="83"/>
                  </a:xfrm>
                </p:grpSpPr>
                <p:sp>
                  <p:nvSpPr>
                    <p:cNvPr id="79022" name="Freeform 63"/>
                    <p:cNvSpPr>
                      <a:spLocks/>
                    </p:cNvSpPr>
                    <p:nvPr/>
                  </p:nvSpPr>
                  <p:spPr bwMode="auto">
                    <a:xfrm>
                      <a:off x="184" y="1671"/>
                      <a:ext cx="17" cy="17"/>
                    </a:xfrm>
                    <a:custGeom>
                      <a:avLst/>
                      <a:gdLst>
                        <a:gd name="T0" fmla="*/ 14 w 17"/>
                        <a:gd name="T1" fmla="*/ 0 h 17"/>
                        <a:gd name="T2" fmla="*/ 12 w 17"/>
                        <a:gd name="T3" fmla="*/ 0 h 17"/>
                        <a:gd name="T4" fmla="*/ 16 w 17"/>
                        <a:gd name="T5" fmla="*/ 0 h 17"/>
                        <a:gd name="T6" fmla="*/ 12 w 17"/>
                        <a:gd name="T7" fmla="*/ 0 h 17"/>
                        <a:gd name="T8" fmla="*/ 11 w 17"/>
                        <a:gd name="T9" fmla="*/ 8 h 17"/>
                        <a:gd name="T10" fmla="*/ 12 w 17"/>
                        <a:gd name="T11" fmla="*/ 8 h 17"/>
                        <a:gd name="T12" fmla="*/ 11 w 17"/>
                        <a:gd name="T13" fmla="*/ 8 h 17"/>
                        <a:gd name="T14" fmla="*/ 12 w 17"/>
                        <a:gd name="T15" fmla="*/ 16 h 17"/>
                        <a:gd name="T16" fmla="*/ 11 w 17"/>
                        <a:gd name="T17" fmla="*/ 8 h 17"/>
                        <a:gd name="T18" fmla="*/ 8 w 17"/>
                        <a:gd name="T19" fmla="*/ 8 h 17"/>
                        <a:gd name="T20" fmla="*/ 4 w 17"/>
                        <a:gd name="T21" fmla="*/ 8 h 17"/>
                        <a:gd name="T22" fmla="*/ 0 w 17"/>
                        <a:gd name="T23" fmla="*/ 8 h 17"/>
                        <a:gd name="T24" fmla="*/ 4 w 17"/>
                        <a:gd name="T25" fmla="*/ 0 h 17"/>
                        <a:gd name="T26" fmla="*/ 14 w 17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17"/>
                        <a:gd name="T43" fmla="*/ 0 h 17"/>
                        <a:gd name="T44" fmla="*/ 17 w 17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17" h="17">
                          <a:moveTo>
                            <a:pt x="14" y="0"/>
                          </a:move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12" y="0"/>
                          </a:lnTo>
                          <a:lnTo>
                            <a:pt x="11" y="8"/>
                          </a:lnTo>
                          <a:lnTo>
                            <a:pt x="12" y="8"/>
                          </a:lnTo>
                          <a:lnTo>
                            <a:pt x="11" y="8"/>
                          </a:lnTo>
                          <a:lnTo>
                            <a:pt x="12" y="16"/>
                          </a:lnTo>
                          <a:lnTo>
                            <a:pt x="11" y="8"/>
                          </a:lnTo>
                          <a:lnTo>
                            <a:pt x="8" y="8"/>
                          </a:lnTo>
                          <a:lnTo>
                            <a:pt x="4" y="8"/>
                          </a:lnTo>
                          <a:lnTo>
                            <a:pt x="0" y="8"/>
                          </a:lnTo>
                          <a:lnTo>
                            <a:pt x="4" y="0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23" name="Freeform 64"/>
                    <p:cNvSpPr>
                      <a:spLocks/>
                    </p:cNvSpPr>
                    <p:nvPr/>
                  </p:nvSpPr>
                  <p:spPr bwMode="auto">
                    <a:xfrm>
                      <a:off x="175" y="1658"/>
                      <a:ext cx="24" cy="17"/>
                    </a:xfrm>
                    <a:custGeom>
                      <a:avLst/>
                      <a:gdLst>
                        <a:gd name="T0" fmla="*/ 23 w 24"/>
                        <a:gd name="T1" fmla="*/ 0 h 17"/>
                        <a:gd name="T2" fmla="*/ 22 w 24"/>
                        <a:gd name="T3" fmla="*/ 0 h 17"/>
                        <a:gd name="T4" fmla="*/ 19 w 24"/>
                        <a:gd name="T5" fmla="*/ 0 h 17"/>
                        <a:gd name="T6" fmla="*/ 16 w 24"/>
                        <a:gd name="T7" fmla="*/ 0 h 17"/>
                        <a:gd name="T8" fmla="*/ 11 w 24"/>
                        <a:gd name="T9" fmla="*/ 0 h 17"/>
                        <a:gd name="T10" fmla="*/ 4 w 24"/>
                        <a:gd name="T11" fmla="*/ 0 h 17"/>
                        <a:gd name="T12" fmla="*/ 0 w 24"/>
                        <a:gd name="T13" fmla="*/ 0 h 17"/>
                        <a:gd name="T14" fmla="*/ 6 w 24"/>
                        <a:gd name="T15" fmla="*/ 16 h 17"/>
                        <a:gd name="T16" fmla="*/ 10 w 24"/>
                        <a:gd name="T17" fmla="*/ 16 h 17"/>
                        <a:gd name="T18" fmla="*/ 9 w 24"/>
                        <a:gd name="T19" fmla="*/ 16 h 17"/>
                        <a:gd name="T20" fmla="*/ 13 w 24"/>
                        <a:gd name="T21" fmla="*/ 16 h 17"/>
                        <a:gd name="T22" fmla="*/ 16 w 24"/>
                        <a:gd name="T23" fmla="*/ 16 h 17"/>
                        <a:gd name="T24" fmla="*/ 19 w 24"/>
                        <a:gd name="T25" fmla="*/ 16 h 17"/>
                        <a:gd name="T26" fmla="*/ 23 w 24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24"/>
                        <a:gd name="T43" fmla="*/ 0 h 17"/>
                        <a:gd name="T44" fmla="*/ 24 w 24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24" h="17">
                          <a:moveTo>
                            <a:pt x="23" y="0"/>
                          </a:moveTo>
                          <a:lnTo>
                            <a:pt x="22" y="0"/>
                          </a:lnTo>
                          <a:lnTo>
                            <a:pt x="19" y="0"/>
                          </a:lnTo>
                          <a:lnTo>
                            <a:pt x="16" y="0"/>
                          </a:lnTo>
                          <a:lnTo>
                            <a:pt x="11" y="0"/>
                          </a:lnTo>
                          <a:lnTo>
                            <a:pt x="4" y="0"/>
                          </a:lnTo>
                          <a:lnTo>
                            <a:pt x="0" y="0"/>
                          </a:lnTo>
                          <a:lnTo>
                            <a:pt x="6" y="16"/>
                          </a:lnTo>
                          <a:lnTo>
                            <a:pt x="10" y="16"/>
                          </a:lnTo>
                          <a:lnTo>
                            <a:pt x="9" y="16"/>
                          </a:lnTo>
                          <a:lnTo>
                            <a:pt x="13" y="16"/>
                          </a:lnTo>
                          <a:lnTo>
                            <a:pt x="16" y="16"/>
                          </a:lnTo>
                          <a:lnTo>
                            <a:pt x="19" y="16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24" name="Freeform 65"/>
                    <p:cNvSpPr>
                      <a:spLocks/>
                    </p:cNvSpPr>
                    <p:nvPr/>
                  </p:nvSpPr>
                  <p:spPr bwMode="auto">
                    <a:xfrm>
                      <a:off x="201" y="171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3 w 17"/>
                        <a:gd name="T3" fmla="*/ 0 h 17"/>
                        <a:gd name="T4" fmla="*/ 10 w 17"/>
                        <a:gd name="T5" fmla="*/ 0 h 17"/>
                        <a:gd name="T6" fmla="*/ 8 w 17"/>
                        <a:gd name="T7" fmla="*/ 5 h 17"/>
                        <a:gd name="T8" fmla="*/ 5 w 17"/>
                        <a:gd name="T9" fmla="*/ 5 h 17"/>
                        <a:gd name="T10" fmla="*/ 0 w 17"/>
                        <a:gd name="T11" fmla="*/ 5 h 17"/>
                        <a:gd name="T12" fmla="*/ 0 w 17"/>
                        <a:gd name="T13" fmla="*/ 10 h 17"/>
                        <a:gd name="T14" fmla="*/ 0 w 17"/>
                        <a:gd name="T15" fmla="*/ 16 h 17"/>
                        <a:gd name="T16" fmla="*/ 0 w 17"/>
                        <a:gd name="T17" fmla="*/ 10 h 17"/>
                        <a:gd name="T18" fmla="*/ 2 w 17"/>
                        <a:gd name="T19" fmla="*/ 10 h 17"/>
                        <a:gd name="T20" fmla="*/ 8 w 17"/>
                        <a:gd name="T21" fmla="*/ 5 h 17"/>
                        <a:gd name="T22" fmla="*/ 8 w 17"/>
                        <a:gd name="T23" fmla="*/ 10 h 17"/>
                        <a:gd name="T24" fmla="*/ 13 w 17"/>
                        <a:gd name="T25" fmla="*/ 10 h 17"/>
                        <a:gd name="T26" fmla="*/ 16 w 17"/>
                        <a:gd name="T27" fmla="*/ 5 h 17"/>
                        <a:gd name="T28" fmla="*/ 16 w 17"/>
                        <a:gd name="T29" fmla="*/ 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7"/>
                        <a:gd name="T46" fmla="*/ 0 h 17"/>
                        <a:gd name="T47" fmla="*/ 17 w 17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3" y="0"/>
                          </a:lnTo>
                          <a:lnTo>
                            <a:pt x="10" y="0"/>
                          </a:lnTo>
                          <a:lnTo>
                            <a:pt x="8" y="5"/>
                          </a:lnTo>
                          <a:lnTo>
                            <a:pt x="5" y="5"/>
                          </a:lnTo>
                          <a:lnTo>
                            <a:pt x="0" y="5"/>
                          </a:lnTo>
                          <a:lnTo>
                            <a:pt x="0" y="10"/>
                          </a:lnTo>
                          <a:lnTo>
                            <a:pt x="0" y="16"/>
                          </a:lnTo>
                          <a:lnTo>
                            <a:pt x="0" y="10"/>
                          </a:lnTo>
                          <a:lnTo>
                            <a:pt x="2" y="10"/>
                          </a:lnTo>
                          <a:lnTo>
                            <a:pt x="8" y="5"/>
                          </a:lnTo>
                          <a:lnTo>
                            <a:pt x="8" y="10"/>
                          </a:lnTo>
                          <a:lnTo>
                            <a:pt x="13" y="10"/>
                          </a:lnTo>
                          <a:lnTo>
                            <a:pt x="16" y="5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25" name="Freeform 66"/>
                    <p:cNvSpPr>
                      <a:spLocks/>
                    </p:cNvSpPr>
                    <p:nvPr/>
                  </p:nvSpPr>
                  <p:spPr bwMode="auto">
                    <a:xfrm>
                      <a:off x="204" y="1724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8 h 17"/>
                        <a:gd name="T2" fmla="*/ 10 w 17"/>
                        <a:gd name="T3" fmla="*/ 16 h 17"/>
                        <a:gd name="T4" fmla="*/ 16 w 17"/>
                        <a:gd name="T5" fmla="*/ 8 h 17"/>
                        <a:gd name="T6" fmla="*/ 10 w 17"/>
                        <a:gd name="T7" fmla="*/ 0 h 17"/>
                        <a:gd name="T8" fmla="*/ 0 w 17"/>
                        <a:gd name="T9" fmla="*/ 8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8"/>
                          </a:moveTo>
                          <a:lnTo>
                            <a:pt x="10" y="16"/>
                          </a:lnTo>
                          <a:lnTo>
                            <a:pt x="16" y="8"/>
                          </a:lnTo>
                          <a:lnTo>
                            <a:pt x="10" y="0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26" name="Freeform 67"/>
                    <p:cNvSpPr>
                      <a:spLocks/>
                    </p:cNvSpPr>
                    <p:nvPr/>
                  </p:nvSpPr>
                  <p:spPr bwMode="auto">
                    <a:xfrm>
                      <a:off x="209" y="1695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8 w 17"/>
                        <a:gd name="T3" fmla="*/ 16 h 17"/>
                        <a:gd name="T4" fmla="*/ 16 w 17"/>
                        <a:gd name="T5" fmla="*/ 8 h 17"/>
                        <a:gd name="T6" fmla="*/ 16 w 17"/>
                        <a:gd name="T7" fmla="*/ 0 h 17"/>
                        <a:gd name="T8" fmla="*/ 8 w 17"/>
                        <a:gd name="T9" fmla="*/ 0 h 17"/>
                        <a:gd name="T10" fmla="*/ 0 w 17"/>
                        <a:gd name="T11" fmla="*/ 16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8" y="16"/>
                          </a:lnTo>
                          <a:lnTo>
                            <a:pt x="16" y="8"/>
                          </a:lnTo>
                          <a:lnTo>
                            <a:pt x="16" y="0"/>
                          </a:lnTo>
                          <a:lnTo>
                            <a:pt x="8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27" name="Freeform 68"/>
                    <p:cNvSpPr>
                      <a:spLocks/>
                    </p:cNvSpPr>
                    <p:nvPr/>
                  </p:nvSpPr>
                  <p:spPr bwMode="auto">
                    <a:xfrm>
                      <a:off x="201" y="1696"/>
                      <a:ext cx="17" cy="17"/>
                    </a:xfrm>
                    <a:custGeom>
                      <a:avLst/>
                      <a:gdLst>
                        <a:gd name="T0" fmla="*/ 9 w 17"/>
                        <a:gd name="T1" fmla="*/ 16 h 17"/>
                        <a:gd name="T2" fmla="*/ 16 w 17"/>
                        <a:gd name="T3" fmla="*/ 10 h 17"/>
                        <a:gd name="T4" fmla="*/ 9 w 17"/>
                        <a:gd name="T5" fmla="*/ 5 h 17"/>
                        <a:gd name="T6" fmla="*/ 0 w 17"/>
                        <a:gd name="T7" fmla="*/ 0 h 17"/>
                        <a:gd name="T8" fmla="*/ 9 w 17"/>
                        <a:gd name="T9" fmla="*/ 5 h 17"/>
                        <a:gd name="T10" fmla="*/ 16 w 17"/>
                        <a:gd name="T11" fmla="*/ 5 h 17"/>
                        <a:gd name="T12" fmla="*/ 16 w 17"/>
                        <a:gd name="T13" fmla="*/ 10 h 17"/>
                        <a:gd name="T14" fmla="*/ 9 w 17"/>
                        <a:gd name="T15" fmla="*/ 16 h 1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7"/>
                        <a:gd name="T25" fmla="*/ 0 h 17"/>
                        <a:gd name="T26" fmla="*/ 17 w 17"/>
                        <a:gd name="T27" fmla="*/ 17 h 1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7" h="17">
                          <a:moveTo>
                            <a:pt x="9" y="16"/>
                          </a:moveTo>
                          <a:lnTo>
                            <a:pt x="16" y="10"/>
                          </a:lnTo>
                          <a:lnTo>
                            <a:pt x="9" y="5"/>
                          </a:lnTo>
                          <a:lnTo>
                            <a:pt x="0" y="0"/>
                          </a:lnTo>
                          <a:lnTo>
                            <a:pt x="9" y="5"/>
                          </a:lnTo>
                          <a:lnTo>
                            <a:pt x="16" y="5"/>
                          </a:lnTo>
                          <a:lnTo>
                            <a:pt x="16" y="10"/>
                          </a:lnTo>
                          <a:lnTo>
                            <a:pt x="9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28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185" y="1668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0 h 17"/>
                        <a:gd name="T4" fmla="*/ 4 w 17"/>
                        <a:gd name="T5" fmla="*/ 8 h 17"/>
                        <a:gd name="T6" fmla="*/ 12 w 17"/>
                        <a:gd name="T7" fmla="*/ 8 h 17"/>
                        <a:gd name="T8" fmla="*/ 16 w 17"/>
                        <a:gd name="T9" fmla="*/ 8 h 17"/>
                        <a:gd name="T10" fmla="*/ 8 w 17"/>
                        <a:gd name="T11" fmla="*/ 16 h 17"/>
                        <a:gd name="T12" fmla="*/ 0 w 17"/>
                        <a:gd name="T13" fmla="*/ 16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0"/>
                          </a:lnTo>
                          <a:lnTo>
                            <a:pt x="4" y="8"/>
                          </a:lnTo>
                          <a:lnTo>
                            <a:pt x="12" y="8"/>
                          </a:lnTo>
                          <a:lnTo>
                            <a:pt x="16" y="8"/>
                          </a:lnTo>
                          <a:lnTo>
                            <a:pt x="8" y="16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79019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127" y="1665"/>
                    <a:ext cx="21" cy="27"/>
                    <a:chOff x="127" y="1665"/>
                    <a:chExt cx="21" cy="27"/>
                  </a:xfrm>
                </p:grpSpPr>
                <p:sp>
                  <p:nvSpPr>
                    <p:cNvPr id="79020" name="Freeform 71"/>
                    <p:cNvSpPr>
                      <a:spLocks/>
                    </p:cNvSpPr>
                    <p:nvPr/>
                  </p:nvSpPr>
                  <p:spPr bwMode="auto">
                    <a:xfrm>
                      <a:off x="131" y="1669"/>
                      <a:ext cx="17" cy="18"/>
                    </a:xfrm>
                    <a:custGeom>
                      <a:avLst/>
                      <a:gdLst>
                        <a:gd name="T0" fmla="*/ 16 w 17"/>
                        <a:gd name="T1" fmla="*/ 3 h 18"/>
                        <a:gd name="T2" fmla="*/ 9 w 17"/>
                        <a:gd name="T3" fmla="*/ 1 h 18"/>
                        <a:gd name="T4" fmla="*/ 6 w 17"/>
                        <a:gd name="T5" fmla="*/ 1 h 18"/>
                        <a:gd name="T6" fmla="*/ 3 w 17"/>
                        <a:gd name="T7" fmla="*/ 4 h 18"/>
                        <a:gd name="T8" fmla="*/ 0 w 17"/>
                        <a:gd name="T9" fmla="*/ 8 h 18"/>
                        <a:gd name="T10" fmla="*/ 3 w 17"/>
                        <a:gd name="T11" fmla="*/ 12 h 18"/>
                        <a:gd name="T12" fmla="*/ 6 w 17"/>
                        <a:gd name="T13" fmla="*/ 14 h 18"/>
                        <a:gd name="T14" fmla="*/ 6 w 17"/>
                        <a:gd name="T15" fmla="*/ 10 h 18"/>
                        <a:gd name="T16" fmla="*/ 9 w 17"/>
                        <a:gd name="T17" fmla="*/ 8 h 18"/>
                        <a:gd name="T18" fmla="*/ 16 w 17"/>
                        <a:gd name="T19" fmla="*/ 7 h 18"/>
                        <a:gd name="T20" fmla="*/ 9 w 17"/>
                        <a:gd name="T21" fmla="*/ 10 h 18"/>
                        <a:gd name="T22" fmla="*/ 6 w 17"/>
                        <a:gd name="T23" fmla="*/ 12 h 18"/>
                        <a:gd name="T24" fmla="*/ 6 w 17"/>
                        <a:gd name="T25" fmla="*/ 15 h 18"/>
                        <a:gd name="T26" fmla="*/ 6 w 17"/>
                        <a:gd name="T27" fmla="*/ 17 h 18"/>
                        <a:gd name="T28" fmla="*/ 9 w 17"/>
                        <a:gd name="T29" fmla="*/ 17 h 18"/>
                        <a:gd name="T30" fmla="*/ 3 w 17"/>
                        <a:gd name="T31" fmla="*/ 16 h 18"/>
                        <a:gd name="T32" fmla="*/ 0 w 17"/>
                        <a:gd name="T33" fmla="*/ 13 h 18"/>
                        <a:gd name="T34" fmla="*/ 0 w 17"/>
                        <a:gd name="T35" fmla="*/ 8 h 18"/>
                        <a:gd name="T36" fmla="*/ 0 w 17"/>
                        <a:gd name="T37" fmla="*/ 3 h 18"/>
                        <a:gd name="T38" fmla="*/ 6 w 17"/>
                        <a:gd name="T39" fmla="*/ 1 h 18"/>
                        <a:gd name="T40" fmla="*/ 9 w 17"/>
                        <a:gd name="T41" fmla="*/ 0 h 18"/>
                        <a:gd name="T42" fmla="*/ 12 w 17"/>
                        <a:gd name="T43" fmla="*/ 1 h 18"/>
                        <a:gd name="T44" fmla="*/ 16 w 17"/>
                        <a:gd name="T45" fmla="*/ 3 h 18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17"/>
                        <a:gd name="T70" fmla="*/ 0 h 18"/>
                        <a:gd name="T71" fmla="*/ 17 w 17"/>
                        <a:gd name="T72" fmla="*/ 18 h 18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17" h="18">
                          <a:moveTo>
                            <a:pt x="16" y="3"/>
                          </a:moveTo>
                          <a:lnTo>
                            <a:pt x="9" y="1"/>
                          </a:lnTo>
                          <a:lnTo>
                            <a:pt x="6" y="1"/>
                          </a:lnTo>
                          <a:lnTo>
                            <a:pt x="3" y="4"/>
                          </a:lnTo>
                          <a:lnTo>
                            <a:pt x="0" y="8"/>
                          </a:lnTo>
                          <a:lnTo>
                            <a:pt x="3" y="12"/>
                          </a:lnTo>
                          <a:lnTo>
                            <a:pt x="6" y="14"/>
                          </a:lnTo>
                          <a:lnTo>
                            <a:pt x="6" y="10"/>
                          </a:lnTo>
                          <a:lnTo>
                            <a:pt x="9" y="8"/>
                          </a:lnTo>
                          <a:lnTo>
                            <a:pt x="16" y="7"/>
                          </a:lnTo>
                          <a:lnTo>
                            <a:pt x="9" y="10"/>
                          </a:lnTo>
                          <a:lnTo>
                            <a:pt x="6" y="12"/>
                          </a:lnTo>
                          <a:lnTo>
                            <a:pt x="6" y="15"/>
                          </a:lnTo>
                          <a:lnTo>
                            <a:pt x="6" y="17"/>
                          </a:lnTo>
                          <a:lnTo>
                            <a:pt x="9" y="17"/>
                          </a:lnTo>
                          <a:lnTo>
                            <a:pt x="3" y="16"/>
                          </a:lnTo>
                          <a:lnTo>
                            <a:pt x="0" y="13"/>
                          </a:lnTo>
                          <a:lnTo>
                            <a:pt x="0" y="8"/>
                          </a:lnTo>
                          <a:lnTo>
                            <a:pt x="0" y="3"/>
                          </a:lnTo>
                          <a:lnTo>
                            <a:pt x="6" y="1"/>
                          </a:lnTo>
                          <a:lnTo>
                            <a:pt x="9" y="0"/>
                          </a:lnTo>
                          <a:lnTo>
                            <a:pt x="12" y="1"/>
                          </a:lnTo>
                          <a:lnTo>
                            <a:pt x="16" y="3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21" name="Freeform 72"/>
                    <p:cNvSpPr>
                      <a:spLocks/>
                    </p:cNvSpPr>
                    <p:nvPr/>
                  </p:nvSpPr>
                  <p:spPr bwMode="auto">
                    <a:xfrm>
                      <a:off x="127" y="1665"/>
                      <a:ext cx="17" cy="27"/>
                    </a:xfrm>
                    <a:custGeom>
                      <a:avLst/>
                      <a:gdLst>
                        <a:gd name="T0" fmla="*/ 16 w 17"/>
                        <a:gd name="T1" fmla="*/ 6 h 27"/>
                        <a:gd name="T2" fmla="*/ 13 w 17"/>
                        <a:gd name="T3" fmla="*/ 2 h 27"/>
                        <a:gd name="T4" fmla="*/ 9 w 17"/>
                        <a:gd name="T5" fmla="*/ 1 h 27"/>
                        <a:gd name="T6" fmla="*/ 4 w 17"/>
                        <a:gd name="T7" fmla="*/ 2 h 27"/>
                        <a:gd name="T8" fmla="*/ 2 w 17"/>
                        <a:gd name="T9" fmla="*/ 4 h 27"/>
                        <a:gd name="T10" fmla="*/ 1 w 17"/>
                        <a:gd name="T11" fmla="*/ 8 h 27"/>
                        <a:gd name="T12" fmla="*/ 1 w 17"/>
                        <a:gd name="T13" fmla="*/ 11 h 27"/>
                        <a:gd name="T14" fmla="*/ 1 w 17"/>
                        <a:gd name="T15" fmla="*/ 14 h 27"/>
                        <a:gd name="T16" fmla="*/ 1 w 17"/>
                        <a:gd name="T17" fmla="*/ 17 h 27"/>
                        <a:gd name="T18" fmla="*/ 2 w 17"/>
                        <a:gd name="T19" fmla="*/ 21 h 27"/>
                        <a:gd name="T20" fmla="*/ 6 w 17"/>
                        <a:gd name="T21" fmla="*/ 24 h 27"/>
                        <a:gd name="T22" fmla="*/ 8 w 17"/>
                        <a:gd name="T23" fmla="*/ 24 h 27"/>
                        <a:gd name="T24" fmla="*/ 10 w 17"/>
                        <a:gd name="T25" fmla="*/ 24 h 27"/>
                        <a:gd name="T26" fmla="*/ 9 w 17"/>
                        <a:gd name="T27" fmla="*/ 26 h 27"/>
                        <a:gd name="T28" fmla="*/ 6 w 17"/>
                        <a:gd name="T29" fmla="*/ 26 h 27"/>
                        <a:gd name="T30" fmla="*/ 2 w 17"/>
                        <a:gd name="T31" fmla="*/ 24 h 27"/>
                        <a:gd name="T32" fmla="*/ 1 w 17"/>
                        <a:gd name="T33" fmla="*/ 21 h 27"/>
                        <a:gd name="T34" fmla="*/ 1 w 17"/>
                        <a:gd name="T35" fmla="*/ 15 h 27"/>
                        <a:gd name="T36" fmla="*/ 0 w 17"/>
                        <a:gd name="T37" fmla="*/ 11 h 27"/>
                        <a:gd name="T38" fmla="*/ 0 w 17"/>
                        <a:gd name="T39" fmla="*/ 7 h 27"/>
                        <a:gd name="T40" fmla="*/ 1 w 17"/>
                        <a:gd name="T41" fmla="*/ 4 h 27"/>
                        <a:gd name="T42" fmla="*/ 2 w 17"/>
                        <a:gd name="T43" fmla="*/ 1 h 27"/>
                        <a:gd name="T44" fmla="*/ 6 w 17"/>
                        <a:gd name="T45" fmla="*/ 0 h 27"/>
                        <a:gd name="T46" fmla="*/ 13 w 17"/>
                        <a:gd name="T47" fmla="*/ 1 h 27"/>
                        <a:gd name="T48" fmla="*/ 14 w 17"/>
                        <a:gd name="T49" fmla="*/ 2 h 27"/>
                        <a:gd name="T50" fmla="*/ 16 w 17"/>
                        <a:gd name="T51" fmla="*/ 6 h 27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17"/>
                        <a:gd name="T79" fmla="*/ 0 h 27"/>
                        <a:gd name="T80" fmla="*/ 17 w 17"/>
                        <a:gd name="T81" fmla="*/ 27 h 27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17" h="27">
                          <a:moveTo>
                            <a:pt x="16" y="6"/>
                          </a:moveTo>
                          <a:lnTo>
                            <a:pt x="13" y="2"/>
                          </a:lnTo>
                          <a:lnTo>
                            <a:pt x="9" y="1"/>
                          </a:lnTo>
                          <a:lnTo>
                            <a:pt x="4" y="2"/>
                          </a:lnTo>
                          <a:lnTo>
                            <a:pt x="2" y="4"/>
                          </a:lnTo>
                          <a:lnTo>
                            <a:pt x="1" y="8"/>
                          </a:lnTo>
                          <a:lnTo>
                            <a:pt x="1" y="11"/>
                          </a:lnTo>
                          <a:lnTo>
                            <a:pt x="1" y="14"/>
                          </a:lnTo>
                          <a:lnTo>
                            <a:pt x="1" y="17"/>
                          </a:lnTo>
                          <a:lnTo>
                            <a:pt x="2" y="21"/>
                          </a:lnTo>
                          <a:lnTo>
                            <a:pt x="6" y="24"/>
                          </a:lnTo>
                          <a:lnTo>
                            <a:pt x="8" y="24"/>
                          </a:lnTo>
                          <a:lnTo>
                            <a:pt x="10" y="24"/>
                          </a:lnTo>
                          <a:lnTo>
                            <a:pt x="9" y="26"/>
                          </a:lnTo>
                          <a:lnTo>
                            <a:pt x="6" y="26"/>
                          </a:lnTo>
                          <a:lnTo>
                            <a:pt x="2" y="24"/>
                          </a:lnTo>
                          <a:lnTo>
                            <a:pt x="1" y="21"/>
                          </a:lnTo>
                          <a:lnTo>
                            <a:pt x="1" y="15"/>
                          </a:lnTo>
                          <a:lnTo>
                            <a:pt x="0" y="11"/>
                          </a:lnTo>
                          <a:lnTo>
                            <a:pt x="0" y="7"/>
                          </a:lnTo>
                          <a:lnTo>
                            <a:pt x="1" y="4"/>
                          </a:lnTo>
                          <a:lnTo>
                            <a:pt x="2" y="1"/>
                          </a:lnTo>
                          <a:lnTo>
                            <a:pt x="6" y="0"/>
                          </a:lnTo>
                          <a:lnTo>
                            <a:pt x="13" y="1"/>
                          </a:lnTo>
                          <a:lnTo>
                            <a:pt x="14" y="2"/>
                          </a:lnTo>
                          <a:lnTo>
                            <a:pt x="16" y="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  <p:sp>
              <p:nvSpPr>
                <p:cNvPr id="78989" name="Freeform 73"/>
                <p:cNvSpPr>
                  <a:spLocks/>
                </p:cNvSpPr>
                <p:nvPr/>
              </p:nvSpPr>
              <p:spPr bwMode="auto">
                <a:xfrm>
                  <a:off x="45" y="1736"/>
                  <a:ext cx="376" cy="465"/>
                </a:xfrm>
                <a:custGeom>
                  <a:avLst/>
                  <a:gdLst>
                    <a:gd name="T0" fmla="*/ 55 w 376"/>
                    <a:gd name="T1" fmla="*/ 0 h 465"/>
                    <a:gd name="T2" fmla="*/ 112 w 376"/>
                    <a:gd name="T3" fmla="*/ 49 h 465"/>
                    <a:gd name="T4" fmla="*/ 131 w 376"/>
                    <a:gd name="T5" fmla="*/ 85 h 465"/>
                    <a:gd name="T6" fmla="*/ 164 w 376"/>
                    <a:gd name="T7" fmla="*/ 140 h 465"/>
                    <a:gd name="T8" fmla="*/ 171 w 376"/>
                    <a:gd name="T9" fmla="*/ 164 h 465"/>
                    <a:gd name="T10" fmla="*/ 168 w 376"/>
                    <a:gd name="T11" fmla="*/ 186 h 465"/>
                    <a:gd name="T12" fmla="*/ 165 w 376"/>
                    <a:gd name="T13" fmla="*/ 207 h 465"/>
                    <a:gd name="T14" fmla="*/ 260 w 376"/>
                    <a:gd name="T15" fmla="*/ 225 h 465"/>
                    <a:gd name="T16" fmla="*/ 288 w 376"/>
                    <a:gd name="T17" fmla="*/ 232 h 465"/>
                    <a:gd name="T18" fmla="*/ 292 w 376"/>
                    <a:gd name="T19" fmla="*/ 252 h 465"/>
                    <a:gd name="T20" fmla="*/ 238 w 376"/>
                    <a:gd name="T21" fmla="*/ 263 h 465"/>
                    <a:gd name="T22" fmla="*/ 186 w 376"/>
                    <a:gd name="T23" fmla="*/ 267 h 465"/>
                    <a:gd name="T24" fmla="*/ 167 w 376"/>
                    <a:gd name="T25" fmla="*/ 287 h 465"/>
                    <a:gd name="T26" fmla="*/ 164 w 376"/>
                    <a:gd name="T27" fmla="*/ 313 h 465"/>
                    <a:gd name="T28" fmla="*/ 173 w 376"/>
                    <a:gd name="T29" fmla="*/ 322 h 465"/>
                    <a:gd name="T30" fmla="*/ 195 w 376"/>
                    <a:gd name="T31" fmla="*/ 329 h 465"/>
                    <a:gd name="T32" fmla="*/ 220 w 376"/>
                    <a:gd name="T33" fmla="*/ 340 h 465"/>
                    <a:gd name="T34" fmla="*/ 322 w 376"/>
                    <a:gd name="T35" fmla="*/ 376 h 465"/>
                    <a:gd name="T36" fmla="*/ 349 w 376"/>
                    <a:gd name="T37" fmla="*/ 399 h 465"/>
                    <a:gd name="T38" fmla="*/ 375 w 376"/>
                    <a:gd name="T39" fmla="*/ 464 h 465"/>
                    <a:gd name="T40" fmla="*/ 188 w 376"/>
                    <a:gd name="T41" fmla="*/ 452 h 465"/>
                    <a:gd name="T42" fmla="*/ 81 w 376"/>
                    <a:gd name="T43" fmla="*/ 451 h 465"/>
                    <a:gd name="T44" fmla="*/ 32 w 376"/>
                    <a:gd name="T45" fmla="*/ 445 h 465"/>
                    <a:gd name="T46" fmla="*/ 10 w 376"/>
                    <a:gd name="T47" fmla="*/ 428 h 465"/>
                    <a:gd name="T48" fmla="*/ 3 w 376"/>
                    <a:gd name="T49" fmla="*/ 400 h 465"/>
                    <a:gd name="T50" fmla="*/ 14 w 376"/>
                    <a:gd name="T51" fmla="*/ 353 h 465"/>
                    <a:gd name="T52" fmla="*/ 28 w 376"/>
                    <a:gd name="T53" fmla="*/ 312 h 465"/>
                    <a:gd name="T54" fmla="*/ 25 w 376"/>
                    <a:gd name="T55" fmla="*/ 281 h 465"/>
                    <a:gd name="T56" fmla="*/ 27 w 376"/>
                    <a:gd name="T57" fmla="*/ 250 h 465"/>
                    <a:gd name="T58" fmla="*/ 5 w 376"/>
                    <a:gd name="T59" fmla="*/ 179 h 465"/>
                    <a:gd name="T60" fmla="*/ 0 w 376"/>
                    <a:gd name="T61" fmla="*/ 112 h 465"/>
                    <a:gd name="T62" fmla="*/ 8 w 376"/>
                    <a:gd name="T63" fmla="*/ 76 h 465"/>
                    <a:gd name="T64" fmla="*/ 23 w 376"/>
                    <a:gd name="T65" fmla="*/ 44 h 46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76"/>
                    <a:gd name="T100" fmla="*/ 0 h 465"/>
                    <a:gd name="T101" fmla="*/ 376 w 376"/>
                    <a:gd name="T102" fmla="*/ 465 h 46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76" h="465">
                      <a:moveTo>
                        <a:pt x="47" y="24"/>
                      </a:moveTo>
                      <a:lnTo>
                        <a:pt x="55" y="0"/>
                      </a:lnTo>
                      <a:lnTo>
                        <a:pt x="119" y="30"/>
                      </a:lnTo>
                      <a:lnTo>
                        <a:pt x="112" y="49"/>
                      </a:lnTo>
                      <a:lnTo>
                        <a:pt x="121" y="67"/>
                      </a:lnTo>
                      <a:lnTo>
                        <a:pt x="131" y="85"/>
                      </a:lnTo>
                      <a:lnTo>
                        <a:pt x="146" y="114"/>
                      </a:lnTo>
                      <a:lnTo>
                        <a:pt x="164" y="140"/>
                      </a:lnTo>
                      <a:lnTo>
                        <a:pt x="169" y="155"/>
                      </a:lnTo>
                      <a:lnTo>
                        <a:pt x="171" y="164"/>
                      </a:lnTo>
                      <a:lnTo>
                        <a:pt x="170" y="176"/>
                      </a:lnTo>
                      <a:lnTo>
                        <a:pt x="168" y="186"/>
                      </a:lnTo>
                      <a:lnTo>
                        <a:pt x="165" y="196"/>
                      </a:lnTo>
                      <a:lnTo>
                        <a:pt x="165" y="207"/>
                      </a:lnTo>
                      <a:lnTo>
                        <a:pt x="226" y="221"/>
                      </a:lnTo>
                      <a:lnTo>
                        <a:pt x="260" y="225"/>
                      </a:lnTo>
                      <a:lnTo>
                        <a:pt x="284" y="223"/>
                      </a:lnTo>
                      <a:lnTo>
                        <a:pt x="288" y="232"/>
                      </a:lnTo>
                      <a:lnTo>
                        <a:pt x="290" y="241"/>
                      </a:lnTo>
                      <a:lnTo>
                        <a:pt x="292" y="252"/>
                      </a:lnTo>
                      <a:lnTo>
                        <a:pt x="267" y="260"/>
                      </a:lnTo>
                      <a:lnTo>
                        <a:pt x="238" y="263"/>
                      </a:lnTo>
                      <a:lnTo>
                        <a:pt x="215" y="263"/>
                      </a:lnTo>
                      <a:lnTo>
                        <a:pt x="186" y="267"/>
                      </a:lnTo>
                      <a:lnTo>
                        <a:pt x="167" y="263"/>
                      </a:lnTo>
                      <a:lnTo>
                        <a:pt x="167" y="287"/>
                      </a:lnTo>
                      <a:lnTo>
                        <a:pt x="162" y="300"/>
                      </a:lnTo>
                      <a:lnTo>
                        <a:pt x="164" y="313"/>
                      </a:lnTo>
                      <a:lnTo>
                        <a:pt x="162" y="322"/>
                      </a:lnTo>
                      <a:lnTo>
                        <a:pt x="173" y="322"/>
                      </a:lnTo>
                      <a:lnTo>
                        <a:pt x="179" y="327"/>
                      </a:lnTo>
                      <a:lnTo>
                        <a:pt x="195" y="329"/>
                      </a:lnTo>
                      <a:lnTo>
                        <a:pt x="207" y="337"/>
                      </a:lnTo>
                      <a:lnTo>
                        <a:pt x="220" y="340"/>
                      </a:lnTo>
                      <a:lnTo>
                        <a:pt x="296" y="367"/>
                      </a:lnTo>
                      <a:lnTo>
                        <a:pt x="322" y="376"/>
                      </a:lnTo>
                      <a:lnTo>
                        <a:pt x="338" y="383"/>
                      </a:lnTo>
                      <a:lnTo>
                        <a:pt x="349" y="399"/>
                      </a:lnTo>
                      <a:lnTo>
                        <a:pt x="362" y="423"/>
                      </a:lnTo>
                      <a:lnTo>
                        <a:pt x="375" y="464"/>
                      </a:lnTo>
                      <a:lnTo>
                        <a:pt x="232" y="464"/>
                      </a:lnTo>
                      <a:lnTo>
                        <a:pt x="188" y="452"/>
                      </a:lnTo>
                      <a:lnTo>
                        <a:pt x="123" y="450"/>
                      </a:lnTo>
                      <a:lnTo>
                        <a:pt x="81" y="451"/>
                      </a:lnTo>
                      <a:lnTo>
                        <a:pt x="58" y="452"/>
                      </a:lnTo>
                      <a:lnTo>
                        <a:pt x="32" y="445"/>
                      </a:lnTo>
                      <a:lnTo>
                        <a:pt x="23" y="440"/>
                      </a:lnTo>
                      <a:lnTo>
                        <a:pt x="10" y="428"/>
                      </a:lnTo>
                      <a:lnTo>
                        <a:pt x="7" y="418"/>
                      </a:lnTo>
                      <a:lnTo>
                        <a:pt x="3" y="400"/>
                      </a:lnTo>
                      <a:lnTo>
                        <a:pt x="5" y="383"/>
                      </a:lnTo>
                      <a:lnTo>
                        <a:pt x="14" y="353"/>
                      </a:lnTo>
                      <a:lnTo>
                        <a:pt x="26" y="324"/>
                      </a:lnTo>
                      <a:lnTo>
                        <a:pt x="28" y="312"/>
                      </a:lnTo>
                      <a:lnTo>
                        <a:pt x="24" y="304"/>
                      </a:lnTo>
                      <a:lnTo>
                        <a:pt x="25" y="281"/>
                      </a:lnTo>
                      <a:lnTo>
                        <a:pt x="29" y="271"/>
                      </a:lnTo>
                      <a:lnTo>
                        <a:pt x="27" y="250"/>
                      </a:lnTo>
                      <a:lnTo>
                        <a:pt x="18" y="220"/>
                      </a:lnTo>
                      <a:lnTo>
                        <a:pt x="5" y="179"/>
                      </a:lnTo>
                      <a:lnTo>
                        <a:pt x="0" y="143"/>
                      </a:lnTo>
                      <a:lnTo>
                        <a:pt x="0" y="112"/>
                      </a:lnTo>
                      <a:lnTo>
                        <a:pt x="3" y="89"/>
                      </a:lnTo>
                      <a:lnTo>
                        <a:pt x="8" y="76"/>
                      </a:lnTo>
                      <a:lnTo>
                        <a:pt x="15" y="60"/>
                      </a:lnTo>
                      <a:lnTo>
                        <a:pt x="23" y="44"/>
                      </a:lnTo>
                      <a:lnTo>
                        <a:pt x="47" y="24"/>
                      </a:lnTo>
                    </a:path>
                  </a:pathLst>
                </a:custGeom>
                <a:solidFill>
                  <a:srgbClr val="00006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78990" name="Group 74"/>
                <p:cNvGrpSpPr>
                  <a:grpSpLocks/>
                </p:cNvGrpSpPr>
                <p:nvPr/>
              </p:nvGrpSpPr>
              <p:grpSpPr bwMode="auto">
                <a:xfrm>
                  <a:off x="48" y="1760"/>
                  <a:ext cx="387" cy="431"/>
                  <a:chOff x="48" y="1760"/>
                  <a:chExt cx="387" cy="431"/>
                </a:xfrm>
              </p:grpSpPr>
              <p:grpSp>
                <p:nvGrpSpPr>
                  <p:cNvPr id="78992" name="Group 75"/>
                  <p:cNvGrpSpPr>
                    <a:grpSpLocks/>
                  </p:cNvGrpSpPr>
                  <p:nvPr/>
                </p:nvGrpSpPr>
                <p:grpSpPr bwMode="auto">
                  <a:xfrm>
                    <a:off x="318" y="1928"/>
                    <a:ext cx="117" cy="59"/>
                    <a:chOff x="318" y="1928"/>
                    <a:chExt cx="117" cy="59"/>
                  </a:xfrm>
                </p:grpSpPr>
                <p:sp>
                  <p:nvSpPr>
                    <p:cNvPr id="79009" name="Freeform 76"/>
                    <p:cNvSpPr>
                      <a:spLocks/>
                    </p:cNvSpPr>
                    <p:nvPr/>
                  </p:nvSpPr>
                  <p:spPr bwMode="auto">
                    <a:xfrm>
                      <a:off x="318" y="1928"/>
                      <a:ext cx="114" cy="59"/>
                    </a:xfrm>
                    <a:custGeom>
                      <a:avLst/>
                      <a:gdLst>
                        <a:gd name="T0" fmla="*/ 0 w 114"/>
                        <a:gd name="T1" fmla="*/ 34 h 59"/>
                        <a:gd name="T2" fmla="*/ 14 w 114"/>
                        <a:gd name="T3" fmla="*/ 32 h 59"/>
                        <a:gd name="T4" fmla="*/ 19 w 114"/>
                        <a:gd name="T5" fmla="*/ 31 h 59"/>
                        <a:gd name="T6" fmla="*/ 22 w 114"/>
                        <a:gd name="T7" fmla="*/ 28 h 59"/>
                        <a:gd name="T8" fmla="*/ 26 w 114"/>
                        <a:gd name="T9" fmla="*/ 25 h 59"/>
                        <a:gd name="T10" fmla="*/ 33 w 114"/>
                        <a:gd name="T11" fmla="*/ 20 h 59"/>
                        <a:gd name="T12" fmla="*/ 45 w 114"/>
                        <a:gd name="T13" fmla="*/ 11 h 59"/>
                        <a:gd name="T14" fmla="*/ 47 w 114"/>
                        <a:gd name="T15" fmla="*/ 8 h 59"/>
                        <a:gd name="T16" fmla="*/ 50 w 114"/>
                        <a:gd name="T17" fmla="*/ 6 h 59"/>
                        <a:gd name="T18" fmla="*/ 57 w 114"/>
                        <a:gd name="T19" fmla="*/ 5 h 59"/>
                        <a:gd name="T20" fmla="*/ 76 w 114"/>
                        <a:gd name="T21" fmla="*/ 2 h 59"/>
                        <a:gd name="T22" fmla="*/ 82 w 114"/>
                        <a:gd name="T23" fmla="*/ 0 h 59"/>
                        <a:gd name="T24" fmla="*/ 86 w 114"/>
                        <a:gd name="T25" fmla="*/ 2 h 59"/>
                        <a:gd name="T26" fmla="*/ 89 w 114"/>
                        <a:gd name="T27" fmla="*/ 4 h 59"/>
                        <a:gd name="T28" fmla="*/ 96 w 114"/>
                        <a:gd name="T29" fmla="*/ 7 h 59"/>
                        <a:gd name="T30" fmla="*/ 99 w 114"/>
                        <a:gd name="T31" fmla="*/ 8 h 59"/>
                        <a:gd name="T32" fmla="*/ 103 w 114"/>
                        <a:gd name="T33" fmla="*/ 9 h 59"/>
                        <a:gd name="T34" fmla="*/ 105 w 114"/>
                        <a:gd name="T35" fmla="*/ 10 h 59"/>
                        <a:gd name="T36" fmla="*/ 107 w 114"/>
                        <a:gd name="T37" fmla="*/ 14 h 59"/>
                        <a:gd name="T38" fmla="*/ 110 w 114"/>
                        <a:gd name="T39" fmla="*/ 16 h 59"/>
                        <a:gd name="T40" fmla="*/ 110 w 114"/>
                        <a:gd name="T41" fmla="*/ 19 h 59"/>
                        <a:gd name="T42" fmla="*/ 111 w 114"/>
                        <a:gd name="T43" fmla="*/ 20 h 59"/>
                        <a:gd name="T44" fmla="*/ 113 w 114"/>
                        <a:gd name="T45" fmla="*/ 22 h 59"/>
                        <a:gd name="T46" fmla="*/ 111 w 114"/>
                        <a:gd name="T47" fmla="*/ 24 h 59"/>
                        <a:gd name="T48" fmla="*/ 109 w 114"/>
                        <a:gd name="T49" fmla="*/ 25 h 59"/>
                        <a:gd name="T50" fmla="*/ 105 w 114"/>
                        <a:gd name="T51" fmla="*/ 25 h 59"/>
                        <a:gd name="T52" fmla="*/ 102 w 114"/>
                        <a:gd name="T53" fmla="*/ 24 h 59"/>
                        <a:gd name="T54" fmla="*/ 99 w 114"/>
                        <a:gd name="T55" fmla="*/ 22 h 59"/>
                        <a:gd name="T56" fmla="*/ 96 w 114"/>
                        <a:gd name="T57" fmla="*/ 22 h 59"/>
                        <a:gd name="T58" fmla="*/ 93 w 114"/>
                        <a:gd name="T59" fmla="*/ 21 h 59"/>
                        <a:gd name="T60" fmla="*/ 89 w 114"/>
                        <a:gd name="T61" fmla="*/ 20 h 59"/>
                        <a:gd name="T62" fmla="*/ 85 w 114"/>
                        <a:gd name="T63" fmla="*/ 21 h 59"/>
                        <a:gd name="T64" fmla="*/ 81 w 114"/>
                        <a:gd name="T65" fmla="*/ 22 h 59"/>
                        <a:gd name="T66" fmla="*/ 89 w 114"/>
                        <a:gd name="T67" fmla="*/ 24 h 59"/>
                        <a:gd name="T68" fmla="*/ 95 w 114"/>
                        <a:gd name="T69" fmla="*/ 26 h 59"/>
                        <a:gd name="T70" fmla="*/ 103 w 114"/>
                        <a:gd name="T71" fmla="*/ 28 h 59"/>
                        <a:gd name="T72" fmla="*/ 105 w 114"/>
                        <a:gd name="T73" fmla="*/ 30 h 59"/>
                        <a:gd name="T74" fmla="*/ 105 w 114"/>
                        <a:gd name="T75" fmla="*/ 32 h 59"/>
                        <a:gd name="T76" fmla="*/ 104 w 114"/>
                        <a:gd name="T77" fmla="*/ 33 h 59"/>
                        <a:gd name="T78" fmla="*/ 101 w 114"/>
                        <a:gd name="T79" fmla="*/ 34 h 59"/>
                        <a:gd name="T80" fmla="*/ 98 w 114"/>
                        <a:gd name="T81" fmla="*/ 34 h 59"/>
                        <a:gd name="T82" fmla="*/ 88 w 114"/>
                        <a:gd name="T83" fmla="*/ 32 h 59"/>
                        <a:gd name="T84" fmla="*/ 79 w 114"/>
                        <a:gd name="T85" fmla="*/ 31 h 59"/>
                        <a:gd name="T86" fmla="*/ 73 w 114"/>
                        <a:gd name="T87" fmla="*/ 32 h 59"/>
                        <a:gd name="T88" fmla="*/ 69 w 114"/>
                        <a:gd name="T89" fmla="*/ 34 h 59"/>
                        <a:gd name="T90" fmla="*/ 64 w 114"/>
                        <a:gd name="T91" fmla="*/ 37 h 59"/>
                        <a:gd name="T92" fmla="*/ 61 w 114"/>
                        <a:gd name="T93" fmla="*/ 41 h 59"/>
                        <a:gd name="T94" fmla="*/ 57 w 114"/>
                        <a:gd name="T95" fmla="*/ 45 h 59"/>
                        <a:gd name="T96" fmla="*/ 53 w 114"/>
                        <a:gd name="T97" fmla="*/ 49 h 59"/>
                        <a:gd name="T98" fmla="*/ 48 w 114"/>
                        <a:gd name="T99" fmla="*/ 50 h 59"/>
                        <a:gd name="T100" fmla="*/ 44 w 114"/>
                        <a:gd name="T101" fmla="*/ 51 h 59"/>
                        <a:gd name="T102" fmla="*/ 38 w 114"/>
                        <a:gd name="T103" fmla="*/ 51 h 59"/>
                        <a:gd name="T104" fmla="*/ 32 w 114"/>
                        <a:gd name="T105" fmla="*/ 52 h 59"/>
                        <a:gd name="T106" fmla="*/ 24 w 114"/>
                        <a:gd name="T107" fmla="*/ 52 h 59"/>
                        <a:gd name="T108" fmla="*/ 19 w 114"/>
                        <a:gd name="T109" fmla="*/ 55 h 59"/>
                        <a:gd name="T110" fmla="*/ 0 w 114"/>
                        <a:gd name="T111" fmla="*/ 58 h 59"/>
                        <a:gd name="T112" fmla="*/ 0 w 114"/>
                        <a:gd name="T113" fmla="*/ 34 h 59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w 114"/>
                        <a:gd name="T172" fmla="*/ 0 h 59"/>
                        <a:gd name="T173" fmla="*/ 114 w 114"/>
                        <a:gd name="T174" fmla="*/ 59 h 59"/>
                      </a:gdLst>
                      <a:ahLst/>
                      <a:cxnLst>
                        <a:cxn ang="T114">
                          <a:pos x="T0" y="T1"/>
                        </a:cxn>
                        <a:cxn ang="T115">
                          <a:pos x="T2" y="T3"/>
                        </a:cxn>
                        <a:cxn ang="T116">
                          <a:pos x="T4" y="T5"/>
                        </a:cxn>
                        <a:cxn ang="T117">
                          <a:pos x="T6" y="T7"/>
                        </a:cxn>
                        <a:cxn ang="T118">
                          <a:pos x="T8" y="T9"/>
                        </a:cxn>
                        <a:cxn ang="T119">
                          <a:pos x="T10" y="T11"/>
                        </a:cxn>
                        <a:cxn ang="T120">
                          <a:pos x="T12" y="T13"/>
                        </a:cxn>
                        <a:cxn ang="T121">
                          <a:pos x="T14" y="T15"/>
                        </a:cxn>
                        <a:cxn ang="T122">
                          <a:pos x="T16" y="T17"/>
                        </a:cxn>
                        <a:cxn ang="T123">
                          <a:pos x="T18" y="T19"/>
                        </a:cxn>
                        <a:cxn ang="T124">
                          <a:pos x="T20" y="T21"/>
                        </a:cxn>
                        <a:cxn ang="T125">
                          <a:pos x="T22" y="T23"/>
                        </a:cxn>
                        <a:cxn ang="T126">
                          <a:pos x="T24" y="T25"/>
                        </a:cxn>
                        <a:cxn ang="T127">
                          <a:pos x="T26" y="T27"/>
                        </a:cxn>
                        <a:cxn ang="T128">
                          <a:pos x="T28" y="T29"/>
                        </a:cxn>
                        <a:cxn ang="T129">
                          <a:pos x="T30" y="T31"/>
                        </a:cxn>
                        <a:cxn ang="T130">
                          <a:pos x="T32" y="T33"/>
                        </a:cxn>
                        <a:cxn ang="T131">
                          <a:pos x="T34" y="T35"/>
                        </a:cxn>
                        <a:cxn ang="T132">
                          <a:pos x="T36" y="T37"/>
                        </a:cxn>
                        <a:cxn ang="T133">
                          <a:pos x="T38" y="T39"/>
                        </a:cxn>
                        <a:cxn ang="T134">
                          <a:pos x="T40" y="T41"/>
                        </a:cxn>
                        <a:cxn ang="T135">
                          <a:pos x="T42" y="T43"/>
                        </a:cxn>
                        <a:cxn ang="T136">
                          <a:pos x="T44" y="T45"/>
                        </a:cxn>
                        <a:cxn ang="T137">
                          <a:pos x="T46" y="T47"/>
                        </a:cxn>
                        <a:cxn ang="T138">
                          <a:pos x="T48" y="T49"/>
                        </a:cxn>
                        <a:cxn ang="T139">
                          <a:pos x="T50" y="T51"/>
                        </a:cxn>
                        <a:cxn ang="T140">
                          <a:pos x="T52" y="T53"/>
                        </a:cxn>
                        <a:cxn ang="T141">
                          <a:pos x="T54" y="T55"/>
                        </a:cxn>
                        <a:cxn ang="T142">
                          <a:pos x="T56" y="T57"/>
                        </a:cxn>
                        <a:cxn ang="T143">
                          <a:pos x="T58" y="T59"/>
                        </a:cxn>
                        <a:cxn ang="T144">
                          <a:pos x="T60" y="T61"/>
                        </a:cxn>
                        <a:cxn ang="T145">
                          <a:pos x="T62" y="T63"/>
                        </a:cxn>
                        <a:cxn ang="T146">
                          <a:pos x="T64" y="T65"/>
                        </a:cxn>
                        <a:cxn ang="T147">
                          <a:pos x="T66" y="T67"/>
                        </a:cxn>
                        <a:cxn ang="T148">
                          <a:pos x="T68" y="T69"/>
                        </a:cxn>
                        <a:cxn ang="T149">
                          <a:pos x="T70" y="T71"/>
                        </a:cxn>
                        <a:cxn ang="T150">
                          <a:pos x="T72" y="T73"/>
                        </a:cxn>
                        <a:cxn ang="T151">
                          <a:pos x="T74" y="T75"/>
                        </a:cxn>
                        <a:cxn ang="T152">
                          <a:pos x="T76" y="T77"/>
                        </a:cxn>
                        <a:cxn ang="T153">
                          <a:pos x="T78" y="T79"/>
                        </a:cxn>
                        <a:cxn ang="T154">
                          <a:pos x="T80" y="T81"/>
                        </a:cxn>
                        <a:cxn ang="T155">
                          <a:pos x="T82" y="T83"/>
                        </a:cxn>
                        <a:cxn ang="T156">
                          <a:pos x="T84" y="T85"/>
                        </a:cxn>
                        <a:cxn ang="T157">
                          <a:pos x="T86" y="T87"/>
                        </a:cxn>
                        <a:cxn ang="T158">
                          <a:pos x="T88" y="T89"/>
                        </a:cxn>
                        <a:cxn ang="T159">
                          <a:pos x="T90" y="T91"/>
                        </a:cxn>
                        <a:cxn ang="T160">
                          <a:pos x="T92" y="T93"/>
                        </a:cxn>
                        <a:cxn ang="T161">
                          <a:pos x="T94" y="T95"/>
                        </a:cxn>
                        <a:cxn ang="T162">
                          <a:pos x="T96" y="T97"/>
                        </a:cxn>
                        <a:cxn ang="T163">
                          <a:pos x="T98" y="T99"/>
                        </a:cxn>
                        <a:cxn ang="T164">
                          <a:pos x="T100" y="T101"/>
                        </a:cxn>
                        <a:cxn ang="T165">
                          <a:pos x="T102" y="T103"/>
                        </a:cxn>
                        <a:cxn ang="T166">
                          <a:pos x="T104" y="T105"/>
                        </a:cxn>
                        <a:cxn ang="T167">
                          <a:pos x="T106" y="T107"/>
                        </a:cxn>
                        <a:cxn ang="T168">
                          <a:pos x="T108" y="T109"/>
                        </a:cxn>
                        <a:cxn ang="T169">
                          <a:pos x="T110" y="T111"/>
                        </a:cxn>
                        <a:cxn ang="T170">
                          <a:pos x="T112" y="T113"/>
                        </a:cxn>
                      </a:cxnLst>
                      <a:rect l="T171" t="T172" r="T173" b="T174"/>
                      <a:pathLst>
                        <a:path w="114" h="59">
                          <a:moveTo>
                            <a:pt x="0" y="34"/>
                          </a:moveTo>
                          <a:lnTo>
                            <a:pt x="14" y="32"/>
                          </a:lnTo>
                          <a:lnTo>
                            <a:pt x="19" y="31"/>
                          </a:lnTo>
                          <a:lnTo>
                            <a:pt x="22" y="28"/>
                          </a:lnTo>
                          <a:lnTo>
                            <a:pt x="26" y="25"/>
                          </a:lnTo>
                          <a:lnTo>
                            <a:pt x="33" y="20"/>
                          </a:lnTo>
                          <a:lnTo>
                            <a:pt x="45" y="11"/>
                          </a:lnTo>
                          <a:lnTo>
                            <a:pt x="47" y="8"/>
                          </a:lnTo>
                          <a:lnTo>
                            <a:pt x="50" y="6"/>
                          </a:lnTo>
                          <a:lnTo>
                            <a:pt x="57" y="5"/>
                          </a:lnTo>
                          <a:lnTo>
                            <a:pt x="76" y="2"/>
                          </a:lnTo>
                          <a:lnTo>
                            <a:pt x="82" y="0"/>
                          </a:lnTo>
                          <a:lnTo>
                            <a:pt x="86" y="2"/>
                          </a:lnTo>
                          <a:lnTo>
                            <a:pt x="89" y="4"/>
                          </a:lnTo>
                          <a:lnTo>
                            <a:pt x="96" y="7"/>
                          </a:lnTo>
                          <a:lnTo>
                            <a:pt x="99" y="8"/>
                          </a:lnTo>
                          <a:lnTo>
                            <a:pt x="103" y="9"/>
                          </a:lnTo>
                          <a:lnTo>
                            <a:pt x="105" y="10"/>
                          </a:lnTo>
                          <a:lnTo>
                            <a:pt x="107" y="14"/>
                          </a:lnTo>
                          <a:lnTo>
                            <a:pt x="110" y="16"/>
                          </a:lnTo>
                          <a:lnTo>
                            <a:pt x="110" y="19"/>
                          </a:lnTo>
                          <a:lnTo>
                            <a:pt x="111" y="20"/>
                          </a:lnTo>
                          <a:lnTo>
                            <a:pt x="113" y="22"/>
                          </a:lnTo>
                          <a:lnTo>
                            <a:pt x="111" y="24"/>
                          </a:lnTo>
                          <a:lnTo>
                            <a:pt x="109" y="25"/>
                          </a:lnTo>
                          <a:lnTo>
                            <a:pt x="105" y="25"/>
                          </a:lnTo>
                          <a:lnTo>
                            <a:pt x="102" y="24"/>
                          </a:lnTo>
                          <a:lnTo>
                            <a:pt x="99" y="22"/>
                          </a:lnTo>
                          <a:lnTo>
                            <a:pt x="96" y="22"/>
                          </a:lnTo>
                          <a:lnTo>
                            <a:pt x="93" y="21"/>
                          </a:lnTo>
                          <a:lnTo>
                            <a:pt x="89" y="20"/>
                          </a:lnTo>
                          <a:lnTo>
                            <a:pt x="85" y="21"/>
                          </a:lnTo>
                          <a:lnTo>
                            <a:pt x="81" y="22"/>
                          </a:lnTo>
                          <a:lnTo>
                            <a:pt x="89" y="24"/>
                          </a:lnTo>
                          <a:lnTo>
                            <a:pt x="95" y="26"/>
                          </a:lnTo>
                          <a:lnTo>
                            <a:pt x="103" y="28"/>
                          </a:lnTo>
                          <a:lnTo>
                            <a:pt x="105" y="30"/>
                          </a:lnTo>
                          <a:lnTo>
                            <a:pt x="105" y="32"/>
                          </a:lnTo>
                          <a:lnTo>
                            <a:pt x="104" y="33"/>
                          </a:lnTo>
                          <a:lnTo>
                            <a:pt x="101" y="34"/>
                          </a:lnTo>
                          <a:lnTo>
                            <a:pt x="98" y="34"/>
                          </a:lnTo>
                          <a:lnTo>
                            <a:pt x="88" y="32"/>
                          </a:lnTo>
                          <a:lnTo>
                            <a:pt x="79" y="31"/>
                          </a:lnTo>
                          <a:lnTo>
                            <a:pt x="73" y="32"/>
                          </a:lnTo>
                          <a:lnTo>
                            <a:pt x="69" y="34"/>
                          </a:lnTo>
                          <a:lnTo>
                            <a:pt x="64" y="37"/>
                          </a:lnTo>
                          <a:lnTo>
                            <a:pt x="61" y="41"/>
                          </a:lnTo>
                          <a:lnTo>
                            <a:pt x="57" y="45"/>
                          </a:lnTo>
                          <a:lnTo>
                            <a:pt x="53" y="49"/>
                          </a:lnTo>
                          <a:lnTo>
                            <a:pt x="48" y="50"/>
                          </a:lnTo>
                          <a:lnTo>
                            <a:pt x="44" y="51"/>
                          </a:lnTo>
                          <a:lnTo>
                            <a:pt x="38" y="51"/>
                          </a:lnTo>
                          <a:lnTo>
                            <a:pt x="32" y="52"/>
                          </a:lnTo>
                          <a:lnTo>
                            <a:pt x="24" y="52"/>
                          </a:lnTo>
                          <a:lnTo>
                            <a:pt x="19" y="55"/>
                          </a:lnTo>
                          <a:lnTo>
                            <a:pt x="0" y="58"/>
                          </a:lnTo>
                          <a:lnTo>
                            <a:pt x="0" y="34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10" name="Freeform 77"/>
                    <p:cNvSpPr>
                      <a:spLocks/>
                    </p:cNvSpPr>
                    <p:nvPr/>
                  </p:nvSpPr>
                  <p:spPr bwMode="auto">
                    <a:xfrm>
                      <a:off x="389" y="1937"/>
                      <a:ext cx="29" cy="17"/>
                    </a:xfrm>
                    <a:custGeom>
                      <a:avLst/>
                      <a:gdLst>
                        <a:gd name="T0" fmla="*/ 28 w 29"/>
                        <a:gd name="T1" fmla="*/ 0 h 17"/>
                        <a:gd name="T2" fmla="*/ 23 w 29"/>
                        <a:gd name="T3" fmla="*/ 8 h 17"/>
                        <a:gd name="T4" fmla="*/ 19 w 29"/>
                        <a:gd name="T5" fmla="*/ 8 h 17"/>
                        <a:gd name="T6" fmla="*/ 15 w 29"/>
                        <a:gd name="T7" fmla="*/ 8 h 17"/>
                        <a:gd name="T8" fmla="*/ 11 w 29"/>
                        <a:gd name="T9" fmla="*/ 16 h 17"/>
                        <a:gd name="T10" fmla="*/ 5 w 29"/>
                        <a:gd name="T11" fmla="*/ 8 h 17"/>
                        <a:gd name="T12" fmla="*/ 0 w 29"/>
                        <a:gd name="T13" fmla="*/ 8 h 17"/>
                        <a:gd name="T14" fmla="*/ 6 w 29"/>
                        <a:gd name="T15" fmla="*/ 16 h 17"/>
                        <a:gd name="T16" fmla="*/ 12 w 29"/>
                        <a:gd name="T17" fmla="*/ 16 h 17"/>
                        <a:gd name="T18" fmla="*/ 19 w 29"/>
                        <a:gd name="T19" fmla="*/ 8 h 17"/>
                        <a:gd name="T20" fmla="*/ 23 w 29"/>
                        <a:gd name="T21" fmla="*/ 8 h 17"/>
                        <a:gd name="T22" fmla="*/ 27 w 29"/>
                        <a:gd name="T23" fmla="*/ 0 h 17"/>
                        <a:gd name="T24" fmla="*/ 28 w 29"/>
                        <a:gd name="T25" fmla="*/ 0 h 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9"/>
                        <a:gd name="T40" fmla="*/ 0 h 17"/>
                        <a:gd name="T41" fmla="*/ 29 w 29"/>
                        <a:gd name="T42" fmla="*/ 17 h 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9" h="17">
                          <a:moveTo>
                            <a:pt x="28" y="0"/>
                          </a:moveTo>
                          <a:lnTo>
                            <a:pt x="23" y="8"/>
                          </a:lnTo>
                          <a:lnTo>
                            <a:pt x="19" y="8"/>
                          </a:lnTo>
                          <a:lnTo>
                            <a:pt x="15" y="8"/>
                          </a:lnTo>
                          <a:lnTo>
                            <a:pt x="11" y="16"/>
                          </a:lnTo>
                          <a:lnTo>
                            <a:pt x="5" y="8"/>
                          </a:lnTo>
                          <a:lnTo>
                            <a:pt x="0" y="8"/>
                          </a:lnTo>
                          <a:lnTo>
                            <a:pt x="6" y="16"/>
                          </a:lnTo>
                          <a:lnTo>
                            <a:pt x="12" y="16"/>
                          </a:lnTo>
                          <a:lnTo>
                            <a:pt x="19" y="8"/>
                          </a:lnTo>
                          <a:lnTo>
                            <a:pt x="23" y="8"/>
                          </a:lnTo>
                          <a:lnTo>
                            <a:pt x="27" y="0"/>
                          </a:lnTo>
                          <a:lnTo>
                            <a:pt x="28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11" name="Freeform 78"/>
                    <p:cNvSpPr>
                      <a:spLocks/>
                    </p:cNvSpPr>
                    <p:nvPr/>
                  </p:nvSpPr>
                  <p:spPr bwMode="auto">
                    <a:xfrm>
                      <a:off x="375" y="1928"/>
                      <a:ext cx="23" cy="17"/>
                    </a:xfrm>
                    <a:custGeom>
                      <a:avLst/>
                      <a:gdLst>
                        <a:gd name="T0" fmla="*/ 16 w 23"/>
                        <a:gd name="T1" fmla="*/ 16 h 17"/>
                        <a:gd name="T2" fmla="*/ 19 w 23"/>
                        <a:gd name="T3" fmla="*/ 16 h 17"/>
                        <a:gd name="T4" fmla="*/ 22 w 23"/>
                        <a:gd name="T5" fmla="*/ 10 h 17"/>
                        <a:gd name="T6" fmla="*/ 20 w 23"/>
                        <a:gd name="T7" fmla="*/ 10 h 17"/>
                        <a:gd name="T8" fmla="*/ 17 w 23"/>
                        <a:gd name="T9" fmla="*/ 10 h 17"/>
                        <a:gd name="T10" fmla="*/ 10 w 23"/>
                        <a:gd name="T11" fmla="*/ 5 h 17"/>
                        <a:gd name="T12" fmla="*/ 5 w 23"/>
                        <a:gd name="T13" fmla="*/ 5 h 17"/>
                        <a:gd name="T14" fmla="*/ 1 w 23"/>
                        <a:gd name="T15" fmla="*/ 0 h 17"/>
                        <a:gd name="T16" fmla="*/ 0 w 23"/>
                        <a:gd name="T17" fmla="*/ 5 h 17"/>
                        <a:gd name="T18" fmla="*/ 5 w 23"/>
                        <a:gd name="T19" fmla="*/ 5 h 17"/>
                        <a:gd name="T20" fmla="*/ 11 w 23"/>
                        <a:gd name="T21" fmla="*/ 10 h 17"/>
                        <a:gd name="T22" fmla="*/ 16 w 23"/>
                        <a:gd name="T23" fmla="*/ 16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23"/>
                        <a:gd name="T37" fmla="*/ 0 h 17"/>
                        <a:gd name="T38" fmla="*/ 23 w 23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23" h="17">
                          <a:moveTo>
                            <a:pt x="16" y="16"/>
                          </a:moveTo>
                          <a:lnTo>
                            <a:pt x="19" y="16"/>
                          </a:lnTo>
                          <a:lnTo>
                            <a:pt x="22" y="10"/>
                          </a:lnTo>
                          <a:lnTo>
                            <a:pt x="20" y="10"/>
                          </a:lnTo>
                          <a:lnTo>
                            <a:pt x="17" y="10"/>
                          </a:lnTo>
                          <a:lnTo>
                            <a:pt x="10" y="5"/>
                          </a:lnTo>
                          <a:lnTo>
                            <a:pt x="5" y="5"/>
                          </a:lnTo>
                          <a:lnTo>
                            <a:pt x="1" y="0"/>
                          </a:lnTo>
                          <a:lnTo>
                            <a:pt x="0" y="5"/>
                          </a:lnTo>
                          <a:lnTo>
                            <a:pt x="5" y="5"/>
                          </a:lnTo>
                          <a:lnTo>
                            <a:pt x="11" y="1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12" name="Freeform 79"/>
                    <p:cNvSpPr>
                      <a:spLocks/>
                    </p:cNvSpPr>
                    <p:nvPr/>
                  </p:nvSpPr>
                  <p:spPr bwMode="auto">
                    <a:xfrm>
                      <a:off x="388" y="194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8 h 17"/>
                        <a:gd name="T2" fmla="*/ 12 w 17"/>
                        <a:gd name="T3" fmla="*/ 0 h 17"/>
                        <a:gd name="T4" fmla="*/ 8 w 17"/>
                        <a:gd name="T5" fmla="*/ 8 h 17"/>
                        <a:gd name="T6" fmla="*/ 0 w 17"/>
                        <a:gd name="T7" fmla="*/ 8 h 17"/>
                        <a:gd name="T8" fmla="*/ 0 w 17"/>
                        <a:gd name="T9" fmla="*/ 16 h 17"/>
                        <a:gd name="T10" fmla="*/ 4 w 17"/>
                        <a:gd name="T11" fmla="*/ 16 h 17"/>
                        <a:gd name="T12" fmla="*/ 16 w 17"/>
                        <a:gd name="T13" fmla="*/ 8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16" y="8"/>
                          </a:moveTo>
                          <a:lnTo>
                            <a:pt x="12" y="0"/>
                          </a:lnTo>
                          <a:lnTo>
                            <a:pt x="8" y="8"/>
                          </a:lnTo>
                          <a:lnTo>
                            <a:pt x="0" y="8"/>
                          </a:lnTo>
                          <a:lnTo>
                            <a:pt x="0" y="16"/>
                          </a:lnTo>
                          <a:lnTo>
                            <a:pt x="4" y="16"/>
                          </a:lnTo>
                          <a:lnTo>
                            <a:pt x="16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13" name="Freeform 80"/>
                    <p:cNvSpPr>
                      <a:spLocks/>
                    </p:cNvSpPr>
                    <p:nvPr/>
                  </p:nvSpPr>
                  <p:spPr bwMode="auto">
                    <a:xfrm>
                      <a:off x="409" y="1952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9 w 17"/>
                        <a:gd name="T3" fmla="*/ 9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9" y="9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14" name="Freeform 81"/>
                    <p:cNvSpPr>
                      <a:spLocks/>
                    </p:cNvSpPr>
                    <p:nvPr/>
                  </p:nvSpPr>
                  <p:spPr bwMode="auto">
                    <a:xfrm>
                      <a:off x="368" y="1940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10 h 17"/>
                        <a:gd name="T4" fmla="*/ 0 w 17"/>
                        <a:gd name="T5" fmla="*/ 5 h 17"/>
                        <a:gd name="T6" fmla="*/ 16 w 17"/>
                        <a:gd name="T7" fmla="*/ 0 h 17"/>
                        <a:gd name="T8" fmla="*/ 0 w 17"/>
                        <a:gd name="T9" fmla="*/ 16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16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15" name="Freeform 82"/>
                    <p:cNvSpPr>
                      <a:spLocks/>
                    </p:cNvSpPr>
                    <p:nvPr/>
                  </p:nvSpPr>
                  <p:spPr bwMode="auto">
                    <a:xfrm>
                      <a:off x="375" y="194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16 w 17"/>
                        <a:gd name="T3" fmla="*/ 10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16" y="10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16" name="Freeform 83"/>
                    <p:cNvSpPr>
                      <a:spLocks/>
                    </p:cNvSpPr>
                    <p:nvPr/>
                  </p:nvSpPr>
                  <p:spPr bwMode="auto">
                    <a:xfrm>
                      <a:off x="418" y="1943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9 w 17"/>
                        <a:gd name="T3" fmla="*/ 6 h 17"/>
                        <a:gd name="T4" fmla="*/ 16 w 17"/>
                        <a:gd name="T5" fmla="*/ 9 h 17"/>
                        <a:gd name="T6" fmla="*/ 16 w 17"/>
                        <a:gd name="T7" fmla="*/ 16 h 17"/>
                        <a:gd name="T8" fmla="*/ 16 w 17"/>
                        <a:gd name="T9" fmla="*/ 9 h 17"/>
                        <a:gd name="T10" fmla="*/ 16 w 17"/>
                        <a:gd name="T11" fmla="*/ 6 h 17"/>
                        <a:gd name="T12" fmla="*/ 0 w 17"/>
                        <a:gd name="T13" fmla="*/ 0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9" y="6"/>
                          </a:lnTo>
                          <a:lnTo>
                            <a:pt x="16" y="9"/>
                          </a:lnTo>
                          <a:lnTo>
                            <a:pt x="16" y="16"/>
                          </a:lnTo>
                          <a:lnTo>
                            <a:pt x="16" y="9"/>
                          </a:lnTo>
                          <a:lnTo>
                            <a:pt x="16" y="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78993" name="Group 84"/>
                  <p:cNvGrpSpPr>
                    <a:grpSpLocks/>
                  </p:cNvGrpSpPr>
                  <p:nvPr/>
                </p:nvGrpSpPr>
                <p:grpSpPr bwMode="auto">
                  <a:xfrm>
                    <a:off x="288" y="1892"/>
                    <a:ext cx="125" cy="53"/>
                    <a:chOff x="288" y="1892"/>
                    <a:chExt cx="125" cy="53"/>
                  </a:xfrm>
                </p:grpSpPr>
                <p:sp>
                  <p:nvSpPr>
                    <p:cNvPr id="79001" name="Freeform 85"/>
                    <p:cNvSpPr>
                      <a:spLocks/>
                    </p:cNvSpPr>
                    <p:nvPr/>
                  </p:nvSpPr>
                  <p:spPr bwMode="auto">
                    <a:xfrm>
                      <a:off x="288" y="1892"/>
                      <a:ext cx="119" cy="53"/>
                    </a:xfrm>
                    <a:custGeom>
                      <a:avLst/>
                      <a:gdLst>
                        <a:gd name="T0" fmla="*/ 11 w 119"/>
                        <a:gd name="T1" fmla="*/ 52 h 53"/>
                        <a:gd name="T2" fmla="*/ 17 w 119"/>
                        <a:gd name="T3" fmla="*/ 51 h 53"/>
                        <a:gd name="T4" fmla="*/ 23 w 119"/>
                        <a:gd name="T5" fmla="*/ 48 h 53"/>
                        <a:gd name="T6" fmla="*/ 29 w 119"/>
                        <a:gd name="T7" fmla="*/ 47 h 53"/>
                        <a:gd name="T8" fmla="*/ 39 w 119"/>
                        <a:gd name="T9" fmla="*/ 48 h 53"/>
                        <a:gd name="T10" fmla="*/ 47 w 119"/>
                        <a:gd name="T11" fmla="*/ 48 h 53"/>
                        <a:gd name="T12" fmla="*/ 51 w 119"/>
                        <a:gd name="T13" fmla="*/ 46 h 53"/>
                        <a:gd name="T14" fmla="*/ 56 w 119"/>
                        <a:gd name="T15" fmla="*/ 44 h 53"/>
                        <a:gd name="T16" fmla="*/ 60 w 119"/>
                        <a:gd name="T17" fmla="*/ 43 h 53"/>
                        <a:gd name="T18" fmla="*/ 64 w 119"/>
                        <a:gd name="T19" fmla="*/ 41 h 53"/>
                        <a:gd name="T20" fmla="*/ 69 w 119"/>
                        <a:gd name="T21" fmla="*/ 38 h 53"/>
                        <a:gd name="T22" fmla="*/ 74 w 119"/>
                        <a:gd name="T23" fmla="*/ 36 h 53"/>
                        <a:gd name="T24" fmla="*/ 78 w 119"/>
                        <a:gd name="T25" fmla="*/ 35 h 53"/>
                        <a:gd name="T26" fmla="*/ 81 w 119"/>
                        <a:gd name="T27" fmla="*/ 34 h 53"/>
                        <a:gd name="T28" fmla="*/ 86 w 119"/>
                        <a:gd name="T29" fmla="*/ 34 h 53"/>
                        <a:gd name="T30" fmla="*/ 89 w 119"/>
                        <a:gd name="T31" fmla="*/ 33 h 53"/>
                        <a:gd name="T32" fmla="*/ 91 w 119"/>
                        <a:gd name="T33" fmla="*/ 32 h 53"/>
                        <a:gd name="T34" fmla="*/ 92 w 119"/>
                        <a:gd name="T35" fmla="*/ 30 h 53"/>
                        <a:gd name="T36" fmla="*/ 91 w 119"/>
                        <a:gd name="T37" fmla="*/ 30 h 53"/>
                        <a:gd name="T38" fmla="*/ 89 w 119"/>
                        <a:gd name="T39" fmla="*/ 28 h 53"/>
                        <a:gd name="T40" fmla="*/ 86 w 119"/>
                        <a:gd name="T41" fmla="*/ 27 h 53"/>
                        <a:gd name="T42" fmla="*/ 82 w 119"/>
                        <a:gd name="T43" fmla="*/ 27 h 53"/>
                        <a:gd name="T44" fmla="*/ 78 w 119"/>
                        <a:gd name="T45" fmla="*/ 27 h 53"/>
                        <a:gd name="T46" fmla="*/ 74 w 119"/>
                        <a:gd name="T47" fmla="*/ 28 h 53"/>
                        <a:gd name="T48" fmla="*/ 66 w 119"/>
                        <a:gd name="T49" fmla="*/ 28 h 53"/>
                        <a:gd name="T50" fmla="*/ 72 w 119"/>
                        <a:gd name="T51" fmla="*/ 24 h 53"/>
                        <a:gd name="T52" fmla="*/ 79 w 119"/>
                        <a:gd name="T53" fmla="*/ 19 h 53"/>
                        <a:gd name="T54" fmla="*/ 86 w 119"/>
                        <a:gd name="T55" fmla="*/ 17 h 53"/>
                        <a:gd name="T56" fmla="*/ 93 w 119"/>
                        <a:gd name="T57" fmla="*/ 16 h 53"/>
                        <a:gd name="T58" fmla="*/ 100 w 119"/>
                        <a:gd name="T59" fmla="*/ 16 h 53"/>
                        <a:gd name="T60" fmla="*/ 105 w 119"/>
                        <a:gd name="T61" fmla="*/ 17 h 53"/>
                        <a:gd name="T62" fmla="*/ 108 w 119"/>
                        <a:gd name="T63" fmla="*/ 18 h 53"/>
                        <a:gd name="T64" fmla="*/ 110 w 119"/>
                        <a:gd name="T65" fmla="*/ 18 h 53"/>
                        <a:gd name="T66" fmla="*/ 112 w 119"/>
                        <a:gd name="T67" fmla="*/ 17 h 53"/>
                        <a:gd name="T68" fmla="*/ 114 w 119"/>
                        <a:gd name="T69" fmla="*/ 16 h 53"/>
                        <a:gd name="T70" fmla="*/ 113 w 119"/>
                        <a:gd name="T71" fmla="*/ 14 h 53"/>
                        <a:gd name="T72" fmla="*/ 116 w 119"/>
                        <a:gd name="T73" fmla="*/ 14 h 53"/>
                        <a:gd name="T74" fmla="*/ 117 w 119"/>
                        <a:gd name="T75" fmla="*/ 13 h 53"/>
                        <a:gd name="T76" fmla="*/ 117 w 119"/>
                        <a:gd name="T77" fmla="*/ 12 h 53"/>
                        <a:gd name="T78" fmla="*/ 118 w 119"/>
                        <a:gd name="T79" fmla="*/ 11 h 53"/>
                        <a:gd name="T80" fmla="*/ 117 w 119"/>
                        <a:gd name="T81" fmla="*/ 10 h 53"/>
                        <a:gd name="T82" fmla="*/ 116 w 119"/>
                        <a:gd name="T83" fmla="*/ 9 h 53"/>
                        <a:gd name="T84" fmla="*/ 113 w 119"/>
                        <a:gd name="T85" fmla="*/ 8 h 53"/>
                        <a:gd name="T86" fmla="*/ 111 w 119"/>
                        <a:gd name="T87" fmla="*/ 6 h 53"/>
                        <a:gd name="T88" fmla="*/ 109 w 119"/>
                        <a:gd name="T89" fmla="*/ 5 h 53"/>
                        <a:gd name="T90" fmla="*/ 105 w 119"/>
                        <a:gd name="T91" fmla="*/ 4 h 53"/>
                        <a:gd name="T92" fmla="*/ 102 w 119"/>
                        <a:gd name="T93" fmla="*/ 4 h 53"/>
                        <a:gd name="T94" fmla="*/ 87 w 119"/>
                        <a:gd name="T95" fmla="*/ 2 h 53"/>
                        <a:gd name="T96" fmla="*/ 84 w 119"/>
                        <a:gd name="T97" fmla="*/ 1 h 53"/>
                        <a:gd name="T98" fmla="*/ 81 w 119"/>
                        <a:gd name="T99" fmla="*/ 0 h 53"/>
                        <a:gd name="T100" fmla="*/ 77 w 119"/>
                        <a:gd name="T101" fmla="*/ 1 h 53"/>
                        <a:gd name="T102" fmla="*/ 74 w 119"/>
                        <a:gd name="T103" fmla="*/ 3 h 53"/>
                        <a:gd name="T104" fmla="*/ 62 w 119"/>
                        <a:gd name="T105" fmla="*/ 6 h 53"/>
                        <a:gd name="T106" fmla="*/ 55 w 119"/>
                        <a:gd name="T107" fmla="*/ 7 h 53"/>
                        <a:gd name="T108" fmla="*/ 49 w 119"/>
                        <a:gd name="T109" fmla="*/ 12 h 53"/>
                        <a:gd name="T110" fmla="*/ 34 w 119"/>
                        <a:gd name="T111" fmla="*/ 21 h 53"/>
                        <a:gd name="T112" fmla="*/ 29 w 119"/>
                        <a:gd name="T113" fmla="*/ 25 h 53"/>
                        <a:gd name="T114" fmla="*/ 24 w 119"/>
                        <a:gd name="T115" fmla="*/ 30 h 53"/>
                        <a:gd name="T116" fmla="*/ 17 w 119"/>
                        <a:gd name="T117" fmla="*/ 31 h 53"/>
                        <a:gd name="T118" fmla="*/ 0 w 119"/>
                        <a:gd name="T119" fmla="*/ 32 h 53"/>
                        <a:gd name="T120" fmla="*/ 11 w 119"/>
                        <a:gd name="T121" fmla="*/ 52 h 53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w 119"/>
                        <a:gd name="T184" fmla="*/ 0 h 53"/>
                        <a:gd name="T185" fmla="*/ 119 w 119"/>
                        <a:gd name="T186" fmla="*/ 53 h 53"/>
                      </a:gdLst>
                      <a:ahLst/>
                      <a:cxnLst>
                        <a:cxn ang="T122">
                          <a:pos x="T0" y="T1"/>
                        </a:cxn>
                        <a:cxn ang="T123">
                          <a:pos x="T2" y="T3"/>
                        </a:cxn>
                        <a:cxn ang="T124">
                          <a:pos x="T4" y="T5"/>
                        </a:cxn>
                        <a:cxn ang="T125">
                          <a:pos x="T6" y="T7"/>
                        </a:cxn>
                        <a:cxn ang="T126">
                          <a:pos x="T8" y="T9"/>
                        </a:cxn>
                        <a:cxn ang="T127">
                          <a:pos x="T10" y="T11"/>
                        </a:cxn>
                        <a:cxn ang="T128">
                          <a:pos x="T12" y="T13"/>
                        </a:cxn>
                        <a:cxn ang="T129">
                          <a:pos x="T14" y="T15"/>
                        </a:cxn>
                        <a:cxn ang="T130">
                          <a:pos x="T16" y="T17"/>
                        </a:cxn>
                        <a:cxn ang="T131">
                          <a:pos x="T18" y="T19"/>
                        </a:cxn>
                        <a:cxn ang="T132">
                          <a:pos x="T20" y="T21"/>
                        </a:cxn>
                        <a:cxn ang="T133">
                          <a:pos x="T22" y="T23"/>
                        </a:cxn>
                        <a:cxn ang="T134">
                          <a:pos x="T24" y="T25"/>
                        </a:cxn>
                        <a:cxn ang="T135">
                          <a:pos x="T26" y="T27"/>
                        </a:cxn>
                        <a:cxn ang="T136">
                          <a:pos x="T28" y="T29"/>
                        </a:cxn>
                        <a:cxn ang="T137">
                          <a:pos x="T30" y="T31"/>
                        </a:cxn>
                        <a:cxn ang="T138">
                          <a:pos x="T32" y="T33"/>
                        </a:cxn>
                        <a:cxn ang="T139">
                          <a:pos x="T34" y="T35"/>
                        </a:cxn>
                        <a:cxn ang="T140">
                          <a:pos x="T36" y="T37"/>
                        </a:cxn>
                        <a:cxn ang="T141">
                          <a:pos x="T38" y="T39"/>
                        </a:cxn>
                        <a:cxn ang="T142">
                          <a:pos x="T40" y="T41"/>
                        </a:cxn>
                        <a:cxn ang="T143">
                          <a:pos x="T42" y="T43"/>
                        </a:cxn>
                        <a:cxn ang="T144">
                          <a:pos x="T44" y="T45"/>
                        </a:cxn>
                        <a:cxn ang="T145">
                          <a:pos x="T46" y="T47"/>
                        </a:cxn>
                        <a:cxn ang="T146">
                          <a:pos x="T48" y="T49"/>
                        </a:cxn>
                        <a:cxn ang="T147">
                          <a:pos x="T50" y="T51"/>
                        </a:cxn>
                        <a:cxn ang="T148">
                          <a:pos x="T52" y="T53"/>
                        </a:cxn>
                        <a:cxn ang="T149">
                          <a:pos x="T54" y="T55"/>
                        </a:cxn>
                        <a:cxn ang="T150">
                          <a:pos x="T56" y="T57"/>
                        </a:cxn>
                        <a:cxn ang="T151">
                          <a:pos x="T58" y="T59"/>
                        </a:cxn>
                        <a:cxn ang="T152">
                          <a:pos x="T60" y="T61"/>
                        </a:cxn>
                        <a:cxn ang="T153">
                          <a:pos x="T62" y="T63"/>
                        </a:cxn>
                        <a:cxn ang="T154">
                          <a:pos x="T64" y="T65"/>
                        </a:cxn>
                        <a:cxn ang="T155">
                          <a:pos x="T66" y="T67"/>
                        </a:cxn>
                        <a:cxn ang="T156">
                          <a:pos x="T68" y="T69"/>
                        </a:cxn>
                        <a:cxn ang="T157">
                          <a:pos x="T70" y="T71"/>
                        </a:cxn>
                        <a:cxn ang="T158">
                          <a:pos x="T72" y="T73"/>
                        </a:cxn>
                        <a:cxn ang="T159">
                          <a:pos x="T74" y="T75"/>
                        </a:cxn>
                        <a:cxn ang="T160">
                          <a:pos x="T76" y="T77"/>
                        </a:cxn>
                        <a:cxn ang="T161">
                          <a:pos x="T78" y="T79"/>
                        </a:cxn>
                        <a:cxn ang="T162">
                          <a:pos x="T80" y="T81"/>
                        </a:cxn>
                        <a:cxn ang="T163">
                          <a:pos x="T82" y="T83"/>
                        </a:cxn>
                        <a:cxn ang="T164">
                          <a:pos x="T84" y="T85"/>
                        </a:cxn>
                        <a:cxn ang="T165">
                          <a:pos x="T86" y="T87"/>
                        </a:cxn>
                        <a:cxn ang="T166">
                          <a:pos x="T88" y="T89"/>
                        </a:cxn>
                        <a:cxn ang="T167">
                          <a:pos x="T90" y="T91"/>
                        </a:cxn>
                        <a:cxn ang="T168">
                          <a:pos x="T92" y="T93"/>
                        </a:cxn>
                        <a:cxn ang="T169">
                          <a:pos x="T94" y="T95"/>
                        </a:cxn>
                        <a:cxn ang="T170">
                          <a:pos x="T96" y="T97"/>
                        </a:cxn>
                        <a:cxn ang="T171">
                          <a:pos x="T98" y="T99"/>
                        </a:cxn>
                        <a:cxn ang="T172">
                          <a:pos x="T100" y="T101"/>
                        </a:cxn>
                        <a:cxn ang="T173">
                          <a:pos x="T102" y="T103"/>
                        </a:cxn>
                        <a:cxn ang="T174">
                          <a:pos x="T104" y="T105"/>
                        </a:cxn>
                        <a:cxn ang="T175">
                          <a:pos x="T106" y="T107"/>
                        </a:cxn>
                        <a:cxn ang="T176">
                          <a:pos x="T108" y="T109"/>
                        </a:cxn>
                        <a:cxn ang="T177">
                          <a:pos x="T110" y="T111"/>
                        </a:cxn>
                        <a:cxn ang="T178">
                          <a:pos x="T112" y="T113"/>
                        </a:cxn>
                        <a:cxn ang="T179">
                          <a:pos x="T114" y="T115"/>
                        </a:cxn>
                        <a:cxn ang="T180">
                          <a:pos x="T116" y="T117"/>
                        </a:cxn>
                        <a:cxn ang="T181">
                          <a:pos x="T118" y="T119"/>
                        </a:cxn>
                        <a:cxn ang="T182">
                          <a:pos x="T120" y="T121"/>
                        </a:cxn>
                      </a:cxnLst>
                      <a:rect l="T183" t="T184" r="T185" b="T186"/>
                      <a:pathLst>
                        <a:path w="119" h="53">
                          <a:moveTo>
                            <a:pt x="11" y="52"/>
                          </a:moveTo>
                          <a:lnTo>
                            <a:pt x="17" y="51"/>
                          </a:lnTo>
                          <a:lnTo>
                            <a:pt x="23" y="48"/>
                          </a:lnTo>
                          <a:lnTo>
                            <a:pt x="29" y="47"/>
                          </a:lnTo>
                          <a:lnTo>
                            <a:pt x="39" y="48"/>
                          </a:lnTo>
                          <a:lnTo>
                            <a:pt x="47" y="48"/>
                          </a:lnTo>
                          <a:lnTo>
                            <a:pt x="51" y="46"/>
                          </a:lnTo>
                          <a:lnTo>
                            <a:pt x="56" y="44"/>
                          </a:lnTo>
                          <a:lnTo>
                            <a:pt x="60" y="43"/>
                          </a:lnTo>
                          <a:lnTo>
                            <a:pt x="64" y="41"/>
                          </a:lnTo>
                          <a:lnTo>
                            <a:pt x="69" y="38"/>
                          </a:lnTo>
                          <a:lnTo>
                            <a:pt x="74" y="36"/>
                          </a:lnTo>
                          <a:lnTo>
                            <a:pt x="78" y="35"/>
                          </a:lnTo>
                          <a:lnTo>
                            <a:pt x="81" y="34"/>
                          </a:lnTo>
                          <a:lnTo>
                            <a:pt x="86" y="34"/>
                          </a:lnTo>
                          <a:lnTo>
                            <a:pt x="89" y="33"/>
                          </a:lnTo>
                          <a:lnTo>
                            <a:pt x="91" y="32"/>
                          </a:lnTo>
                          <a:lnTo>
                            <a:pt x="92" y="30"/>
                          </a:lnTo>
                          <a:lnTo>
                            <a:pt x="91" y="30"/>
                          </a:lnTo>
                          <a:lnTo>
                            <a:pt x="89" y="28"/>
                          </a:lnTo>
                          <a:lnTo>
                            <a:pt x="86" y="27"/>
                          </a:lnTo>
                          <a:lnTo>
                            <a:pt x="82" y="27"/>
                          </a:lnTo>
                          <a:lnTo>
                            <a:pt x="78" y="27"/>
                          </a:lnTo>
                          <a:lnTo>
                            <a:pt x="74" y="28"/>
                          </a:lnTo>
                          <a:lnTo>
                            <a:pt x="66" y="28"/>
                          </a:lnTo>
                          <a:lnTo>
                            <a:pt x="72" y="24"/>
                          </a:lnTo>
                          <a:lnTo>
                            <a:pt x="79" y="19"/>
                          </a:lnTo>
                          <a:lnTo>
                            <a:pt x="86" y="17"/>
                          </a:lnTo>
                          <a:lnTo>
                            <a:pt x="93" y="16"/>
                          </a:lnTo>
                          <a:lnTo>
                            <a:pt x="100" y="16"/>
                          </a:lnTo>
                          <a:lnTo>
                            <a:pt x="105" y="17"/>
                          </a:lnTo>
                          <a:lnTo>
                            <a:pt x="108" y="18"/>
                          </a:lnTo>
                          <a:lnTo>
                            <a:pt x="110" y="18"/>
                          </a:lnTo>
                          <a:lnTo>
                            <a:pt x="112" y="17"/>
                          </a:lnTo>
                          <a:lnTo>
                            <a:pt x="114" y="16"/>
                          </a:lnTo>
                          <a:lnTo>
                            <a:pt x="113" y="14"/>
                          </a:lnTo>
                          <a:lnTo>
                            <a:pt x="116" y="14"/>
                          </a:lnTo>
                          <a:lnTo>
                            <a:pt x="117" y="13"/>
                          </a:lnTo>
                          <a:lnTo>
                            <a:pt x="117" y="12"/>
                          </a:lnTo>
                          <a:lnTo>
                            <a:pt x="118" y="11"/>
                          </a:lnTo>
                          <a:lnTo>
                            <a:pt x="117" y="10"/>
                          </a:lnTo>
                          <a:lnTo>
                            <a:pt x="116" y="9"/>
                          </a:lnTo>
                          <a:lnTo>
                            <a:pt x="113" y="8"/>
                          </a:lnTo>
                          <a:lnTo>
                            <a:pt x="111" y="6"/>
                          </a:lnTo>
                          <a:lnTo>
                            <a:pt x="109" y="5"/>
                          </a:lnTo>
                          <a:lnTo>
                            <a:pt x="105" y="4"/>
                          </a:lnTo>
                          <a:lnTo>
                            <a:pt x="102" y="4"/>
                          </a:lnTo>
                          <a:lnTo>
                            <a:pt x="87" y="2"/>
                          </a:lnTo>
                          <a:lnTo>
                            <a:pt x="84" y="1"/>
                          </a:lnTo>
                          <a:lnTo>
                            <a:pt x="81" y="0"/>
                          </a:lnTo>
                          <a:lnTo>
                            <a:pt x="77" y="1"/>
                          </a:lnTo>
                          <a:lnTo>
                            <a:pt x="74" y="3"/>
                          </a:lnTo>
                          <a:lnTo>
                            <a:pt x="62" y="6"/>
                          </a:lnTo>
                          <a:lnTo>
                            <a:pt x="55" y="7"/>
                          </a:lnTo>
                          <a:lnTo>
                            <a:pt x="49" y="12"/>
                          </a:lnTo>
                          <a:lnTo>
                            <a:pt x="34" y="21"/>
                          </a:lnTo>
                          <a:lnTo>
                            <a:pt x="29" y="25"/>
                          </a:lnTo>
                          <a:lnTo>
                            <a:pt x="24" y="30"/>
                          </a:lnTo>
                          <a:lnTo>
                            <a:pt x="17" y="31"/>
                          </a:lnTo>
                          <a:lnTo>
                            <a:pt x="0" y="32"/>
                          </a:lnTo>
                          <a:lnTo>
                            <a:pt x="11" y="52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02" name="Freeform 86"/>
                    <p:cNvSpPr>
                      <a:spLocks/>
                    </p:cNvSpPr>
                    <p:nvPr/>
                  </p:nvSpPr>
                  <p:spPr bwMode="auto">
                    <a:xfrm>
                      <a:off x="385" y="189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4 w 17"/>
                        <a:gd name="T3" fmla="*/ 0 h 17"/>
                        <a:gd name="T4" fmla="*/ 12 w 17"/>
                        <a:gd name="T5" fmla="*/ 0 h 17"/>
                        <a:gd name="T6" fmla="*/ 8 w 17"/>
                        <a:gd name="T7" fmla="*/ 16 h 17"/>
                        <a:gd name="T8" fmla="*/ 7 w 17"/>
                        <a:gd name="T9" fmla="*/ 16 h 17"/>
                        <a:gd name="T10" fmla="*/ 3 w 17"/>
                        <a:gd name="T11" fmla="*/ 16 h 17"/>
                        <a:gd name="T12" fmla="*/ 0 w 17"/>
                        <a:gd name="T13" fmla="*/ 16 h 17"/>
                        <a:gd name="T14" fmla="*/ 5 w 17"/>
                        <a:gd name="T15" fmla="*/ 16 h 17"/>
                        <a:gd name="T16" fmla="*/ 7 w 17"/>
                        <a:gd name="T17" fmla="*/ 16 h 17"/>
                        <a:gd name="T18" fmla="*/ 8 w 17"/>
                        <a:gd name="T19" fmla="*/ 16 h 17"/>
                        <a:gd name="T20" fmla="*/ 10 w 17"/>
                        <a:gd name="T21" fmla="*/ 16 h 17"/>
                        <a:gd name="T22" fmla="*/ 16 w 17"/>
                        <a:gd name="T23" fmla="*/ 0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4" y="0"/>
                          </a:lnTo>
                          <a:lnTo>
                            <a:pt x="12" y="0"/>
                          </a:lnTo>
                          <a:lnTo>
                            <a:pt x="8" y="16"/>
                          </a:lnTo>
                          <a:lnTo>
                            <a:pt x="7" y="16"/>
                          </a:lnTo>
                          <a:lnTo>
                            <a:pt x="3" y="16"/>
                          </a:lnTo>
                          <a:lnTo>
                            <a:pt x="0" y="16"/>
                          </a:lnTo>
                          <a:lnTo>
                            <a:pt x="5" y="16"/>
                          </a:lnTo>
                          <a:lnTo>
                            <a:pt x="7" y="16"/>
                          </a:lnTo>
                          <a:lnTo>
                            <a:pt x="8" y="16"/>
                          </a:lnTo>
                          <a:lnTo>
                            <a:pt x="10" y="16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03" name="Freeform 87"/>
                    <p:cNvSpPr>
                      <a:spLocks/>
                    </p:cNvSpPr>
                    <p:nvPr/>
                  </p:nvSpPr>
                  <p:spPr bwMode="auto">
                    <a:xfrm>
                      <a:off x="308" y="1927"/>
                      <a:ext cx="1" cy="17"/>
                    </a:xfrm>
                    <a:custGeom>
                      <a:avLst/>
                      <a:gdLst>
                        <a:gd name="T0" fmla="*/ 0 w 1"/>
                        <a:gd name="T1" fmla="*/ 16 h 17"/>
                        <a:gd name="T2" fmla="*/ 0 w 1"/>
                        <a:gd name="T3" fmla="*/ 10 h 17"/>
                        <a:gd name="T4" fmla="*/ 0 w 1"/>
                        <a:gd name="T5" fmla="*/ 0 h 17"/>
                        <a:gd name="T6" fmla="*/ 0 w 1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"/>
                        <a:gd name="T13" fmla="*/ 0 h 17"/>
                        <a:gd name="T14" fmla="*/ 1 w 1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04" name="Freeform 88"/>
                    <p:cNvSpPr>
                      <a:spLocks/>
                    </p:cNvSpPr>
                    <p:nvPr/>
                  </p:nvSpPr>
                  <p:spPr bwMode="auto">
                    <a:xfrm>
                      <a:off x="355" y="1895"/>
                      <a:ext cx="19" cy="17"/>
                    </a:xfrm>
                    <a:custGeom>
                      <a:avLst/>
                      <a:gdLst>
                        <a:gd name="T0" fmla="*/ 18 w 19"/>
                        <a:gd name="T1" fmla="*/ 10 h 17"/>
                        <a:gd name="T2" fmla="*/ 12 w 19"/>
                        <a:gd name="T3" fmla="*/ 10 h 17"/>
                        <a:gd name="T4" fmla="*/ 10 w 19"/>
                        <a:gd name="T5" fmla="*/ 16 h 17"/>
                        <a:gd name="T6" fmla="*/ 8 w 19"/>
                        <a:gd name="T7" fmla="*/ 16 h 17"/>
                        <a:gd name="T8" fmla="*/ 7 w 19"/>
                        <a:gd name="T9" fmla="*/ 10 h 17"/>
                        <a:gd name="T10" fmla="*/ 6 w 19"/>
                        <a:gd name="T11" fmla="*/ 10 h 17"/>
                        <a:gd name="T12" fmla="*/ 3 w 19"/>
                        <a:gd name="T13" fmla="*/ 5 h 17"/>
                        <a:gd name="T14" fmla="*/ 0 w 19"/>
                        <a:gd name="T15" fmla="*/ 5 h 17"/>
                        <a:gd name="T16" fmla="*/ 2 w 19"/>
                        <a:gd name="T17" fmla="*/ 0 h 17"/>
                        <a:gd name="T18" fmla="*/ 5 w 19"/>
                        <a:gd name="T19" fmla="*/ 5 h 17"/>
                        <a:gd name="T20" fmla="*/ 8 w 19"/>
                        <a:gd name="T21" fmla="*/ 10 h 17"/>
                        <a:gd name="T22" fmla="*/ 10 w 19"/>
                        <a:gd name="T23" fmla="*/ 10 h 17"/>
                        <a:gd name="T24" fmla="*/ 11 w 19"/>
                        <a:gd name="T25" fmla="*/ 10 h 17"/>
                        <a:gd name="T26" fmla="*/ 14 w 19"/>
                        <a:gd name="T27" fmla="*/ 10 h 17"/>
                        <a:gd name="T28" fmla="*/ 18 w 19"/>
                        <a:gd name="T29" fmla="*/ 1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9"/>
                        <a:gd name="T46" fmla="*/ 0 h 17"/>
                        <a:gd name="T47" fmla="*/ 19 w 19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9" h="17">
                          <a:moveTo>
                            <a:pt x="18" y="10"/>
                          </a:moveTo>
                          <a:lnTo>
                            <a:pt x="12" y="10"/>
                          </a:lnTo>
                          <a:lnTo>
                            <a:pt x="10" y="16"/>
                          </a:lnTo>
                          <a:lnTo>
                            <a:pt x="8" y="16"/>
                          </a:lnTo>
                          <a:lnTo>
                            <a:pt x="7" y="10"/>
                          </a:lnTo>
                          <a:lnTo>
                            <a:pt x="6" y="10"/>
                          </a:lnTo>
                          <a:lnTo>
                            <a:pt x="3" y="5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lnTo>
                            <a:pt x="5" y="5"/>
                          </a:lnTo>
                          <a:lnTo>
                            <a:pt x="8" y="10"/>
                          </a:lnTo>
                          <a:lnTo>
                            <a:pt x="10" y="10"/>
                          </a:lnTo>
                          <a:lnTo>
                            <a:pt x="11" y="10"/>
                          </a:lnTo>
                          <a:lnTo>
                            <a:pt x="14" y="10"/>
                          </a:lnTo>
                          <a:lnTo>
                            <a:pt x="18" y="1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05" name="Freeform 89"/>
                    <p:cNvSpPr>
                      <a:spLocks/>
                    </p:cNvSpPr>
                    <p:nvPr/>
                  </p:nvSpPr>
                  <p:spPr bwMode="auto">
                    <a:xfrm>
                      <a:off x="364" y="191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16 w 17"/>
                        <a:gd name="T3" fmla="*/ 8 h 17"/>
                        <a:gd name="T4" fmla="*/ 0 w 17"/>
                        <a:gd name="T5" fmla="*/ 0 h 17"/>
                        <a:gd name="T6" fmla="*/ 0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16" y="8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06" name="Freeform 90"/>
                    <p:cNvSpPr>
                      <a:spLocks/>
                    </p:cNvSpPr>
                    <p:nvPr/>
                  </p:nvSpPr>
                  <p:spPr bwMode="auto">
                    <a:xfrm>
                      <a:off x="392" y="1900"/>
                      <a:ext cx="17" cy="17"/>
                    </a:xfrm>
                    <a:custGeom>
                      <a:avLst/>
                      <a:gdLst>
                        <a:gd name="T0" fmla="*/ 4 w 17"/>
                        <a:gd name="T1" fmla="*/ 0 h 17"/>
                        <a:gd name="T2" fmla="*/ 0 w 17"/>
                        <a:gd name="T3" fmla="*/ 0 h 17"/>
                        <a:gd name="T4" fmla="*/ 8 w 17"/>
                        <a:gd name="T5" fmla="*/ 8 h 17"/>
                        <a:gd name="T6" fmla="*/ 16 w 17"/>
                        <a:gd name="T7" fmla="*/ 16 h 17"/>
                        <a:gd name="T8" fmla="*/ 4 w 17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4" y="0"/>
                          </a:moveTo>
                          <a:lnTo>
                            <a:pt x="0" y="0"/>
                          </a:lnTo>
                          <a:lnTo>
                            <a:pt x="8" y="8"/>
                          </a:lnTo>
                          <a:lnTo>
                            <a:pt x="16" y="16"/>
                          </a:lnTo>
                          <a:lnTo>
                            <a:pt x="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07" name="Freeform 91"/>
                    <p:cNvSpPr>
                      <a:spLocks/>
                    </p:cNvSpPr>
                    <p:nvPr/>
                  </p:nvSpPr>
                  <p:spPr bwMode="auto">
                    <a:xfrm>
                      <a:off x="396" y="189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0 w 17"/>
                        <a:gd name="T3" fmla="*/ 0 h 17"/>
                        <a:gd name="T4" fmla="*/ 9 w 17"/>
                        <a:gd name="T5" fmla="*/ 16 h 17"/>
                        <a:gd name="T6" fmla="*/ 16 w 17"/>
                        <a:gd name="T7" fmla="*/ 16 h 17"/>
                        <a:gd name="T8" fmla="*/ 9 w 17"/>
                        <a:gd name="T9" fmla="*/ 0 h 17"/>
                        <a:gd name="T10" fmla="*/ 0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" y="16"/>
                          </a:lnTo>
                          <a:lnTo>
                            <a:pt x="16" y="16"/>
                          </a:lnTo>
                          <a:lnTo>
                            <a:pt x="9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79008" name="Freeform 92"/>
                    <p:cNvSpPr>
                      <a:spLocks/>
                    </p:cNvSpPr>
                    <p:nvPr/>
                  </p:nvSpPr>
                  <p:spPr bwMode="auto">
                    <a:xfrm>
                      <a:off x="343" y="191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9 h 17"/>
                        <a:gd name="T2" fmla="*/ 16 w 17"/>
                        <a:gd name="T3" fmla="*/ 0 h 17"/>
                        <a:gd name="T4" fmla="*/ 16 w 17"/>
                        <a:gd name="T5" fmla="*/ 6 h 17"/>
                        <a:gd name="T6" fmla="*/ 8 w 17"/>
                        <a:gd name="T7" fmla="*/ 6 h 17"/>
                        <a:gd name="T8" fmla="*/ 0 w 17"/>
                        <a:gd name="T9" fmla="*/ 6 h 17"/>
                        <a:gd name="T10" fmla="*/ 0 w 17"/>
                        <a:gd name="T11" fmla="*/ 0 h 17"/>
                        <a:gd name="T12" fmla="*/ 0 w 17"/>
                        <a:gd name="T13" fmla="*/ 6 h 17"/>
                        <a:gd name="T14" fmla="*/ 8 w 17"/>
                        <a:gd name="T15" fmla="*/ 9 h 17"/>
                        <a:gd name="T16" fmla="*/ 8 w 17"/>
                        <a:gd name="T17" fmla="*/ 16 h 17"/>
                        <a:gd name="T18" fmla="*/ 8 w 17"/>
                        <a:gd name="T19" fmla="*/ 6 h 17"/>
                        <a:gd name="T20" fmla="*/ 16 w 17"/>
                        <a:gd name="T21" fmla="*/ 6 h 17"/>
                        <a:gd name="T22" fmla="*/ 16 w 17"/>
                        <a:gd name="T23" fmla="*/ 9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9"/>
                          </a:moveTo>
                          <a:lnTo>
                            <a:pt x="16" y="0"/>
                          </a:lnTo>
                          <a:lnTo>
                            <a:pt x="16" y="6"/>
                          </a:lnTo>
                          <a:lnTo>
                            <a:pt x="8" y="6"/>
                          </a:lnTo>
                          <a:lnTo>
                            <a:pt x="0" y="6"/>
                          </a:lnTo>
                          <a:lnTo>
                            <a:pt x="0" y="0"/>
                          </a:lnTo>
                          <a:lnTo>
                            <a:pt x="0" y="6"/>
                          </a:lnTo>
                          <a:lnTo>
                            <a:pt x="8" y="9"/>
                          </a:lnTo>
                          <a:lnTo>
                            <a:pt x="8" y="16"/>
                          </a:lnTo>
                          <a:lnTo>
                            <a:pt x="8" y="6"/>
                          </a:lnTo>
                          <a:lnTo>
                            <a:pt x="16" y="6"/>
                          </a:lnTo>
                          <a:lnTo>
                            <a:pt x="16" y="9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78994" name="Freeform 93"/>
                  <p:cNvSpPr>
                    <a:spLocks/>
                  </p:cNvSpPr>
                  <p:nvPr/>
                </p:nvSpPr>
                <p:spPr bwMode="auto">
                  <a:xfrm>
                    <a:off x="194" y="1914"/>
                    <a:ext cx="115" cy="52"/>
                  </a:xfrm>
                  <a:custGeom>
                    <a:avLst/>
                    <a:gdLst>
                      <a:gd name="T0" fmla="*/ 16 w 115"/>
                      <a:gd name="T1" fmla="*/ 5 h 52"/>
                      <a:gd name="T2" fmla="*/ 46 w 115"/>
                      <a:gd name="T3" fmla="*/ 8 h 52"/>
                      <a:gd name="T4" fmla="*/ 70 w 115"/>
                      <a:gd name="T5" fmla="*/ 10 h 52"/>
                      <a:gd name="T6" fmla="*/ 82 w 115"/>
                      <a:gd name="T7" fmla="*/ 9 h 52"/>
                      <a:gd name="T8" fmla="*/ 105 w 115"/>
                      <a:gd name="T9" fmla="*/ 9 h 52"/>
                      <a:gd name="T10" fmla="*/ 112 w 115"/>
                      <a:gd name="T11" fmla="*/ 18 h 52"/>
                      <a:gd name="T12" fmla="*/ 114 w 115"/>
                      <a:gd name="T13" fmla="*/ 32 h 52"/>
                      <a:gd name="T14" fmla="*/ 98 w 115"/>
                      <a:gd name="T15" fmla="*/ 35 h 52"/>
                      <a:gd name="T16" fmla="*/ 66 w 115"/>
                      <a:gd name="T17" fmla="*/ 43 h 52"/>
                      <a:gd name="T18" fmla="*/ 4 w 115"/>
                      <a:gd name="T19" fmla="*/ 51 h 52"/>
                      <a:gd name="T20" fmla="*/ 0 w 115"/>
                      <a:gd name="T21" fmla="*/ 0 h 52"/>
                      <a:gd name="T22" fmla="*/ 16 w 115"/>
                      <a:gd name="T23" fmla="*/ 5 h 5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15"/>
                      <a:gd name="T37" fmla="*/ 0 h 52"/>
                      <a:gd name="T38" fmla="*/ 115 w 115"/>
                      <a:gd name="T39" fmla="*/ 52 h 5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15" h="52">
                        <a:moveTo>
                          <a:pt x="16" y="5"/>
                        </a:moveTo>
                        <a:lnTo>
                          <a:pt x="46" y="8"/>
                        </a:lnTo>
                        <a:lnTo>
                          <a:pt x="70" y="10"/>
                        </a:lnTo>
                        <a:lnTo>
                          <a:pt x="82" y="9"/>
                        </a:lnTo>
                        <a:lnTo>
                          <a:pt x="105" y="9"/>
                        </a:lnTo>
                        <a:lnTo>
                          <a:pt x="112" y="18"/>
                        </a:lnTo>
                        <a:lnTo>
                          <a:pt x="114" y="32"/>
                        </a:lnTo>
                        <a:lnTo>
                          <a:pt x="98" y="35"/>
                        </a:lnTo>
                        <a:lnTo>
                          <a:pt x="66" y="43"/>
                        </a:lnTo>
                        <a:lnTo>
                          <a:pt x="4" y="51"/>
                        </a:lnTo>
                        <a:lnTo>
                          <a:pt x="0" y="0"/>
                        </a:lnTo>
                        <a:lnTo>
                          <a:pt x="16" y="5"/>
                        </a:lnTo>
                      </a:path>
                    </a:pathLst>
                  </a:custGeom>
                  <a:solidFill>
                    <a:srgbClr val="00006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95" name="Freeform 94"/>
                  <p:cNvSpPr>
                    <a:spLocks/>
                  </p:cNvSpPr>
                  <p:nvPr/>
                </p:nvSpPr>
                <p:spPr bwMode="auto">
                  <a:xfrm>
                    <a:off x="198" y="1920"/>
                    <a:ext cx="99" cy="33"/>
                  </a:xfrm>
                  <a:custGeom>
                    <a:avLst/>
                    <a:gdLst>
                      <a:gd name="T0" fmla="*/ 12 w 99"/>
                      <a:gd name="T1" fmla="*/ 0 h 33"/>
                      <a:gd name="T2" fmla="*/ 35 w 99"/>
                      <a:gd name="T3" fmla="*/ 2 h 33"/>
                      <a:gd name="T4" fmla="*/ 64 w 99"/>
                      <a:gd name="T5" fmla="*/ 5 h 33"/>
                      <a:gd name="T6" fmla="*/ 83 w 99"/>
                      <a:gd name="T7" fmla="*/ 4 h 33"/>
                      <a:gd name="T8" fmla="*/ 92 w 99"/>
                      <a:gd name="T9" fmla="*/ 5 h 33"/>
                      <a:gd name="T10" fmla="*/ 96 w 99"/>
                      <a:gd name="T11" fmla="*/ 10 h 33"/>
                      <a:gd name="T12" fmla="*/ 98 w 99"/>
                      <a:gd name="T13" fmla="*/ 18 h 33"/>
                      <a:gd name="T14" fmla="*/ 74 w 99"/>
                      <a:gd name="T15" fmla="*/ 24 h 33"/>
                      <a:gd name="T16" fmla="*/ 78 w 99"/>
                      <a:gd name="T17" fmla="*/ 19 h 33"/>
                      <a:gd name="T18" fmla="*/ 81 w 99"/>
                      <a:gd name="T19" fmla="*/ 13 h 33"/>
                      <a:gd name="T20" fmla="*/ 76 w 99"/>
                      <a:gd name="T21" fmla="*/ 18 h 33"/>
                      <a:gd name="T22" fmla="*/ 65 w 99"/>
                      <a:gd name="T23" fmla="*/ 25 h 33"/>
                      <a:gd name="T24" fmla="*/ 41 w 99"/>
                      <a:gd name="T25" fmla="*/ 32 h 33"/>
                      <a:gd name="T26" fmla="*/ 23 w 99"/>
                      <a:gd name="T27" fmla="*/ 32 h 33"/>
                      <a:gd name="T28" fmla="*/ 47 w 99"/>
                      <a:gd name="T29" fmla="*/ 26 h 33"/>
                      <a:gd name="T30" fmla="*/ 62 w 99"/>
                      <a:gd name="T31" fmla="*/ 17 h 33"/>
                      <a:gd name="T32" fmla="*/ 43 w 99"/>
                      <a:gd name="T33" fmla="*/ 23 h 33"/>
                      <a:gd name="T34" fmla="*/ 24 w 99"/>
                      <a:gd name="T35" fmla="*/ 28 h 33"/>
                      <a:gd name="T36" fmla="*/ 0 w 99"/>
                      <a:gd name="T37" fmla="*/ 32 h 33"/>
                      <a:gd name="T38" fmla="*/ 1 w 99"/>
                      <a:gd name="T39" fmla="*/ 12 h 33"/>
                      <a:gd name="T40" fmla="*/ 12 w 99"/>
                      <a:gd name="T41" fmla="*/ 0 h 33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99"/>
                      <a:gd name="T64" fmla="*/ 0 h 33"/>
                      <a:gd name="T65" fmla="*/ 99 w 99"/>
                      <a:gd name="T66" fmla="*/ 33 h 33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99" h="33">
                        <a:moveTo>
                          <a:pt x="12" y="0"/>
                        </a:moveTo>
                        <a:lnTo>
                          <a:pt x="35" y="2"/>
                        </a:lnTo>
                        <a:lnTo>
                          <a:pt x="64" y="5"/>
                        </a:lnTo>
                        <a:lnTo>
                          <a:pt x="83" y="4"/>
                        </a:lnTo>
                        <a:lnTo>
                          <a:pt x="92" y="5"/>
                        </a:lnTo>
                        <a:lnTo>
                          <a:pt x="96" y="10"/>
                        </a:lnTo>
                        <a:lnTo>
                          <a:pt x="98" y="18"/>
                        </a:lnTo>
                        <a:lnTo>
                          <a:pt x="74" y="24"/>
                        </a:lnTo>
                        <a:lnTo>
                          <a:pt x="78" y="19"/>
                        </a:lnTo>
                        <a:lnTo>
                          <a:pt x="81" y="13"/>
                        </a:lnTo>
                        <a:lnTo>
                          <a:pt x="76" y="18"/>
                        </a:lnTo>
                        <a:lnTo>
                          <a:pt x="65" y="25"/>
                        </a:lnTo>
                        <a:lnTo>
                          <a:pt x="41" y="32"/>
                        </a:lnTo>
                        <a:lnTo>
                          <a:pt x="23" y="32"/>
                        </a:lnTo>
                        <a:lnTo>
                          <a:pt x="47" y="26"/>
                        </a:lnTo>
                        <a:lnTo>
                          <a:pt x="62" y="17"/>
                        </a:lnTo>
                        <a:lnTo>
                          <a:pt x="43" y="23"/>
                        </a:lnTo>
                        <a:lnTo>
                          <a:pt x="24" y="28"/>
                        </a:lnTo>
                        <a:lnTo>
                          <a:pt x="0" y="32"/>
                        </a:lnTo>
                        <a:lnTo>
                          <a:pt x="1" y="12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96" name="Freeform 95"/>
                  <p:cNvSpPr>
                    <a:spLocks/>
                  </p:cNvSpPr>
                  <p:nvPr/>
                </p:nvSpPr>
                <p:spPr bwMode="auto">
                  <a:xfrm>
                    <a:off x="87" y="1778"/>
                    <a:ext cx="238" cy="214"/>
                  </a:xfrm>
                  <a:custGeom>
                    <a:avLst/>
                    <a:gdLst>
                      <a:gd name="T0" fmla="*/ 22 w 238"/>
                      <a:gd name="T1" fmla="*/ 0 h 214"/>
                      <a:gd name="T2" fmla="*/ 37 w 238"/>
                      <a:gd name="T3" fmla="*/ 3 h 214"/>
                      <a:gd name="T4" fmla="*/ 49 w 238"/>
                      <a:gd name="T5" fmla="*/ 11 h 214"/>
                      <a:gd name="T6" fmla="*/ 56 w 238"/>
                      <a:gd name="T7" fmla="*/ 22 h 214"/>
                      <a:gd name="T8" fmla="*/ 57 w 238"/>
                      <a:gd name="T9" fmla="*/ 38 h 214"/>
                      <a:gd name="T10" fmla="*/ 62 w 238"/>
                      <a:gd name="T11" fmla="*/ 61 h 214"/>
                      <a:gd name="T12" fmla="*/ 69 w 238"/>
                      <a:gd name="T13" fmla="*/ 80 h 214"/>
                      <a:gd name="T14" fmla="*/ 78 w 238"/>
                      <a:gd name="T15" fmla="*/ 104 h 214"/>
                      <a:gd name="T16" fmla="*/ 84 w 238"/>
                      <a:gd name="T17" fmla="*/ 122 h 214"/>
                      <a:gd name="T18" fmla="*/ 92 w 238"/>
                      <a:gd name="T19" fmla="*/ 142 h 214"/>
                      <a:gd name="T20" fmla="*/ 71 w 238"/>
                      <a:gd name="T21" fmla="*/ 149 h 214"/>
                      <a:gd name="T22" fmla="*/ 94 w 238"/>
                      <a:gd name="T23" fmla="*/ 146 h 214"/>
                      <a:gd name="T24" fmla="*/ 100 w 238"/>
                      <a:gd name="T25" fmla="*/ 153 h 214"/>
                      <a:gd name="T26" fmla="*/ 89 w 238"/>
                      <a:gd name="T27" fmla="*/ 162 h 214"/>
                      <a:gd name="T28" fmla="*/ 104 w 238"/>
                      <a:gd name="T29" fmla="*/ 157 h 214"/>
                      <a:gd name="T30" fmla="*/ 121 w 238"/>
                      <a:gd name="T31" fmla="*/ 163 h 214"/>
                      <a:gd name="T32" fmla="*/ 143 w 238"/>
                      <a:gd name="T33" fmla="*/ 168 h 214"/>
                      <a:gd name="T34" fmla="*/ 170 w 238"/>
                      <a:gd name="T35" fmla="*/ 174 h 214"/>
                      <a:gd name="T36" fmla="*/ 192 w 238"/>
                      <a:gd name="T37" fmla="*/ 177 h 214"/>
                      <a:gd name="T38" fmla="*/ 216 w 238"/>
                      <a:gd name="T39" fmla="*/ 179 h 214"/>
                      <a:gd name="T40" fmla="*/ 231 w 238"/>
                      <a:gd name="T41" fmla="*/ 178 h 214"/>
                      <a:gd name="T42" fmla="*/ 234 w 238"/>
                      <a:gd name="T43" fmla="*/ 183 h 214"/>
                      <a:gd name="T44" fmla="*/ 237 w 238"/>
                      <a:gd name="T45" fmla="*/ 194 h 214"/>
                      <a:gd name="T46" fmla="*/ 237 w 238"/>
                      <a:gd name="T47" fmla="*/ 200 h 214"/>
                      <a:gd name="T48" fmla="*/ 221 w 238"/>
                      <a:gd name="T49" fmla="*/ 207 h 214"/>
                      <a:gd name="T50" fmla="*/ 218 w 238"/>
                      <a:gd name="T51" fmla="*/ 201 h 214"/>
                      <a:gd name="T52" fmla="*/ 213 w 238"/>
                      <a:gd name="T53" fmla="*/ 207 h 214"/>
                      <a:gd name="T54" fmla="*/ 189 w 238"/>
                      <a:gd name="T55" fmla="*/ 209 h 214"/>
                      <a:gd name="T56" fmla="*/ 142 w 238"/>
                      <a:gd name="T57" fmla="*/ 213 h 214"/>
                      <a:gd name="T58" fmla="*/ 83 w 238"/>
                      <a:gd name="T59" fmla="*/ 202 h 214"/>
                      <a:gd name="T60" fmla="*/ 70 w 238"/>
                      <a:gd name="T61" fmla="*/ 200 h 214"/>
                      <a:gd name="T62" fmla="*/ 51 w 238"/>
                      <a:gd name="T63" fmla="*/ 171 h 214"/>
                      <a:gd name="T64" fmla="*/ 26 w 238"/>
                      <a:gd name="T65" fmla="*/ 121 h 214"/>
                      <a:gd name="T66" fmla="*/ 8 w 238"/>
                      <a:gd name="T67" fmla="*/ 67 h 214"/>
                      <a:gd name="T68" fmla="*/ 0 w 238"/>
                      <a:gd name="T69" fmla="*/ 45 h 214"/>
                      <a:gd name="T70" fmla="*/ 2 w 238"/>
                      <a:gd name="T71" fmla="*/ 23 h 214"/>
                      <a:gd name="T72" fmla="*/ 11 w 238"/>
                      <a:gd name="T73" fmla="*/ 7 h 214"/>
                      <a:gd name="T74" fmla="*/ 22 w 238"/>
                      <a:gd name="T75" fmla="*/ 0 h 21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238"/>
                      <a:gd name="T115" fmla="*/ 0 h 214"/>
                      <a:gd name="T116" fmla="*/ 238 w 238"/>
                      <a:gd name="T117" fmla="*/ 214 h 21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238" h="214">
                        <a:moveTo>
                          <a:pt x="22" y="0"/>
                        </a:moveTo>
                        <a:lnTo>
                          <a:pt x="37" y="3"/>
                        </a:lnTo>
                        <a:lnTo>
                          <a:pt x="49" y="11"/>
                        </a:lnTo>
                        <a:lnTo>
                          <a:pt x="56" y="22"/>
                        </a:lnTo>
                        <a:lnTo>
                          <a:pt x="57" y="38"/>
                        </a:lnTo>
                        <a:lnTo>
                          <a:pt x="62" y="61"/>
                        </a:lnTo>
                        <a:lnTo>
                          <a:pt x="69" y="80"/>
                        </a:lnTo>
                        <a:lnTo>
                          <a:pt x="78" y="104"/>
                        </a:lnTo>
                        <a:lnTo>
                          <a:pt x="84" y="122"/>
                        </a:lnTo>
                        <a:lnTo>
                          <a:pt x="92" y="142"/>
                        </a:lnTo>
                        <a:lnTo>
                          <a:pt x="71" y="149"/>
                        </a:lnTo>
                        <a:lnTo>
                          <a:pt x="94" y="146"/>
                        </a:lnTo>
                        <a:lnTo>
                          <a:pt x="100" y="153"/>
                        </a:lnTo>
                        <a:lnTo>
                          <a:pt x="89" y="162"/>
                        </a:lnTo>
                        <a:lnTo>
                          <a:pt x="104" y="157"/>
                        </a:lnTo>
                        <a:lnTo>
                          <a:pt x="121" y="163"/>
                        </a:lnTo>
                        <a:lnTo>
                          <a:pt x="143" y="168"/>
                        </a:lnTo>
                        <a:lnTo>
                          <a:pt x="170" y="174"/>
                        </a:lnTo>
                        <a:lnTo>
                          <a:pt x="192" y="177"/>
                        </a:lnTo>
                        <a:lnTo>
                          <a:pt x="216" y="179"/>
                        </a:lnTo>
                        <a:lnTo>
                          <a:pt x="231" y="178"/>
                        </a:lnTo>
                        <a:lnTo>
                          <a:pt x="234" y="183"/>
                        </a:lnTo>
                        <a:lnTo>
                          <a:pt x="237" y="194"/>
                        </a:lnTo>
                        <a:lnTo>
                          <a:pt x="237" y="200"/>
                        </a:lnTo>
                        <a:lnTo>
                          <a:pt x="221" y="207"/>
                        </a:lnTo>
                        <a:lnTo>
                          <a:pt x="218" y="201"/>
                        </a:lnTo>
                        <a:lnTo>
                          <a:pt x="213" y="207"/>
                        </a:lnTo>
                        <a:lnTo>
                          <a:pt x="189" y="209"/>
                        </a:lnTo>
                        <a:lnTo>
                          <a:pt x="142" y="213"/>
                        </a:lnTo>
                        <a:lnTo>
                          <a:pt x="83" y="202"/>
                        </a:lnTo>
                        <a:lnTo>
                          <a:pt x="70" y="200"/>
                        </a:lnTo>
                        <a:lnTo>
                          <a:pt x="51" y="171"/>
                        </a:lnTo>
                        <a:lnTo>
                          <a:pt x="26" y="121"/>
                        </a:lnTo>
                        <a:lnTo>
                          <a:pt x="8" y="67"/>
                        </a:lnTo>
                        <a:lnTo>
                          <a:pt x="0" y="45"/>
                        </a:lnTo>
                        <a:lnTo>
                          <a:pt x="2" y="23"/>
                        </a:lnTo>
                        <a:lnTo>
                          <a:pt x="11" y="7"/>
                        </a:lnTo>
                        <a:lnTo>
                          <a:pt x="2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97" name="Freeform 96"/>
                  <p:cNvSpPr>
                    <a:spLocks/>
                  </p:cNvSpPr>
                  <p:nvPr/>
                </p:nvSpPr>
                <p:spPr bwMode="auto">
                  <a:xfrm>
                    <a:off x="118" y="1771"/>
                    <a:ext cx="86" cy="164"/>
                  </a:xfrm>
                  <a:custGeom>
                    <a:avLst/>
                    <a:gdLst>
                      <a:gd name="T0" fmla="*/ 12 w 86"/>
                      <a:gd name="T1" fmla="*/ 0 h 164"/>
                      <a:gd name="T2" fmla="*/ 0 w 86"/>
                      <a:gd name="T3" fmla="*/ 9 h 164"/>
                      <a:gd name="T4" fmla="*/ 5 w 86"/>
                      <a:gd name="T5" fmla="*/ 12 h 164"/>
                      <a:gd name="T6" fmla="*/ 14 w 86"/>
                      <a:gd name="T7" fmla="*/ 23 h 164"/>
                      <a:gd name="T8" fmla="*/ 26 w 86"/>
                      <a:gd name="T9" fmla="*/ 31 h 164"/>
                      <a:gd name="T10" fmla="*/ 33 w 86"/>
                      <a:gd name="T11" fmla="*/ 60 h 164"/>
                      <a:gd name="T12" fmla="*/ 39 w 86"/>
                      <a:gd name="T13" fmla="*/ 76 h 164"/>
                      <a:gd name="T14" fmla="*/ 49 w 86"/>
                      <a:gd name="T15" fmla="*/ 90 h 164"/>
                      <a:gd name="T16" fmla="*/ 57 w 86"/>
                      <a:gd name="T17" fmla="*/ 102 h 164"/>
                      <a:gd name="T18" fmla="*/ 46 w 86"/>
                      <a:gd name="T19" fmla="*/ 92 h 164"/>
                      <a:gd name="T20" fmla="*/ 37 w 86"/>
                      <a:gd name="T21" fmla="*/ 78 h 164"/>
                      <a:gd name="T22" fmla="*/ 46 w 86"/>
                      <a:gd name="T23" fmla="*/ 101 h 164"/>
                      <a:gd name="T24" fmla="*/ 52 w 86"/>
                      <a:gd name="T25" fmla="*/ 119 h 164"/>
                      <a:gd name="T26" fmla="*/ 58 w 86"/>
                      <a:gd name="T27" fmla="*/ 138 h 164"/>
                      <a:gd name="T28" fmla="*/ 63 w 86"/>
                      <a:gd name="T29" fmla="*/ 149 h 164"/>
                      <a:gd name="T30" fmla="*/ 67 w 86"/>
                      <a:gd name="T31" fmla="*/ 154 h 164"/>
                      <a:gd name="T32" fmla="*/ 72 w 86"/>
                      <a:gd name="T33" fmla="*/ 160 h 164"/>
                      <a:gd name="T34" fmla="*/ 81 w 86"/>
                      <a:gd name="T35" fmla="*/ 163 h 164"/>
                      <a:gd name="T36" fmla="*/ 81 w 86"/>
                      <a:gd name="T37" fmla="*/ 153 h 164"/>
                      <a:gd name="T38" fmla="*/ 82 w 86"/>
                      <a:gd name="T39" fmla="*/ 142 h 164"/>
                      <a:gd name="T40" fmla="*/ 85 w 86"/>
                      <a:gd name="T41" fmla="*/ 130 h 164"/>
                      <a:gd name="T42" fmla="*/ 85 w 86"/>
                      <a:gd name="T43" fmla="*/ 118 h 164"/>
                      <a:gd name="T44" fmla="*/ 81 w 86"/>
                      <a:gd name="T45" fmla="*/ 104 h 164"/>
                      <a:gd name="T46" fmla="*/ 76 w 86"/>
                      <a:gd name="T47" fmla="*/ 93 h 164"/>
                      <a:gd name="T48" fmla="*/ 69 w 86"/>
                      <a:gd name="T49" fmla="*/ 87 h 164"/>
                      <a:gd name="T50" fmla="*/ 59 w 86"/>
                      <a:gd name="T51" fmla="*/ 78 h 164"/>
                      <a:gd name="T52" fmla="*/ 49 w 86"/>
                      <a:gd name="T53" fmla="*/ 65 h 164"/>
                      <a:gd name="T54" fmla="*/ 39 w 86"/>
                      <a:gd name="T55" fmla="*/ 48 h 164"/>
                      <a:gd name="T56" fmla="*/ 48 w 86"/>
                      <a:gd name="T57" fmla="*/ 57 h 164"/>
                      <a:gd name="T58" fmla="*/ 56 w 86"/>
                      <a:gd name="T59" fmla="*/ 69 h 164"/>
                      <a:gd name="T60" fmla="*/ 66 w 86"/>
                      <a:gd name="T61" fmla="*/ 81 h 164"/>
                      <a:gd name="T62" fmla="*/ 57 w 86"/>
                      <a:gd name="T63" fmla="*/ 64 h 164"/>
                      <a:gd name="T64" fmla="*/ 46 w 86"/>
                      <a:gd name="T65" fmla="*/ 41 h 164"/>
                      <a:gd name="T66" fmla="*/ 34 w 86"/>
                      <a:gd name="T67" fmla="*/ 17 h 164"/>
                      <a:gd name="T68" fmla="*/ 27 w 86"/>
                      <a:gd name="T69" fmla="*/ 10 h 164"/>
                      <a:gd name="T70" fmla="*/ 12 w 86"/>
                      <a:gd name="T71" fmla="*/ 0 h 164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86"/>
                      <a:gd name="T109" fmla="*/ 0 h 164"/>
                      <a:gd name="T110" fmla="*/ 86 w 86"/>
                      <a:gd name="T111" fmla="*/ 164 h 164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86" h="164">
                        <a:moveTo>
                          <a:pt x="12" y="0"/>
                        </a:moveTo>
                        <a:lnTo>
                          <a:pt x="0" y="9"/>
                        </a:lnTo>
                        <a:lnTo>
                          <a:pt x="5" y="12"/>
                        </a:lnTo>
                        <a:lnTo>
                          <a:pt x="14" y="23"/>
                        </a:lnTo>
                        <a:lnTo>
                          <a:pt x="26" y="31"/>
                        </a:lnTo>
                        <a:lnTo>
                          <a:pt x="33" y="60"/>
                        </a:lnTo>
                        <a:lnTo>
                          <a:pt x="39" y="76"/>
                        </a:lnTo>
                        <a:lnTo>
                          <a:pt x="49" y="90"/>
                        </a:lnTo>
                        <a:lnTo>
                          <a:pt x="57" y="102"/>
                        </a:lnTo>
                        <a:lnTo>
                          <a:pt x="46" y="92"/>
                        </a:lnTo>
                        <a:lnTo>
                          <a:pt x="37" y="78"/>
                        </a:lnTo>
                        <a:lnTo>
                          <a:pt x="46" y="101"/>
                        </a:lnTo>
                        <a:lnTo>
                          <a:pt x="52" y="119"/>
                        </a:lnTo>
                        <a:lnTo>
                          <a:pt x="58" y="138"/>
                        </a:lnTo>
                        <a:lnTo>
                          <a:pt x="63" y="149"/>
                        </a:lnTo>
                        <a:lnTo>
                          <a:pt x="67" y="154"/>
                        </a:lnTo>
                        <a:lnTo>
                          <a:pt x="72" y="160"/>
                        </a:lnTo>
                        <a:lnTo>
                          <a:pt x="81" y="163"/>
                        </a:lnTo>
                        <a:lnTo>
                          <a:pt x="81" y="153"/>
                        </a:lnTo>
                        <a:lnTo>
                          <a:pt x="82" y="142"/>
                        </a:lnTo>
                        <a:lnTo>
                          <a:pt x="85" y="130"/>
                        </a:lnTo>
                        <a:lnTo>
                          <a:pt x="85" y="118"/>
                        </a:lnTo>
                        <a:lnTo>
                          <a:pt x="81" y="104"/>
                        </a:lnTo>
                        <a:lnTo>
                          <a:pt x="76" y="93"/>
                        </a:lnTo>
                        <a:lnTo>
                          <a:pt x="69" y="87"/>
                        </a:lnTo>
                        <a:lnTo>
                          <a:pt x="59" y="78"/>
                        </a:lnTo>
                        <a:lnTo>
                          <a:pt x="49" y="65"/>
                        </a:lnTo>
                        <a:lnTo>
                          <a:pt x="39" y="48"/>
                        </a:lnTo>
                        <a:lnTo>
                          <a:pt x="48" y="57"/>
                        </a:lnTo>
                        <a:lnTo>
                          <a:pt x="56" y="69"/>
                        </a:lnTo>
                        <a:lnTo>
                          <a:pt x="66" y="81"/>
                        </a:lnTo>
                        <a:lnTo>
                          <a:pt x="57" y="64"/>
                        </a:lnTo>
                        <a:lnTo>
                          <a:pt x="46" y="41"/>
                        </a:lnTo>
                        <a:lnTo>
                          <a:pt x="34" y="17"/>
                        </a:lnTo>
                        <a:lnTo>
                          <a:pt x="27" y="10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98" name="Freeform 97"/>
                  <p:cNvSpPr>
                    <a:spLocks/>
                  </p:cNvSpPr>
                  <p:nvPr/>
                </p:nvSpPr>
                <p:spPr bwMode="auto">
                  <a:xfrm>
                    <a:off x="48" y="1760"/>
                    <a:ext cx="361" cy="431"/>
                  </a:xfrm>
                  <a:custGeom>
                    <a:avLst/>
                    <a:gdLst>
                      <a:gd name="T0" fmla="*/ 55 w 361"/>
                      <a:gd name="T1" fmla="*/ 24 h 431"/>
                      <a:gd name="T2" fmla="*/ 40 w 361"/>
                      <a:gd name="T3" fmla="*/ 62 h 431"/>
                      <a:gd name="T4" fmla="*/ 33 w 361"/>
                      <a:gd name="T5" fmla="*/ 113 h 431"/>
                      <a:gd name="T6" fmla="*/ 39 w 361"/>
                      <a:gd name="T7" fmla="*/ 96 h 431"/>
                      <a:gd name="T8" fmla="*/ 53 w 361"/>
                      <a:gd name="T9" fmla="*/ 124 h 431"/>
                      <a:gd name="T10" fmla="*/ 55 w 361"/>
                      <a:gd name="T11" fmla="*/ 179 h 431"/>
                      <a:gd name="T12" fmla="*/ 58 w 361"/>
                      <a:gd name="T13" fmla="*/ 159 h 431"/>
                      <a:gd name="T14" fmla="*/ 88 w 361"/>
                      <a:gd name="T15" fmla="*/ 200 h 431"/>
                      <a:gd name="T16" fmla="*/ 133 w 361"/>
                      <a:gd name="T17" fmla="*/ 231 h 431"/>
                      <a:gd name="T18" fmla="*/ 134 w 361"/>
                      <a:gd name="T19" fmla="*/ 247 h 431"/>
                      <a:gd name="T20" fmla="*/ 144 w 361"/>
                      <a:gd name="T21" fmla="*/ 244 h 431"/>
                      <a:gd name="T22" fmla="*/ 152 w 361"/>
                      <a:gd name="T23" fmla="*/ 268 h 431"/>
                      <a:gd name="T24" fmla="*/ 154 w 361"/>
                      <a:gd name="T25" fmla="*/ 284 h 431"/>
                      <a:gd name="T26" fmla="*/ 119 w 361"/>
                      <a:gd name="T27" fmla="*/ 309 h 431"/>
                      <a:gd name="T28" fmla="*/ 167 w 361"/>
                      <a:gd name="T29" fmla="*/ 297 h 431"/>
                      <a:gd name="T30" fmla="*/ 139 w 361"/>
                      <a:gd name="T31" fmla="*/ 321 h 431"/>
                      <a:gd name="T32" fmla="*/ 184 w 361"/>
                      <a:gd name="T33" fmla="*/ 303 h 431"/>
                      <a:gd name="T34" fmla="*/ 182 w 361"/>
                      <a:gd name="T35" fmla="*/ 318 h 431"/>
                      <a:gd name="T36" fmla="*/ 199 w 361"/>
                      <a:gd name="T37" fmla="*/ 311 h 431"/>
                      <a:gd name="T38" fmla="*/ 296 w 361"/>
                      <a:gd name="T39" fmla="*/ 344 h 431"/>
                      <a:gd name="T40" fmla="*/ 346 w 361"/>
                      <a:gd name="T41" fmla="*/ 392 h 431"/>
                      <a:gd name="T42" fmla="*/ 219 w 361"/>
                      <a:gd name="T43" fmla="*/ 427 h 431"/>
                      <a:gd name="T44" fmla="*/ 243 w 361"/>
                      <a:gd name="T45" fmla="*/ 419 h 431"/>
                      <a:gd name="T46" fmla="*/ 225 w 361"/>
                      <a:gd name="T47" fmla="*/ 415 h 431"/>
                      <a:gd name="T48" fmla="*/ 189 w 361"/>
                      <a:gd name="T49" fmla="*/ 419 h 431"/>
                      <a:gd name="T50" fmla="*/ 260 w 361"/>
                      <a:gd name="T51" fmla="*/ 386 h 431"/>
                      <a:gd name="T52" fmla="*/ 51 w 361"/>
                      <a:gd name="T53" fmla="*/ 414 h 431"/>
                      <a:gd name="T54" fmla="*/ 8 w 361"/>
                      <a:gd name="T55" fmla="*/ 393 h 431"/>
                      <a:gd name="T56" fmla="*/ 7 w 361"/>
                      <a:gd name="T57" fmla="*/ 347 h 431"/>
                      <a:gd name="T58" fmla="*/ 26 w 361"/>
                      <a:gd name="T59" fmla="*/ 285 h 431"/>
                      <a:gd name="T60" fmla="*/ 73 w 361"/>
                      <a:gd name="T61" fmla="*/ 314 h 431"/>
                      <a:gd name="T62" fmla="*/ 45 w 361"/>
                      <a:gd name="T63" fmla="*/ 268 h 431"/>
                      <a:gd name="T64" fmla="*/ 72 w 361"/>
                      <a:gd name="T65" fmla="*/ 258 h 431"/>
                      <a:gd name="T66" fmla="*/ 58 w 361"/>
                      <a:gd name="T67" fmla="*/ 233 h 431"/>
                      <a:gd name="T68" fmla="*/ 43 w 361"/>
                      <a:gd name="T69" fmla="*/ 243 h 431"/>
                      <a:gd name="T70" fmla="*/ 12 w 361"/>
                      <a:gd name="T71" fmla="*/ 175 h 431"/>
                      <a:gd name="T72" fmla="*/ 11 w 361"/>
                      <a:gd name="T73" fmla="*/ 107 h 431"/>
                      <a:gd name="T74" fmla="*/ 4 w 361"/>
                      <a:gd name="T75" fmla="*/ 147 h 431"/>
                      <a:gd name="T76" fmla="*/ 0 w 361"/>
                      <a:gd name="T77" fmla="*/ 98 h 431"/>
                      <a:gd name="T78" fmla="*/ 23 w 361"/>
                      <a:gd name="T79" fmla="*/ 51 h 431"/>
                      <a:gd name="T80" fmla="*/ 0 w 361"/>
                      <a:gd name="T81" fmla="*/ 93 h 431"/>
                      <a:gd name="T82" fmla="*/ 14 w 361"/>
                      <a:gd name="T83" fmla="*/ 41 h 431"/>
                      <a:gd name="T84" fmla="*/ 46 w 361"/>
                      <a:gd name="T85" fmla="*/ 0 h 431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361"/>
                      <a:gd name="T130" fmla="*/ 0 h 431"/>
                      <a:gd name="T131" fmla="*/ 361 w 361"/>
                      <a:gd name="T132" fmla="*/ 431 h 431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361" h="431">
                        <a:moveTo>
                          <a:pt x="76" y="10"/>
                        </a:moveTo>
                        <a:lnTo>
                          <a:pt x="67" y="20"/>
                        </a:lnTo>
                        <a:lnTo>
                          <a:pt x="55" y="24"/>
                        </a:lnTo>
                        <a:lnTo>
                          <a:pt x="43" y="38"/>
                        </a:lnTo>
                        <a:lnTo>
                          <a:pt x="40" y="48"/>
                        </a:lnTo>
                        <a:lnTo>
                          <a:pt x="40" y="62"/>
                        </a:lnTo>
                        <a:lnTo>
                          <a:pt x="39" y="74"/>
                        </a:lnTo>
                        <a:lnTo>
                          <a:pt x="36" y="93"/>
                        </a:lnTo>
                        <a:lnTo>
                          <a:pt x="33" y="113"/>
                        </a:lnTo>
                        <a:lnTo>
                          <a:pt x="31" y="135"/>
                        </a:lnTo>
                        <a:lnTo>
                          <a:pt x="36" y="112"/>
                        </a:lnTo>
                        <a:lnTo>
                          <a:pt x="39" y="96"/>
                        </a:lnTo>
                        <a:lnTo>
                          <a:pt x="41" y="85"/>
                        </a:lnTo>
                        <a:lnTo>
                          <a:pt x="46" y="104"/>
                        </a:lnTo>
                        <a:lnTo>
                          <a:pt x="53" y="124"/>
                        </a:lnTo>
                        <a:lnTo>
                          <a:pt x="57" y="135"/>
                        </a:lnTo>
                        <a:lnTo>
                          <a:pt x="55" y="156"/>
                        </a:lnTo>
                        <a:lnTo>
                          <a:pt x="55" y="179"/>
                        </a:lnTo>
                        <a:lnTo>
                          <a:pt x="56" y="200"/>
                        </a:lnTo>
                        <a:lnTo>
                          <a:pt x="57" y="177"/>
                        </a:lnTo>
                        <a:lnTo>
                          <a:pt x="58" y="159"/>
                        </a:lnTo>
                        <a:lnTo>
                          <a:pt x="62" y="144"/>
                        </a:lnTo>
                        <a:lnTo>
                          <a:pt x="76" y="180"/>
                        </a:lnTo>
                        <a:lnTo>
                          <a:pt x="88" y="200"/>
                        </a:lnTo>
                        <a:lnTo>
                          <a:pt x="94" y="209"/>
                        </a:lnTo>
                        <a:lnTo>
                          <a:pt x="103" y="223"/>
                        </a:lnTo>
                        <a:lnTo>
                          <a:pt x="133" y="231"/>
                        </a:lnTo>
                        <a:lnTo>
                          <a:pt x="148" y="233"/>
                        </a:lnTo>
                        <a:lnTo>
                          <a:pt x="143" y="241"/>
                        </a:lnTo>
                        <a:lnTo>
                          <a:pt x="134" y="247"/>
                        </a:lnTo>
                        <a:lnTo>
                          <a:pt x="103" y="264"/>
                        </a:lnTo>
                        <a:lnTo>
                          <a:pt x="129" y="255"/>
                        </a:lnTo>
                        <a:lnTo>
                          <a:pt x="144" y="244"/>
                        </a:lnTo>
                        <a:lnTo>
                          <a:pt x="158" y="235"/>
                        </a:lnTo>
                        <a:lnTo>
                          <a:pt x="158" y="256"/>
                        </a:lnTo>
                        <a:lnTo>
                          <a:pt x="152" y="268"/>
                        </a:lnTo>
                        <a:lnTo>
                          <a:pt x="136" y="276"/>
                        </a:lnTo>
                        <a:lnTo>
                          <a:pt x="153" y="276"/>
                        </a:lnTo>
                        <a:lnTo>
                          <a:pt x="154" y="284"/>
                        </a:lnTo>
                        <a:lnTo>
                          <a:pt x="152" y="291"/>
                        </a:lnTo>
                        <a:lnTo>
                          <a:pt x="144" y="296"/>
                        </a:lnTo>
                        <a:lnTo>
                          <a:pt x="119" y="309"/>
                        </a:lnTo>
                        <a:lnTo>
                          <a:pt x="153" y="297"/>
                        </a:lnTo>
                        <a:lnTo>
                          <a:pt x="160" y="296"/>
                        </a:lnTo>
                        <a:lnTo>
                          <a:pt x="167" y="297"/>
                        </a:lnTo>
                        <a:lnTo>
                          <a:pt x="167" y="303"/>
                        </a:lnTo>
                        <a:lnTo>
                          <a:pt x="158" y="310"/>
                        </a:lnTo>
                        <a:lnTo>
                          <a:pt x="139" y="321"/>
                        </a:lnTo>
                        <a:lnTo>
                          <a:pt x="167" y="310"/>
                        </a:lnTo>
                        <a:lnTo>
                          <a:pt x="175" y="301"/>
                        </a:lnTo>
                        <a:lnTo>
                          <a:pt x="184" y="303"/>
                        </a:lnTo>
                        <a:lnTo>
                          <a:pt x="191" y="306"/>
                        </a:lnTo>
                        <a:lnTo>
                          <a:pt x="188" y="313"/>
                        </a:lnTo>
                        <a:lnTo>
                          <a:pt x="182" y="318"/>
                        </a:lnTo>
                        <a:lnTo>
                          <a:pt x="167" y="327"/>
                        </a:lnTo>
                        <a:lnTo>
                          <a:pt x="188" y="320"/>
                        </a:lnTo>
                        <a:lnTo>
                          <a:pt x="199" y="311"/>
                        </a:lnTo>
                        <a:lnTo>
                          <a:pt x="213" y="315"/>
                        </a:lnTo>
                        <a:lnTo>
                          <a:pt x="258" y="330"/>
                        </a:lnTo>
                        <a:lnTo>
                          <a:pt x="296" y="344"/>
                        </a:lnTo>
                        <a:lnTo>
                          <a:pt x="325" y="355"/>
                        </a:lnTo>
                        <a:lnTo>
                          <a:pt x="335" y="371"/>
                        </a:lnTo>
                        <a:lnTo>
                          <a:pt x="346" y="392"/>
                        </a:lnTo>
                        <a:lnTo>
                          <a:pt x="360" y="430"/>
                        </a:lnTo>
                        <a:lnTo>
                          <a:pt x="229" y="430"/>
                        </a:lnTo>
                        <a:lnTo>
                          <a:pt x="219" y="427"/>
                        </a:lnTo>
                        <a:lnTo>
                          <a:pt x="252" y="421"/>
                        </a:lnTo>
                        <a:lnTo>
                          <a:pt x="304" y="401"/>
                        </a:lnTo>
                        <a:lnTo>
                          <a:pt x="243" y="419"/>
                        </a:lnTo>
                        <a:lnTo>
                          <a:pt x="214" y="425"/>
                        </a:lnTo>
                        <a:lnTo>
                          <a:pt x="194" y="421"/>
                        </a:lnTo>
                        <a:lnTo>
                          <a:pt x="225" y="415"/>
                        </a:lnTo>
                        <a:lnTo>
                          <a:pt x="291" y="395"/>
                        </a:lnTo>
                        <a:lnTo>
                          <a:pt x="220" y="413"/>
                        </a:lnTo>
                        <a:lnTo>
                          <a:pt x="189" y="419"/>
                        </a:lnTo>
                        <a:lnTo>
                          <a:pt x="184" y="417"/>
                        </a:lnTo>
                        <a:lnTo>
                          <a:pt x="212" y="407"/>
                        </a:lnTo>
                        <a:lnTo>
                          <a:pt x="260" y="386"/>
                        </a:lnTo>
                        <a:lnTo>
                          <a:pt x="204" y="408"/>
                        </a:lnTo>
                        <a:lnTo>
                          <a:pt x="175" y="416"/>
                        </a:lnTo>
                        <a:lnTo>
                          <a:pt x="51" y="414"/>
                        </a:lnTo>
                        <a:lnTo>
                          <a:pt x="36" y="411"/>
                        </a:lnTo>
                        <a:lnTo>
                          <a:pt x="22" y="406"/>
                        </a:lnTo>
                        <a:lnTo>
                          <a:pt x="8" y="393"/>
                        </a:lnTo>
                        <a:lnTo>
                          <a:pt x="5" y="379"/>
                        </a:lnTo>
                        <a:lnTo>
                          <a:pt x="3" y="366"/>
                        </a:lnTo>
                        <a:lnTo>
                          <a:pt x="7" y="347"/>
                        </a:lnTo>
                        <a:lnTo>
                          <a:pt x="16" y="322"/>
                        </a:lnTo>
                        <a:lnTo>
                          <a:pt x="23" y="302"/>
                        </a:lnTo>
                        <a:lnTo>
                          <a:pt x="26" y="285"/>
                        </a:lnTo>
                        <a:lnTo>
                          <a:pt x="36" y="283"/>
                        </a:lnTo>
                        <a:lnTo>
                          <a:pt x="46" y="296"/>
                        </a:lnTo>
                        <a:lnTo>
                          <a:pt x="73" y="314"/>
                        </a:lnTo>
                        <a:lnTo>
                          <a:pt x="49" y="294"/>
                        </a:lnTo>
                        <a:lnTo>
                          <a:pt x="41" y="282"/>
                        </a:lnTo>
                        <a:lnTo>
                          <a:pt x="45" y="268"/>
                        </a:lnTo>
                        <a:lnTo>
                          <a:pt x="76" y="259"/>
                        </a:lnTo>
                        <a:lnTo>
                          <a:pt x="99" y="247"/>
                        </a:lnTo>
                        <a:lnTo>
                          <a:pt x="72" y="258"/>
                        </a:lnTo>
                        <a:lnTo>
                          <a:pt x="45" y="264"/>
                        </a:lnTo>
                        <a:lnTo>
                          <a:pt x="46" y="245"/>
                        </a:lnTo>
                        <a:lnTo>
                          <a:pt x="58" y="233"/>
                        </a:lnTo>
                        <a:lnTo>
                          <a:pt x="67" y="213"/>
                        </a:lnTo>
                        <a:lnTo>
                          <a:pt x="56" y="231"/>
                        </a:lnTo>
                        <a:lnTo>
                          <a:pt x="43" y="243"/>
                        </a:lnTo>
                        <a:lnTo>
                          <a:pt x="29" y="242"/>
                        </a:lnTo>
                        <a:lnTo>
                          <a:pt x="23" y="208"/>
                        </a:lnTo>
                        <a:lnTo>
                          <a:pt x="12" y="175"/>
                        </a:lnTo>
                        <a:lnTo>
                          <a:pt x="7" y="152"/>
                        </a:lnTo>
                        <a:lnTo>
                          <a:pt x="8" y="132"/>
                        </a:lnTo>
                        <a:lnTo>
                          <a:pt x="11" y="107"/>
                        </a:lnTo>
                        <a:lnTo>
                          <a:pt x="7" y="120"/>
                        </a:lnTo>
                        <a:lnTo>
                          <a:pt x="5" y="135"/>
                        </a:lnTo>
                        <a:lnTo>
                          <a:pt x="4" y="147"/>
                        </a:lnTo>
                        <a:lnTo>
                          <a:pt x="1" y="126"/>
                        </a:lnTo>
                        <a:lnTo>
                          <a:pt x="0" y="110"/>
                        </a:lnTo>
                        <a:lnTo>
                          <a:pt x="0" y="98"/>
                        </a:lnTo>
                        <a:lnTo>
                          <a:pt x="5" y="81"/>
                        </a:lnTo>
                        <a:lnTo>
                          <a:pt x="12" y="66"/>
                        </a:lnTo>
                        <a:lnTo>
                          <a:pt x="23" y="51"/>
                        </a:lnTo>
                        <a:lnTo>
                          <a:pt x="12" y="64"/>
                        </a:lnTo>
                        <a:lnTo>
                          <a:pt x="6" y="74"/>
                        </a:lnTo>
                        <a:lnTo>
                          <a:pt x="0" y="93"/>
                        </a:lnTo>
                        <a:lnTo>
                          <a:pt x="1" y="80"/>
                        </a:lnTo>
                        <a:lnTo>
                          <a:pt x="5" y="62"/>
                        </a:lnTo>
                        <a:lnTo>
                          <a:pt x="14" y="41"/>
                        </a:lnTo>
                        <a:lnTo>
                          <a:pt x="22" y="22"/>
                        </a:lnTo>
                        <a:lnTo>
                          <a:pt x="32" y="12"/>
                        </a:lnTo>
                        <a:lnTo>
                          <a:pt x="46" y="0"/>
                        </a:lnTo>
                        <a:lnTo>
                          <a:pt x="62" y="2"/>
                        </a:lnTo>
                        <a:lnTo>
                          <a:pt x="76" y="1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99" name="Freeform 98"/>
                  <p:cNvSpPr>
                    <a:spLocks/>
                  </p:cNvSpPr>
                  <p:nvPr/>
                </p:nvSpPr>
                <p:spPr bwMode="auto">
                  <a:xfrm>
                    <a:off x="72" y="2009"/>
                    <a:ext cx="17" cy="30"/>
                  </a:xfrm>
                  <a:custGeom>
                    <a:avLst/>
                    <a:gdLst>
                      <a:gd name="T0" fmla="*/ 3 w 17"/>
                      <a:gd name="T1" fmla="*/ 0 h 30"/>
                      <a:gd name="T2" fmla="*/ 14 w 17"/>
                      <a:gd name="T3" fmla="*/ 1 h 30"/>
                      <a:gd name="T4" fmla="*/ 16 w 17"/>
                      <a:gd name="T5" fmla="*/ 13 h 30"/>
                      <a:gd name="T6" fmla="*/ 14 w 17"/>
                      <a:gd name="T7" fmla="*/ 26 h 30"/>
                      <a:gd name="T8" fmla="*/ 3 w 17"/>
                      <a:gd name="T9" fmla="*/ 29 h 30"/>
                      <a:gd name="T10" fmla="*/ 0 w 17"/>
                      <a:gd name="T11" fmla="*/ 24 h 30"/>
                      <a:gd name="T12" fmla="*/ 0 w 17"/>
                      <a:gd name="T13" fmla="*/ 7 h 30"/>
                      <a:gd name="T14" fmla="*/ 3 w 17"/>
                      <a:gd name="T15" fmla="*/ 0 h 3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30"/>
                      <a:gd name="T26" fmla="*/ 17 w 17"/>
                      <a:gd name="T27" fmla="*/ 30 h 3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30">
                        <a:moveTo>
                          <a:pt x="3" y="0"/>
                        </a:moveTo>
                        <a:lnTo>
                          <a:pt x="14" y="1"/>
                        </a:lnTo>
                        <a:lnTo>
                          <a:pt x="16" y="13"/>
                        </a:lnTo>
                        <a:lnTo>
                          <a:pt x="14" y="26"/>
                        </a:lnTo>
                        <a:lnTo>
                          <a:pt x="3" y="29"/>
                        </a:lnTo>
                        <a:lnTo>
                          <a:pt x="0" y="24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9000" name="Freeform 99"/>
                  <p:cNvSpPr>
                    <a:spLocks/>
                  </p:cNvSpPr>
                  <p:nvPr/>
                </p:nvSpPr>
                <p:spPr bwMode="auto">
                  <a:xfrm>
                    <a:off x="98" y="2131"/>
                    <a:ext cx="166" cy="17"/>
                  </a:xfrm>
                  <a:custGeom>
                    <a:avLst/>
                    <a:gdLst>
                      <a:gd name="T0" fmla="*/ 165 w 166"/>
                      <a:gd name="T1" fmla="*/ 0 h 17"/>
                      <a:gd name="T2" fmla="*/ 120 w 166"/>
                      <a:gd name="T3" fmla="*/ 7 h 17"/>
                      <a:gd name="T4" fmla="*/ 87 w 166"/>
                      <a:gd name="T5" fmla="*/ 11 h 17"/>
                      <a:gd name="T6" fmla="*/ 52 w 166"/>
                      <a:gd name="T7" fmla="*/ 13 h 17"/>
                      <a:gd name="T8" fmla="*/ 25 w 166"/>
                      <a:gd name="T9" fmla="*/ 14 h 17"/>
                      <a:gd name="T10" fmla="*/ 0 w 166"/>
                      <a:gd name="T11" fmla="*/ 13 h 17"/>
                      <a:gd name="T12" fmla="*/ 24 w 166"/>
                      <a:gd name="T13" fmla="*/ 16 h 17"/>
                      <a:gd name="T14" fmla="*/ 64 w 166"/>
                      <a:gd name="T15" fmla="*/ 16 h 17"/>
                      <a:gd name="T16" fmla="*/ 107 w 166"/>
                      <a:gd name="T17" fmla="*/ 11 h 17"/>
                      <a:gd name="T18" fmla="*/ 130 w 166"/>
                      <a:gd name="T19" fmla="*/ 8 h 17"/>
                      <a:gd name="T20" fmla="*/ 165 w 166"/>
                      <a:gd name="T21" fmla="*/ 0 h 1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66"/>
                      <a:gd name="T34" fmla="*/ 0 h 17"/>
                      <a:gd name="T35" fmla="*/ 166 w 166"/>
                      <a:gd name="T36" fmla="*/ 17 h 1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66" h="17">
                        <a:moveTo>
                          <a:pt x="165" y="0"/>
                        </a:moveTo>
                        <a:lnTo>
                          <a:pt x="120" y="7"/>
                        </a:lnTo>
                        <a:lnTo>
                          <a:pt x="87" y="11"/>
                        </a:lnTo>
                        <a:lnTo>
                          <a:pt x="52" y="13"/>
                        </a:lnTo>
                        <a:lnTo>
                          <a:pt x="25" y="14"/>
                        </a:lnTo>
                        <a:lnTo>
                          <a:pt x="0" y="13"/>
                        </a:lnTo>
                        <a:lnTo>
                          <a:pt x="24" y="16"/>
                        </a:lnTo>
                        <a:lnTo>
                          <a:pt x="64" y="16"/>
                        </a:lnTo>
                        <a:lnTo>
                          <a:pt x="107" y="11"/>
                        </a:lnTo>
                        <a:lnTo>
                          <a:pt x="130" y="8"/>
                        </a:lnTo>
                        <a:lnTo>
                          <a:pt x="165" y="0"/>
                        </a:lnTo>
                      </a:path>
                    </a:pathLst>
                  </a:custGeom>
                  <a:solidFill>
                    <a:srgbClr val="00006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78991" name="Freeform 100"/>
                <p:cNvSpPr>
                  <a:spLocks/>
                </p:cNvSpPr>
                <p:nvPr/>
              </p:nvSpPr>
              <p:spPr bwMode="auto">
                <a:xfrm>
                  <a:off x="63" y="1593"/>
                  <a:ext cx="148" cy="205"/>
                </a:xfrm>
                <a:custGeom>
                  <a:avLst/>
                  <a:gdLst>
                    <a:gd name="T0" fmla="*/ 81 w 148"/>
                    <a:gd name="T1" fmla="*/ 80 h 205"/>
                    <a:gd name="T2" fmla="*/ 76 w 148"/>
                    <a:gd name="T3" fmla="*/ 70 h 205"/>
                    <a:gd name="T4" fmla="*/ 70 w 148"/>
                    <a:gd name="T5" fmla="*/ 69 h 205"/>
                    <a:gd name="T6" fmla="*/ 64 w 148"/>
                    <a:gd name="T7" fmla="*/ 71 h 205"/>
                    <a:gd name="T8" fmla="*/ 62 w 148"/>
                    <a:gd name="T9" fmla="*/ 77 h 205"/>
                    <a:gd name="T10" fmla="*/ 61 w 148"/>
                    <a:gd name="T11" fmla="*/ 83 h 205"/>
                    <a:gd name="T12" fmla="*/ 63 w 148"/>
                    <a:gd name="T13" fmla="*/ 95 h 205"/>
                    <a:gd name="T14" fmla="*/ 65 w 148"/>
                    <a:gd name="T15" fmla="*/ 101 h 205"/>
                    <a:gd name="T16" fmla="*/ 67 w 148"/>
                    <a:gd name="T17" fmla="*/ 109 h 205"/>
                    <a:gd name="T18" fmla="*/ 69 w 148"/>
                    <a:gd name="T19" fmla="*/ 118 h 205"/>
                    <a:gd name="T20" fmla="*/ 74 w 148"/>
                    <a:gd name="T21" fmla="*/ 130 h 205"/>
                    <a:gd name="T22" fmla="*/ 82 w 148"/>
                    <a:gd name="T23" fmla="*/ 144 h 205"/>
                    <a:gd name="T24" fmla="*/ 89 w 148"/>
                    <a:gd name="T25" fmla="*/ 159 h 205"/>
                    <a:gd name="T26" fmla="*/ 96 w 148"/>
                    <a:gd name="T27" fmla="*/ 177 h 205"/>
                    <a:gd name="T28" fmla="*/ 101 w 148"/>
                    <a:gd name="T29" fmla="*/ 191 h 205"/>
                    <a:gd name="T30" fmla="*/ 101 w 148"/>
                    <a:gd name="T31" fmla="*/ 204 h 205"/>
                    <a:gd name="T32" fmla="*/ 83 w 148"/>
                    <a:gd name="T33" fmla="*/ 185 h 205"/>
                    <a:gd name="T34" fmla="*/ 64 w 148"/>
                    <a:gd name="T35" fmla="*/ 174 h 205"/>
                    <a:gd name="T36" fmla="*/ 55 w 148"/>
                    <a:gd name="T37" fmla="*/ 167 h 205"/>
                    <a:gd name="T38" fmla="*/ 42 w 148"/>
                    <a:gd name="T39" fmla="*/ 164 h 205"/>
                    <a:gd name="T40" fmla="*/ 28 w 148"/>
                    <a:gd name="T41" fmla="*/ 165 h 205"/>
                    <a:gd name="T42" fmla="*/ 14 w 148"/>
                    <a:gd name="T43" fmla="*/ 172 h 205"/>
                    <a:gd name="T44" fmla="*/ 1 w 148"/>
                    <a:gd name="T45" fmla="*/ 188 h 205"/>
                    <a:gd name="T46" fmla="*/ 0 w 148"/>
                    <a:gd name="T47" fmla="*/ 175 h 205"/>
                    <a:gd name="T48" fmla="*/ 7 w 148"/>
                    <a:gd name="T49" fmla="*/ 160 h 205"/>
                    <a:gd name="T50" fmla="*/ 17 w 148"/>
                    <a:gd name="T51" fmla="*/ 142 h 205"/>
                    <a:gd name="T52" fmla="*/ 21 w 148"/>
                    <a:gd name="T53" fmla="*/ 130 h 205"/>
                    <a:gd name="T54" fmla="*/ 22 w 148"/>
                    <a:gd name="T55" fmla="*/ 116 h 205"/>
                    <a:gd name="T56" fmla="*/ 19 w 148"/>
                    <a:gd name="T57" fmla="*/ 107 h 205"/>
                    <a:gd name="T58" fmla="*/ 13 w 148"/>
                    <a:gd name="T59" fmla="*/ 99 h 205"/>
                    <a:gd name="T60" fmla="*/ 9 w 148"/>
                    <a:gd name="T61" fmla="*/ 87 h 205"/>
                    <a:gd name="T62" fmla="*/ 8 w 148"/>
                    <a:gd name="T63" fmla="*/ 77 h 205"/>
                    <a:gd name="T64" fmla="*/ 5 w 148"/>
                    <a:gd name="T65" fmla="*/ 66 h 205"/>
                    <a:gd name="T66" fmla="*/ 5 w 148"/>
                    <a:gd name="T67" fmla="*/ 54 h 205"/>
                    <a:gd name="T68" fmla="*/ 7 w 148"/>
                    <a:gd name="T69" fmla="*/ 44 h 205"/>
                    <a:gd name="T70" fmla="*/ 11 w 148"/>
                    <a:gd name="T71" fmla="*/ 36 h 205"/>
                    <a:gd name="T72" fmla="*/ 16 w 148"/>
                    <a:gd name="T73" fmla="*/ 24 h 205"/>
                    <a:gd name="T74" fmla="*/ 25 w 148"/>
                    <a:gd name="T75" fmla="*/ 13 h 205"/>
                    <a:gd name="T76" fmla="*/ 34 w 148"/>
                    <a:gd name="T77" fmla="*/ 8 h 205"/>
                    <a:gd name="T78" fmla="*/ 47 w 148"/>
                    <a:gd name="T79" fmla="*/ 4 h 205"/>
                    <a:gd name="T80" fmla="*/ 63 w 148"/>
                    <a:gd name="T81" fmla="*/ 1 h 205"/>
                    <a:gd name="T82" fmla="*/ 87 w 148"/>
                    <a:gd name="T83" fmla="*/ 0 h 205"/>
                    <a:gd name="T84" fmla="*/ 100 w 148"/>
                    <a:gd name="T85" fmla="*/ 2 h 205"/>
                    <a:gd name="T86" fmla="*/ 113 w 148"/>
                    <a:gd name="T87" fmla="*/ 6 h 205"/>
                    <a:gd name="T88" fmla="*/ 125 w 148"/>
                    <a:gd name="T89" fmla="*/ 10 h 205"/>
                    <a:gd name="T90" fmla="*/ 133 w 148"/>
                    <a:gd name="T91" fmla="*/ 16 h 205"/>
                    <a:gd name="T92" fmla="*/ 142 w 148"/>
                    <a:gd name="T93" fmla="*/ 26 h 205"/>
                    <a:gd name="T94" fmla="*/ 147 w 148"/>
                    <a:gd name="T95" fmla="*/ 38 h 205"/>
                    <a:gd name="T96" fmla="*/ 147 w 148"/>
                    <a:gd name="T97" fmla="*/ 50 h 205"/>
                    <a:gd name="T98" fmla="*/ 144 w 148"/>
                    <a:gd name="T99" fmla="*/ 59 h 205"/>
                    <a:gd name="T100" fmla="*/ 135 w 148"/>
                    <a:gd name="T101" fmla="*/ 50 h 205"/>
                    <a:gd name="T102" fmla="*/ 121 w 148"/>
                    <a:gd name="T103" fmla="*/ 44 h 205"/>
                    <a:gd name="T104" fmla="*/ 105 w 148"/>
                    <a:gd name="T105" fmla="*/ 42 h 205"/>
                    <a:gd name="T106" fmla="*/ 109 w 148"/>
                    <a:gd name="T107" fmla="*/ 59 h 205"/>
                    <a:gd name="T108" fmla="*/ 91 w 148"/>
                    <a:gd name="T109" fmla="*/ 53 h 205"/>
                    <a:gd name="T110" fmla="*/ 97 w 148"/>
                    <a:gd name="T111" fmla="*/ 66 h 205"/>
                    <a:gd name="T112" fmla="*/ 83 w 148"/>
                    <a:gd name="T113" fmla="*/ 65 h 205"/>
                    <a:gd name="T114" fmla="*/ 81 w 148"/>
                    <a:gd name="T115" fmla="*/ 80 h 205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48"/>
                    <a:gd name="T175" fmla="*/ 0 h 205"/>
                    <a:gd name="T176" fmla="*/ 148 w 148"/>
                    <a:gd name="T177" fmla="*/ 205 h 205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48" h="205">
                      <a:moveTo>
                        <a:pt x="81" y="80"/>
                      </a:moveTo>
                      <a:lnTo>
                        <a:pt x="76" y="70"/>
                      </a:lnTo>
                      <a:lnTo>
                        <a:pt x="70" y="69"/>
                      </a:lnTo>
                      <a:lnTo>
                        <a:pt x="64" y="71"/>
                      </a:lnTo>
                      <a:lnTo>
                        <a:pt x="62" y="77"/>
                      </a:lnTo>
                      <a:lnTo>
                        <a:pt x="61" y="83"/>
                      </a:lnTo>
                      <a:lnTo>
                        <a:pt x="63" y="95"/>
                      </a:lnTo>
                      <a:lnTo>
                        <a:pt x="65" y="101"/>
                      </a:lnTo>
                      <a:lnTo>
                        <a:pt x="67" y="109"/>
                      </a:lnTo>
                      <a:lnTo>
                        <a:pt x="69" y="118"/>
                      </a:lnTo>
                      <a:lnTo>
                        <a:pt x="74" y="130"/>
                      </a:lnTo>
                      <a:lnTo>
                        <a:pt x="82" y="144"/>
                      </a:lnTo>
                      <a:lnTo>
                        <a:pt x="89" y="159"/>
                      </a:lnTo>
                      <a:lnTo>
                        <a:pt x="96" y="177"/>
                      </a:lnTo>
                      <a:lnTo>
                        <a:pt x="101" y="191"/>
                      </a:lnTo>
                      <a:lnTo>
                        <a:pt x="101" y="204"/>
                      </a:lnTo>
                      <a:lnTo>
                        <a:pt x="83" y="185"/>
                      </a:lnTo>
                      <a:lnTo>
                        <a:pt x="64" y="174"/>
                      </a:lnTo>
                      <a:lnTo>
                        <a:pt x="55" y="167"/>
                      </a:lnTo>
                      <a:lnTo>
                        <a:pt x="42" y="164"/>
                      </a:lnTo>
                      <a:lnTo>
                        <a:pt x="28" y="165"/>
                      </a:lnTo>
                      <a:lnTo>
                        <a:pt x="14" y="172"/>
                      </a:lnTo>
                      <a:lnTo>
                        <a:pt x="1" y="188"/>
                      </a:lnTo>
                      <a:lnTo>
                        <a:pt x="0" y="175"/>
                      </a:lnTo>
                      <a:lnTo>
                        <a:pt x="7" y="160"/>
                      </a:lnTo>
                      <a:lnTo>
                        <a:pt x="17" y="142"/>
                      </a:lnTo>
                      <a:lnTo>
                        <a:pt x="21" y="130"/>
                      </a:lnTo>
                      <a:lnTo>
                        <a:pt x="22" y="116"/>
                      </a:lnTo>
                      <a:lnTo>
                        <a:pt x="19" y="107"/>
                      </a:lnTo>
                      <a:lnTo>
                        <a:pt x="13" y="99"/>
                      </a:lnTo>
                      <a:lnTo>
                        <a:pt x="9" y="87"/>
                      </a:lnTo>
                      <a:lnTo>
                        <a:pt x="8" y="77"/>
                      </a:lnTo>
                      <a:lnTo>
                        <a:pt x="5" y="66"/>
                      </a:lnTo>
                      <a:lnTo>
                        <a:pt x="5" y="54"/>
                      </a:lnTo>
                      <a:lnTo>
                        <a:pt x="7" y="44"/>
                      </a:lnTo>
                      <a:lnTo>
                        <a:pt x="11" y="36"/>
                      </a:lnTo>
                      <a:lnTo>
                        <a:pt x="16" y="24"/>
                      </a:lnTo>
                      <a:lnTo>
                        <a:pt x="25" y="13"/>
                      </a:lnTo>
                      <a:lnTo>
                        <a:pt x="34" y="8"/>
                      </a:lnTo>
                      <a:lnTo>
                        <a:pt x="47" y="4"/>
                      </a:lnTo>
                      <a:lnTo>
                        <a:pt x="63" y="1"/>
                      </a:lnTo>
                      <a:lnTo>
                        <a:pt x="87" y="0"/>
                      </a:lnTo>
                      <a:lnTo>
                        <a:pt x="100" y="2"/>
                      </a:lnTo>
                      <a:lnTo>
                        <a:pt x="113" y="6"/>
                      </a:lnTo>
                      <a:lnTo>
                        <a:pt x="125" y="10"/>
                      </a:lnTo>
                      <a:lnTo>
                        <a:pt x="133" y="16"/>
                      </a:lnTo>
                      <a:lnTo>
                        <a:pt x="142" y="26"/>
                      </a:lnTo>
                      <a:lnTo>
                        <a:pt x="147" y="38"/>
                      </a:lnTo>
                      <a:lnTo>
                        <a:pt x="147" y="50"/>
                      </a:lnTo>
                      <a:lnTo>
                        <a:pt x="144" y="59"/>
                      </a:lnTo>
                      <a:lnTo>
                        <a:pt x="135" y="50"/>
                      </a:lnTo>
                      <a:lnTo>
                        <a:pt x="121" y="44"/>
                      </a:lnTo>
                      <a:lnTo>
                        <a:pt x="105" y="42"/>
                      </a:lnTo>
                      <a:lnTo>
                        <a:pt x="109" y="59"/>
                      </a:lnTo>
                      <a:lnTo>
                        <a:pt x="91" y="53"/>
                      </a:lnTo>
                      <a:lnTo>
                        <a:pt x="97" y="66"/>
                      </a:lnTo>
                      <a:lnTo>
                        <a:pt x="83" y="65"/>
                      </a:lnTo>
                      <a:lnTo>
                        <a:pt x="81" y="8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78985" name="Group 101"/>
              <p:cNvGrpSpPr>
                <a:grpSpLocks/>
              </p:cNvGrpSpPr>
              <p:nvPr/>
            </p:nvGrpSpPr>
            <p:grpSpPr bwMode="auto">
              <a:xfrm>
                <a:off x="2" y="1923"/>
                <a:ext cx="121" cy="223"/>
                <a:chOff x="2" y="1923"/>
                <a:chExt cx="121" cy="223"/>
              </a:xfrm>
            </p:grpSpPr>
            <p:sp>
              <p:nvSpPr>
                <p:cNvPr id="78986" name="Freeform 102"/>
                <p:cNvSpPr>
                  <a:spLocks/>
                </p:cNvSpPr>
                <p:nvPr/>
              </p:nvSpPr>
              <p:spPr bwMode="auto">
                <a:xfrm>
                  <a:off x="2" y="1923"/>
                  <a:ext cx="121" cy="223"/>
                </a:xfrm>
                <a:custGeom>
                  <a:avLst/>
                  <a:gdLst>
                    <a:gd name="T0" fmla="*/ 67 w 121"/>
                    <a:gd name="T1" fmla="*/ 32 h 223"/>
                    <a:gd name="T2" fmla="*/ 45 w 121"/>
                    <a:gd name="T3" fmla="*/ 30 h 223"/>
                    <a:gd name="T4" fmla="*/ 32 w 121"/>
                    <a:gd name="T5" fmla="*/ 25 h 223"/>
                    <a:gd name="T6" fmla="*/ 27 w 121"/>
                    <a:gd name="T7" fmla="*/ 17 h 223"/>
                    <a:gd name="T8" fmla="*/ 27 w 121"/>
                    <a:gd name="T9" fmla="*/ 9 h 223"/>
                    <a:gd name="T10" fmla="*/ 24 w 121"/>
                    <a:gd name="T11" fmla="*/ 3 h 223"/>
                    <a:gd name="T12" fmla="*/ 12 w 121"/>
                    <a:gd name="T13" fmla="*/ 0 h 223"/>
                    <a:gd name="T14" fmla="*/ 0 w 121"/>
                    <a:gd name="T15" fmla="*/ 1 h 223"/>
                    <a:gd name="T16" fmla="*/ 14 w 121"/>
                    <a:gd name="T17" fmla="*/ 172 h 223"/>
                    <a:gd name="T18" fmla="*/ 24 w 121"/>
                    <a:gd name="T19" fmla="*/ 188 h 223"/>
                    <a:gd name="T20" fmla="*/ 36 w 121"/>
                    <a:gd name="T21" fmla="*/ 204 h 223"/>
                    <a:gd name="T22" fmla="*/ 53 w 121"/>
                    <a:gd name="T23" fmla="*/ 216 h 223"/>
                    <a:gd name="T24" fmla="*/ 73 w 121"/>
                    <a:gd name="T25" fmla="*/ 219 h 223"/>
                    <a:gd name="T26" fmla="*/ 101 w 121"/>
                    <a:gd name="T27" fmla="*/ 222 h 223"/>
                    <a:gd name="T28" fmla="*/ 116 w 121"/>
                    <a:gd name="T29" fmla="*/ 218 h 223"/>
                    <a:gd name="T30" fmla="*/ 120 w 121"/>
                    <a:gd name="T31" fmla="*/ 206 h 223"/>
                    <a:gd name="T32" fmla="*/ 118 w 121"/>
                    <a:gd name="T33" fmla="*/ 191 h 223"/>
                    <a:gd name="T34" fmla="*/ 107 w 121"/>
                    <a:gd name="T35" fmla="*/ 142 h 223"/>
                    <a:gd name="T36" fmla="*/ 97 w 121"/>
                    <a:gd name="T37" fmla="*/ 94 h 223"/>
                    <a:gd name="T38" fmla="*/ 93 w 121"/>
                    <a:gd name="T39" fmla="*/ 58 h 223"/>
                    <a:gd name="T40" fmla="*/ 93 w 121"/>
                    <a:gd name="T41" fmla="*/ 49 h 223"/>
                    <a:gd name="T42" fmla="*/ 86 w 121"/>
                    <a:gd name="T43" fmla="*/ 36 h 223"/>
                    <a:gd name="T44" fmla="*/ 80 w 121"/>
                    <a:gd name="T45" fmla="*/ 32 h 223"/>
                    <a:gd name="T46" fmla="*/ 67 w 121"/>
                    <a:gd name="T47" fmla="*/ 32 h 2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21"/>
                    <a:gd name="T73" fmla="*/ 0 h 223"/>
                    <a:gd name="T74" fmla="*/ 121 w 121"/>
                    <a:gd name="T75" fmla="*/ 223 h 22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21" h="223">
                      <a:moveTo>
                        <a:pt x="67" y="32"/>
                      </a:moveTo>
                      <a:lnTo>
                        <a:pt x="45" y="30"/>
                      </a:lnTo>
                      <a:lnTo>
                        <a:pt x="32" y="25"/>
                      </a:lnTo>
                      <a:lnTo>
                        <a:pt x="27" y="17"/>
                      </a:lnTo>
                      <a:lnTo>
                        <a:pt x="27" y="9"/>
                      </a:lnTo>
                      <a:lnTo>
                        <a:pt x="24" y="3"/>
                      </a:lnTo>
                      <a:lnTo>
                        <a:pt x="12" y="0"/>
                      </a:lnTo>
                      <a:lnTo>
                        <a:pt x="0" y="1"/>
                      </a:lnTo>
                      <a:lnTo>
                        <a:pt x="14" y="172"/>
                      </a:lnTo>
                      <a:lnTo>
                        <a:pt x="24" y="188"/>
                      </a:lnTo>
                      <a:lnTo>
                        <a:pt x="36" y="204"/>
                      </a:lnTo>
                      <a:lnTo>
                        <a:pt x="53" y="216"/>
                      </a:lnTo>
                      <a:lnTo>
                        <a:pt x="73" y="219"/>
                      </a:lnTo>
                      <a:lnTo>
                        <a:pt x="101" y="222"/>
                      </a:lnTo>
                      <a:lnTo>
                        <a:pt x="116" y="218"/>
                      </a:lnTo>
                      <a:lnTo>
                        <a:pt x="120" y="206"/>
                      </a:lnTo>
                      <a:lnTo>
                        <a:pt x="118" y="191"/>
                      </a:lnTo>
                      <a:lnTo>
                        <a:pt x="107" y="142"/>
                      </a:lnTo>
                      <a:lnTo>
                        <a:pt x="97" y="94"/>
                      </a:lnTo>
                      <a:lnTo>
                        <a:pt x="93" y="58"/>
                      </a:lnTo>
                      <a:lnTo>
                        <a:pt x="93" y="49"/>
                      </a:lnTo>
                      <a:lnTo>
                        <a:pt x="86" y="36"/>
                      </a:lnTo>
                      <a:lnTo>
                        <a:pt x="80" y="32"/>
                      </a:lnTo>
                      <a:lnTo>
                        <a:pt x="67" y="32"/>
                      </a:lnTo>
                    </a:path>
                  </a:pathLst>
                </a:custGeom>
                <a:solidFill>
                  <a:srgbClr val="40404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87" name="Freeform 103"/>
                <p:cNvSpPr>
                  <a:spLocks/>
                </p:cNvSpPr>
                <p:nvPr/>
              </p:nvSpPr>
              <p:spPr bwMode="auto">
                <a:xfrm>
                  <a:off x="5" y="1934"/>
                  <a:ext cx="95" cy="196"/>
                </a:xfrm>
                <a:custGeom>
                  <a:avLst/>
                  <a:gdLst>
                    <a:gd name="T0" fmla="*/ 62 w 95"/>
                    <a:gd name="T1" fmla="*/ 38 h 196"/>
                    <a:gd name="T2" fmla="*/ 44 w 95"/>
                    <a:gd name="T3" fmla="*/ 37 h 196"/>
                    <a:gd name="T4" fmla="*/ 26 w 95"/>
                    <a:gd name="T5" fmla="*/ 33 h 196"/>
                    <a:gd name="T6" fmla="*/ 15 w 95"/>
                    <a:gd name="T7" fmla="*/ 25 h 196"/>
                    <a:gd name="T8" fmla="*/ 8 w 95"/>
                    <a:gd name="T9" fmla="*/ 18 h 196"/>
                    <a:gd name="T10" fmla="*/ 0 w 95"/>
                    <a:gd name="T11" fmla="*/ 0 h 196"/>
                    <a:gd name="T12" fmla="*/ 12 w 95"/>
                    <a:gd name="T13" fmla="*/ 150 h 196"/>
                    <a:gd name="T14" fmla="*/ 20 w 95"/>
                    <a:gd name="T15" fmla="*/ 164 h 196"/>
                    <a:gd name="T16" fmla="*/ 29 w 95"/>
                    <a:gd name="T17" fmla="*/ 177 h 196"/>
                    <a:gd name="T18" fmla="*/ 40 w 95"/>
                    <a:gd name="T19" fmla="*/ 185 h 196"/>
                    <a:gd name="T20" fmla="*/ 50 w 95"/>
                    <a:gd name="T21" fmla="*/ 190 h 196"/>
                    <a:gd name="T22" fmla="*/ 62 w 95"/>
                    <a:gd name="T23" fmla="*/ 193 h 196"/>
                    <a:gd name="T24" fmla="*/ 73 w 95"/>
                    <a:gd name="T25" fmla="*/ 195 h 196"/>
                    <a:gd name="T26" fmla="*/ 86 w 95"/>
                    <a:gd name="T27" fmla="*/ 195 h 196"/>
                    <a:gd name="T28" fmla="*/ 91 w 95"/>
                    <a:gd name="T29" fmla="*/ 193 h 196"/>
                    <a:gd name="T30" fmla="*/ 94 w 95"/>
                    <a:gd name="T31" fmla="*/ 185 h 196"/>
                    <a:gd name="T32" fmla="*/ 93 w 95"/>
                    <a:gd name="T33" fmla="*/ 174 h 196"/>
                    <a:gd name="T34" fmla="*/ 85 w 95"/>
                    <a:gd name="T35" fmla="*/ 148 h 196"/>
                    <a:gd name="T36" fmla="*/ 71 w 95"/>
                    <a:gd name="T37" fmla="*/ 58 h 196"/>
                    <a:gd name="T38" fmla="*/ 69 w 95"/>
                    <a:gd name="T39" fmla="*/ 45 h 196"/>
                    <a:gd name="T40" fmla="*/ 62 w 95"/>
                    <a:gd name="T41" fmla="*/ 38 h 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95"/>
                    <a:gd name="T64" fmla="*/ 0 h 196"/>
                    <a:gd name="T65" fmla="*/ 95 w 95"/>
                    <a:gd name="T66" fmla="*/ 196 h 19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95" h="196">
                      <a:moveTo>
                        <a:pt x="62" y="38"/>
                      </a:moveTo>
                      <a:lnTo>
                        <a:pt x="44" y="37"/>
                      </a:lnTo>
                      <a:lnTo>
                        <a:pt x="26" y="33"/>
                      </a:lnTo>
                      <a:lnTo>
                        <a:pt x="15" y="25"/>
                      </a:lnTo>
                      <a:lnTo>
                        <a:pt x="8" y="18"/>
                      </a:lnTo>
                      <a:lnTo>
                        <a:pt x="0" y="0"/>
                      </a:lnTo>
                      <a:lnTo>
                        <a:pt x="12" y="150"/>
                      </a:lnTo>
                      <a:lnTo>
                        <a:pt x="20" y="164"/>
                      </a:lnTo>
                      <a:lnTo>
                        <a:pt x="29" y="177"/>
                      </a:lnTo>
                      <a:lnTo>
                        <a:pt x="40" y="185"/>
                      </a:lnTo>
                      <a:lnTo>
                        <a:pt x="50" y="190"/>
                      </a:lnTo>
                      <a:lnTo>
                        <a:pt x="62" y="193"/>
                      </a:lnTo>
                      <a:lnTo>
                        <a:pt x="73" y="195"/>
                      </a:lnTo>
                      <a:lnTo>
                        <a:pt x="86" y="195"/>
                      </a:lnTo>
                      <a:lnTo>
                        <a:pt x="91" y="193"/>
                      </a:lnTo>
                      <a:lnTo>
                        <a:pt x="94" y="185"/>
                      </a:lnTo>
                      <a:lnTo>
                        <a:pt x="93" y="174"/>
                      </a:lnTo>
                      <a:lnTo>
                        <a:pt x="85" y="148"/>
                      </a:lnTo>
                      <a:lnTo>
                        <a:pt x="71" y="58"/>
                      </a:lnTo>
                      <a:lnTo>
                        <a:pt x="69" y="45"/>
                      </a:lnTo>
                      <a:lnTo>
                        <a:pt x="62" y="38"/>
                      </a:lnTo>
                    </a:path>
                  </a:pathLst>
                </a:custGeom>
                <a:solidFill>
                  <a:srgbClr val="60606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grpSp>
        <p:nvGrpSpPr>
          <p:cNvPr id="78859" name="Group 104"/>
          <p:cNvGrpSpPr>
            <a:grpSpLocks/>
          </p:cNvGrpSpPr>
          <p:nvPr/>
        </p:nvGrpSpPr>
        <p:grpSpPr bwMode="auto">
          <a:xfrm>
            <a:off x="7467600" y="1992313"/>
            <a:ext cx="1143000" cy="1055687"/>
            <a:chOff x="5137" y="1344"/>
            <a:chExt cx="472" cy="425"/>
          </a:xfrm>
        </p:grpSpPr>
        <p:grpSp>
          <p:nvGrpSpPr>
            <p:cNvPr id="78862" name="Group 105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78970" name="Freeform 106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71" name="Freeform 107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72" name="Freeform 108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78863" name="Freeform 109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78864" name="Group 110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78967" name="Freeform 111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68" name="Freeform 112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69" name="Freeform 113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78865" name="Group 114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78960" name="Freeform 115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61" name="Line 116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62" name="Line 117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63" name="Line 118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64" name="Line 119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65" name="Line 120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966" name="Line 121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78866" name="Group 122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78929" name="Group 123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78958" name="Freeform 124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9" name="Freeform 125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78930" name="Group 126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78931" name="Freeform 127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32" name="Freeform 128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33" name="Freeform 129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34" name="Freeform 130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35" name="Freeform 131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36" name="Freeform 132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37" name="Line 133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38" name="Line 134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39" name="Line 135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0" name="Line 136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1" name="Line 137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2" name="Line 138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3" name="Line 139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4" name="Line 140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5" name="Line 141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6" name="Line 142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7" name="Line 143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8" name="Line 144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49" name="Line 145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0" name="Line 146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1" name="Line 147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2" name="Line 148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3" name="Line 149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4" name="Line 150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5" name="Line 151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6" name="Line 152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57" name="Line 153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78867" name="Group 154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78871" name="Group 155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78923" name="Freeform 156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24" name="Freeform 157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25" name="Freeform 158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26" name="Freeform 159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27" name="Freeform 160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28" name="Freeform 161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78872" name="Group 162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78910" name="Group 163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78914" name="Freeform 164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15" name="Freeform 165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16" name="Freeform 166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17" name="Freeform 167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18" name="Freeform 168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19" name="Freeform 169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20" name="Freeform 170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21" name="Freeform 171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22" name="Freeform 172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78911" name="Group 173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78912" name="Freeform 174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78913" name="Freeform 175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78873" name="Freeform 176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74" name="Freeform 177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75" name="Freeform 178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76" name="Freeform 179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77" name="Freeform 180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78" name="Freeform 181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79" name="Freeform 182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80" name="Freeform 183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81" name="Freeform 184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82" name="Freeform 185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83" name="Freeform 186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78884" name="Group 187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78900" name="Freeform 188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1" name="Freeform 189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2" name="Freeform 190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3" name="Freeform 191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4" name="Freeform 192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5" name="Freeform 193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6" name="Freeform 194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7" name="Freeform 195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8" name="Freeform 196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909" name="Freeform 197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78885" name="Group 198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78886" name="Freeform 199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87" name="Freeform 200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88" name="Freeform 201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89" name="Freeform 202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0" name="Freeform 203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1" name="Freeform 204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2" name="Freeform 205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3" name="Freeform 206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4" name="Freeform 207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5" name="Freeform 208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6" name="Freeform 209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7" name="Freeform 210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8" name="Freeform 211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78899" name="Freeform 212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78868" name="Group 213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78869" name="Freeform 214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78870" name="Freeform 215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78860" name="Rectangle 216"/>
          <p:cNvSpPr>
            <a:spLocks noChangeArrowheads="1"/>
          </p:cNvSpPr>
          <p:nvPr/>
        </p:nvSpPr>
        <p:spPr bwMode="auto">
          <a:xfrm>
            <a:off x="3505200" y="1981200"/>
            <a:ext cx="48768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Traffic protection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4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4483" grpId="0" animBg="1"/>
      <p:bldP spid="404484" grpId="0" build="p" bldLvl="2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DE785944-CD84-41D4-B1D9-E51DBF283F8E}" type="slidenum">
              <a:rPr lang="fr-FR">
                <a:latin typeface="+mn-lt"/>
              </a:rPr>
              <a:pPr defTabSz="762000">
                <a:defRPr/>
              </a:pPr>
              <a:t>24</a:t>
            </a:fld>
            <a:endParaRPr lang="fr-FR">
              <a:latin typeface="+mn-lt"/>
            </a:endParaRPr>
          </a:p>
        </p:txBody>
      </p:sp>
      <p:sp>
        <p:nvSpPr>
          <p:cNvPr id="406530" name="Rectangle 2"/>
          <p:cNvSpPr>
            <a:spLocks noChangeArrowheads="1"/>
          </p:cNvSpPr>
          <p:nvPr/>
        </p:nvSpPr>
        <p:spPr bwMode="auto">
          <a:xfrm>
            <a:off x="304800" y="1771650"/>
            <a:ext cx="8761413" cy="4100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79876" name="Rectangle 3"/>
          <p:cNvSpPr>
            <a:spLocks noChangeArrowheads="1"/>
          </p:cNvSpPr>
          <p:nvPr/>
        </p:nvSpPr>
        <p:spPr bwMode="auto">
          <a:xfrm>
            <a:off x="418306" y="1124744"/>
            <a:ext cx="85344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 eaLnBrk="0" hangingPunct="0">
              <a:lnSpc>
                <a:spcPct val="120000"/>
              </a:lnSpc>
              <a:spcBef>
                <a:spcPct val="20000"/>
              </a:spcBef>
              <a:buClr>
                <a:srgbClr val="C0FEF9"/>
              </a:buClr>
              <a:buSzPct val="70000"/>
              <a:buFont typeface="Monotype Sorts" pitchFamily="2" charset="2"/>
              <a:buNone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A security association contains: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Security protocol AH or ESP to be established along the security services (confidentiality, integrity, authentication, protection against replay), algorithms and encryption keys, initialization vector, hash function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 protocol mode (tunnel, transport)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SA lifetime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Monotype Sorts" pitchFamily="2" charset="2"/>
              <a:buNone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Identification  of SA using triplet: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index SPI </a:t>
            </a:r>
            <a:r>
              <a:rPr lang="en-US" sz="2400" i="1" dirty="0">
                <a:solidFill>
                  <a:schemeClr val="bg2"/>
                </a:solidFill>
                <a:latin typeface="Times New Roman" pitchFamily="18" charset="0"/>
              </a:rPr>
              <a:t>(Security Parameters Index)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address of </a:t>
            </a:r>
            <a:r>
              <a:rPr lang="en-US" sz="240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 equipment « partner »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security protocol AH or ESP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55313E-A3FB-AB56-FD36-EC5C5BDB26ED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71119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>
                <a:solidFill>
                  <a:schemeClr val="bg2"/>
                </a:solidFill>
                <a:latin typeface="Times New Roman" pitchFamily="18" charset="0"/>
              </a:rPr>
              <a:t>Security associations (SA)</a:t>
            </a:r>
            <a:endParaRPr lang="en-GB" sz="3600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6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653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04181E4D-67A2-47A6-9F77-F748D5E8524A}" type="slidenum">
              <a:rPr lang="fr-FR">
                <a:latin typeface="+mn-lt"/>
              </a:rPr>
              <a:pPr defTabSz="762000">
                <a:defRPr/>
              </a:pPr>
              <a:t>25</a:t>
            </a:fld>
            <a:endParaRPr lang="fr-FR">
              <a:latin typeface="+mn-lt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341438"/>
            <a:ext cx="8229600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Clr>
                <a:srgbClr val="C0FEF9"/>
              </a:buClr>
              <a:buFontTx/>
              <a:buNone/>
            </a:pPr>
            <a:r>
              <a:rPr lang="en-US" dirty="0">
                <a:solidFill>
                  <a:schemeClr val="bg2"/>
                </a:solidFill>
              </a:rPr>
              <a:t>Key and security association management done by IKE </a:t>
            </a:r>
            <a:r>
              <a:rPr lang="en-US" i="1" dirty="0">
                <a:solidFill>
                  <a:schemeClr val="bg2"/>
                </a:solidFill>
              </a:rPr>
              <a:t>(Internet Key Exchange) </a:t>
            </a:r>
            <a:r>
              <a:rPr lang="en-US" dirty="0">
                <a:solidFill>
                  <a:schemeClr val="bg2"/>
                </a:solidFill>
              </a:rPr>
              <a:t>protocol</a:t>
            </a:r>
            <a:endParaRPr lang="en-US" i="1" dirty="0">
              <a:solidFill>
                <a:schemeClr val="bg2"/>
              </a:solidFill>
            </a:endParaRP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Services offered at connection setup:</a:t>
            </a:r>
          </a:p>
          <a:p>
            <a:pPr marL="609600" lvl="2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Mutual authentication between IPsec modules</a:t>
            </a:r>
          </a:p>
          <a:p>
            <a:pPr marL="609600" lvl="2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Negotiation of the IPsec security associations (enciphering algorithms, key length)</a:t>
            </a:r>
          </a:p>
          <a:p>
            <a:pPr marL="609600" lvl="2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Generation of a symmetric encryption key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4515B5-7470-0123-6003-245982741B74}"/>
              </a:ext>
            </a:extLst>
          </p:cNvPr>
          <p:cNvSpPr txBox="1">
            <a:spLocks/>
          </p:cNvSpPr>
          <p:nvPr/>
        </p:nvSpPr>
        <p:spPr>
          <a:xfrm>
            <a:off x="457200" y="0"/>
            <a:ext cx="8229600" cy="71119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600" dirty="0">
                <a:solidFill>
                  <a:schemeClr val="bg2"/>
                </a:solidFill>
                <a:latin typeface="Times New Roman" pitchFamily="18" charset="0"/>
              </a:rPr>
              <a:t>Security associations (SA)</a:t>
            </a:r>
            <a:endParaRPr lang="en-GB" sz="3600" dirty="0">
              <a:solidFill>
                <a:schemeClr val="bg2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9595-B0D1-9A6E-19E7-4C49C86BB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39770"/>
            <a:ext cx="8229600" cy="777874"/>
          </a:xfrm>
        </p:spPr>
        <p:txBody>
          <a:bodyPr/>
          <a:lstStyle/>
          <a:p>
            <a:r>
              <a:rPr lang="en-US" sz="3600" kern="1200" dirty="0">
                <a:solidFill>
                  <a:schemeClr val="bg2"/>
                </a:solidFill>
                <a:latin typeface="Times New Roman" pitchFamily="18" charset="0"/>
              </a:rPr>
              <a:t>Security solutions </a:t>
            </a:r>
            <a:r>
              <a:rPr lang="en-US" sz="3600" dirty="0">
                <a:solidFill>
                  <a:schemeClr val="bg2"/>
                </a:solidFill>
              </a:rPr>
              <a:t>recapitulation:</a:t>
            </a:r>
            <a:endParaRPr lang="en-GB" sz="3600" dirty="0"/>
          </a:p>
        </p:txBody>
      </p:sp>
      <p:sp>
        <p:nvSpPr>
          <p:cNvPr id="23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16304D0A-882C-4E8E-A4A2-72F878D2D314}" type="slidenum">
              <a:rPr lang="fr-FR">
                <a:latin typeface="+mn-lt"/>
              </a:rPr>
              <a:pPr defTabSz="762000">
                <a:defRPr/>
              </a:pPr>
              <a:t>26</a:t>
            </a:fld>
            <a:endParaRPr lang="fr-FR">
              <a:latin typeface="+mn-lt"/>
            </a:endParaRPr>
          </a:p>
        </p:txBody>
      </p:sp>
      <p:sp>
        <p:nvSpPr>
          <p:cNvPr id="92165" name="Rectangle 20"/>
          <p:cNvSpPr>
            <a:spLocks noChangeArrowheads="1"/>
          </p:cNvSpPr>
          <p:nvPr/>
        </p:nvSpPr>
        <p:spPr bwMode="blackWhite">
          <a:xfrm>
            <a:off x="5795963" y="4243388"/>
            <a:ext cx="1308100" cy="342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TCP</a:t>
            </a:r>
          </a:p>
        </p:txBody>
      </p:sp>
      <p:sp>
        <p:nvSpPr>
          <p:cNvPr id="92166" name="Rectangle 21"/>
          <p:cNvSpPr>
            <a:spLocks noChangeArrowheads="1"/>
          </p:cNvSpPr>
          <p:nvPr/>
        </p:nvSpPr>
        <p:spPr bwMode="blackWhite">
          <a:xfrm rot="-5400000">
            <a:off x="1546226" y="3178175"/>
            <a:ext cx="1714500" cy="415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TELNET</a:t>
            </a:r>
          </a:p>
        </p:txBody>
      </p:sp>
      <p:sp>
        <p:nvSpPr>
          <p:cNvPr id="92167" name="Rectangle 22"/>
          <p:cNvSpPr>
            <a:spLocks noChangeArrowheads="1"/>
          </p:cNvSpPr>
          <p:nvPr/>
        </p:nvSpPr>
        <p:spPr bwMode="blackWhite">
          <a:xfrm>
            <a:off x="2152650" y="4243388"/>
            <a:ext cx="1295400" cy="342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TCP</a:t>
            </a:r>
          </a:p>
        </p:txBody>
      </p:sp>
      <p:sp>
        <p:nvSpPr>
          <p:cNvPr id="92168" name="Rectangle 23"/>
          <p:cNvSpPr>
            <a:spLocks noChangeArrowheads="1"/>
          </p:cNvSpPr>
          <p:nvPr/>
        </p:nvSpPr>
        <p:spPr bwMode="blackWhite">
          <a:xfrm>
            <a:off x="1466850" y="4243388"/>
            <a:ext cx="685800" cy="342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 dirty="0">
                <a:solidFill>
                  <a:srgbClr val="C4FEFA"/>
                </a:solidFill>
                <a:latin typeface="Times New Roman" pitchFamily="18" charset="0"/>
              </a:rPr>
              <a:t>UDP</a:t>
            </a:r>
          </a:p>
        </p:txBody>
      </p:sp>
      <p:sp>
        <p:nvSpPr>
          <p:cNvPr id="92169" name="Rectangle 24" descr="noir)"/>
          <p:cNvSpPr>
            <a:spLocks noChangeArrowheads="1"/>
          </p:cNvSpPr>
          <p:nvPr/>
        </p:nvSpPr>
        <p:spPr bwMode="blackWhite">
          <a:xfrm>
            <a:off x="1466850" y="4586288"/>
            <a:ext cx="1981200" cy="342900"/>
          </a:xfrm>
          <a:prstGeom prst="rect">
            <a:avLst/>
          </a:prstGeom>
          <a:pattFill prst="ltDnDiag">
            <a:fgClr>
              <a:schemeClr val="bg1"/>
            </a:fgClr>
            <a:bgClr>
              <a:srgbClr val="FFFFFF"/>
            </a:bgClr>
          </a:patt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IPsec</a:t>
            </a:r>
          </a:p>
        </p:txBody>
      </p:sp>
      <p:sp>
        <p:nvSpPr>
          <p:cNvPr id="92170" name="Rectangle 25"/>
          <p:cNvSpPr>
            <a:spLocks noChangeArrowheads="1"/>
          </p:cNvSpPr>
          <p:nvPr/>
        </p:nvSpPr>
        <p:spPr bwMode="blackWhite">
          <a:xfrm rot="-5400000">
            <a:off x="1965326" y="3178175"/>
            <a:ext cx="1714500" cy="415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FTP</a:t>
            </a:r>
          </a:p>
        </p:txBody>
      </p:sp>
      <p:sp>
        <p:nvSpPr>
          <p:cNvPr id="92171" name="Rectangle 26"/>
          <p:cNvSpPr>
            <a:spLocks noChangeArrowheads="1"/>
          </p:cNvSpPr>
          <p:nvPr/>
        </p:nvSpPr>
        <p:spPr bwMode="blackWhite">
          <a:xfrm rot="-5400000">
            <a:off x="2381251" y="3178175"/>
            <a:ext cx="1714500" cy="41592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HTTP</a:t>
            </a:r>
          </a:p>
        </p:txBody>
      </p:sp>
      <p:sp>
        <p:nvSpPr>
          <p:cNvPr id="92172" name="Rectangle 27"/>
          <p:cNvSpPr>
            <a:spLocks noChangeArrowheads="1"/>
          </p:cNvSpPr>
          <p:nvPr/>
        </p:nvSpPr>
        <p:spPr bwMode="blackWhite">
          <a:xfrm>
            <a:off x="5124450" y="4586288"/>
            <a:ext cx="1981200" cy="342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IP</a:t>
            </a:r>
          </a:p>
        </p:txBody>
      </p:sp>
      <p:grpSp>
        <p:nvGrpSpPr>
          <p:cNvPr id="92173" name="Group 28"/>
          <p:cNvGrpSpPr>
            <a:grpSpLocks/>
          </p:cNvGrpSpPr>
          <p:nvPr/>
        </p:nvGrpSpPr>
        <p:grpSpPr bwMode="auto">
          <a:xfrm>
            <a:off x="5842000" y="2185988"/>
            <a:ext cx="1250950" cy="1714500"/>
            <a:chOff x="1953" y="1368"/>
            <a:chExt cx="788" cy="1080"/>
          </a:xfrm>
        </p:grpSpPr>
        <p:sp>
          <p:nvSpPr>
            <p:cNvPr id="92179" name="Rectangle 29"/>
            <p:cNvSpPr>
              <a:spLocks noChangeArrowheads="1"/>
            </p:cNvSpPr>
            <p:nvPr/>
          </p:nvSpPr>
          <p:spPr bwMode="blackWhite">
            <a:xfrm rot="-5400000">
              <a:off x="1536" y="1785"/>
              <a:ext cx="1080" cy="24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TELNETS</a:t>
              </a:r>
            </a:p>
          </p:txBody>
        </p:sp>
        <p:sp>
          <p:nvSpPr>
            <p:cNvPr id="92180" name="Rectangle 30"/>
            <p:cNvSpPr>
              <a:spLocks noChangeArrowheads="1"/>
            </p:cNvSpPr>
            <p:nvPr/>
          </p:nvSpPr>
          <p:spPr bwMode="blackWhite">
            <a:xfrm rot="-5400000">
              <a:off x="1799" y="1768"/>
              <a:ext cx="1080" cy="28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FTPS</a:t>
              </a:r>
            </a:p>
          </p:txBody>
        </p:sp>
        <p:sp>
          <p:nvSpPr>
            <p:cNvPr id="92181" name="Rectangle 31"/>
            <p:cNvSpPr>
              <a:spLocks noChangeArrowheads="1"/>
            </p:cNvSpPr>
            <p:nvPr/>
          </p:nvSpPr>
          <p:spPr bwMode="blackWhite">
            <a:xfrm rot="-5400000">
              <a:off x="2070" y="1777"/>
              <a:ext cx="1080" cy="26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HTTPS</a:t>
              </a:r>
            </a:p>
          </p:txBody>
        </p:sp>
      </p:grpSp>
      <p:sp>
        <p:nvSpPr>
          <p:cNvPr id="92174" name="Rectangle 32" descr="noir)"/>
          <p:cNvSpPr>
            <a:spLocks noChangeArrowheads="1"/>
          </p:cNvSpPr>
          <p:nvPr/>
        </p:nvSpPr>
        <p:spPr bwMode="blackWhite">
          <a:xfrm>
            <a:off x="5822950" y="3900488"/>
            <a:ext cx="1274763" cy="342900"/>
          </a:xfrm>
          <a:prstGeom prst="rect">
            <a:avLst/>
          </a:prstGeom>
          <a:pattFill prst="ltDnDiag">
            <a:fgClr>
              <a:schemeClr val="accent1"/>
            </a:fgClr>
            <a:bgClr>
              <a:srgbClr val="FFFFFF"/>
            </a:bgClr>
          </a:patt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 dirty="0">
                <a:solidFill>
                  <a:schemeClr val="bg2"/>
                </a:solidFill>
                <a:latin typeface="Times New Roman" pitchFamily="18" charset="0"/>
              </a:rPr>
              <a:t>TLS</a:t>
            </a:r>
          </a:p>
        </p:txBody>
      </p:sp>
      <p:sp>
        <p:nvSpPr>
          <p:cNvPr id="92175" name="Rectangle 33"/>
          <p:cNvSpPr>
            <a:spLocks noChangeArrowheads="1"/>
          </p:cNvSpPr>
          <p:nvPr/>
        </p:nvSpPr>
        <p:spPr bwMode="auto">
          <a:xfrm>
            <a:off x="1771650" y="5272088"/>
            <a:ext cx="1295400" cy="53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fr-FR" sz="3200" noProof="1">
                <a:solidFill>
                  <a:schemeClr val="bg2"/>
                </a:solidFill>
                <a:latin typeface="Times" charset="0"/>
              </a:rPr>
              <a:t>IPsec </a:t>
            </a:r>
          </a:p>
        </p:txBody>
      </p:sp>
      <p:sp>
        <p:nvSpPr>
          <p:cNvPr id="92176" name="Rectangle 34"/>
          <p:cNvSpPr>
            <a:spLocks noChangeArrowheads="1"/>
          </p:cNvSpPr>
          <p:nvPr/>
        </p:nvSpPr>
        <p:spPr bwMode="auto">
          <a:xfrm>
            <a:off x="5672856" y="5272088"/>
            <a:ext cx="1995488" cy="5334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fr-FR" sz="3200" noProof="1">
                <a:solidFill>
                  <a:schemeClr val="bg2"/>
                </a:solidFill>
                <a:latin typeface="Times" charset="0"/>
              </a:rPr>
              <a:t>TLS</a:t>
            </a:r>
          </a:p>
        </p:txBody>
      </p:sp>
      <p:sp>
        <p:nvSpPr>
          <p:cNvPr id="92177" name="Rectangle 35"/>
          <p:cNvSpPr>
            <a:spLocks noChangeArrowheads="1"/>
          </p:cNvSpPr>
          <p:nvPr/>
        </p:nvSpPr>
        <p:spPr bwMode="blackWhite">
          <a:xfrm>
            <a:off x="5122863" y="4238625"/>
            <a:ext cx="685800" cy="347663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rgbClr val="C4FEFA"/>
                </a:solidFill>
                <a:latin typeface="Times New Roman" pitchFamily="18" charset="0"/>
              </a:rPr>
              <a:t>UDP</a:t>
            </a:r>
          </a:p>
        </p:txBody>
      </p:sp>
      <p:sp>
        <p:nvSpPr>
          <p:cNvPr id="92178" name="Rectangle 36" descr="noir)"/>
          <p:cNvSpPr>
            <a:spLocks noChangeArrowheads="1"/>
          </p:cNvSpPr>
          <p:nvPr/>
        </p:nvSpPr>
        <p:spPr bwMode="blackWhite">
          <a:xfrm>
            <a:off x="1471613" y="3900488"/>
            <a:ext cx="633412" cy="342900"/>
          </a:xfrm>
          <a:prstGeom prst="rect">
            <a:avLst/>
          </a:prstGeom>
          <a:pattFill prst="ltDnDiag">
            <a:fgClr>
              <a:schemeClr val="bg1"/>
            </a:fgClr>
            <a:bgClr>
              <a:srgbClr val="FFFFFF"/>
            </a:bgClr>
          </a:patt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/>
          <a:p>
            <a:pPr algn="ctr" eaLnBrk="0" hangingPunct="0"/>
            <a:r>
              <a:rPr lang="en-US" sz="2000" b="1">
                <a:solidFill>
                  <a:schemeClr val="bg2"/>
                </a:solidFill>
                <a:latin typeface="Times New Roman" pitchFamily="18" charset="0"/>
              </a:rPr>
              <a:t>IKE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C4B4E-C9CB-C9D5-B2C1-8812A6D98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marL="0" indent="0" algn="ctr">
              <a:buNone/>
            </a:pPr>
            <a:r>
              <a:rPr lang="en-US" sz="2800" dirty="0">
                <a:solidFill>
                  <a:schemeClr val="bg2"/>
                </a:solidFill>
              </a:rPr>
              <a:t>Have you ever heard of VPN or used it 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F66A8-8832-CEDE-AFD6-BFF10A07A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804EF3-A240-4DB4-8CBB-7C0553AB62B0}" type="slidenum">
              <a:rPr lang="fr-FR" smtClean="0"/>
              <a:pPr>
                <a:defRPr/>
              </a:pPr>
              <a:t>27</a:t>
            </a:fld>
            <a:endParaRPr lang="fr-FR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9CBAFEBF-418B-39E5-47A3-212C6FAB1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kern="1200" dirty="0">
                <a:solidFill>
                  <a:schemeClr val="bg2"/>
                </a:solidFill>
                <a:latin typeface="Times New Roman" pitchFamily="18" charset="0"/>
              </a:rPr>
              <a:t>Real-world Applications of Security Protocols</a:t>
            </a:r>
            <a:br>
              <a:rPr lang="en-US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72218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53E5B26F-5D07-407B-A2F8-21E812AFD8A5}" type="slidenum">
              <a:rPr lang="fr-FR">
                <a:latin typeface="+mn-lt"/>
              </a:rPr>
              <a:pPr defTabSz="762000">
                <a:defRPr/>
              </a:pPr>
              <a:t>28</a:t>
            </a:fld>
            <a:endParaRPr lang="fr-FR">
              <a:latin typeface="+mn-lt"/>
            </a:endParaRPr>
          </a:p>
        </p:txBody>
      </p:sp>
      <p:sp>
        <p:nvSpPr>
          <p:cNvPr id="46083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4213" y="1412875"/>
            <a:ext cx="7920037" cy="4752975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chemeClr val="bg2"/>
              </a:buClr>
              <a:buFont typeface="Monotype Sorts" pitchFamily="2" charset="2"/>
              <a:buNone/>
            </a:pPr>
            <a:r>
              <a:rPr lang="en-US" sz="2800" b="1" dirty="0">
                <a:solidFill>
                  <a:schemeClr val="bg2"/>
                </a:solidFill>
              </a:rPr>
              <a:t>What is a VPN? </a:t>
            </a:r>
          </a:p>
          <a:p>
            <a:pPr eaLnBrk="1" hangingPunct="1"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VPN for </a:t>
            </a:r>
            <a:r>
              <a:rPr lang="en-US" sz="2800" i="1" dirty="0">
                <a:solidFill>
                  <a:schemeClr val="bg2"/>
                </a:solidFill>
              </a:rPr>
              <a:t>Virtual Private Network </a:t>
            </a: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buClr>
                <a:schemeClr val="bg2"/>
              </a:buClr>
            </a:pPr>
            <a:r>
              <a:rPr lang="en-US" sz="2400" b="1" dirty="0">
                <a:solidFill>
                  <a:schemeClr val="bg2"/>
                </a:solidFill>
              </a:rPr>
              <a:t>Primary goal:</a:t>
            </a:r>
            <a:r>
              <a:rPr lang="en-US" sz="2400" dirty="0">
                <a:solidFill>
                  <a:schemeClr val="bg2"/>
                </a:solidFill>
              </a:rPr>
              <a:t> facilitate communications between companies and their partners, internal communications of a geographically distributed company, or remote communications between a mobile and its company</a:t>
            </a:r>
          </a:p>
          <a:p>
            <a:pPr eaLnBrk="1" hangingPunct="1">
              <a:buClr>
                <a:schemeClr val="bg2"/>
              </a:buClr>
            </a:pPr>
            <a:r>
              <a:rPr lang="en-US" sz="2400" b="1" dirty="0">
                <a:solidFill>
                  <a:schemeClr val="bg2"/>
                </a:solidFill>
              </a:rPr>
              <a:t>Techniques: </a:t>
            </a:r>
            <a:r>
              <a:rPr lang="en-US" sz="2400" dirty="0">
                <a:solidFill>
                  <a:schemeClr val="bg2"/>
                </a:solidFill>
              </a:rPr>
              <a:t>establishing an IP tunnel to exchange data through the tunnel</a:t>
            </a:r>
          </a:p>
          <a:p>
            <a:pPr eaLnBrk="1" hangingPunct="1">
              <a:buClr>
                <a:schemeClr val="bg2"/>
              </a:buClr>
            </a:pPr>
            <a:r>
              <a:rPr lang="en-US" sz="2400" b="1" dirty="0">
                <a:solidFill>
                  <a:schemeClr val="bg2"/>
                </a:solidFill>
              </a:rPr>
              <a:t>Security </a:t>
            </a:r>
            <a:r>
              <a:rPr lang="en-US" sz="2400" dirty="0">
                <a:solidFill>
                  <a:schemeClr val="bg2"/>
                </a:solidFill>
              </a:rPr>
              <a:t>is optional to protect the tunnel</a:t>
            </a: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9147BE9-3C31-F97B-07A7-5ED8B575C661}"/>
              </a:ext>
            </a:extLst>
          </p:cNvPr>
          <p:cNvSpPr txBox="1">
            <a:spLocks/>
          </p:cNvSpPr>
          <p:nvPr/>
        </p:nvSpPr>
        <p:spPr>
          <a:xfrm>
            <a:off x="418791" y="122238"/>
            <a:ext cx="8229600" cy="76993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en-US" sz="3600" kern="0">
                <a:solidFill>
                  <a:schemeClr val="bg2"/>
                </a:solidFill>
              </a:rPr>
              <a:t>Virtual Private Network </a:t>
            </a:r>
            <a:endParaRPr lang="en-GB" sz="3600" kern="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6712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E9CF53-6738-304F-8495-614B161F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91" y="122238"/>
            <a:ext cx="8229600" cy="769938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</a:rPr>
              <a:t>Virtual Private Network </a:t>
            </a:r>
            <a:endParaRPr lang="en-GB" sz="3600" dirty="0">
              <a:solidFill>
                <a:schemeClr val="bg2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08442" y="1281906"/>
            <a:ext cx="8229600" cy="4525963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chemeClr val="bg2"/>
              </a:buClr>
              <a:buFont typeface="Monotype Sorts" pitchFamily="2" charset="2"/>
              <a:buNone/>
            </a:pPr>
            <a:r>
              <a:rPr lang="en-US" sz="2800" b="1" dirty="0">
                <a:solidFill>
                  <a:schemeClr val="bg2"/>
                </a:solidFill>
              </a:rPr>
              <a:t>What is an IP tunnel? </a:t>
            </a:r>
          </a:p>
          <a:p>
            <a:pPr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Encapsulating an IP packet into another IP packet</a:t>
            </a:r>
          </a:p>
          <a:p>
            <a:pPr eaLnBrk="1" hangingPunct="1">
              <a:buClr>
                <a:schemeClr val="bg2"/>
              </a:buClr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buClr>
                <a:schemeClr val="bg2"/>
              </a:buClr>
              <a:buFont typeface="Monotype Sorts" pitchFamily="2" charset="2"/>
              <a:buNone/>
            </a:pPr>
            <a:endParaRPr lang="en-US" sz="2800" dirty="0">
              <a:solidFill>
                <a:schemeClr val="bg2"/>
              </a:solidFill>
            </a:endParaRPr>
          </a:p>
        </p:txBody>
      </p:sp>
      <p:sp>
        <p:nvSpPr>
          <p:cNvPr id="347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2B132EF1-A00E-4547-A667-D1C7EFAA061B}" type="slidenum">
              <a:rPr lang="fr-FR">
                <a:latin typeface="+mn-lt"/>
              </a:rPr>
              <a:pPr defTabSz="762000">
                <a:defRPr/>
              </a:pPr>
              <a:t>29</a:t>
            </a:fld>
            <a:endParaRPr lang="fr-FR">
              <a:latin typeface="+mn-lt"/>
            </a:endParaRPr>
          </a:p>
        </p:txBody>
      </p:sp>
      <p:grpSp>
        <p:nvGrpSpPr>
          <p:cNvPr id="47108" name="Group 3"/>
          <p:cNvGrpSpPr>
            <a:grpSpLocks/>
          </p:cNvGrpSpPr>
          <p:nvPr/>
        </p:nvGrpSpPr>
        <p:grpSpPr bwMode="auto">
          <a:xfrm>
            <a:off x="193675" y="2363788"/>
            <a:ext cx="2533650" cy="990600"/>
            <a:chOff x="2201" y="916"/>
            <a:chExt cx="1571" cy="1192"/>
          </a:xfrm>
        </p:grpSpPr>
        <p:grpSp>
          <p:nvGrpSpPr>
            <p:cNvPr id="47441" name="Group 4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47443" name="Oval 5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44" name="Oval 6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45" name="Oval 7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46" name="Oval 8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47" name="Oval 9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48" name="Oval 10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49" name="Oval 11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47442" name="Oval 12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47109" name="Group 13"/>
          <p:cNvGrpSpPr>
            <a:grpSpLocks/>
          </p:cNvGrpSpPr>
          <p:nvPr/>
        </p:nvGrpSpPr>
        <p:grpSpPr bwMode="auto">
          <a:xfrm>
            <a:off x="1935163" y="2368550"/>
            <a:ext cx="1828800" cy="658813"/>
            <a:chOff x="1200" y="2304"/>
            <a:chExt cx="1152" cy="415"/>
          </a:xfrm>
        </p:grpSpPr>
        <p:sp>
          <p:nvSpPr>
            <p:cNvPr id="47434" name="Rectangle 14"/>
            <p:cNvSpPr>
              <a:spLocks noChangeArrowheads="1"/>
            </p:cNvSpPr>
            <p:nvPr/>
          </p:nvSpPr>
          <p:spPr bwMode="auto">
            <a:xfrm>
              <a:off x="1200" y="2304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endParaRPr lang="fr-FR" sz="2000" b="1" dirty="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47435" name="Group 15"/>
            <p:cNvGrpSpPr>
              <a:grpSpLocks/>
            </p:cNvGrpSpPr>
            <p:nvPr/>
          </p:nvGrpSpPr>
          <p:grpSpPr bwMode="auto">
            <a:xfrm>
              <a:off x="1200" y="2575"/>
              <a:ext cx="432" cy="144"/>
              <a:chOff x="2160" y="2016"/>
              <a:chExt cx="816" cy="277"/>
            </a:xfrm>
          </p:grpSpPr>
          <p:sp>
            <p:nvSpPr>
              <p:cNvPr id="47436" name="Rectangle 16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37" name="Rectangle 17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38" name="Rectangle 18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39" name="Line 19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40" name="Freeform 20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47110" name="Group 21"/>
          <p:cNvGrpSpPr>
            <a:grpSpLocks/>
          </p:cNvGrpSpPr>
          <p:nvPr/>
        </p:nvGrpSpPr>
        <p:grpSpPr bwMode="auto">
          <a:xfrm>
            <a:off x="3317875" y="2490788"/>
            <a:ext cx="2195513" cy="990600"/>
            <a:chOff x="2201" y="916"/>
            <a:chExt cx="1571" cy="1192"/>
          </a:xfrm>
        </p:grpSpPr>
        <p:grpSp>
          <p:nvGrpSpPr>
            <p:cNvPr id="47425" name="Group 22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47427" name="Oval 23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28" name="Oval 24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29" name="Oval 25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30" name="Oval 26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31" name="Oval 27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32" name="Oval 28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33" name="Oval 29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47426" name="Oval 30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47111" name="Group 31"/>
          <p:cNvGrpSpPr>
            <a:grpSpLocks/>
          </p:cNvGrpSpPr>
          <p:nvPr/>
        </p:nvGrpSpPr>
        <p:grpSpPr bwMode="auto">
          <a:xfrm>
            <a:off x="6518275" y="2363788"/>
            <a:ext cx="2652713" cy="990600"/>
            <a:chOff x="2201" y="916"/>
            <a:chExt cx="1571" cy="1192"/>
          </a:xfrm>
        </p:grpSpPr>
        <p:grpSp>
          <p:nvGrpSpPr>
            <p:cNvPr id="47416" name="Group 32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47418" name="Oval 33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19" name="Oval 34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20" name="Oval 35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21" name="Oval 36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22" name="Oval 37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23" name="Oval 38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24" name="Oval 39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47417" name="Oval 40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47112" name="Group 41"/>
          <p:cNvGrpSpPr>
            <a:grpSpLocks/>
          </p:cNvGrpSpPr>
          <p:nvPr/>
        </p:nvGrpSpPr>
        <p:grpSpPr bwMode="auto">
          <a:xfrm>
            <a:off x="6456363" y="2349500"/>
            <a:ext cx="1828800" cy="658813"/>
            <a:chOff x="4656" y="2400"/>
            <a:chExt cx="1152" cy="415"/>
          </a:xfrm>
        </p:grpSpPr>
        <p:sp>
          <p:nvSpPr>
            <p:cNvPr id="47409" name="Rectangle 42"/>
            <p:cNvSpPr>
              <a:spLocks noChangeArrowheads="1"/>
            </p:cNvSpPr>
            <p:nvPr/>
          </p:nvSpPr>
          <p:spPr bwMode="auto">
            <a:xfrm>
              <a:off x="4656" y="2400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endParaRPr lang="fr-FR" sz="2000" b="1" dirty="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47410" name="Group 43"/>
            <p:cNvGrpSpPr>
              <a:grpSpLocks/>
            </p:cNvGrpSpPr>
            <p:nvPr/>
          </p:nvGrpSpPr>
          <p:grpSpPr bwMode="auto">
            <a:xfrm>
              <a:off x="4656" y="2671"/>
              <a:ext cx="432" cy="144"/>
              <a:chOff x="2160" y="2016"/>
              <a:chExt cx="816" cy="277"/>
            </a:xfrm>
          </p:grpSpPr>
          <p:sp>
            <p:nvSpPr>
              <p:cNvPr id="47411" name="Rectangle 44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12" name="Rectangle 45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13" name="Rectangle 46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14" name="Line 47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15" name="Freeform 48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47113" name="Group 49"/>
          <p:cNvGrpSpPr>
            <a:grpSpLocks/>
          </p:cNvGrpSpPr>
          <p:nvPr/>
        </p:nvGrpSpPr>
        <p:grpSpPr bwMode="auto">
          <a:xfrm>
            <a:off x="179388" y="2490788"/>
            <a:ext cx="815975" cy="704850"/>
            <a:chOff x="1502" y="1344"/>
            <a:chExt cx="514" cy="444"/>
          </a:xfrm>
        </p:grpSpPr>
        <p:sp>
          <p:nvSpPr>
            <p:cNvPr id="47315" name="Freeform 50"/>
            <p:cNvSpPr>
              <a:spLocks/>
            </p:cNvSpPr>
            <p:nvPr/>
          </p:nvSpPr>
          <p:spPr bwMode="auto">
            <a:xfrm>
              <a:off x="1750" y="1540"/>
              <a:ext cx="153" cy="106"/>
            </a:xfrm>
            <a:custGeom>
              <a:avLst/>
              <a:gdLst>
                <a:gd name="T0" fmla="*/ 152 w 238"/>
                <a:gd name="T1" fmla="*/ 32 h 145"/>
                <a:gd name="T2" fmla="*/ 152 w 238"/>
                <a:gd name="T3" fmla="*/ 105 h 145"/>
                <a:gd name="T4" fmla="*/ 0 w 238"/>
                <a:gd name="T5" fmla="*/ 52 h 145"/>
                <a:gd name="T6" fmla="*/ 0 w 238"/>
                <a:gd name="T7" fmla="*/ 0 h 145"/>
                <a:gd name="T8" fmla="*/ 152 w 238"/>
                <a:gd name="T9" fmla="*/ 32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8"/>
                <a:gd name="T16" fmla="*/ 0 h 145"/>
                <a:gd name="T17" fmla="*/ 238 w 238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8" h="145">
                  <a:moveTo>
                    <a:pt x="237" y="44"/>
                  </a:moveTo>
                  <a:lnTo>
                    <a:pt x="237" y="144"/>
                  </a:lnTo>
                  <a:lnTo>
                    <a:pt x="0" y="71"/>
                  </a:lnTo>
                  <a:lnTo>
                    <a:pt x="0" y="0"/>
                  </a:lnTo>
                  <a:lnTo>
                    <a:pt x="237" y="44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7316" name="Freeform 51"/>
            <p:cNvSpPr>
              <a:spLocks/>
            </p:cNvSpPr>
            <p:nvPr/>
          </p:nvSpPr>
          <p:spPr bwMode="auto">
            <a:xfrm>
              <a:off x="1902" y="1565"/>
              <a:ext cx="114" cy="81"/>
            </a:xfrm>
            <a:custGeom>
              <a:avLst/>
              <a:gdLst>
                <a:gd name="T0" fmla="*/ 0 w 177"/>
                <a:gd name="T1" fmla="*/ 7 h 111"/>
                <a:gd name="T2" fmla="*/ 0 w 177"/>
                <a:gd name="T3" fmla="*/ 80 h 111"/>
                <a:gd name="T4" fmla="*/ 113 w 177"/>
                <a:gd name="T5" fmla="*/ 63 h 111"/>
                <a:gd name="T6" fmla="*/ 113 w 177"/>
                <a:gd name="T7" fmla="*/ 0 h 111"/>
                <a:gd name="T8" fmla="*/ 0 w 177"/>
                <a:gd name="T9" fmla="*/ 7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11"/>
                <a:gd name="T17" fmla="*/ 177 w 177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11">
                  <a:moveTo>
                    <a:pt x="0" y="10"/>
                  </a:moveTo>
                  <a:lnTo>
                    <a:pt x="0" y="110"/>
                  </a:lnTo>
                  <a:lnTo>
                    <a:pt x="176" y="86"/>
                  </a:lnTo>
                  <a:lnTo>
                    <a:pt x="176" y="0"/>
                  </a:lnTo>
                  <a:lnTo>
                    <a:pt x="0" y="10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7317" name="Freeform 52"/>
            <p:cNvSpPr>
              <a:spLocks/>
            </p:cNvSpPr>
            <p:nvPr/>
          </p:nvSpPr>
          <p:spPr bwMode="auto">
            <a:xfrm>
              <a:off x="1750" y="1540"/>
              <a:ext cx="266" cy="33"/>
            </a:xfrm>
            <a:custGeom>
              <a:avLst/>
              <a:gdLst>
                <a:gd name="T0" fmla="*/ 265 w 414"/>
                <a:gd name="T1" fmla="*/ 25 h 45"/>
                <a:gd name="T2" fmla="*/ 151 w 414"/>
                <a:gd name="T3" fmla="*/ 32 h 45"/>
                <a:gd name="T4" fmla="*/ 0 w 414"/>
                <a:gd name="T5" fmla="*/ 0 h 45"/>
                <a:gd name="T6" fmla="*/ 111 w 414"/>
                <a:gd name="T7" fmla="*/ 0 h 45"/>
                <a:gd name="T8" fmla="*/ 265 w 414"/>
                <a:gd name="T9" fmla="*/ 2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"/>
                <a:gd name="T16" fmla="*/ 0 h 45"/>
                <a:gd name="T17" fmla="*/ 414 w 414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" h="45">
                  <a:moveTo>
                    <a:pt x="413" y="34"/>
                  </a:moveTo>
                  <a:lnTo>
                    <a:pt x="235" y="4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413" y="34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7318" name="Freeform 53"/>
            <p:cNvSpPr>
              <a:spLocks/>
            </p:cNvSpPr>
            <p:nvPr/>
          </p:nvSpPr>
          <p:spPr bwMode="auto">
            <a:xfrm>
              <a:off x="1833" y="1532"/>
              <a:ext cx="97" cy="30"/>
            </a:xfrm>
            <a:custGeom>
              <a:avLst/>
              <a:gdLst>
                <a:gd name="T0" fmla="*/ 96 w 151"/>
                <a:gd name="T1" fmla="*/ 16 h 42"/>
                <a:gd name="T2" fmla="*/ 96 w 151"/>
                <a:gd name="T3" fmla="*/ 26 h 42"/>
                <a:gd name="T4" fmla="*/ 51 w 151"/>
                <a:gd name="T5" fmla="*/ 29 h 42"/>
                <a:gd name="T6" fmla="*/ 0 w 151"/>
                <a:gd name="T7" fmla="*/ 19 h 42"/>
                <a:gd name="T8" fmla="*/ 0 w 151"/>
                <a:gd name="T9" fmla="*/ 0 h 42"/>
                <a:gd name="T10" fmla="*/ 96 w 151"/>
                <a:gd name="T11" fmla="*/ 16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1"/>
                <a:gd name="T19" fmla="*/ 0 h 42"/>
                <a:gd name="T20" fmla="*/ 151 w 151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1" h="42">
                  <a:moveTo>
                    <a:pt x="150" y="23"/>
                  </a:moveTo>
                  <a:lnTo>
                    <a:pt x="150" y="37"/>
                  </a:lnTo>
                  <a:lnTo>
                    <a:pt x="80" y="41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50" y="23"/>
                  </a:lnTo>
                </a:path>
              </a:pathLst>
            </a:custGeom>
            <a:solidFill>
              <a:srgbClr val="60606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7319" name="Freeform 54"/>
            <p:cNvSpPr>
              <a:spLocks/>
            </p:cNvSpPr>
            <p:nvPr/>
          </p:nvSpPr>
          <p:spPr bwMode="auto">
            <a:xfrm>
              <a:off x="1780" y="1404"/>
              <a:ext cx="124" cy="148"/>
            </a:xfrm>
            <a:custGeom>
              <a:avLst/>
              <a:gdLst>
                <a:gd name="T0" fmla="*/ 106 w 193"/>
                <a:gd name="T1" fmla="*/ 147 h 203"/>
                <a:gd name="T2" fmla="*/ 123 w 193"/>
                <a:gd name="T3" fmla="*/ 4 h 203"/>
                <a:gd name="T4" fmla="*/ 17 w 193"/>
                <a:gd name="T5" fmla="*/ 0 h 203"/>
                <a:gd name="T6" fmla="*/ 0 w 193"/>
                <a:gd name="T7" fmla="*/ 127 h 203"/>
                <a:gd name="T8" fmla="*/ 106 w 193"/>
                <a:gd name="T9" fmla="*/ 1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203"/>
                <a:gd name="T17" fmla="*/ 193 w 193"/>
                <a:gd name="T18" fmla="*/ 203 h 2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203">
                  <a:moveTo>
                    <a:pt x="165" y="202"/>
                  </a:moveTo>
                  <a:lnTo>
                    <a:pt x="192" y="6"/>
                  </a:lnTo>
                  <a:lnTo>
                    <a:pt x="27" y="0"/>
                  </a:lnTo>
                  <a:lnTo>
                    <a:pt x="0" y="174"/>
                  </a:lnTo>
                  <a:lnTo>
                    <a:pt x="165" y="202"/>
                  </a:lnTo>
                </a:path>
              </a:pathLst>
            </a:custGeom>
            <a:solidFill>
              <a:srgbClr val="A0A0A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7320" name="Freeform 55"/>
            <p:cNvSpPr>
              <a:spLocks/>
            </p:cNvSpPr>
            <p:nvPr/>
          </p:nvSpPr>
          <p:spPr bwMode="auto">
            <a:xfrm>
              <a:off x="1886" y="1408"/>
              <a:ext cx="109" cy="148"/>
            </a:xfrm>
            <a:custGeom>
              <a:avLst/>
              <a:gdLst>
                <a:gd name="T0" fmla="*/ 17 w 170"/>
                <a:gd name="T1" fmla="*/ 0 h 202"/>
                <a:gd name="T2" fmla="*/ 108 w 170"/>
                <a:gd name="T3" fmla="*/ 33 h 202"/>
                <a:gd name="T4" fmla="*/ 96 w 170"/>
                <a:gd name="T5" fmla="*/ 147 h 202"/>
                <a:gd name="T6" fmla="*/ 0 w 170"/>
                <a:gd name="T7" fmla="*/ 144 h 202"/>
                <a:gd name="T8" fmla="*/ 17 w 170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202"/>
                <a:gd name="T17" fmla="*/ 170 w 170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202">
                  <a:moveTo>
                    <a:pt x="27" y="0"/>
                  </a:moveTo>
                  <a:lnTo>
                    <a:pt x="169" y="45"/>
                  </a:lnTo>
                  <a:lnTo>
                    <a:pt x="149" y="201"/>
                  </a:lnTo>
                  <a:lnTo>
                    <a:pt x="0" y="196"/>
                  </a:lnTo>
                  <a:lnTo>
                    <a:pt x="27" y="0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47321" name="Freeform 56"/>
            <p:cNvSpPr>
              <a:spLocks/>
            </p:cNvSpPr>
            <p:nvPr/>
          </p:nvSpPr>
          <p:spPr bwMode="auto">
            <a:xfrm>
              <a:off x="1795" y="1419"/>
              <a:ext cx="88" cy="111"/>
            </a:xfrm>
            <a:custGeom>
              <a:avLst/>
              <a:gdLst>
                <a:gd name="T0" fmla="*/ 87 w 138"/>
                <a:gd name="T1" fmla="*/ 5 h 153"/>
                <a:gd name="T2" fmla="*/ 75 w 138"/>
                <a:gd name="T3" fmla="*/ 110 h 153"/>
                <a:gd name="T4" fmla="*/ 0 w 138"/>
                <a:gd name="T5" fmla="*/ 98 h 153"/>
                <a:gd name="T6" fmla="*/ 13 w 138"/>
                <a:gd name="T7" fmla="*/ 0 h 153"/>
                <a:gd name="T8" fmla="*/ 87 w 138"/>
                <a:gd name="T9" fmla="*/ 5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53"/>
                <a:gd name="T17" fmla="*/ 138 w 138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53">
                  <a:moveTo>
                    <a:pt x="137" y="7"/>
                  </a:moveTo>
                  <a:lnTo>
                    <a:pt x="117" y="152"/>
                  </a:lnTo>
                  <a:lnTo>
                    <a:pt x="0" y="135"/>
                  </a:lnTo>
                  <a:lnTo>
                    <a:pt x="20" y="0"/>
                  </a:lnTo>
                  <a:lnTo>
                    <a:pt x="137" y="7"/>
                  </a:lnTo>
                </a:path>
              </a:pathLst>
            </a:custGeom>
            <a:solidFill>
              <a:srgbClr val="0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47322" name="Group 57"/>
            <p:cNvGrpSpPr>
              <a:grpSpLocks/>
            </p:cNvGrpSpPr>
            <p:nvPr/>
          </p:nvGrpSpPr>
          <p:grpSpPr bwMode="auto">
            <a:xfrm>
              <a:off x="1761" y="1551"/>
              <a:ext cx="87" cy="69"/>
              <a:chOff x="405" y="1877"/>
              <a:chExt cx="136" cy="95"/>
            </a:xfrm>
          </p:grpSpPr>
          <p:sp>
            <p:nvSpPr>
              <p:cNvPr id="47402" name="Freeform 58"/>
              <p:cNvSpPr>
                <a:spLocks/>
              </p:cNvSpPr>
              <p:nvPr/>
            </p:nvSpPr>
            <p:spPr bwMode="auto">
              <a:xfrm>
                <a:off x="405" y="1877"/>
                <a:ext cx="136" cy="95"/>
              </a:xfrm>
              <a:custGeom>
                <a:avLst/>
                <a:gdLst>
                  <a:gd name="T0" fmla="*/ 0 w 136"/>
                  <a:gd name="T1" fmla="*/ 0 h 95"/>
                  <a:gd name="T2" fmla="*/ 135 w 136"/>
                  <a:gd name="T3" fmla="*/ 29 h 95"/>
                  <a:gd name="T4" fmla="*/ 135 w 136"/>
                  <a:gd name="T5" fmla="*/ 94 h 95"/>
                  <a:gd name="T6" fmla="*/ 0 w 136"/>
                  <a:gd name="T7" fmla="*/ 53 h 95"/>
                  <a:gd name="T8" fmla="*/ 0 w 136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95"/>
                  <a:gd name="T17" fmla="*/ 136 w 136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95">
                    <a:moveTo>
                      <a:pt x="0" y="0"/>
                    </a:moveTo>
                    <a:lnTo>
                      <a:pt x="135" y="29"/>
                    </a:lnTo>
                    <a:lnTo>
                      <a:pt x="135" y="94"/>
                    </a:lnTo>
                    <a:lnTo>
                      <a:pt x="0" y="5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03" name="Line 59"/>
              <p:cNvSpPr>
                <a:spLocks noChangeShapeType="1"/>
              </p:cNvSpPr>
              <p:nvPr/>
            </p:nvSpPr>
            <p:spPr bwMode="auto">
              <a:xfrm flipH="1" flipV="1">
                <a:off x="418" y="1900"/>
                <a:ext cx="35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04" name="Line 60"/>
              <p:cNvSpPr>
                <a:spLocks noChangeShapeType="1"/>
              </p:cNvSpPr>
              <p:nvPr/>
            </p:nvSpPr>
            <p:spPr bwMode="auto">
              <a:xfrm>
                <a:off x="472" y="1914"/>
                <a:ext cx="46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05" name="Line 61"/>
              <p:cNvSpPr>
                <a:spLocks noChangeShapeType="1"/>
              </p:cNvSpPr>
              <p:nvPr/>
            </p:nvSpPr>
            <p:spPr bwMode="auto">
              <a:xfrm>
                <a:off x="462" y="1890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06" name="Line 62"/>
              <p:cNvSpPr>
                <a:spLocks noChangeShapeType="1"/>
              </p:cNvSpPr>
              <p:nvPr/>
            </p:nvSpPr>
            <p:spPr bwMode="auto">
              <a:xfrm>
                <a:off x="527" y="1904"/>
                <a:ext cx="0" cy="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07" name="Line 63"/>
              <p:cNvSpPr>
                <a:spLocks noChangeShapeType="1"/>
              </p:cNvSpPr>
              <p:nvPr/>
            </p:nvSpPr>
            <p:spPr bwMode="auto">
              <a:xfrm>
                <a:off x="407" y="1903"/>
                <a:ext cx="121" cy="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408" name="Line 64"/>
              <p:cNvSpPr>
                <a:spLocks noChangeShapeType="1"/>
              </p:cNvSpPr>
              <p:nvPr/>
            </p:nvSpPr>
            <p:spPr bwMode="auto">
              <a:xfrm flipH="1" flipV="1">
                <a:off x="405" y="1893"/>
                <a:ext cx="122" cy="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47323" name="Group 65"/>
            <p:cNvGrpSpPr>
              <a:grpSpLocks/>
            </p:cNvGrpSpPr>
            <p:nvPr/>
          </p:nvGrpSpPr>
          <p:grpSpPr bwMode="auto">
            <a:xfrm>
              <a:off x="1832" y="1617"/>
              <a:ext cx="35" cy="29"/>
              <a:chOff x="516" y="1967"/>
              <a:chExt cx="54" cy="40"/>
            </a:xfrm>
          </p:grpSpPr>
          <p:sp>
            <p:nvSpPr>
              <p:cNvPr id="47400" name="Freeform 66"/>
              <p:cNvSpPr>
                <a:spLocks/>
              </p:cNvSpPr>
              <p:nvPr/>
            </p:nvSpPr>
            <p:spPr bwMode="auto">
              <a:xfrm>
                <a:off x="553" y="1967"/>
                <a:ext cx="17" cy="40"/>
              </a:xfrm>
              <a:custGeom>
                <a:avLst/>
                <a:gdLst>
                  <a:gd name="T0" fmla="*/ 11 w 17"/>
                  <a:gd name="T1" fmla="*/ 0 h 40"/>
                  <a:gd name="T2" fmla="*/ 16 w 17"/>
                  <a:gd name="T3" fmla="*/ 36 h 40"/>
                  <a:gd name="T4" fmla="*/ 5 w 17"/>
                  <a:gd name="T5" fmla="*/ 39 h 40"/>
                  <a:gd name="T6" fmla="*/ 0 w 17"/>
                  <a:gd name="T7" fmla="*/ 2 h 40"/>
                  <a:gd name="T8" fmla="*/ 11 w 17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0"/>
                  <a:gd name="T17" fmla="*/ 17 w 1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0">
                    <a:moveTo>
                      <a:pt x="11" y="0"/>
                    </a:moveTo>
                    <a:lnTo>
                      <a:pt x="16" y="36"/>
                    </a:lnTo>
                    <a:lnTo>
                      <a:pt x="5" y="39"/>
                    </a:lnTo>
                    <a:lnTo>
                      <a:pt x="0" y="2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401" name="Freeform 67"/>
              <p:cNvSpPr>
                <a:spLocks/>
              </p:cNvSpPr>
              <p:nvPr/>
            </p:nvSpPr>
            <p:spPr bwMode="auto">
              <a:xfrm>
                <a:off x="516" y="1972"/>
                <a:ext cx="43" cy="35"/>
              </a:xfrm>
              <a:custGeom>
                <a:avLst/>
                <a:gdLst>
                  <a:gd name="T0" fmla="*/ 38 w 43"/>
                  <a:gd name="T1" fmla="*/ 1 h 35"/>
                  <a:gd name="T2" fmla="*/ 42 w 43"/>
                  <a:gd name="T3" fmla="*/ 34 h 35"/>
                  <a:gd name="T4" fmla="*/ 0 w 43"/>
                  <a:gd name="T5" fmla="*/ 17 h 35"/>
                  <a:gd name="T6" fmla="*/ 16 w 43"/>
                  <a:gd name="T7" fmla="*/ 12 h 35"/>
                  <a:gd name="T8" fmla="*/ 31 w 43"/>
                  <a:gd name="T9" fmla="*/ 19 h 35"/>
                  <a:gd name="T10" fmla="*/ 26 w 43"/>
                  <a:gd name="T11" fmla="*/ 0 h 35"/>
                  <a:gd name="T12" fmla="*/ 38 w 43"/>
                  <a:gd name="T13" fmla="*/ 1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35"/>
                  <a:gd name="T23" fmla="*/ 43 w 43"/>
                  <a:gd name="T24" fmla="*/ 35 h 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35">
                    <a:moveTo>
                      <a:pt x="38" y="1"/>
                    </a:moveTo>
                    <a:lnTo>
                      <a:pt x="42" y="34"/>
                    </a:lnTo>
                    <a:lnTo>
                      <a:pt x="0" y="17"/>
                    </a:lnTo>
                    <a:lnTo>
                      <a:pt x="16" y="12"/>
                    </a:lnTo>
                    <a:lnTo>
                      <a:pt x="31" y="19"/>
                    </a:lnTo>
                    <a:lnTo>
                      <a:pt x="26" y="0"/>
                    </a:lnTo>
                    <a:lnTo>
                      <a:pt x="38" y="1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47324" name="Group 68"/>
            <p:cNvGrpSpPr>
              <a:grpSpLocks/>
            </p:cNvGrpSpPr>
            <p:nvPr/>
          </p:nvGrpSpPr>
          <p:grpSpPr bwMode="auto">
            <a:xfrm>
              <a:off x="1672" y="1553"/>
              <a:ext cx="208" cy="119"/>
              <a:chOff x="267" y="1879"/>
              <a:chExt cx="323" cy="163"/>
            </a:xfrm>
          </p:grpSpPr>
          <p:sp>
            <p:nvSpPr>
              <p:cNvPr id="47373" name="Freeform 69"/>
              <p:cNvSpPr>
                <a:spLocks/>
              </p:cNvSpPr>
              <p:nvPr/>
            </p:nvSpPr>
            <p:spPr bwMode="auto">
              <a:xfrm>
                <a:off x="268" y="1879"/>
                <a:ext cx="316" cy="144"/>
              </a:xfrm>
              <a:custGeom>
                <a:avLst/>
                <a:gdLst>
                  <a:gd name="T0" fmla="*/ 315 w 316"/>
                  <a:gd name="T1" fmla="*/ 61 h 144"/>
                  <a:gd name="T2" fmla="*/ 164 w 316"/>
                  <a:gd name="T3" fmla="*/ 143 h 144"/>
                  <a:gd name="T4" fmla="*/ 0 w 316"/>
                  <a:gd name="T5" fmla="*/ 63 h 144"/>
                  <a:gd name="T6" fmla="*/ 125 w 316"/>
                  <a:gd name="T7" fmla="*/ 0 h 144"/>
                  <a:gd name="T8" fmla="*/ 315 w 316"/>
                  <a:gd name="T9" fmla="*/ 61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6"/>
                  <a:gd name="T16" fmla="*/ 0 h 144"/>
                  <a:gd name="T17" fmla="*/ 316 w 316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6" h="144">
                    <a:moveTo>
                      <a:pt x="315" y="61"/>
                    </a:moveTo>
                    <a:lnTo>
                      <a:pt x="164" y="143"/>
                    </a:lnTo>
                    <a:lnTo>
                      <a:pt x="0" y="63"/>
                    </a:lnTo>
                    <a:lnTo>
                      <a:pt x="125" y="0"/>
                    </a:lnTo>
                    <a:lnTo>
                      <a:pt x="315" y="61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74" name="Freeform 70"/>
              <p:cNvSpPr>
                <a:spLocks/>
              </p:cNvSpPr>
              <p:nvPr/>
            </p:nvSpPr>
            <p:spPr bwMode="auto">
              <a:xfrm>
                <a:off x="431" y="1940"/>
                <a:ext cx="159" cy="102"/>
              </a:xfrm>
              <a:custGeom>
                <a:avLst/>
                <a:gdLst>
                  <a:gd name="T0" fmla="*/ 152 w 159"/>
                  <a:gd name="T1" fmla="*/ 0 h 102"/>
                  <a:gd name="T2" fmla="*/ 0 w 159"/>
                  <a:gd name="T3" fmla="*/ 83 h 102"/>
                  <a:gd name="T4" fmla="*/ 4 w 159"/>
                  <a:gd name="T5" fmla="*/ 101 h 102"/>
                  <a:gd name="T6" fmla="*/ 158 w 159"/>
                  <a:gd name="T7" fmla="*/ 15 h 102"/>
                  <a:gd name="T8" fmla="*/ 152 w 159"/>
                  <a:gd name="T9" fmla="*/ 0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9"/>
                  <a:gd name="T16" fmla="*/ 0 h 102"/>
                  <a:gd name="T17" fmla="*/ 159 w 159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9" h="102">
                    <a:moveTo>
                      <a:pt x="152" y="0"/>
                    </a:moveTo>
                    <a:lnTo>
                      <a:pt x="0" y="83"/>
                    </a:lnTo>
                    <a:lnTo>
                      <a:pt x="4" y="101"/>
                    </a:lnTo>
                    <a:lnTo>
                      <a:pt x="158" y="15"/>
                    </a:lnTo>
                    <a:lnTo>
                      <a:pt x="152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75" name="Freeform 71"/>
              <p:cNvSpPr>
                <a:spLocks/>
              </p:cNvSpPr>
              <p:nvPr/>
            </p:nvSpPr>
            <p:spPr bwMode="auto">
              <a:xfrm>
                <a:off x="267" y="1942"/>
                <a:ext cx="169" cy="100"/>
              </a:xfrm>
              <a:custGeom>
                <a:avLst/>
                <a:gdLst>
                  <a:gd name="T0" fmla="*/ 168 w 169"/>
                  <a:gd name="T1" fmla="*/ 99 h 100"/>
                  <a:gd name="T2" fmla="*/ 163 w 169"/>
                  <a:gd name="T3" fmla="*/ 81 h 100"/>
                  <a:gd name="T4" fmla="*/ 0 w 169"/>
                  <a:gd name="T5" fmla="*/ 0 h 100"/>
                  <a:gd name="T6" fmla="*/ 5 w 169"/>
                  <a:gd name="T7" fmla="*/ 15 h 100"/>
                  <a:gd name="T8" fmla="*/ 168 w 169"/>
                  <a:gd name="T9" fmla="*/ 99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00"/>
                  <a:gd name="T17" fmla="*/ 169 w 16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00">
                    <a:moveTo>
                      <a:pt x="168" y="99"/>
                    </a:moveTo>
                    <a:lnTo>
                      <a:pt x="163" y="81"/>
                    </a:lnTo>
                    <a:lnTo>
                      <a:pt x="0" y="0"/>
                    </a:lnTo>
                    <a:lnTo>
                      <a:pt x="5" y="15"/>
                    </a:lnTo>
                    <a:lnTo>
                      <a:pt x="168" y="99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76" name="Freeform 72"/>
              <p:cNvSpPr>
                <a:spLocks/>
              </p:cNvSpPr>
              <p:nvPr/>
            </p:nvSpPr>
            <p:spPr bwMode="auto">
              <a:xfrm>
                <a:off x="395" y="1947"/>
                <a:ext cx="119" cy="56"/>
              </a:xfrm>
              <a:custGeom>
                <a:avLst/>
                <a:gdLst>
                  <a:gd name="T0" fmla="*/ 118 w 119"/>
                  <a:gd name="T1" fmla="*/ 14 h 56"/>
                  <a:gd name="T2" fmla="*/ 77 w 119"/>
                  <a:gd name="T3" fmla="*/ 0 h 56"/>
                  <a:gd name="T4" fmla="*/ 0 w 119"/>
                  <a:gd name="T5" fmla="*/ 38 h 56"/>
                  <a:gd name="T6" fmla="*/ 39 w 119"/>
                  <a:gd name="T7" fmla="*/ 55 h 56"/>
                  <a:gd name="T8" fmla="*/ 118 w 119"/>
                  <a:gd name="T9" fmla="*/ 14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56"/>
                  <a:gd name="T17" fmla="*/ 119 w 119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56">
                    <a:moveTo>
                      <a:pt x="118" y="14"/>
                    </a:moveTo>
                    <a:lnTo>
                      <a:pt x="77" y="0"/>
                    </a:lnTo>
                    <a:lnTo>
                      <a:pt x="0" y="38"/>
                    </a:lnTo>
                    <a:lnTo>
                      <a:pt x="39" y="55"/>
                    </a:lnTo>
                    <a:lnTo>
                      <a:pt x="118" y="14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77" name="Freeform 73"/>
              <p:cNvSpPr>
                <a:spLocks/>
              </p:cNvSpPr>
              <p:nvPr/>
            </p:nvSpPr>
            <p:spPr bwMode="auto">
              <a:xfrm>
                <a:off x="282" y="1903"/>
                <a:ext cx="181" cy="77"/>
              </a:xfrm>
              <a:custGeom>
                <a:avLst/>
                <a:gdLst>
                  <a:gd name="T0" fmla="*/ 180 w 181"/>
                  <a:gd name="T1" fmla="*/ 37 h 77"/>
                  <a:gd name="T2" fmla="*/ 101 w 181"/>
                  <a:gd name="T3" fmla="*/ 76 h 77"/>
                  <a:gd name="T4" fmla="*/ 0 w 181"/>
                  <a:gd name="T5" fmla="*/ 33 h 77"/>
                  <a:gd name="T6" fmla="*/ 74 w 181"/>
                  <a:gd name="T7" fmla="*/ 0 h 77"/>
                  <a:gd name="T8" fmla="*/ 180 w 181"/>
                  <a:gd name="T9" fmla="*/ 37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77"/>
                  <a:gd name="T17" fmla="*/ 181 w 181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77">
                    <a:moveTo>
                      <a:pt x="180" y="37"/>
                    </a:moveTo>
                    <a:lnTo>
                      <a:pt x="101" y="76"/>
                    </a:lnTo>
                    <a:lnTo>
                      <a:pt x="0" y="33"/>
                    </a:lnTo>
                    <a:lnTo>
                      <a:pt x="74" y="0"/>
                    </a:lnTo>
                    <a:lnTo>
                      <a:pt x="180" y="37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78" name="Freeform 74"/>
              <p:cNvSpPr>
                <a:spLocks/>
              </p:cNvSpPr>
              <p:nvPr/>
            </p:nvSpPr>
            <p:spPr bwMode="auto">
              <a:xfrm>
                <a:off x="362" y="1884"/>
                <a:ext cx="199" cy="70"/>
              </a:xfrm>
              <a:custGeom>
                <a:avLst/>
                <a:gdLst>
                  <a:gd name="T0" fmla="*/ 157 w 199"/>
                  <a:gd name="T1" fmla="*/ 69 h 70"/>
                  <a:gd name="T2" fmla="*/ 198 w 199"/>
                  <a:gd name="T3" fmla="*/ 50 h 70"/>
                  <a:gd name="T4" fmla="*/ 32 w 199"/>
                  <a:gd name="T5" fmla="*/ 0 h 70"/>
                  <a:gd name="T6" fmla="*/ 0 w 199"/>
                  <a:gd name="T7" fmla="*/ 14 h 70"/>
                  <a:gd name="T8" fmla="*/ 157 w 199"/>
                  <a:gd name="T9" fmla="*/ 69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70"/>
                  <a:gd name="T17" fmla="*/ 199 w 199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70">
                    <a:moveTo>
                      <a:pt x="157" y="69"/>
                    </a:moveTo>
                    <a:lnTo>
                      <a:pt x="198" y="50"/>
                    </a:lnTo>
                    <a:lnTo>
                      <a:pt x="32" y="0"/>
                    </a:lnTo>
                    <a:lnTo>
                      <a:pt x="0" y="14"/>
                    </a:lnTo>
                    <a:lnTo>
                      <a:pt x="157" y="69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79" name="Line 75"/>
              <p:cNvSpPr>
                <a:spLocks noChangeShapeType="1"/>
              </p:cNvSpPr>
              <p:nvPr/>
            </p:nvSpPr>
            <p:spPr bwMode="auto">
              <a:xfrm flipH="1" flipV="1">
                <a:off x="387" y="1889"/>
                <a:ext cx="177" cy="5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0" name="Line 76"/>
              <p:cNvSpPr>
                <a:spLocks noChangeShapeType="1"/>
              </p:cNvSpPr>
              <p:nvPr/>
            </p:nvSpPr>
            <p:spPr bwMode="auto">
              <a:xfrm flipH="1" flipV="1">
                <a:off x="378" y="1892"/>
                <a:ext cx="171" cy="6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1" name="Line 77"/>
              <p:cNvSpPr>
                <a:spLocks noChangeShapeType="1"/>
              </p:cNvSpPr>
              <p:nvPr/>
            </p:nvSpPr>
            <p:spPr bwMode="auto">
              <a:xfrm flipH="1" flipV="1">
                <a:off x="371" y="1896"/>
                <a:ext cx="167" cy="6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2" name="Line 78"/>
              <p:cNvSpPr>
                <a:spLocks noChangeShapeType="1"/>
              </p:cNvSpPr>
              <p:nvPr/>
            </p:nvSpPr>
            <p:spPr bwMode="auto">
              <a:xfrm flipH="1" flipV="1">
                <a:off x="349" y="1907"/>
                <a:ext cx="165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3" name="Line 79"/>
              <p:cNvSpPr>
                <a:spLocks noChangeShapeType="1"/>
              </p:cNvSpPr>
              <p:nvPr/>
            </p:nvSpPr>
            <p:spPr bwMode="auto">
              <a:xfrm flipH="1" flipV="1">
                <a:off x="337" y="1914"/>
                <a:ext cx="163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4" name="Line 80"/>
              <p:cNvSpPr>
                <a:spLocks noChangeShapeType="1"/>
              </p:cNvSpPr>
              <p:nvPr/>
            </p:nvSpPr>
            <p:spPr bwMode="auto">
              <a:xfrm flipH="1" flipV="1">
                <a:off x="328" y="1921"/>
                <a:ext cx="154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5" name="Line 81"/>
              <p:cNvSpPr>
                <a:spLocks noChangeShapeType="1"/>
              </p:cNvSpPr>
              <p:nvPr/>
            </p:nvSpPr>
            <p:spPr bwMode="auto">
              <a:xfrm flipH="1" flipV="1">
                <a:off x="318" y="1927"/>
                <a:ext cx="148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6" name="Line 82"/>
              <p:cNvSpPr>
                <a:spLocks noChangeShapeType="1"/>
              </p:cNvSpPr>
              <p:nvPr/>
            </p:nvSpPr>
            <p:spPr bwMode="auto">
              <a:xfrm flipH="1" flipV="1">
                <a:off x="305" y="1935"/>
                <a:ext cx="146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7" name="Line 83"/>
              <p:cNvSpPr>
                <a:spLocks noChangeShapeType="1"/>
              </p:cNvSpPr>
              <p:nvPr/>
            </p:nvSpPr>
            <p:spPr bwMode="auto">
              <a:xfrm flipH="1">
                <a:off x="425" y="1959"/>
                <a:ext cx="83" cy="46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8" name="Line 84"/>
              <p:cNvSpPr>
                <a:spLocks noChangeShapeType="1"/>
              </p:cNvSpPr>
              <p:nvPr/>
            </p:nvSpPr>
            <p:spPr bwMode="auto">
              <a:xfrm flipH="1">
                <a:off x="408" y="1953"/>
                <a:ext cx="82" cy="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89" name="Line 85"/>
              <p:cNvSpPr>
                <a:spLocks noChangeShapeType="1"/>
              </p:cNvSpPr>
              <p:nvPr/>
            </p:nvSpPr>
            <p:spPr bwMode="auto">
              <a:xfrm flipH="1">
                <a:off x="373" y="1939"/>
                <a:ext cx="78" cy="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0" name="Line 86"/>
              <p:cNvSpPr>
                <a:spLocks noChangeShapeType="1"/>
              </p:cNvSpPr>
              <p:nvPr/>
            </p:nvSpPr>
            <p:spPr bwMode="auto">
              <a:xfrm flipH="1">
                <a:off x="355" y="1931"/>
                <a:ext cx="79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1" name="Line 87"/>
              <p:cNvSpPr>
                <a:spLocks noChangeShapeType="1"/>
              </p:cNvSpPr>
              <p:nvPr/>
            </p:nvSpPr>
            <p:spPr bwMode="auto">
              <a:xfrm flipH="1">
                <a:off x="338" y="1924"/>
                <a:ext cx="77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2" name="Line 88"/>
              <p:cNvSpPr>
                <a:spLocks noChangeShapeType="1"/>
              </p:cNvSpPr>
              <p:nvPr/>
            </p:nvSpPr>
            <p:spPr bwMode="auto">
              <a:xfrm flipH="1">
                <a:off x="322" y="1918"/>
                <a:ext cx="74" cy="3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3" name="Line 89"/>
              <p:cNvSpPr>
                <a:spLocks noChangeShapeType="1"/>
              </p:cNvSpPr>
              <p:nvPr/>
            </p:nvSpPr>
            <p:spPr bwMode="auto">
              <a:xfrm flipH="1">
                <a:off x="305" y="1911"/>
                <a:ext cx="74" cy="3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4" name="Line 90"/>
              <p:cNvSpPr>
                <a:spLocks noChangeShapeType="1"/>
              </p:cNvSpPr>
              <p:nvPr/>
            </p:nvSpPr>
            <p:spPr bwMode="auto">
              <a:xfrm flipH="1">
                <a:off x="504" y="1933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5" name="Line 91"/>
              <p:cNvSpPr>
                <a:spLocks noChangeShapeType="1"/>
              </p:cNvSpPr>
              <p:nvPr/>
            </p:nvSpPr>
            <p:spPr bwMode="auto">
              <a:xfrm flipH="1">
                <a:off x="480" y="1924"/>
                <a:ext cx="37" cy="2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6" name="Line 92"/>
              <p:cNvSpPr>
                <a:spLocks noChangeShapeType="1"/>
              </p:cNvSpPr>
              <p:nvPr/>
            </p:nvSpPr>
            <p:spPr bwMode="auto">
              <a:xfrm flipH="1">
                <a:off x="455" y="1916"/>
                <a:ext cx="38" cy="1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7" name="Line 93"/>
              <p:cNvSpPr>
                <a:spLocks noChangeShapeType="1"/>
              </p:cNvSpPr>
              <p:nvPr/>
            </p:nvSpPr>
            <p:spPr bwMode="auto">
              <a:xfrm flipH="1">
                <a:off x="432" y="1908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8" name="Line 94"/>
              <p:cNvSpPr>
                <a:spLocks noChangeShapeType="1"/>
              </p:cNvSpPr>
              <p:nvPr/>
            </p:nvSpPr>
            <p:spPr bwMode="auto">
              <a:xfrm flipH="1">
                <a:off x="410" y="1900"/>
                <a:ext cx="35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399" name="Line 95"/>
              <p:cNvSpPr>
                <a:spLocks noChangeShapeType="1"/>
              </p:cNvSpPr>
              <p:nvPr/>
            </p:nvSpPr>
            <p:spPr bwMode="auto">
              <a:xfrm flipH="1">
                <a:off x="384" y="1892"/>
                <a:ext cx="33" cy="1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47325" name="Group 96"/>
            <p:cNvGrpSpPr>
              <a:grpSpLocks/>
            </p:cNvGrpSpPr>
            <p:nvPr/>
          </p:nvGrpSpPr>
          <p:grpSpPr bwMode="auto">
            <a:xfrm>
              <a:off x="1502" y="1344"/>
              <a:ext cx="278" cy="444"/>
              <a:chOff x="2" y="1593"/>
              <a:chExt cx="433" cy="608"/>
            </a:xfrm>
          </p:grpSpPr>
          <p:grpSp>
            <p:nvGrpSpPr>
              <p:cNvPr id="47326" name="Group 97"/>
              <p:cNvGrpSpPr>
                <a:grpSpLocks/>
              </p:cNvGrpSpPr>
              <p:nvPr/>
            </p:nvGrpSpPr>
            <p:grpSpPr bwMode="auto">
              <a:xfrm>
                <a:off x="45" y="1593"/>
                <a:ext cx="390" cy="608"/>
                <a:chOff x="45" y="1593"/>
                <a:chExt cx="390" cy="608"/>
              </a:xfrm>
            </p:grpSpPr>
            <p:grpSp>
              <p:nvGrpSpPr>
                <p:cNvPr id="47330" name="Group 98"/>
                <p:cNvGrpSpPr>
                  <a:grpSpLocks/>
                </p:cNvGrpSpPr>
                <p:nvPr/>
              </p:nvGrpSpPr>
              <p:grpSpPr bwMode="auto">
                <a:xfrm>
                  <a:off x="82" y="1606"/>
                  <a:ext cx="144" cy="164"/>
                  <a:chOff x="82" y="1606"/>
                  <a:chExt cx="144" cy="164"/>
                </a:xfrm>
              </p:grpSpPr>
              <p:grpSp>
                <p:nvGrpSpPr>
                  <p:cNvPr id="47359" name="Group 99"/>
                  <p:cNvGrpSpPr>
                    <a:grpSpLocks/>
                  </p:cNvGrpSpPr>
                  <p:nvPr/>
                </p:nvGrpSpPr>
                <p:grpSpPr bwMode="auto">
                  <a:xfrm>
                    <a:off x="82" y="1606"/>
                    <a:ext cx="144" cy="164"/>
                    <a:chOff x="82" y="1606"/>
                    <a:chExt cx="144" cy="164"/>
                  </a:xfrm>
                </p:grpSpPr>
                <p:sp>
                  <p:nvSpPr>
                    <p:cNvPr id="47371" name="Freeform 100"/>
                    <p:cNvSpPr>
                      <a:spLocks/>
                    </p:cNvSpPr>
                    <p:nvPr/>
                  </p:nvSpPr>
                  <p:spPr bwMode="auto">
                    <a:xfrm>
                      <a:off x="82" y="1606"/>
                      <a:ext cx="144" cy="164"/>
                    </a:xfrm>
                    <a:custGeom>
                      <a:avLst/>
                      <a:gdLst>
                        <a:gd name="T0" fmla="*/ 99 w 144"/>
                        <a:gd name="T1" fmla="*/ 5 h 164"/>
                        <a:gd name="T2" fmla="*/ 118 w 144"/>
                        <a:gd name="T3" fmla="*/ 12 h 164"/>
                        <a:gd name="T4" fmla="*/ 124 w 144"/>
                        <a:gd name="T5" fmla="*/ 25 h 164"/>
                        <a:gd name="T6" fmla="*/ 130 w 144"/>
                        <a:gd name="T7" fmla="*/ 43 h 164"/>
                        <a:gd name="T8" fmla="*/ 131 w 144"/>
                        <a:gd name="T9" fmla="*/ 51 h 164"/>
                        <a:gd name="T10" fmla="*/ 130 w 144"/>
                        <a:gd name="T11" fmla="*/ 58 h 164"/>
                        <a:gd name="T12" fmla="*/ 128 w 144"/>
                        <a:gd name="T13" fmla="*/ 64 h 164"/>
                        <a:gd name="T14" fmla="*/ 131 w 144"/>
                        <a:gd name="T15" fmla="*/ 73 h 164"/>
                        <a:gd name="T16" fmla="*/ 136 w 144"/>
                        <a:gd name="T17" fmla="*/ 83 h 164"/>
                        <a:gd name="T18" fmla="*/ 138 w 144"/>
                        <a:gd name="T19" fmla="*/ 86 h 164"/>
                        <a:gd name="T20" fmla="*/ 141 w 144"/>
                        <a:gd name="T21" fmla="*/ 88 h 164"/>
                        <a:gd name="T22" fmla="*/ 142 w 144"/>
                        <a:gd name="T23" fmla="*/ 91 h 164"/>
                        <a:gd name="T24" fmla="*/ 143 w 144"/>
                        <a:gd name="T25" fmla="*/ 94 h 164"/>
                        <a:gd name="T26" fmla="*/ 142 w 144"/>
                        <a:gd name="T27" fmla="*/ 96 h 164"/>
                        <a:gd name="T28" fmla="*/ 140 w 144"/>
                        <a:gd name="T29" fmla="*/ 97 h 164"/>
                        <a:gd name="T30" fmla="*/ 134 w 144"/>
                        <a:gd name="T31" fmla="*/ 99 h 164"/>
                        <a:gd name="T32" fmla="*/ 132 w 144"/>
                        <a:gd name="T33" fmla="*/ 100 h 164"/>
                        <a:gd name="T34" fmla="*/ 131 w 144"/>
                        <a:gd name="T35" fmla="*/ 104 h 164"/>
                        <a:gd name="T36" fmla="*/ 131 w 144"/>
                        <a:gd name="T37" fmla="*/ 108 h 164"/>
                        <a:gd name="T38" fmla="*/ 134 w 144"/>
                        <a:gd name="T39" fmla="*/ 114 h 164"/>
                        <a:gd name="T40" fmla="*/ 133 w 144"/>
                        <a:gd name="T41" fmla="*/ 117 h 164"/>
                        <a:gd name="T42" fmla="*/ 130 w 144"/>
                        <a:gd name="T43" fmla="*/ 119 h 164"/>
                        <a:gd name="T44" fmla="*/ 131 w 144"/>
                        <a:gd name="T45" fmla="*/ 121 h 164"/>
                        <a:gd name="T46" fmla="*/ 131 w 144"/>
                        <a:gd name="T47" fmla="*/ 124 h 164"/>
                        <a:gd name="T48" fmla="*/ 130 w 144"/>
                        <a:gd name="T49" fmla="*/ 126 h 164"/>
                        <a:gd name="T50" fmla="*/ 128 w 144"/>
                        <a:gd name="T51" fmla="*/ 127 h 164"/>
                        <a:gd name="T52" fmla="*/ 126 w 144"/>
                        <a:gd name="T53" fmla="*/ 130 h 164"/>
                        <a:gd name="T54" fmla="*/ 126 w 144"/>
                        <a:gd name="T55" fmla="*/ 135 h 164"/>
                        <a:gd name="T56" fmla="*/ 125 w 144"/>
                        <a:gd name="T57" fmla="*/ 138 h 164"/>
                        <a:gd name="T58" fmla="*/ 122 w 144"/>
                        <a:gd name="T59" fmla="*/ 141 h 164"/>
                        <a:gd name="T60" fmla="*/ 120 w 144"/>
                        <a:gd name="T61" fmla="*/ 142 h 164"/>
                        <a:gd name="T62" fmla="*/ 116 w 144"/>
                        <a:gd name="T63" fmla="*/ 144 h 164"/>
                        <a:gd name="T64" fmla="*/ 112 w 144"/>
                        <a:gd name="T65" fmla="*/ 144 h 164"/>
                        <a:gd name="T66" fmla="*/ 101 w 144"/>
                        <a:gd name="T67" fmla="*/ 144 h 164"/>
                        <a:gd name="T68" fmla="*/ 91 w 144"/>
                        <a:gd name="T69" fmla="*/ 142 h 164"/>
                        <a:gd name="T70" fmla="*/ 77 w 144"/>
                        <a:gd name="T71" fmla="*/ 163 h 164"/>
                        <a:gd name="T72" fmla="*/ 18 w 144"/>
                        <a:gd name="T73" fmla="*/ 138 h 164"/>
                        <a:gd name="T74" fmla="*/ 24 w 144"/>
                        <a:gd name="T75" fmla="*/ 129 h 164"/>
                        <a:gd name="T76" fmla="*/ 27 w 144"/>
                        <a:gd name="T77" fmla="*/ 121 h 164"/>
                        <a:gd name="T78" fmla="*/ 27 w 144"/>
                        <a:gd name="T79" fmla="*/ 110 h 164"/>
                        <a:gd name="T80" fmla="*/ 0 w 144"/>
                        <a:gd name="T81" fmla="*/ 87 h 164"/>
                        <a:gd name="T82" fmla="*/ 0 w 144"/>
                        <a:gd name="T83" fmla="*/ 31 h 164"/>
                        <a:gd name="T84" fmla="*/ 14 w 144"/>
                        <a:gd name="T85" fmla="*/ 15 h 164"/>
                        <a:gd name="T86" fmla="*/ 32 w 144"/>
                        <a:gd name="T87" fmla="*/ 7 h 164"/>
                        <a:gd name="T88" fmla="*/ 51 w 144"/>
                        <a:gd name="T89" fmla="*/ 0 h 164"/>
                        <a:gd name="T90" fmla="*/ 76 w 144"/>
                        <a:gd name="T91" fmla="*/ 3 h 164"/>
                        <a:gd name="T92" fmla="*/ 99 w 144"/>
                        <a:gd name="T93" fmla="*/ 5 h 164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w 144"/>
                        <a:gd name="T142" fmla="*/ 0 h 164"/>
                        <a:gd name="T143" fmla="*/ 144 w 144"/>
                        <a:gd name="T144" fmla="*/ 164 h 164"/>
                      </a:gdLst>
                      <a:ahLst/>
                      <a:cxnLst>
                        <a:cxn ang="T94">
                          <a:pos x="T0" y="T1"/>
                        </a:cxn>
                        <a:cxn ang="T95">
                          <a:pos x="T2" y="T3"/>
                        </a:cxn>
                        <a:cxn ang="T96">
                          <a:pos x="T4" y="T5"/>
                        </a:cxn>
                        <a:cxn ang="T97">
                          <a:pos x="T6" y="T7"/>
                        </a:cxn>
                        <a:cxn ang="T98">
                          <a:pos x="T8" y="T9"/>
                        </a:cxn>
                        <a:cxn ang="T99">
                          <a:pos x="T10" y="T11"/>
                        </a:cxn>
                        <a:cxn ang="T100">
                          <a:pos x="T12" y="T13"/>
                        </a:cxn>
                        <a:cxn ang="T101">
                          <a:pos x="T14" y="T15"/>
                        </a:cxn>
                        <a:cxn ang="T102">
                          <a:pos x="T16" y="T17"/>
                        </a:cxn>
                        <a:cxn ang="T103">
                          <a:pos x="T18" y="T19"/>
                        </a:cxn>
                        <a:cxn ang="T104">
                          <a:pos x="T20" y="T21"/>
                        </a:cxn>
                        <a:cxn ang="T105">
                          <a:pos x="T22" y="T23"/>
                        </a:cxn>
                        <a:cxn ang="T106">
                          <a:pos x="T24" y="T25"/>
                        </a:cxn>
                        <a:cxn ang="T107">
                          <a:pos x="T26" y="T27"/>
                        </a:cxn>
                        <a:cxn ang="T108">
                          <a:pos x="T28" y="T29"/>
                        </a:cxn>
                        <a:cxn ang="T109">
                          <a:pos x="T30" y="T31"/>
                        </a:cxn>
                        <a:cxn ang="T110">
                          <a:pos x="T32" y="T33"/>
                        </a:cxn>
                        <a:cxn ang="T111">
                          <a:pos x="T34" y="T35"/>
                        </a:cxn>
                        <a:cxn ang="T112">
                          <a:pos x="T36" y="T37"/>
                        </a:cxn>
                        <a:cxn ang="T113">
                          <a:pos x="T38" y="T39"/>
                        </a:cxn>
                        <a:cxn ang="T114">
                          <a:pos x="T40" y="T41"/>
                        </a:cxn>
                        <a:cxn ang="T115">
                          <a:pos x="T42" y="T43"/>
                        </a:cxn>
                        <a:cxn ang="T116">
                          <a:pos x="T44" y="T45"/>
                        </a:cxn>
                        <a:cxn ang="T117">
                          <a:pos x="T46" y="T47"/>
                        </a:cxn>
                        <a:cxn ang="T118">
                          <a:pos x="T48" y="T49"/>
                        </a:cxn>
                        <a:cxn ang="T119">
                          <a:pos x="T50" y="T51"/>
                        </a:cxn>
                        <a:cxn ang="T120">
                          <a:pos x="T52" y="T53"/>
                        </a:cxn>
                        <a:cxn ang="T121">
                          <a:pos x="T54" y="T55"/>
                        </a:cxn>
                        <a:cxn ang="T122">
                          <a:pos x="T56" y="T57"/>
                        </a:cxn>
                        <a:cxn ang="T123">
                          <a:pos x="T58" y="T59"/>
                        </a:cxn>
                        <a:cxn ang="T124">
                          <a:pos x="T60" y="T61"/>
                        </a:cxn>
                        <a:cxn ang="T125">
                          <a:pos x="T62" y="T63"/>
                        </a:cxn>
                        <a:cxn ang="T126">
                          <a:pos x="T64" y="T65"/>
                        </a:cxn>
                        <a:cxn ang="T127">
                          <a:pos x="T66" y="T67"/>
                        </a:cxn>
                        <a:cxn ang="T128">
                          <a:pos x="T68" y="T69"/>
                        </a:cxn>
                        <a:cxn ang="T129">
                          <a:pos x="T70" y="T71"/>
                        </a:cxn>
                        <a:cxn ang="T130">
                          <a:pos x="T72" y="T73"/>
                        </a:cxn>
                        <a:cxn ang="T131">
                          <a:pos x="T74" y="T75"/>
                        </a:cxn>
                        <a:cxn ang="T132">
                          <a:pos x="T76" y="T77"/>
                        </a:cxn>
                        <a:cxn ang="T133">
                          <a:pos x="T78" y="T79"/>
                        </a:cxn>
                        <a:cxn ang="T134">
                          <a:pos x="T80" y="T81"/>
                        </a:cxn>
                        <a:cxn ang="T135">
                          <a:pos x="T82" y="T83"/>
                        </a:cxn>
                        <a:cxn ang="T136">
                          <a:pos x="T84" y="T85"/>
                        </a:cxn>
                        <a:cxn ang="T137">
                          <a:pos x="T86" y="T87"/>
                        </a:cxn>
                        <a:cxn ang="T138">
                          <a:pos x="T88" y="T89"/>
                        </a:cxn>
                        <a:cxn ang="T139">
                          <a:pos x="T90" y="T91"/>
                        </a:cxn>
                        <a:cxn ang="T140">
                          <a:pos x="T92" y="T93"/>
                        </a:cxn>
                      </a:cxnLst>
                      <a:rect l="T141" t="T142" r="T143" b="T144"/>
                      <a:pathLst>
                        <a:path w="144" h="164">
                          <a:moveTo>
                            <a:pt x="99" y="5"/>
                          </a:moveTo>
                          <a:lnTo>
                            <a:pt x="118" y="12"/>
                          </a:lnTo>
                          <a:lnTo>
                            <a:pt x="124" y="25"/>
                          </a:lnTo>
                          <a:lnTo>
                            <a:pt x="130" y="43"/>
                          </a:lnTo>
                          <a:lnTo>
                            <a:pt x="131" y="51"/>
                          </a:lnTo>
                          <a:lnTo>
                            <a:pt x="130" y="58"/>
                          </a:lnTo>
                          <a:lnTo>
                            <a:pt x="128" y="64"/>
                          </a:lnTo>
                          <a:lnTo>
                            <a:pt x="131" y="73"/>
                          </a:lnTo>
                          <a:lnTo>
                            <a:pt x="136" y="83"/>
                          </a:lnTo>
                          <a:lnTo>
                            <a:pt x="138" y="86"/>
                          </a:lnTo>
                          <a:lnTo>
                            <a:pt x="141" y="88"/>
                          </a:lnTo>
                          <a:lnTo>
                            <a:pt x="142" y="91"/>
                          </a:lnTo>
                          <a:lnTo>
                            <a:pt x="143" y="94"/>
                          </a:lnTo>
                          <a:lnTo>
                            <a:pt x="142" y="96"/>
                          </a:lnTo>
                          <a:lnTo>
                            <a:pt x="140" y="97"/>
                          </a:lnTo>
                          <a:lnTo>
                            <a:pt x="134" y="99"/>
                          </a:lnTo>
                          <a:lnTo>
                            <a:pt x="132" y="100"/>
                          </a:lnTo>
                          <a:lnTo>
                            <a:pt x="131" y="104"/>
                          </a:lnTo>
                          <a:lnTo>
                            <a:pt x="131" y="108"/>
                          </a:lnTo>
                          <a:lnTo>
                            <a:pt x="134" y="114"/>
                          </a:lnTo>
                          <a:lnTo>
                            <a:pt x="133" y="117"/>
                          </a:lnTo>
                          <a:lnTo>
                            <a:pt x="130" y="119"/>
                          </a:lnTo>
                          <a:lnTo>
                            <a:pt x="131" y="121"/>
                          </a:lnTo>
                          <a:lnTo>
                            <a:pt x="131" y="124"/>
                          </a:lnTo>
                          <a:lnTo>
                            <a:pt x="130" y="126"/>
                          </a:lnTo>
                          <a:lnTo>
                            <a:pt x="128" y="127"/>
                          </a:lnTo>
                          <a:lnTo>
                            <a:pt x="126" y="130"/>
                          </a:lnTo>
                          <a:lnTo>
                            <a:pt x="126" y="135"/>
                          </a:lnTo>
                          <a:lnTo>
                            <a:pt x="125" y="138"/>
                          </a:lnTo>
                          <a:lnTo>
                            <a:pt x="122" y="141"/>
                          </a:lnTo>
                          <a:lnTo>
                            <a:pt x="120" y="142"/>
                          </a:lnTo>
                          <a:lnTo>
                            <a:pt x="116" y="144"/>
                          </a:lnTo>
                          <a:lnTo>
                            <a:pt x="112" y="144"/>
                          </a:lnTo>
                          <a:lnTo>
                            <a:pt x="101" y="144"/>
                          </a:lnTo>
                          <a:lnTo>
                            <a:pt x="91" y="142"/>
                          </a:lnTo>
                          <a:lnTo>
                            <a:pt x="77" y="163"/>
                          </a:lnTo>
                          <a:lnTo>
                            <a:pt x="18" y="138"/>
                          </a:lnTo>
                          <a:lnTo>
                            <a:pt x="24" y="129"/>
                          </a:lnTo>
                          <a:lnTo>
                            <a:pt x="27" y="121"/>
                          </a:lnTo>
                          <a:lnTo>
                            <a:pt x="27" y="110"/>
                          </a:lnTo>
                          <a:lnTo>
                            <a:pt x="0" y="87"/>
                          </a:lnTo>
                          <a:lnTo>
                            <a:pt x="0" y="31"/>
                          </a:lnTo>
                          <a:lnTo>
                            <a:pt x="14" y="15"/>
                          </a:lnTo>
                          <a:lnTo>
                            <a:pt x="32" y="7"/>
                          </a:lnTo>
                          <a:lnTo>
                            <a:pt x="51" y="0"/>
                          </a:lnTo>
                          <a:lnTo>
                            <a:pt x="76" y="3"/>
                          </a:lnTo>
                          <a:lnTo>
                            <a:pt x="99" y="5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72" name="Freeform 101"/>
                    <p:cNvSpPr>
                      <a:spLocks/>
                    </p:cNvSpPr>
                    <p:nvPr/>
                  </p:nvSpPr>
                  <p:spPr bwMode="auto">
                    <a:xfrm>
                      <a:off x="142" y="1709"/>
                      <a:ext cx="17" cy="18"/>
                    </a:xfrm>
                    <a:custGeom>
                      <a:avLst/>
                      <a:gdLst>
                        <a:gd name="T0" fmla="*/ 0 w 17"/>
                        <a:gd name="T1" fmla="*/ 0 h 18"/>
                        <a:gd name="T2" fmla="*/ 5 w 17"/>
                        <a:gd name="T3" fmla="*/ 8 h 18"/>
                        <a:gd name="T4" fmla="*/ 8 w 17"/>
                        <a:gd name="T5" fmla="*/ 12 h 18"/>
                        <a:gd name="T6" fmla="*/ 16 w 17"/>
                        <a:gd name="T7" fmla="*/ 17 h 18"/>
                        <a:gd name="T8" fmla="*/ 7 w 17"/>
                        <a:gd name="T9" fmla="*/ 13 h 18"/>
                        <a:gd name="T10" fmla="*/ 1 w 17"/>
                        <a:gd name="T11" fmla="*/ 8 h 18"/>
                        <a:gd name="T12" fmla="*/ 0 w 17"/>
                        <a:gd name="T13" fmla="*/ 0 h 1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8"/>
                        <a:gd name="T23" fmla="*/ 17 w 17"/>
                        <a:gd name="T24" fmla="*/ 18 h 1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8">
                          <a:moveTo>
                            <a:pt x="0" y="0"/>
                          </a:moveTo>
                          <a:lnTo>
                            <a:pt x="5" y="8"/>
                          </a:lnTo>
                          <a:lnTo>
                            <a:pt x="8" y="12"/>
                          </a:lnTo>
                          <a:lnTo>
                            <a:pt x="16" y="17"/>
                          </a:lnTo>
                          <a:lnTo>
                            <a:pt x="7" y="13"/>
                          </a:lnTo>
                          <a:lnTo>
                            <a:pt x="1" y="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47360" name="Group 102"/>
                  <p:cNvGrpSpPr>
                    <a:grpSpLocks/>
                  </p:cNvGrpSpPr>
                  <p:nvPr/>
                </p:nvGrpSpPr>
                <p:grpSpPr bwMode="auto">
                  <a:xfrm>
                    <a:off x="175" y="1658"/>
                    <a:ext cx="51" cy="83"/>
                    <a:chOff x="175" y="1658"/>
                    <a:chExt cx="51" cy="83"/>
                  </a:xfrm>
                </p:grpSpPr>
                <p:sp>
                  <p:nvSpPr>
                    <p:cNvPr id="47364" name="Freeform 103"/>
                    <p:cNvSpPr>
                      <a:spLocks/>
                    </p:cNvSpPr>
                    <p:nvPr/>
                  </p:nvSpPr>
                  <p:spPr bwMode="auto">
                    <a:xfrm>
                      <a:off x="184" y="1671"/>
                      <a:ext cx="17" cy="17"/>
                    </a:xfrm>
                    <a:custGeom>
                      <a:avLst/>
                      <a:gdLst>
                        <a:gd name="T0" fmla="*/ 14 w 17"/>
                        <a:gd name="T1" fmla="*/ 0 h 17"/>
                        <a:gd name="T2" fmla="*/ 12 w 17"/>
                        <a:gd name="T3" fmla="*/ 0 h 17"/>
                        <a:gd name="T4" fmla="*/ 16 w 17"/>
                        <a:gd name="T5" fmla="*/ 0 h 17"/>
                        <a:gd name="T6" fmla="*/ 12 w 17"/>
                        <a:gd name="T7" fmla="*/ 0 h 17"/>
                        <a:gd name="T8" fmla="*/ 11 w 17"/>
                        <a:gd name="T9" fmla="*/ 8 h 17"/>
                        <a:gd name="T10" fmla="*/ 12 w 17"/>
                        <a:gd name="T11" fmla="*/ 8 h 17"/>
                        <a:gd name="T12" fmla="*/ 11 w 17"/>
                        <a:gd name="T13" fmla="*/ 8 h 17"/>
                        <a:gd name="T14" fmla="*/ 12 w 17"/>
                        <a:gd name="T15" fmla="*/ 16 h 17"/>
                        <a:gd name="T16" fmla="*/ 11 w 17"/>
                        <a:gd name="T17" fmla="*/ 8 h 17"/>
                        <a:gd name="T18" fmla="*/ 8 w 17"/>
                        <a:gd name="T19" fmla="*/ 8 h 17"/>
                        <a:gd name="T20" fmla="*/ 4 w 17"/>
                        <a:gd name="T21" fmla="*/ 8 h 17"/>
                        <a:gd name="T22" fmla="*/ 0 w 17"/>
                        <a:gd name="T23" fmla="*/ 8 h 17"/>
                        <a:gd name="T24" fmla="*/ 4 w 17"/>
                        <a:gd name="T25" fmla="*/ 0 h 17"/>
                        <a:gd name="T26" fmla="*/ 14 w 17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17"/>
                        <a:gd name="T43" fmla="*/ 0 h 17"/>
                        <a:gd name="T44" fmla="*/ 17 w 17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17" h="17">
                          <a:moveTo>
                            <a:pt x="14" y="0"/>
                          </a:move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12" y="0"/>
                          </a:lnTo>
                          <a:lnTo>
                            <a:pt x="11" y="8"/>
                          </a:lnTo>
                          <a:lnTo>
                            <a:pt x="12" y="8"/>
                          </a:lnTo>
                          <a:lnTo>
                            <a:pt x="11" y="8"/>
                          </a:lnTo>
                          <a:lnTo>
                            <a:pt x="12" y="16"/>
                          </a:lnTo>
                          <a:lnTo>
                            <a:pt x="11" y="8"/>
                          </a:lnTo>
                          <a:lnTo>
                            <a:pt x="8" y="8"/>
                          </a:lnTo>
                          <a:lnTo>
                            <a:pt x="4" y="8"/>
                          </a:lnTo>
                          <a:lnTo>
                            <a:pt x="0" y="8"/>
                          </a:lnTo>
                          <a:lnTo>
                            <a:pt x="4" y="0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65" name="Freeform 104"/>
                    <p:cNvSpPr>
                      <a:spLocks/>
                    </p:cNvSpPr>
                    <p:nvPr/>
                  </p:nvSpPr>
                  <p:spPr bwMode="auto">
                    <a:xfrm>
                      <a:off x="175" y="1658"/>
                      <a:ext cx="24" cy="17"/>
                    </a:xfrm>
                    <a:custGeom>
                      <a:avLst/>
                      <a:gdLst>
                        <a:gd name="T0" fmla="*/ 23 w 24"/>
                        <a:gd name="T1" fmla="*/ 0 h 17"/>
                        <a:gd name="T2" fmla="*/ 22 w 24"/>
                        <a:gd name="T3" fmla="*/ 0 h 17"/>
                        <a:gd name="T4" fmla="*/ 19 w 24"/>
                        <a:gd name="T5" fmla="*/ 0 h 17"/>
                        <a:gd name="T6" fmla="*/ 16 w 24"/>
                        <a:gd name="T7" fmla="*/ 0 h 17"/>
                        <a:gd name="T8" fmla="*/ 11 w 24"/>
                        <a:gd name="T9" fmla="*/ 0 h 17"/>
                        <a:gd name="T10" fmla="*/ 4 w 24"/>
                        <a:gd name="T11" fmla="*/ 0 h 17"/>
                        <a:gd name="T12" fmla="*/ 0 w 24"/>
                        <a:gd name="T13" fmla="*/ 0 h 17"/>
                        <a:gd name="T14" fmla="*/ 6 w 24"/>
                        <a:gd name="T15" fmla="*/ 16 h 17"/>
                        <a:gd name="T16" fmla="*/ 10 w 24"/>
                        <a:gd name="T17" fmla="*/ 16 h 17"/>
                        <a:gd name="T18" fmla="*/ 9 w 24"/>
                        <a:gd name="T19" fmla="*/ 16 h 17"/>
                        <a:gd name="T20" fmla="*/ 13 w 24"/>
                        <a:gd name="T21" fmla="*/ 16 h 17"/>
                        <a:gd name="T22" fmla="*/ 16 w 24"/>
                        <a:gd name="T23" fmla="*/ 16 h 17"/>
                        <a:gd name="T24" fmla="*/ 19 w 24"/>
                        <a:gd name="T25" fmla="*/ 16 h 17"/>
                        <a:gd name="T26" fmla="*/ 23 w 24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24"/>
                        <a:gd name="T43" fmla="*/ 0 h 17"/>
                        <a:gd name="T44" fmla="*/ 24 w 24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24" h="17">
                          <a:moveTo>
                            <a:pt x="23" y="0"/>
                          </a:moveTo>
                          <a:lnTo>
                            <a:pt x="22" y="0"/>
                          </a:lnTo>
                          <a:lnTo>
                            <a:pt x="19" y="0"/>
                          </a:lnTo>
                          <a:lnTo>
                            <a:pt x="16" y="0"/>
                          </a:lnTo>
                          <a:lnTo>
                            <a:pt x="11" y="0"/>
                          </a:lnTo>
                          <a:lnTo>
                            <a:pt x="4" y="0"/>
                          </a:lnTo>
                          <a:lnTo>
                            <a:pt x="0" y="0"/>
                          </a:lnTo>
                          <a:lnTo>
                            <a:pt x="6" y="16"/>
                          </a:lnTo>
                          <a:lnTo>
                            <a:pt x="10" y="16"/>
                          </a:lnTo>
                          <a:lnTo>
                            <a:pt x="9" y="16"/>
                          </a:lnTo>
                          <a:lnTo>
                            <a:pt x="13" y="16"/>
                          </a:lnTo>
                          <a:lnTo>
                            <a:pt x="16" y="16"/>
                          </a:lnTo>
                          <a:lnTo>
                            <a:pt x="19" y="16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66" name="Freeform 105"/>
                    <p:cNvSpPr>
                      <a:spLocks/>
                    </p:cNvSpPr>
                    <p:nvPr/>
                  </p:nvSpPr>
                  <p:spPr bwMode="auto">
                    <a:xfrm>
                      <a:off x="201" y="171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3 w 17"/>
                        <a:gd name="T3" fmla="*/ 0 h 17"/>
                        <a:gd name="T4" fmla="*/ 10 w 17"/>
                        <a:gd name="T5" fmla="*/ 0 h 17"/>
                        <a:gd name="T6" fmla="*/ 8 w 17"/>
                        <a:gd name="T7" fmla="*/ 5 h 17"/>
                        <a:gd name="T8" fmla="*/ 5 w 17"/>
                        <a:gd name="T9" fmla="*/ 5 h 17"/>
                        <a:gd name="T10" fmla="*/ 0 w 17"/>
                        <a:gd name="T11" fmla="*/ 5 h 17"/>
                        <a:gd name="T12" fmla="*/ 0 w 17"/>
                        <a:gd name="T13" fmla="*/ 10 h 17"/>
                        <a:gd name="T14" fmla="*/ 0 w 17"/>
                        <a:gd name="T15" fmla="*/ 16 h 17"/>
                        <a:gd name="T16" fmla="*/ 0 w 17"/>
                        <a:gd name="T17" fmla="*/ 10 h 17"/>
                        <a:gd name="T18" fmla="*/ 2 w 17"/>
                        <a:gd name="T19" fmla="*/ 10 h 17"/>
                        <a:gd name="T20" fmla="*/ 8 w 17"/>
                        <a:gd name="T21" fmla="*/ 5 h 17"/>
                        <a:gd name="T22" fmla="*/ 8 w 17"/>
                        <a:gd name="T23" fmla="*/ 10 h 17"/>
                        <a:gd name="T24" fmla="*/ 13 w 17"/>
                        <a:gd name="T25" fmla="*/ 10 h 17"/>
                        <a:gd name="T26" fmla="*/ 16 w 17"/>
                        <a:gd name="T27" fmla="*/ 5 h 17"/>
                        <a:gd name="T28" fmla="*/ 16 w 17"/>
                        <a:gd name="T29" fmla="*/ 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7"/>
                        <a:gd name="T46" fmla="*/ 0 h 17"/>
                        <a:gd name="T47" fmla="*/ 17 w 17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3" y="0"/>
                          </a:lnTo>
                          <a:lnTo>
                            <a:pt x="10" y="0"/>
                          </a:lnTo>
                          <a:lnTo>
                            <a:pt x="8" y="5"/>
                          </a:lnTo>
                          <a:lnTo>
                            <a:pt x="5" y="5"/>
                          </a:lnTo>
                          <a:lnTo>
                            <a:pt x="0" y="5"/>
                          </a:lnTo>
                          <a:lnTo>
                            <a:pt x="0" y="10"/>
                          </a:lnTo>
                          <a:lnTo>
                            <a:pt x="0" y="16"/>
                          </a:lnTo>
                          <a:lnTo>
                            <a:pt x="0" y="10"/>
                          </a:lnTo>
                          <a:lnTo>
                            <a:pt x="2" y="10"/>
                          </a:lnTo>
                          <a:lnTo>
                            <a:pt x="8" y="5"/>
                          </a:lnTo>
                          <a:lnTo>
                            <a:pt x="8" y="10"/>
                          </a:lnTo>
                          <a:lnTo>
                            <a:pt x="13" y="10"/>
                          </a:lnTo>
                          <a:lnTo>
                            <a:pt x="16" y="5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67" name="Freeform 106"/>
                    <p:cNvSpPr>
                      <a:spLocks/>
                    </p:cNvSpPr>
                    <p:nvPr/>
                  </p:nvSpPr>
                  <p:spPr bwMode="auto">
                    <a:xfrm>
                      <a:off x="204" y="1724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8 h 17"/>
                        <a:gd name="T2" fmla="*/ 10 w 17"/>
                        <a:gd name="T3" fmla="*/ 16 h 17"/>
                        <a:gd name="T4" fmla="*/ 16 w 17"/>
                        <a:gd name="T5" fmla="*/ 8 h 17"/>
                        <a:gd name="T6" fmla="*/ 10 w 17"/>
                        <a:gd name="T7" fmla="*/ 0 h 17"/>
                        <a:gd name="T8" fmla="*/ 0 w 17"/>
                        <a:gd name="T9" fmla="*/ 8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8"/>
                          </a:moveTo>
                          <a:lnTo>
                            <a:pt x="10" y="16"/>
                          </a:lnTo>
                          <a:lnTo>
                            <a:pt x="16" y="8"/>
                          </a:lnTo>
                          <a:lnTo>
                            <a:pt x="10" y="0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68" name="Freeform 107"/>
                    <p:cNvSpPr>
                      <a:spLocks/>
                    </p:cNvSpPr>
                    <p:nvPr/>
                  </p:nvSpPr>
                  <p:spPr bwMode="auto">
                    <a:xfrm>
                      <a:off x="209" y="1695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8 w 17"/>
                        <a:gd name="T3" fmla="*/ 16 h 17"/>
                        <a:gd name="T4" fmla="*/ 16 w 17"/>
                        <a:gd name="T5" fmla="*/ 8 h 17"/>
                        <a:gd name="T6" fmla="*/ 16 w 17"/>
                        <a:gd name="T7" fmla="*/ 0 h 17"/>
                        <a:gd name="T8" fmla="*/ 8 w 17"/>
                        <a:gd name="T9" fmla="*/ 0 h 17"/>
                        <a:gd name="T10" fmla="*/ 0 w 17"/>
                        <a:gd name="T11" fmla="*/ 16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8" y="16"/>
                          </a:lnTo>
                          <a:lnTo>
                            <a:pt x="16" y="8"/>
                          </a:lnTo>
                          <a:lnTo>
                            <a:pt x="16" y="0"/>
                          </a:lnTo>
                          <a:lnTo>
                            <a:pt x="8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69" name="Freeform 108"/>
                    <p:cNvSpPr>
                      <a:spLocks/>
                    </p:cNvSpPr>
                    <p:nvPr/>
                  </p:nvSpPr>
                  <p:spPr bwMode="auto">
                    <a:xfrm>
                      <a:off x="201" y="1696"/>
                      <a:ext cx="17" cy="17"/>
                    </a:xfrm>
                    <a:custGeom>
                      <a:avLst/>
                      <a:gdLst>
                        <a:gd name="T0" fmla="*/ 9 w 17"/>
                        <a:gd name="T1" fmla="*/ 16 h 17"/>
                        <a:gd name="T2" fmla="*/ 16 w 17"/>
                        <a:gd name="T3" fmla="*/ 10 h 17"/>
                        <a:gd name="T4" fmla="*/ 9 w 17"/>
                        <a:gd name="T5" fmla="*/ 5 h 17"/>
                        <a:gd name="T6" fmla="*/ 0 w 17"/>
                        <a:gd name="T7" fmla="*/ 0 h 17"/>
                        <a:gd name="T8" fmla="*/ 9 w 17"/>
                        <a:gd name="T9" fmla="*/ 5 h 17"/>
                        <a:gd name="T10" fmla="*/ 16 w 17"/>
                        <a:gd name="T11" fmla="*/ 5 h 17"/>
                        <a:gd name="T12" fmla="*/ 16 w 17"/>
                        <a:gd name="T13" fmla="*/ 10 h 17"/>
                        <a:gd name="T14" fmla="*/ 9 w 17"/>
                        <a:gd name="T15" fmla="*/ 16 h 1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7"/>
                        <a:gd name="T25" fmla="*/ 0 h 17"/>
                        <a:gd name="T26" fmla="*/ 17 w 17"/>
                        <a:gd name="T27" fmla="*/ 17 h 1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7" h="17">
                          <a:moveTo>
                            <a:pt x="9" y="16"/>
                          </a:moveTo>
                          <a:lnTo>
                            <a:pt x="16" y="10"/>
                          </a:lnTo>
                          <a:lnTo>
                            <a:pt x="9" y="5"/>
                          </a:lnTo>
                          <a:lnTo>
                            <a:pt x="0" y="0"/>
                          </a:lnTo>
                          <a:lnTo>
                            <a:pt x="9" y="5"/>
                          </a:lnTo>
                          <a:lnTo>
                            <a:pt x="16" y="5"/>
                          </a:lnTo>
                          <a:lnTo>
                            <a:pt x="16" y="10"/>
                          </a:lnTo>
                          <a:lnTo>
                            <a:pt x="9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70" name="Freeform 109"/>
                    <p:cNvSpPr>
                      <a:spLocks/>
                    </p:cNvSpPr>
                    <p:nvPr/>
                  </p:nvSpPr>
                  <p:spPr bwMode="auto">
                    <a:xfrm>
                      <a:off x="185" y="1668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0 h 17"/>
                        <a:gd name="T4" fmla="*/ 4 w 17"/>
                        <a:gd name="T5" fmla="*/ 8 h 17"/>
                        <a:gd name="T6" fmla="*/ 12 w 17"/>
                        <a:gd name="T7" fmla="*/ 8 h 17"/>
                        <a:gd name="T8" fmla="*/ 16 w 17"/>
                        <a:gd name="T9" fmla="*/ 8 h 17"/>
                        <a:gd name="T10" fmla="*/ 8 w 17"/>
                        <a:gd name="T11" fmla="*/ 16 h 17"/>
                        <a:gd name="T12" fmla="*/ 0 w 17"/>
                        <a:gd name="T13" fmla="*/ 16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0"/>
                          </a:lnTo>
                          <a:lnTo>
                            <a:pt x="4" y="8"/>
                          </a:lnTo>
                          <a:lnTo>
                            <a:pt x="12" y="8"/>
                          </a:lnTo>
                          <a:lnTo>
                            <a:pt x="16" y="8"/>
                          </a:lnTo>
                          <a:lnTo>
                            <a:pt x="8" y="16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47361" name="Group 110"/>
                  <p:cNvGrpSpPr>
                    <a:grpSpLocks/>
                  </p:cNvGrpSpPr>
                  <p:nvPr/>
                </p:nvGrpSpPr>
                <p:grpSpPr bwMode="auto">
                  <a:xfrm>
                    <a:off x="127" y="1665"/>
                    <a:ext cx="21" cy="27"/>
                    <a:chOff x="127" y="1665"/>
                    <a:chExt cx="21" cy="27"/>
                  </a:xfrm>
                </p:grpSpPr>
                <p:sp>
                  <p:nvSpPr>
                    <p:cNvPr id="47362" name="Freeform 111"/>
                    <p:cNvSpPr>
                      <a:spLocks/>
                    </p:cNvSpPr>
                    <p:nvPr/>
                  </p:nvSpPr>
                  <p:spPr bwMode="auto">
                    <a:xfrm>
                      <a:off x="131" y="1669"/>
                      <a:ext cx="17" cy="18"/>
                    </a:xfrm>
                    <a:custGeom>
                      <a:avLst/>
                      <a:gdLst>
                        <a:gd name="T0" fmla="*/ 16 w 17"/>
                        <a:gd name="T1" fmla="*/ 3 h 18"/>
                        <a:gd name="T2" fmla="*/ 9 w 17"/>
                        <a:gd name="T3" fmla="*/ 1 h 18"/>
                        <a:gd name="T4" fmla="*/ 6 w 17"/>
                        <a:gd name="T5" fmla="*/ 1 h 18"/>
                        <a:gd name="T6" fmla="*/ 3 w 17"/>
                        <a:gd name="T7" fmla="*/ 4 h 18"/>
                        <a:gd name="T8" fmla="*/ 0 w 17"/>
                        <a:gd name="T9" fmla="*/ 8 h 18"/>
                        <a:gd name="T10" fmla="*/ 3 w 17"/>
                        <a:gd name="T11" fmla="*/ 12 h 18"/>
                        <a:gd name="T12" fmla="*/ 6 w 17"/>
                        <a:gd name="T13" fmla="*/ 14 h 18"/>
                        <a:gd name="T14" fmla="*/ 6 w 17"/>
                        <a:gd name="T15" fmla="*/ 10 h 18"/>
                        <a:gd name="T16" fmla="*/ 9 w 17"/>
                        <a:gd name="T17" fmla="*/ 8 h 18"/>
                        <a:gd name="T18" fmla="*/ 16 w 17"/>
                        <a:gd name="T19" fmla="*/ 7 h 18"/>
                        <a:gd name="T20" fmla="*/ 9 w 17"/>
                        <a:gd name="T21" fmla="*/ 10 h 18"/>
                        <a:gd name="T22" fmla="*/ 6 w 17"/>
                        <a:gd name="T23" fmla="*/ 12 h 18"/>
                        <a:gd name="T24" fmla="*/ 6 w 17"/>
                        <a:gd name="T25" fmla="*/ 15 h 18"/>
                        <a:gd name="T26" fmla="*/ 6 w 17"/>
                        <a:gd name="T27" fmla="*/ 17 h 18"/>
                        <a:gd name="T28" fmla="*/ 9 w 17"/>
                        <a:gd name="T29" fmla="*/ 17 h 18"/>
                        <a:gd name="T30" fmla="*/ 3 w 17"/>
                        <a:gd name="T31" fmla="*/ 16 h 18"/>
                        <a:gd name="T32" fmla="*/ 0 w 17"/>
                        <a:gd name="T33" fmla="*/ 13 h 18"/>
                        <a:gd name="T34" fmla="*/ 0 w 17"/>
                        <a:gd name="T35" fmla="*/ 8 h 18"/>
                        <a:gd name="T36" fmla="*/ 0 w 17"/>
                        <a:gd name="T37" fmla="*/ 3 h 18"/>
                        <a:gd name="T38" fmla="*/ 6 w 17"/>
                        <a:gd name="T39" fmla="*/ 1 h 18"/>
                        <a:gd name="T40" fmla="*/ 9 w 17"/>
                        <a:gd name="T41" fmla="*/ 0 h 18"/>
                        <a:gd name="T42" fmla="*/ 12 w 17"/>
                        <a:gd name="T43" fmla="*/ 1 h 18"/>
                        <a:gd name="T44" fmla="*/ 16 w 17"/>
                        <a:gd name="T45" fmla="*/ 3 h 18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17"/>
                        <a:gd name="T70" fmla="*/ 0 h 18"/>
                        <a:gd name="T71" fmla="*/ 17 w 17"/>
                        <a:gd name="T72" fmla="*/ 18 h 18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17" h="18">
                          <a:moveTo>
                            <a:pt x="16" y="3"/>
                          </a:moveTo>
                          <a:lnTo>
                            <a:pt x="9" y="1"/>
                          </a:lnTo>
                          <a:lnTo>
                            <a:pt x="6" y="1"/>
                          </a:lnTo>
                          <a:lnTo>
                            <a:pt x="3" y="4"/>
                          </a:lnTo>
                          <a:lnTo>
                            <a:pt x="0" y="8"/>
                          </a:lnTo>
                          <a:lnTo>
                            <a:pt x="3" y="12"/>
                          </a:lnTo>
                          <a:lnTo>
                            <a:pt x="6" y="14"/>
                          </a:lnTo>
                          <a:lnTo>
                            <a:pt x="6" y="10"/>
                          </a:lnTo>
                          <a:lnTo>
                            <a:pt x="9" y="8"/>
                          </a:lnTo>
                          <a:lnTo>
                            <a:pt x="16" y="7"/>
                          </a:lnTo>
                          <a:lnTo>
                            <a:pt x="9" y="10"/>
                          </a:lnTo>
                          <a:lnTo>
                            <a:pt x="6" y="12"/>
                          </a:lnTo>
                          <a:lnTo>
                            <a:pt x="6" y="15"/>
                          </a:lnTo>
                          <a:lnTo>
                            <a:pt x="6" y="17"/>
                          </a:lnTo>
                          <a:lnTo>
                            <a:pt x="9" y="17"/>
                          </a:lnTo>
                          <a:lnTo>
                            <a:pt x="3" y="16"/>
                          </a:lnTo>
                          <a:lnTo>
                            <a:pt x="0" y="13"/>
                          </a:lnTo>
                          <a:lnTo>
                            <a:pt x="0" y="8"/>
                          </a:lnTo>
                          <a:lnTo>
                            <a:pt x="0" y="3"/>
                          </a:lnTo>
                          <a:lnTo>
                            <a:pt x="6" y="1"/>
                          </a:lnTo>
                          <a:lnTo>
                            <a:pt x="9" y="0"/>
                          </a:lnTo>
                          <a:lnTo>
                            <a:pt x="12" y="1"/>
                          </a:lnTo>
                          <a:lnTo>
                            <a:pt x="16" y="3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63" name="Freeform 112"/>
                    <p:cNvSpPr>
                      <a:spLocks/>
                    </p:cNvSpPr>
                    <p:nvPr/>
                  </p:nvSpPr>
                  <p:spPr bwMode="auto">
                    <a:xfrm>
                      <a:off x="127" y="1665"/>
                      <a:ext cx="17" cy="27"/>
                    </a:xfrm>
                    <a:custGeom>
                      <a:avLst/>
                      <a:gdLst>
                        <a:gd name="T0" fmla="*/ 16 w 17"/>
                        <a:gd name="T1" fmla="*/ 6 h 27"/>
                        <a:gd name="T2" fmla="*/ 13 w 17"/>
                        <a:gd name="T3" fmla="*/ 2 h 27"/>
                        <a:gd name="T4" fmla="*/ 9 w 17"/>
                        <a:gd name="T5" fmla="*/ 1 h 27"/>
                        <a:gd name="T6" fmla="*/ 4 w 17"/>
                        <a:gd name="T7" fmla="*/ 2 h 27"/>
                        <a:gd name="T8" fmla="*/ 2 w 17"/>
                        <a:gd name="T9" fmla="*/ 4 h 27"/>
                        <a:gd name="T10" fmla="*/ 1 w 17"/>
                        <a:gd name="T11" fmla="*/ 8 h 27"/>
                        <a:gd name="T12" fmla="*/ 1 w 17"/>
                        <a:gd name="T13" fmla="*/ 11 h 27"/>
                        <a:gd name="T14" fmla="*/ 1 w 17"/>
                        <a:gd name="T15" fmla="*/ 14 h 27"/>
                        <a:gd name="T16" fmla="*/ 1 w 17"/>
                        <a:gd name="T17" fmla="*/ 17 h 27"/>
                        <a:gd name="T18" fmla="*/ 2 w 17"/>
                        <a:gd name="T19" fmla="*/ 21 h 27"/>
                        <a:gd name="T20" fmla="*/ 6 w 17"/>
                        <a:gd name="T21" fmla="*/ 24 h 27"/>
                        <a:gd name="T22" fmla="*/ 8 w 17"/>
                        <a:gd name="T23" fmla="*/ 24 h 27"/>
                        <a:gd name="T24" fmla="*/ 10 w 17"/>
                        <a:gd name="T25" fmla="*/ 24 h 27"/>
                        <a:gd name="T26" fmla="*/ 9 w 17"/>
                        <a:gd name="T27" fmla="*/ 26 h 27"/>
                        <a:gd name="T28" fmla="*/ 6 w 17"/>
                        <a:gd name="T29" fmla="*/ 26 h 27"/>
                        <a:gd name="T30" fmla="*/ 2 w 17"/>
                        <a:gd name="T31" fmla="*/ 24 h 27"/>
                        <a:gd name="T32" fmla="*/ 1 w 17"/>
                        <a:gd name="T33" fmla="*/ 21 h 27"/>
                        <a:gd name="T34" fmla="*/ 1 w 17"/>
                        <a:gd name="T35" fmla="*/ 15 h 27"/>
                        <a:gd name="T36" fmla="*/ 0 w 17"/>
                        <a:gd name="T37" fmla="*/ 11 h 27"/>
                        <a:gd name="T38" fmla="*/ 0 w 17"/>
                        <a:gd name="T39" fmla="*/ 7 h 27"/>
                        <a:gd name="T40" fmla="*/ 1 w 17"/>
                        <a:gd name="T41" fmla="*/ 4 h 27"/>
                        <a:gd name="T42" fmla="*/ 2 w 17"/>
                        <a:gd name="T43" fmla="*/ 1 h 27"/>
                        <a:gd name="T44" fmla="*/ 6 w 17"/>
                        <a:gd name="T45" fmla="*/ 0 h 27"/>
                        <a:gd name="T46" fmla="*/ 13 w 17"/>
                        <a:gd name="T47" fmla="*/ 1 h 27"/>
                        <a:gd name="T48" fmla="*/ 14 w 17"/>
                        <a:gd name="T49" fmla="*/ 2 h 27"/>
                        <a:gd name="T50" fmla="*/ 16 w 17"/>
                        <a:gd name="T51" fmla="*/ 6 h 27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17"/>
                        <a:gd name="T79" fmla="*/ 0 h 27"/>
                        <a:gd name="T80" fmla="*/ 17 w 17"/>
                        <a:gd name="T81" fmla="*/ 27 h 27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17" h="27">
                          <a:moveTo>
                            <a:pt x="16" y="6"/>
                          </a:moveTo>
                          <a:lnTo>
                            <a:pt x="13" y="2"/>
                          </a:lnTo>
                          <a:lnTo>
                            <a:pt x="9" y="1"/>
                          </a:lnTo>
                          <a:lnTo>
                            <a:pt x="4" y="2"/>
                          </a:lnTo>
                          <a:lnTo>
                            <a:pt x="2" y="4"/>
                          </a:lnTo>
                          <a:lnTo>
                            <a:pt x="1" y="8"/>
                          </a:lnTo>
                          <a:lnTo>
                            <a:pt x="1" y="11"/>
                          </a:lnTo>
                          <a:lnTo>
                            <a:pt x="1" y="14"/>
                          </a:lnTo>
                          <a:lnTo>
                            <a:pt x="1" y="17"/>
                          </a:lnTo>
                          <a:lnTo>
                            <a:pt x="2" y="21"/>
                          </a:lnTo>
                          <a:lnTo>
                            <a:pt x="6" y="24"/>
                          </a:lnTo>
                          <a:lnTo>
                            <a:pt x="8" y="24"/>
                          </a:lnTo>
                          <a:lnTo>
                            <a:pt x="10" y="24"/>
                          </a:lnTo>
                          <a:lnTo>
                            <a:pt x="9" y="26"/>
                          </a:lnTo>
                          <a:lnTo>
                            <a:pt x="6" y="26"/>
                          </a:lnTo>
                          <a:lnTo>
                            <a:pt x="2" y="24"/>
                          </a:lnTo>
                          <a:lnTo>
                            <a:pt x="1" y="21"/>
                          </a:lnTo>
                          <a:lnTo>
                            <a:pt x="1" y="15"/>
                          </a:lnTo>
                          <a:lnTo>
                            <a:pt x="0" y="11"/>
                          </a:lnTo>
                          <a:lnTo>
                            <a:pt x="0" y="7"/>
                          </a:lnTo>
                          <a:lnTo>
                            <a:pt x="1" y="4"/>
                          </a:lnTo>
                          <a:lnTo>
                            <a:pt x="2" y="1"/>
                          </a:lnTo>
                          <a:lnTo>
                            <a:pt x="6" y="0"/>
                          </a:lnTo>
                          <a:lnTo>
                            <a:pt x="13" y="1"/>
                          </a:lnTo>
                          <a:lnTo>
                            <a:pt x="14" y="2"/>
                          </a:lnTo>
                          <a:lnTo>
                            <a:pt x="16" y="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  <p:sp>
              <p:nvSpPr>
                <p:cNvPr id="47331" name="Freeform 113"/>
                <p:cNvSpPr>
                  <a:spLocks/>
                </p:cNvSpPr>
                <p:nvPr/>
              </p:nvSpPr>
              <p:spPr bwMode="auto">
                <a:xfrm>
                  <a:off x="45" y="1736"/>
                  <a:ext cx="376" cy="465"/>
                </a:xfrm>
                <a:custGeom>
                  <a:avLst/>
                  <a:gdLst>
                    <a:gd name="T0" fmla="*/ 55 w 376"/>
                    <a:gd name="T1" fmla="*/ 0 h 465"/>
                    <a:gd name="T2" fmla="*/ 112 w 376"/>
                    <a:gd name="T3" fmla="*/ 49 h 465"/>
                    <a:gd name="T4" fmla="*/ 131 w 376"/>
                    <a:gd name="T5" fmla="*/ 85 h 465"/>
                    <a:gd name="T6" fmla="*/ 164 w 376"/>
                    <a:gd name="T7" fmla="*/ 140 h 465"/>
                    <a:gd name="T8" fmla="*/ 171 w 376"/>
                    <a:gd name="T9" fmla="*/ 164 h 465"/>
                    <a:gd name="T10" fmla="*/ 168 w 376"/>
                    <a:gd name="T11" fmla="*/ 186 h 465"/>
                    <a:gd name="T12" fmla="*/ 165 w 376"/>
                    <a:gd name="T13" fmla="*/ 207 h 465"/>
                    <a:gd name="T14" fmla="*/ 260 w 376"/>
                    <a:gd name="T15" fmla="*/ 225 h 465"/>
                    <a:gd name="T16" fmla="*/ 288 w 376"/>
                    <a:gd name="T17" fmla="*/ 232 h 465"/>
                    <a:gd name="T18" fmla="*/ 292 w 376"/>
                    <a:gd name="T19" fmla="*/ 252 h 465"/>
                    <a:gd name="T20" fmla="*/ 238 w 376"/>
                    <a:gd name="T21" fmla="*/ 263 h 465"/>
                    <a:gd name="T22" fmla="*/ 186 w 376"/>
                    <a:gd name="T23" fmla="*/ 267 h 465"/>
                    <a:gd name="T24" fmla="*/ 167 w 376"/>
                    <a:gd name="T25" fmla="*/ 287 h 465"/>
                    <a:gd name="T26" fmla="*/ 164 w 376"/>
                    <a:gd name="T27" fmla="*/ 313 h 465"/>
                    <a:gd name="T28" fmla="*/ 173 w 376"/>
                    <a:gd name="T29" fmla="*/ 322 h 465"/>
                    <a:gd name="T30" fmla="*/ 195 w 376"/>
                    <a:gd name="T31" fmla="*/ 329 h 465"/>
                    <a:gd name="T32" fmla="*/ 220 w 376"/>
                    <a:gd name="T33" fmla="*/ 340 h 465"/>
                    <a:gd name="T34" fmla="*/ 322 w 376"/>
                    <a:gd name="T35" fmla="*/ 376 h 465"/>
                    <a:gd name="T36" fmla="*/ 349 w 376"/>
                    <a:gd name="T37" fmla="*/ 399 h 465"/>
                    <a:gd name="T38" fmla="*/ 375 w 376"/>
                    <a:gd name="T39" fmla="*/ 464 h 465"/>
                    <a:gd name="T40" fmla="*/ 188 w 376"/>
                    <a:gd name="T41" fmla="*/ 452 h 465"/>
                    <a:gd name="T42" fmla="*/ 81 w 376"/>
                    <a:gd name="T43" fmla="*/ 451 h 465"/>
                    <a:gd name="T44" fmla="*/ 32 w 376"/>
                    <a:gd name="T45" fmla="*/ 445 h 465"/>
                    <a:gd name="T46" fmla="*/ 10 w 376"/>
                    <a:gd name="T47" fmla="*/ 428 h 465"/>
                    <a:gd name="T48" fmla="*/ 3 w 376"/>
                    <a:gd name="T49" fmla="*/ 400 h 465"/>
                    <a:gd name="T50" fmla="*/ 14 w 376"/>
                    <a:gd name="T51" fmla="*/ 353 h 465"/>
                    <a:gd name="T52" fmla="*/ 28 w 376"/>
                    <a:gd name="T53" fmla="*/ 312 h 465"/>
                    <a:gd name="T54" fmla="*/ 25 w 376"/>
                    <a:gd name="T55" fmla="*/ 281 h 465"/>
                    <a:gd name="T56" fmla="*/ 27 w 376"/>
                    <a:gd name="T57" fmla="*/ 250 h 465"/>
                    <a:gd name="T58" fmla="*/ 5 w 376"/>
                    <a:gd name="T59" fmla="*/ 179 h 465"/>
                    <a:gd name="T60" fmla="*/ 0 w 376"/>
                    <a:gd name="T61" fmla="*/ 112 h 465"/>
                    <a:gd name="T62" fmla="*/ 8 w 376"/>
                    <a:gd name="T63" fmla="*/ 76 h 465"/>
                    <a:gd name="T64" fmla="*/ 23 w 376"/>
                    <a:gd name="T65" fmla="*/ 44 h 46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76"/>
                    <a:gd name="T100" fmla="*/ 0 h 465"/>
                    <a:gd name="T101" fmla="*/ 376 w 376"/>
                    <a:gd name="T102" fmla="*/ 465 h 46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76" h="465">
                      <a:moveTo>
                        <a:pt x="47" y="24"/>
                      </a:moveTo>
                      <a:lnTo>
                        <a:pt x="55" y="0"/>
                      </a:lnTo>
                      <a:lnTo>
                        <a:pt x="119" y="30"/>
                      </a:lnTo>
                      <a:lnTo>
                        <a:pt x="112" y="49"/>
                      </a:lnTo>
                      <a:lnTo>
                        <a:pt x="121" y="67"/>
                      </a:lnTo>
                      <a:lnTo>
                        <a:pt x="131" y="85"/>
                      </a:lnTo>
                      <a:lnTo>
                        <a:pt x="146" y="114"/>
                      </a:lnTo>
                      <a:lnTo>
                        <a:pt x="164" y="140"/>
                      </a:lnTo>
                      <a:lnTo>
                        <a:pt x="169" y="155"/>
                      </a:lnTo>
                      <a:lnTo>
                        <a:pt x="171" y="164"/>
                      </a:lnTo>
                      <a:lnTo>
                        <a:pt x="170" y="176"/>
                      </a:lnTo>
                      <a:lnTo>
                        <a:pt x="168" y="186"/>
                      </a:lnTo>
                      <a:lnTo>
                        <a:pt x="165" y="196"/>
                      </a:lnTo>
                      <a:lnTo>
                        <a:pt x="165" y="207"/>
                      </a:lnTo>
                      <a:lnTo>
                        <a:pt x="226" y="221"/>
                      </a:lnTo>
                      <a:lnTo>
                        <a:pt x="260" y="225"/>
                      </a:lnTo>
                      <a:lnTo>
                        <a:pt x="284" y="223"/>
                      </a:lnTo>
                      <a:lnTo>
                        <a:pt x="288" y="232"/>
                      </a:lnTo>
                      <a:lnTo>
                        <a:pt x="290" y="241"/>
                      </a:lnTo>
                      <a:lnTo>
                        <a:pt x="292" y="252"/>
                      </a:lnTo>
                      <a:lnTo>
                        <a:pt x="267" y="260"/>
                      </a:lnTo>
                      <a:lnTo>
                        <a:pt x="238" y="263"/>
                      </a:lnTo>
                      <a:lnTo>
                        <a:pt x="215" y="263"/>
                      </a:lnTo>
                      <a:lnTo>
                        <a:pt x="186" y="267"/>
                      </a:lnTo>
                      <a:lnTo>
                        <a:pt x="167" y="263"/>
                      </a:lnTo>
                      <a:lnTo>
                        <a:pt x="167" y="287"/>
                      </a:lnTo>
                      <a:lnTo>
                        <a:pt x="162" y="300"/>
                      </a:lnTo>
                      <a:lnTo>
                        <a:pt x="164" y="313"/>
                      </a:lnTo>
                      <a:lnTo>
                        <a:pt x="162" y="322"/>
                      </a:lnTo>
                      <a:lnTo>
                        <a:pt x="173" y="322"/>
                      </a:lnTo>
                      <a:lnTo>
                        <a:pt x="179" y="327"/>
                      </a:lnTo>
                      <a:lnTo>
                        <a:pt x="195" y="329"/>
                      </a:lnTo>
                      <a:lnTo>
                        <a:pt x="207" y="337"/>
                      </a:lnTo>
                      <a:lnTo>
                        <a:pt x="220" y="340"/>
                      </a:lnTo>
                      <a:lnTo>
                        <a:pt x="296" y="367"/>
                      </a:lnTo>
                      <a:lnTo>
                        <a:pt x="322" y="376"/>
                      </a:lnTo>
                      <a:lnTo>
                        <a:pt x="338" y="383"/>
                      </a:lnTo>
                      <a:lnTo>
                        <a:pt x="349" y="399"/>
                      </a:lnTo>
                      <a:lnTo>
                        <a:pt x="362" y="423"/>
                      </a:lnTo>
                      <a:lnTo>
                        <a:pt x="375" y="464"/>
                      </a:lnTo>
                      <a:lnTo>
                        <a:pt x="232" y="464"/>
                      </a:lnTo>
                      <a:lnTo>
                        <a:pt x="188" y="452"/>
                      </a:lnTo>
                      <a:lnTo>
                        <a:pt x="123" y="450"/>
                      </a:lnTo>
                      <a:lnTo>
                        <a:pt x="81" y="451"/>
                      </a:lnTo>
                      <a:lnTo>
                        <a:pt x="58" y="452"/>
                      </a:lnTo>
                      <a:lnTo>
                        <a:pt x="32" y="445"/>
                      </a:lnTo>
                      <a:lnTo>
                        <a:pt x="23" y="440"/>
                      </a:lnTo>
                      <a:lnTo>
                        <a:pt x="10" y="428"/>
                      </a:lnTo>
                      <a:lnTo>
                        <a:pt x="7" y="418"/>
                      </a:lnTo>
                      <a:lnTo>
                        <a:pt x="3" y="400"/>
                      </a:lnTo>
                      <a:lnTo>
                        <a:pt x="5" y="383"/>
                      </a:lnTo>
                      <a:lnTo>
                        <a:pt x="14" y="353"/>
                      </a:lnTo>
                      <a:lnTo>
                        <a:pt x="26" y="324"/>
                      </a:lnTo>
                      <a:lnTo>
                        <a:pt x="28" y="312"/>
                      </a:lnTo>
                      <a:lnTo>
                        <a:pt x="24" y="304"/>
                      </a:lnTo>
                      <a:lnTo>
                        <a:pt x="25" y="281"/>
                      </a:lnTo>
                      <a:lnTo>
                        <a:pt x="29" y="271"/>
                      </a:lnTo>
                      <a:lnTo>
                        <a:pt x="27" y="250"/>
                      </a:lnTo>
                      <a:lnTo>
                        <a:pt x="18" y="220"/>
                      </a:lnTo>
                      <a:lnTo>
                        <a:pt x="5" y="179"/>
                      </a:lnTo>
                      <a:lnTo>
                        <a:pt x="0" y="143"/>
                      </a:lnTo>
                      <a:lnTo>
                        <a:pt x="0" y="112"/>
                      </a:lnTo>
                      <a:lnTo>
                        <a:pt x="3" y="89"/>
                      </a:lnTo>
                      <a:lnTo>
                        <a:pt x="8" y="76"/>
                      </a:lnTo>
                      <a:lnTo>
                        <a:pt x="15" y="60"/>
                      </a:lnTo>
                      <a:lnTo>
                        <a:pt x="23" y="44"/>
                      </a:lnTo>
                      <a:lnTo>
                        <a:pt x="47" y="24"/>
                      </a:lnTo>
                    </a:path>
                  </a:pathLst>
                </a:custGeom>
                <a:solidFill>
                  <a:srgbClr val="00006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47332" name="Group 114"/>
                <p:cNvGrpSpPr>
                  <a:grpSpLocks/>
                </p:cNvGrpSpPr>
                <p:nvPr/>
              </p:nvGrpSpPr>
              <p:grpSpPr bwMode="auto">
                <a:xfrm>
                  <a:off x="48" y="1760"/>
                  <a:ext cx="387" cy="431"/>
                  <a:chOff x="48" y="1760"/>
                  <a:chExt cx="387" cy="431"/>
                </a:xfrm>
              </p:grpSpPr>
              <p:grpSp>
                <p:nvGrpSpPr>
                  <p:cNvPr id="47334" name="Group 115"/>
                  <p:cNvGrpSpPr>
                    <a:grpSpLocks/>
                  </p:cNvGrpSpPr>
                  <p:nvPr/>
                </p:nvGrpSpPr>
                <p:grpSpPr bwMode="auto">
                  <a:xfrm>
                    <a:off x="318" y="1928"/>
                    <a:ext cx="117" cy="59"/>
                    <a:chOff x="318" y="1928"/>
                    <a:chExt cx="117" cy="59"/>
                  </a:xfrm>
                </p:grpSpPr>
                <p:sp>
                  <p:nvSpPr>
                    <p:cNvPr id="47351" name="Freeform 116"/>
                    <p:cNvSpPr>
                      <a:spLocks/>
                    </p:cNvSpPr>
                    <p:nvPr/>
                  </p:nvSpPr>
                  <p:spPr bwMode="auto">
                    <a:xfrm>
                      <a:off x="318" y="1928"/>
                      <a:ext cx="114" cy="59"/>
                    </a:xfrm>
                    <a:custGeom>
                      <a:avLst/>
                      <a:gdLst>
                        <a:gd name="T0" fmla="*/ 0 w 114"/>
                        <a:gd name="T1" fmla="*/ 34 h 59"/>
                        <a:gd name="T2" fmla="*/ 14 w 114"/>
                        <a:gd name="T3" fmla="*/ 32 h 59"/>
                        <a:gd name="T4" fmla="*/ 19 w 114"/>
                        <a:gd name="T5" fmla="*/ 31 h 59"/>
                        <a:gd name="T6" fmla="*/ 22 w 114"/>
                        <a:gd name="T7" fmla="*/ 28 h 59"/>
                        <a:gd name="T8" fmla="*/ 26 w 114"/>
                        <a:gd name="T9" fmla="*/ 25 h 59"/>
                        <a:gd name="T10" fmla="*/ 33 w 114"/>
                        <a:gd name="T11" fmla="*/ 20 h 59"/>
                        <a:gd name="T12" fmla="*/ 45 w 114"/>
                        <a:gd name="T13" fmla="*/ 11 h 59"/>
                        <a:gd name="T14" fmla="*/ 47 w 114"/>
                        <a:gd name="T15" fmla="*/ 8 h 59"/>
                        <a:gd name="T16" fmla="*/ 50 w 114"/>
                        <a:gd name="T17" fmla="*/ 6 h 59"/>
                        <a:gd name="T18" fmla="*/ 57 w 114"/>
                        <a:gd name="T19" fmla="*/ 5 h 59"/>
                        <a:gd name="T20" fmla="*/ 76 w 114"/>
                        <a:gd name="T21" fmla="*/ 2 h 59"/>
                        <a:gd name="T22" fmla="*/ 82 w 114"/>
                        <a:gd name="T23" fmla="*/ 0 h 59"/>
                        <a:gd name="T24" fmla="*/ 86 w 114"/>
                        <a:gd name="T25" fmla="*/ 2 h 59"/>
                        <a:gd name="T26" fmla="*/ 89 w 114"/>
                        <a:gd name="T27" fmla="*/ 4 h 59"/>
                        <a:gd name="T28" fmla="*/ 96 w 114"/>
                        <a:gd name="T29" fmla="*/ 7 h 59"/>
                        <a:gd name="T30" fmla="*/ 99 w 114"/>
                        <a:gd name="T31" fmla="*/ 8 h 59"/>
                        <a:gd name="T32" fmla="*/ 103 w 114"/>
                        <a:gd name="T33" fmla="*/ 9 h 59"/>
                        <a:gd name="T34" fmla="*/ 105 w 114"/>
                        <a:gd name="T35" fmla="*/ 10 h 59"/>
                        <a:gd name="T36" fmla="*/ 107 w 114"/>
                        <a:gd name="T37" fmla="*/ 14 h 59"/>
                        <a:gd name="T38" fmla="*/ 110 w 114"/>
                        <a:gd name="T39" fmla="*/ 16 h 59"/>
                        <a:gd name="T40" fmla="*/ 110 w 114"/>
                        <a:gd name="T41" fmla="*/ 19 h 59"/>
                        <a:gd name="T42" fmla="*/ 111 w 114"/>
                        <a:gd name="T43" fmla="*/ 20 h 59"/>
                        <a:gd name="T44" fmla="*/ 113 w 114"/>
                        <a:gd name="T45" fmla="*/ 22 h 59"/>
                        <a:gd name="T46" fmla="*/ 111 w 114"/>
                        <a:gd name="T47" fmla="*/ 24 h 59"/>
                        <a:gd name="T48" fmla="*/ 109 w 114"/>
                        <a:gd name="T49" fmla="*/ 25 h 59"/>
                        <a:gd name="T50" fmla="*/ 105 w 114"/>
                        <a:gd name="T51" fmla="*/ 25 h 59"/>
                        <a:gd name="T52" fmla="*/ 102 w 114"/>
                        <a:gd name="T53" fmla="*/ 24 h 59"/>
                        <a:gd name="T54" fmla="*/ 99 w 114"/>
                        <a:gd name="T55" fmla="*/ 22 h 59"/>
                        <a:gd name="T56" fmla="*/ 96 w 114"/>
                        <a:gd name="T57" fmla="*/ 22 h 59"/>
                        <a:gd name="T58" fmla="*/ 93 w 114"/>
                        <a:gd name="T59" fmla="*/ 21 h 59"/>
                        <a:gd name="T60" fmla="*/ 89 w 114"/>
                        <a:gd name="T61" fmla="*/ 20 h 59"/>
                        <a:gd name="T62" fmla="*/ 85 w 114"/>
                        <a:gd name="T63" fmla="*/ 21 h 59"/>
                        <a:gd name="T64" fmla="*/ 81 w 114"/>
                        <a:gd name="T65" fmla="*/ 22 h 59"/>
                        <a:gd name="T66" fmla="*/ 89 w 114"/>
                        <a:gd name="T67" fmla="*/ 24 h 59"/>
                        <a:gd name="T68" fmla="*/ 95 w 114"/>
                        <a:gd name="T69" fmla="*/ 26 h 59"/>
                        <a:gd name="T70" fmla="*/ 103 w 114"/>
                        <a:gd name="T71" fmla="*/ 28 h 59"/>
                        <a:gd name="T72" fmla="*/ 105 w 114"/>
                        <a:gd name="T73" fmla="*/ 30 h 59"/>
                        <a:gd name="T74" fmla="*/ 105 w 114"/>
                        <a:gd name="T75" fmla="*/ 32 h 59"/>
                        <a:gd name="T76" fmla="*/ 104 w 114"/>
                        <a:gd name="T77" fmla="*/ 33 h 59"/>
                        <a:gd name="T78" fmla="*/ 101 w 114"/>
                        <a:gd name="T79" fmla="*/ 34 h 59"/>
                        <a:gd name="T80" fmla="*/ 98 w 114"/>
                        <a:gd name="T81" fmla="*/ 34 h 59"/>
                        <a:gd name="T82" fmla="*/ 88 w 114"/>
                        <a:gd name="T83" fmla="*/ 32 h 59"/>
                        <a:gd name="T84" fmla="*/ 79 w 114"/>
                        <a:gd name="T85" fmla="*/ 31 h 59"/>
                        <a:gd name="T86" fmla="*/ 73 w 114"/>
                        <a:gd name="T87" fmla="*/ 32 h 59"/>
                        <a:gd name="T88" fmla="*/ 69 w 114"/>
                        <a:gd name="T89" fmla="*/ 34 h 59"/>
                        <a:gd name="T90" fmla="*/ 64 w 114"/>
                        <a:gd name="T91" fmla="*/ 37 h 59"/>
                        <a:gd name="T92" fmla="*/ 61 w 114"/>
                        <a:gd name="T93" fmla="*/ 41 h 59"/>
                        <a:gd name="T94" fmla="*/ 57 w 114"/>
                        <a:gd name="T95" fmla="*/ 45 h 59"/>
                        <a:gd name="T96" fmla="*/ 53 w 114"/>
                        <a:gd name="T97" fmla="*/ 49 h 59"/>
                        <a:gd name="T98" fmla="*/ 48 w 114"/>
                        <a:gd name="T99" fmla="*/ 50 h 59"/>
                        <a:gd name="T100" fmla="*/ 44 w 114"/>
                        <a:gd name="T101" fmla="*/ 51 h 59"/>
                        <a:gd name="T102" fmla="*/ 38 w 114"/>
                        <a:gd name="T103" fmla="*/ 51 h 59"/>
                        <a:gd name="T104" fmla="*/ 32 w 114"/>
                        <a:gd name="T105" fmla="*/ 52 h 59"/>
                        <a:gd name="T106" fmla="*/ 24 w 114"/>
                        <a:gd name="T107" fmla="*/ 52 h 59"/>
                        <a:gd name="T108" fmla="*/ 19 w 114"/>
                        <a:gd name="T109" fmla="*/ 55 h 59"/>
                        <a:gd name="T110" fmla="*/ 0 w 114"/>
                        <a:gd name="T111" fmla="*/ 58 h 59"/>
                        <a:gd name="T112" fmla="*/ 0 w 114"/>
                        <a:gd name="T113" fmla="*/ 34 h 59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w 114"/>
                        <a:gd name="T172" fmla="*/ 0 h 59"/>
                        <a:gd name="T173" fmla="*/ 114 w 114"/>
                        <a:gd name="T174" fmla="*/ 59 h 59"/>
                      </a:gdLst>
                      <a:ahLst/>
                      <a:cxnLst>
                        <a:cxn ang="T114">
                          <a:pos x="T0" y="T1"/>
                        </a:cxn>
                        <a:cxn ang="T115">
                          <a:pos x="T2" y="T3"/>
                        </a:cxn>
                        <a:cxn ang="T116">
                          <a:pos x="T4" y="T5"/>
                        </a:cxn>
                        <a:cxn ang="T117">
                          <a:pos x="T6" y="T7"/>
                        </a:cxn>
                        <a:cxn ang="T118">
                          <a:pos x="T8" y="T9"/>
                        </a:cxn>
                        <a:cxn ang="T119">
                          <a:pos x="T10" y="T11"/>
                        </a:cxn>
                        <a:cxn ang="T120">
                          <a:pos x="T12" y="T13"/>
                        </a:cxn>
                        <a:cxn ang="T121">
                          <a:pos x="T14" y="T15"/>
                        </a:cxn>
                        <a:cxn ang="T122">
                          <a:pos x="T16" y="T17"/>
                        </a:cxn>
                        <a:cxn ang="T123">
                          <a:pos x="T18" y="T19"/>
                        </a:cxn>
                        <a:cxn ang="T124">
                          <a:pos x="T20" y="T21"/>
                        </a:cxn>
                        <a:cxn ang="T125">
                          <a:pos x="T22" y="T23"/>
                        </a:cxn>
                        <a:cxn ang="T126">
                          <a:pos x="T24" y="T25"/>
                        </a:cxn>
                        <a:cxn ang="T127">
                          <a:pos x="T26" y="T27"/>
                        </a:cxn>
                        <a:cxn ang="T128">
                          <a:pos x="T28" y="T29"/>
                        </a:cxn>
                        <a:cxn ang="T129">
                          <a:pos x="T30" y="T31"/>
                        </a:cxn>
                        <a:cxn ang="T130">
                          <a:pos x="T32" y="T33"/>
                        </a:cxn>
                        <a:cxn ang="T131">
                          <a:pos x="T34" y="T35"/>
                        </a:cxn>
                        <a:cxn ang="T132">
                          <a:pos x="T36" y="T37"/>
                        </a:cxn>
                        <a:cxn ang="T133">
                          <a:pos x="T38" y="T39"/>
                        </a:cxn>
                        <a:cxn ang="T134">
                          <a:pos x="T40" y="T41"/>
                        </a:cxn>
                        <a:cxn ang="T135">
                          <a:pos x="T42" y="T43"/>
                        </a:cxn>
                        <a:cxn ang="T136">
                          <a:pos x="T44" y="T45"/>
                        </a:cxn>
                        <a:cxn ang="T137">
                          <a:pos x="T46" y="T47"/>
                        </a:cxn>
                        <a:cxn ang="T138">
                          <a:pos x="T48" y="T49"/>
                        </a:cxn>
                        <a:cxn ang="T139">
                          <a:pos x="T50" y="T51"/>
                        </a:cxn>
                        <a:cxn ang="T140">
                          <a:pos x="T52" y="T53"/>
                        </a:cxn>
                        <a:cxn ang="T141">
                          <a:pos x="T54" y="T55"/>
                        </a:cxn>
                        <a:cxn ang="T142">
                          <a:pos x="T56" y="T57"/>
                        </a:cxn>
                        <a:cxn ang="T143">
                          <a:pos x="T58" y="T59"/>
                        </a:cxn>
                        <a:cxn ang="T144">
                          <a:pos x="T60" y="T61"/>
                        </a:cxn>
                        <a:cxn ang="T145">
                          <a:pos x="T62" y="T63"/>
                        </a:cxn>
                        <a:cxn ang="T146">
                          <a:pos x="T64" y="T65"/>
                        </a:cxn>
                        <a:cxn ang="T147">
                          <a:pos x="T66" y="T67"/>
                        </a:cxn>
                        <a:cxn ang="T148">
                          <a:pos x="T68" y="T69"/>
                        </a:cxn>
                        <a:cxn ang="T149">
                          <a:pos x="T70" y="T71"/>
                        </a:cxn>
                        <a:cxn ang="T150">
                          <a:pos x="T72" y="T73"/>
                        </a:cxn>
                        <a:cxn ang="T151">
                          <a:pos x="T74" y="T75"/>
                        </a:cxn>
                        <a:cxn ang="T152">
                          <a:pos x="T76" y="T77"/>
                        </a:cxn>
                        <a:cxn ang="T153">
                          <a:pos x="T78" y="T79"/>
                        </a:cxn>
                        <a:cxn ang="T154">
                          <a:pos x="T80" y="T81"/>
                        </a:cxn>
                        <a:cxn ang="T155">
                          <a:pos x="T82" y="T83"/>
                        </a:cxn>
                        <a:cxn ang="T156">
                          <a:pos x="T84" y="T85"/>
                        </a:cxn>
                        <a:cxn ang="T157">
                          <a:pos x="T86" y="T87"/>
                        </a:cxn>
                        <a:cxn ang="T158">
                          <a:pos x="T88" y="T89"/>
                        </a:cxn>
                        <a:cxn ang="T159">
                          <a:pos x="T90" y="T91"/>
                        </a:cxn>
                        <a:cxn ang="T160">
                          <a:pos x="T92" y="T93"/>
                        </a:cxn>
                        <a:cxn ang="T161">
                          <a:pos x="T94" y="T95"/>
                        </a:cxn>
                        <a:cxn ang="T162">
                          <a:pos x="T96" y="T97"/>
                        </a:cxn>
                        <a:cxn ang="T163">
                          <a:pos x="T98" y="T99"/>
                        </a:cxn>
                        <a:cxn ang="T164">
                          <a:pos x="T100" y="T101"/>
                        </a:cxn>
                        <a:cxn ang="T165">
                          <a:pos x="T102" y="T103"/>
                        </a:cxn>
                        <a:cxn ang="T166">
                          <a:pos x="T104" y="T105"/>
                        </a:cxn>
                        <a:cxn ang="T167">
                          <a:pos x="T106" y="T107"/>
                        </a:cxn>
                        <a:cxn ang="T168">
                          <a:pos x="T108" y="T109"/>
                        </a:cxn>
                        <a:cxn ang="T169">
                          <a:pos x="T110" y="T111"/>
                        </a:cxn>
                        <a:cxn ang="T170">
                          <a:pos x="T112" y="T113"/>
                        </a:cxn>
                      </a:cxnLst>
                      <a:rect l="T171" t="T172" r="T173" b="T174"/>
                      <a:pathLst>
                        <a:path w="114" h="59">
                          <a:moveTo>
                            <a:pt x="0" y="34"/>
                          </a:moveTo>
                          <a:lnTo>
                            <a:pt x="14" y="32"/>
                          </a:lnTo>
                          <a:lnTo>
                            <a:pt x="19" y="31"/>
                          </a:lnTo>
                          <a:lnTo>
                            <a:pt x="22" y="28"/>
                          </a:lnTo>
                          <a:lnTo>
                            <a:pt x="26" y="25"/>
                          </a:lnTo>
                          <a:lnTo>
                            <a:pt x="33" y="20"/>
                          </a:lnTo>
                          <a:lnTo>
                            <a:pt x="45" y="11"/>
                          </a:lnTo>
                          <a:lnTo>
                            <a:pt x="47" y="8"/>
                          </a:lnTo>
                          <a:lnTo>
                            <a:pt x="50" y="6"/>
                          </a:lnTo>
                          <a:lnTo>
                            <a:pt x="57" y="5"/>
                          </a:lnTo>
                          <a:lnTo>
                            <a:pt x="76" y="2"/>
                          </a:lnTo>
                          <a:lnTo>
                            <a:pt x="82" y="0"/>
                          </a:lnTo>
                          <a:lnTo>
                            <a:pt x="86" y="2"/>
                          </a:lnTo>
                          <a:lnTo>
                            <a:pt x="89" y="4"/>
                          </a:lnTo>
                          <a:lnTo>
                            <a:pt x="96" y="7"/>
                          </a:lnTo>
                          <a:lnTo>
                            <a:pt x="99" y="8"/>
                          </a:lnTo>
                          <a:lnTo>
                            <a:pt x="103" y="9"/>
                          </a:lnTo>
                          <a:lnTo>
                            <a:pt x="105" y="10"/>
                          </a:lnTo>
                          <a:lnTo>
                            <a:pt x="107" y="14"/>
                          </a:lnTo>
                          <a:lnTo>
                            <a:pt x="110" y="16"/>
                          </a:lnTo>
                          <a:lnTo>
                            <a:pt x="110" y="19"/>
                          </a:lnTo>
                          <a:lnTo>
                            <a:pt x="111" y="20"/>
                          </a:lnTo>
                          <a:lnTo>
                            <a:pt x="113" y="22"/>
                          </a:lnTo>
                          <a:lnTo>
                            <a:pt x="111" y="24"/>
                          </a:lnTo>
                          <a:lnTo>
                            <a:pt x="109" y="25"/>
                          </a:lnTo>
                          <a:lnTo>
                            <a:pt x="105" y="25"/>
                          </a:lnTo>
                          <a:lnTo>
                            <a:pt x="102" y="24"/>
                          </a:lnTo>
                          <a:lnTo>
                            <a:pt x="99" y="22"/>
                          </a:lnTo>
                          <a:lnTo>
                            <a:pt x="96" y="22"/>
                          </a:lnTo>
                          <a:lnTo>
                            <a:pt x="93" y="21"/>
                          </a:lnTo>
                          <a:lnTo>
                            <a:pt x="89" y="20"/>
                          </a:lnTo>
                          <a:lnTo>
                            <a:pt x="85" y="21"/>
                          </a:lnTo>
                          <a:lnTo>
                            <a:pt x="81" y="22"/>
                          </a:lnTo>
                          <a:lnTo>
                            <a:pt x="89" y="24"/>
                          </a:lnTo>
                          <a:lnTo>
                            <a:pt x="95" y="26"/>
                          </a:lnTo>
                          <a:lnTo>
                            <a:pt x="103" y="28"/>
                          </a:lnTo>
                          <a:lnTo>
                            <a:pt x="105" y="30"/>
                          </a:lnTo>
                          <a:lnTo>
                            <a:pt x="105" y="32"/>
                          </a:lnTo>
                          <a:lnTo>
                            <a:pt x="104" y="33"/>
                          </a:lnTo>
                          <a:lnTo>
                            <a:pt x="101" y="34"/>
                          </a:lnTo>
                          <a:lnTo>
                            <a:pt x="98" y="34"/>
                          </a:lnTo>
                          <a:lnTo>
                            <a:pt x="88" y="32"/>
                          </a:lnTo>
                          <a:lnTo>
                            <a:pt x="79" y="31"/>
                          </a:lnTo>
                          <a:lnTo>
                            <a:pt x="73" y="32"/>
                          </a:lnTo>
                          <a:lnTo>
                            <a:pt x="69" y="34"/>
                          </a:lnTo>
                          <a:lnTo>
                            <a:pt x="64" y="37"/>
                          </a:lnTo>
                          <a:lnTo>
                            <a:pt x="61" y="41"/>
                          </a:lnTo>
                          <a:lnTo>
                            <a:pt x="57" y="45"/>
                          </a:lnTo>
                          <a:lnTo>
                            <a:pt x="53" y="49"/>
                          </a:lnTo>
                          <a:lnTo>
                            <a:pt x="48" y="50"/>
                          </a:lnTo>
                          <a:lnTo>
                            <a:pt x="44" y="51"/>
                          </a:lnTo>
                          <a:lnTo>
                            <a:pt x="38" y="51"/>
                          </a:lnTo>
                          <a:lnTo>
                            <a:pt x="32" y="52"/>
                          </a:lnTo>
                          <a:lnTo>
                            <a:pt x="24" y="52"/>
                          </a:lnTo>
                          <a:lnTo>
                            <a:pt x="19" y="55"/>
                          </a:lnTo>
                          <a:lnTo>
                            <a:pt x="0" y="58"/>
                          </a:lnTo>
                          <a:lnTo>
                            <a:pt x="0" y="34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52" name="Freeform 117"/>
                    <p:cNvSpPr>
                      <a:spLocks/>
                    </p:cNvSpPr>
                    <p:nvPr/>
                  </p:nvSpPr>
                  <p:spPr bwMode="auto">
                    <a:xfrm>
                      <a:off x="389" y="1937"/>
                      <a:ext cx="29" cy="17"/>
                    </a:xfrm>
                    <a:custGeom>
                      <a:avLst/>
                      <a:gdLst>
                        <a:gd name="T0" fmla="*/ 28 w 29"/>
                        <a:gd name="T1" fmla="*/ 0 h 17"/>
                        <a:gd name="T2" fmla="*/ 23 w 29"/>
                        <a:gd name="T3" fmla="*/ 8 h 17"/>
                        <a:gd name="T4" fmla="*/ 19 w 29"/>
                        <a:gd name="T5" fmla="*/ 8 h 17"/>
                        <a:gd name="T6" fmla="*/ 15 w 29"/>
                        <a:gd name="T7" fmla="*/ 8 h 17"/>
                        <a:gd name="T8" fmla="*/ 11 w 29"/>
                        <a:gd name="T9" fmla="*/ 16 h 17"/>
                        <a:gd name="T10" fmla="*/ 5 w 29"/>
                        <a:gd name="T11" fmla="*/ 8 h 17"/>
                        <a:gd name="T12" fmla="*/ 0 w 29"/>
                        <a:gd name="T13" fmla="*/ 8 h 17"/>
                        <a:gd name="T14" fmla="*/ 6 w 29"/>
                        <a:gd name="T15" fmla="*/ 16 h 17"/>
                        <a:gd name="T16" fmla="*/ 12 w 29"/>
                        <a:gd name="T17" fmla="*/ 16 h 17"/>
                        <a:gd name="T18" fmla="*/ 19 w 29"/>
                        <a:gd name="T19" fmla="*/ 8 h 17"/>
                        <a:gd name="T20" fmla="*/ 23 w 29"/>
                        <a:gd name="T21" fmla="*/ 8 h 17"/>
                        <a:gd name="T22" fmla="*/ 27 w 29"/>
                        <a:gd name="T23" fmla="*/ 0 h 17"/>
                        <a:gd name="T24" fmla="*/ 28 w 29"/>
                        <a:gd name="T25" fmla="*/ 0 h 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9"/>
                        <a:gd name="T40" fmla="*/ 0 h 17"/>
                        <a:gd name="T41" fmla="*/ 29 w 29"/>
                        <a:gd name="T42" fmla="*/ 17 h 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9" h="17">
                          <a:moveTo>
                            <a:pt x="28" y="0"/>
                          </a:moveTo>
                          <a:lnTo>
                            <a:pt x="23" y="8"/>
                          </a:lnTo>
                          <a:lnTo>
                            <a:pt x="19" y="8"/>
                          </a:lnTo>
                          <a:lnTo>
                            <a:pt x="15" y="8"/>
                          </a:lnTo>
                          <a:lnTo>
                            <a:pt x="11" y="16"/>
                          </a:lnTo>
                          <a:lnTo>
                            <a:pt x="5" y="8"/>
                          </a:lnTo>
                          <a:lnTo>
                            <a:pt x="0" y="8"/>
                          </a:lnTo>
                          <a:lnTo>
                            <a:pt x="6" y="16"/>
                          </a:lnTo>
                          <a:lnTo>
                            <a:pt x="12" y="16"/>
                          </a:lnTo>
                          <a:lnTo>
                            <a:pt x="19" y="8"/>
                          </a:lnTo>
                          <a:lnTo>
                            <a:pt x="23" y="8"/>
                          </a:lnTo>
                          <a:lnTo>
                            <a:pt x="27" y="0"/>
                          </a:lnTo>
                          <a:lnTo>
                            <a:pt x="28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53" name="Freeform 118"/>
                    <p:cNvSpPr>
                      <a:spLocks/>
                    </p:cNvSpPr>
                    <p:nvPr/>
                  </p:nvSpPr>
                  <p:spPr bwMode="auto">
                    <a:xfrm>
                      <a:off x="375" y="1928"/>
                      <a:ext cx="23" cy="17"/>
                    </a:xfrm>
                    <a:custGeom>
                      <a:avLst/>
                      <a:gdLst>
                        <a:gd name="T0" fmla="*/ 16 w 23"/>
                        <a:gd name="T1" fmla="*/ 16 h 17"/>
                        <a:gd name="T2" fmla="*/ 19 w 23"/>
                        <a:gd name="T3" fmla="*/ 16 h 17"/>
                        <a:gd name="T4" fmla="*/ 22 w 23"/>
                        <a:gd name="T5" fmla="*/ 10 h 17"/>
                        <a:gd name="T6" fmla="*/ 20 w 23"/>
                        <a:gd name="T7" fmla="*/ 10 h 17"/>
                        <a:gd name="T8" fmla="*/ 17 w 23"/>
                        <a:gd name="T9" fmla="*/ 10 h 17"/>
                        <a:gd name="T10" fmla="*/ 10 w 23"/>
                        <a:gd name="T11" fmla="*/ 5 h 17"/>
                        <a:gd name="T12" fmla="*/ 5 w 23"/>
                        <a:gd name="T13" fmla="*/ 5 h 17"/>
                        <a:gd name="T14" fmla="*/ 1 w 23"/>
                        <a:gd name="T15" fmla="*/ 0 h 17"/>
                        <a:gd name="T16" fmla="*/ 0 w 23"/>
                        <a:gd name="T17" fmla="*/ 5 h 17"/>
                        <a:gd name="T18" fmla="*/ 5 w 23"/>
                        <a:gd name="T19" fmla="*/ 5 h 17"/>
                        <a:gd name="T20" fmla="*/ 11 w 23"/>
                        <a:gd name="T21" fmla="*/ 10 h 17"/>
                        <a:gd name="T22" fmla="*/ 16 w 23"/>
                        <a:gd name="T23" fmla="*/ 16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23"/>
                        <a:gd name="T37" fmla="*/ 0 h 17"/>
                        <a:gd name="T38" fmla="*/ 23 w 23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23" h="17">
                          <a:moveTo>
                            <a:pt x="16" y="16"/>
                          </a:moveTo>
                          <a:lnTo>
                            <a:pt x="19" y="16"/>
                          </a:lnTo>
                          <a:lnTo>
                            <a:pt x="22" y="10"/>
                          </a:lnTo>
                          <a:lnTo>
                            <a:pt x="20" y="10"/>
                          </a:lnTo>
                          <a:lnTo>
                            <a:pt x="17" y="10"/>
                          </a:lnTo>
                          <a:lnTo>
                            <a:pt x="10" y="5"/>
                          </a:lnTo>
                          <a:lnTo>
                            <a:pt x="5" y="5"/>
                          </a:lnTo>
                          <a:lnTo>
                            <a:pt x="1" y="0"/>
                          </a:lnTo>
                          <a:lnTo>
                            <a:pt x="0" y="5"/>
                          </a:lnTo>
                          <a:lnTo>
                            <a:pt x="5" y="5"/>
                          </a:lnTo>
                          <a:lnTo>
                            <a:pt x="11" y="1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54" name="Freeform 119"/>
                    <p:cNvSpPr>
                      <a:spLocks/>
                    </p:cNvSpPr>
                    <p:nvPr/>
                  </p:nvSpPr>
                  <p:spPr bwMode="auto">
                    <a:xfrm>
                      <a:off x="388" y="194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8 h 17"/>
                        <a:gd name="T2" fmla="*/ 12 w 17"/>
                        <a:gd name="T3" fmla="*/ 0 h 17"/>
                        <a:gd name="T4" fmla="*/ 8 w 17"/>
                        <a:gd name="T5" fmla="*/ 8 h 17"/>
                        <a:gd name="T6" fmla="*/ 0 w 17"/>
                        <a:gd name="T7" fmla="*/ 8 h 17"/>
                        <a:gd name="T8" fmla="*/ 0 w 17"/>
                        <a:gd name="T9" fmla="*/ 16 h 17"/>
                        <a:gd name="T10" fmla="*/ 4 w 17"/>
                        <a:gd name="T11" fmla="*/ 16 h 17"/>
                        <a:gd name="T12" fmla="*/ 16 w 17"/>
                        <a:gd name="T13" fmla="*/ 8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16" y="8"/>
                          </a:moveTo>
                          <a:lnTo>
                            <a:pt x="12" y="0"/>
                          </a:lnTo>
                          <a:lnTo>
                            <a:pt x="8" y="8"/>
                          </a:lnTo>
                          <a:lnTo>
                            <a:pt x="0" y="8"/>
                          </a:lnTo>
                          <a:lnTo>
                            <a:pt x="0" y="16"/>
                          </a:lnTo>
                          <a:lnTo>
                            <a:pt x="4" y="16"/>
                          </a:lnTo>
                          <a:lnTo>
                            <a:pt x="16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55" name="Freeform 120"/>
                    <p:cNvSpPr>
                      <a:spLocks/>
                    </p:cNvSpPr>
                    <p:nvPr/>
                  </p:nvSpPr>
                  <p:spPr bwMode="auto">
                    <a:xfrm>
                      <a:off x="409" y="1952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9 w 17"/>
                        <a:gd name="T3" fmla="*/ 9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9" y="9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56" name="Freeform 121"/>
                    <p:cNvSpPr>
                      <a:spLocks/>
                    </p:cNvSpPr>
                    <p:nvPr/>
                  </p:nvSpPr>
                  <p:spPr bwMode="auto">
                    <a:xfrm>
                      <a:off x="368" y="1940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10 h 17"/>
                        <a:gd name="T4" fmla="*/ 0 w 17"/>
                        <a:gd name="T5" fmla="*/ 5 h 17"/>
                        <a:gd name="T6" fmla="*/ 16 w 17"/>
                        <a:gd name="T7" fmla="*/ 0 h 17"/>
                        <a:gd name="T8" fmla="*/ 0 w 17"/>
                        <a:gd name="T9" fmla="*/ 16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16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57" name="Freeform 122"/>
                    <p:cNvSpPr>
                      <a:spLocks/>
                    </p:cNvSpPr>
                    <p:nvPr/>
                  </p:nvSpPr>
                  <p:spPr bwMode="auto">
                    <a:xfrm>
                      <a:off x="375" y="194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16 w 17"/>
                        <a:gd name="T3" fmla="*/ 10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16" y="10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58" name="Freeform 123"/>
                    <p:cNvSpPr>
                      <a:spLocks/>
                    </p:cNvSpPr>
                    <p:nvPr/>
                  </p:nvSpPr>
                  <p:spPr bwMode="auto">
                    <a:xfrm>
                      <a:off x="418" y="1943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9 w 17"/>
                        <a:gd name="T3" fmla="*/ 6 h 17"/>
                        <a:gd name="T4" fmla="*/ 16 w 17"/>
                        <a:gd name="T5" fmla="*/ 9 h 17"/>
                        <a:gd name="T6" fmla="*/ 16 w 17"/>
                        <a:gd name="T7" fmla="*/ 16 h 17"/>
                        <a:gd name="T8" fmla="*/ 16 w 17"/>
                        <a:gd name="T9" fmla="*/ 9 h 17"/>
                        <a:gd name="T10" fmla="*/ 16 w 17"/>
                        <a:gd name="T11" fmla="*/ 6 h 17"/>
                        <a:gd name="T12" fmla="*/ 0 w 17"/>
                        <a:gd name="T13" fmla="*/ 0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9" y="6"/>
                          </a:lnTo>
                          <a:lnTo>
                            <a:pt x="16" y="9"/>
                          </a:lnTo>
                          <a:lnTo>
                            <a:pt x="16" y="16"/>
                          </a:lnTo>
                          <a:lnTo>
                            <a:pt x="16" y="9"/>
                          </a:lnTo>
                          <a:lnTo>
                            <a:pt x="16" y="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47335" name="Group 124"/>
                  <p:cNvGrpSpPr>
                    <a:grpSpLocks/>
                  </p:cNvGrpSpPr>
                  <p:nvPr/>
                </p:nvGrpSpPr>
                <p:grpSpPr bwMode="auto">
                  <a:xfrm>
                    <a:off x="288" y="1892"/>
                    <a:ext cx="125" cy="53"/>
                    <a:chOff x="288" y="1892"/>
                    <a:chExt cx="125" cy="53"/>
                  </a:xfrm>
                </p:grpSpPr>
                <p:sp>
                  <p:nvSpPr>
                    <p:cNvPr id="47343" name="Freeform 125"/>
                    <p:cNvSpPr>
                      <a:spLocks/>
                    </p:cNvSpPr>
                    <p:nvPr/>
                  </p:nvSpPr>
                  <p:spPr bwMode="auto">
                    <a:xfrm>
                      <a:off x="288" y="1892"/>
                      <a:ext cx="119" cy="53"/>
                    </a:xfrm>
                    <a:custGeom>
                      <a:avLst/>
                      <a:gdLst>
                        <a:gd name="T0" fmla="*/ 11 w 119"/>
                        <a:gd name="T1" fmla="*/ 52 h 53"/>
                        <a:gd name="T2" fmla="*/ 17 w 119"/>
                        <a:gd name="T3" fmla="*/ 51 h 53"/>
                        <a:gd name="T4" fmla="*/ 23 w 119"/>
                        <a:gd name="T5" fmla="*/ 48 h 53"/>
                        <a:gd name="T6" fmla="*/ 29 w 119"/>
                        <a:gd name="T7" fmla="*/ 47 h 53"/>
                        <a:gd name="T8" fmla="*/ 39 w 119"/>
                        <a:gd name="T9" fmla="*/ 48 h 53"/>
                        <a:gd name="T10" fmla="*/ 47 w 119"/>
                        <a:gd name="T11" fmla="*/ 48 h 53"/>
                        <a:gd name="T12" fmla="*/ 51 w 119"/>
                        <a:gd name="T13" fmla="*/ 46 h 53"/>
                        <a:gd name="T14" fmla="*/ 56 w 119"/>
                        <a:gd name="T15" fmla="*/ 44 h 53"/>
                        <a:gd name="T16" fmla="*/ 60 w 119"/>
                        <a:gd name="T17" fmla="*/ 43 h 53"/>
                        <a:gd name="T18" fmla="*/ 64 w 119"/>
                        <a:gd name="T19" fmla="*/ 41 h 53"/>
                        <a:gd name="T20" fmla="*/ 69 w 119"/>
                        <a:gd name="T21" fmla="*/ 38 h 53"/>
                        <a:gd name="T22" fmla="*/ 74 w 119"/>
                        <a:gd name="T23" fmla="*/ 36 h 53"/>
                        <a:gd name="T24" fmla="*/ 78 w 119"/>
                        <a:gd name="T25" fmla="*/ 35 h 53"/>
                        <a:gd name="T26" fmla="*/ 81 w 119"/>
                        <a:gd name="T27" fmla="*/ 34 h 53"/>
                        <a:gd name="T28" fmla="*/ 86 w 119"/>
                        <a:gd name="T29" fmla="*/ 34 h 53"/>
                        <a:gd name="T30" fmla="*/ 89 w 119"/>
                        <a:gd name="T31" fmla="*/ 33 h 53"/>
                        <a:gd name="T32" fmla="*/ 91 w 119"/>
                        <a:gd name="T33" fmla="*/ 32 h 53"/>
                        <a:gd name="T34" fmla="*/ 92 w 119"/>
                        <a:gd name="T35" fmla="*/ 30 h 53"/>
                        <a:gd name="T36" fmla="*/ 91 w 119"/>
                        <a:gd name="T37" fmla="*/ 30 h 53"/>
                        <a:gd name="T38" fmla="*/ 89 w 119"/>
                        <a:gd name="T39" fmla="*/ 28 h 53"/>
                        <a:gd name="T40" fmla="*/ 86 w 119"/>
                        <a:gd name="T41" fmla="*/ 27 h 53"/>
                        <a:gd name="T42" fmla="*/ 82 w 119"/>
                        <a:gd name="T43" fmla="*/ 27 h 53"/>
                        <a:gd name="T44" fmla="*/ 78 w 119"/>
                        <a:gd name="T45" fmla="*/ 27 h 53"/>
                        <a:gd name="T46" fmla="*/ 74 w 119"/>
                        <a:gd name="T47" fmla="*/ 28 h 53"/>
                        <a:gd name="T48" fmla="*/ 66 w 119"/>
                        <a:gd name="T49" fmla="*/ 28 h 53"/>
                        <a:gd name="T50" fmla="*/ 72 w 119"/>
                        <a:gd name="T51" fmla="*/ 24 h 53"/>
                        <a:gd name="T52" fmla="*/ 79 w 119"/>
                        <a:gd name="T53" fmla="*/ 19 h 53"/>
                        <a:gd name="T54" fmla="*/ 86 w 119"/>
                        <a:gd name="T55" fmla="*/ 17 h 53"/>
                        <a:gd name="T56" fmla="*/ 93 w 119"/>
                        <a:gd name="T57" fmla="*/ 16 h 53"/>
                        <a:gd name="T58" fmla="*/ 100 w 119"/>
                        <a:gd name="T59" fmla="*/ 16 h 53"/>
                        <a:gd name="T60" fmla="*/ 105 w 119"/>
                        <a:gd name="T61" fmla="*/ 17 h 53"/>
                        <a:gd name="T62" fmla="*/ 108 w 119"/>
                        <a:gd name="T63" fmla="*/ 18 h 53"/>
                        <a:gd name="T64" fmla="*/ 110 w 119"/>
                        <a:gd name="T65" fmla="*/ 18 h 53"/>
                        <a:gd name="T66" fmla="*/ 112 w 119"/>
                        <a:gd name="T67" fmla="*/ 17 h 53"/>
                        <a:gd name="T68" fmla="*/ 114 w 119"/>
                        <a:gd name="T69" fmla="*/ 16 h 53"/>
                        <a:gd name="T70" fmla="*/ 113 w 119"/>
                        <a:gd name="T71" fmla="*/ 14 h 53"/>
                        <a:gd name="T72" fmla="*/ 116 w 119"/>
                        <a:gd name="T73" fmla="*/ 14 h 53"/>
                        <a:gd name="T74" fmla="*/ 117 w 119"/>
                        <a:gd name="T75" fmla="*/ 13 h 53"/>
                        <a:gd name="T76" fmla="*/ 117 w 119"/>
                        <a:gd name="T77" fmla="*/ 12 h 53"/>
                        <a:gd name="T78" fmla="*/ 118 w 119"/>
                        <a:gd name="T79" fmla="*/ 11 h 53"/>
                        <a:gd name="T80" fmla="*/ 117 w 119"/>
                        <a:gd name="T81" fmla="*/ 10 h 53"/>
                        <a:gd name="T82" fmla="*/ 116 w 119"/>
                        <a:gd name="T83" fmla="*/ 9 h 53"/>
                        <a:gd name="T84" fmla="*/ 113 w 119"/>
                        <a:gd name="T85" fmla="*/ 8 h 53"/>
                        <a:gd name="T86" fmla="*/ 111 w 119"/>
                        <a:gd name="T87" fmla="*/ 6 h 53"/>
                        <a:gd name="T88" fmla="*/ 109 w 119"/>
                        <a:gd name="T89" fmla="*/ 5 h 53"/>
                        <a:gd name="T90" fmla="*/ 105 w 119"/>
                        <a:gd name="T91" fmla="*/ 4 h 53"/>
                        <a:gd name="T92" fmla="*/ 102 w 119"/>
                        <a:gd name="T93" fmla="*/ 4 h 53"/>
                        <a:gd name="T94" fmla="*/ 87 w 119"/>
                        <a:gd name="T95" fmla="*/ 2 h 53"/>
                        <a:gd name="T96" fmla="*/ 84 w 119"/>
                        <a:gd name="T97" fmla="*/ 1 h 53"/>
                        <a:gd name="T98" fmla="*/ 81 w 119"/>
                        <a:gd name="T99" fmla="*/ 0 h 53"/>
                        <a:gd name="T100" fmla="*/ 77 w 119"/>
                        <a:gd name="T101" fmla="*/ 1 h 53"/>
                        <a:gd name="T102" fmla="*/ 74 w 119"/>
                        <a:gd name="T103" fmla="*/ 3 h 53"/>
                        <a:gd name="T104" fmla="*/ 62 w 119"/>
                        <a:gd name="T105" fmla="*/ 6 h 53"/>
                        <a:gd name="T106" fmla="*/ 55 w 119"/>
                        <a:gd name="T107" fmla="*/ 7 h 53"/>
                        <a:gd name="T108" fmla="*/ 49 w 119"/>
                        <a:gd name="T109" fmla="*/ 12 h 53"/>
                        <a:gd name="T110" fmla="*/ 34 w 119"/>
                        <a:gd name="T111" fmla="*/ 21 h 53"/>
                        <a:gd name="T112" fmla="*/ 29 w 119"/>
                        <a:gd name="T113" fmla="*/ 25 h 53"/>
                        <a:gd name="T114" fmla="*/ 24 w 119"/>
                        <a:gd name="T115" fmla="*/ 30 h 53"/>
                        <a:gd name="T116" fmla="*/ 17 w 119"/>
                        <a:gd name="T117" fmla="*/ 31 h 53"/>
                        <a:gd name="T118" fmla="*/ 0 w 119"/>
                        <a:gd name="T119" fmla="*/ 32 h 53"/>
                        <a:gd name="T120" fmla="*/ 11 w 119"/>
                        <a:gd name="T121" fmla="*/ 52 h 53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w 119"/>
                        <a:gd name="T184" fmla="*/ 0 h 53"/>
                        <a:gd name="T185" fmla="*/ 119 w 119"/>
                        <a:gd name="T186" fmla="*/ 53 h 53"/>
                      </a:gdLst>
                      <a:ahLst/>
                      <a:cxnLst>
                        <a:cxn ang="T122">
                          <a:pos x="T0" y="T1"/>
                        </a:cxn>
                        <a:cxn ang="T123">
                          <a:pos x="T2" y="T3"/>
                        </a:cxn>
                        <a:cxn ang="T124">
                          <a:pos x="T4" y="T5"/>
                        </a:cxn>
                        <a:cxn ang="T125">
                          <a:pos x="T6" y="T7"/>
                        </a:cxn>
                        <a:cxn ang="T126">
                          <a:pos x="T8" y="T9"/>
                        </a:cxn>
                        <a:cxn ang="T127">
                          <a:pos x="T10" y="T11"/>
                        </a:cxn>
                        <a:cxn ang="T128">
                          <a:pos x="T12" y="T13"/>
                        </a:cxn>
                        <a:cxn ang="T129">
                          <a:pos x="T14" y="T15"/>
                        </a:cxn>
                        <a:cxn ang="T130">
                          <a:pos x="T16" y="T17"/>
                        </a:cxn>
                        <a:cxn ang="T131">
                          <a:pos x="T18" y="T19"/>
                        </a:cxn>
                        <a:cxn ang="T132">
                          <a:pos x="T20" y="T21"/>
                        </a:cxn>
                        <a:cxn ang="T133">
                          <a:pos x="T22" y="T23"/>
                        </a:cxn>
                        <a:cxn ang="T134">
                          <a:pos x="T24" y="T25"/>
                        </a:cxn>
                        <a:cxn ang="T135">
                          <a:pos x="T26" y="T27"/>
                        </a:cxn>
                        <a:cxn ang="T136">
                          <a:pos x="T28" y="T29"/>
                        </a:cxn>
                        <a:cxn ang="T137">
                          <a:pos x="T30" y="T31"/>
                        </a:cxn>
                        <a:cxn ang="T138">
                          <a:pos x="T32" y="T33"/>
                        </a:cxn>
                        <a:cxn ang="T139">
                          <a:pos x="T34" y="T35"/>
                        </a:cxn>
                        <a:cxn ang="T140">
                          <a:pos x="T36" y="T37"/>
                        </a:cxn>
                        <a:cxn ang="T141">
                          <a:pos x="T38" y="T39"/>
                        </a:cxn>
                        <a:cxn ang="T142">
                          <a:pos x="T40" y="T41"/>
                        </a:cxn>
                        <a:cxn ang="T143">
                          <a:pos x="T42" y="T43"/>
                        </a:cxn>
                        <a:cxn ang="T144">
                          <a:pos x="T44" y="T45"/>
                        </a:cxn>
                        <a:cxn ang="T145">
                          <a:pos x="T46" y="T47"/>
                        </a:cxn>
                        <a:cxn ang="T146">
                          <a:pos x="T48" y="T49"/>
                        </a:cxn>
                        <a:cxn ang="T147">
                          <a:pos x="T50" y="T51"/>
                        </a:cxn>
                        <a:cxn ang="T148">
                          <a:pos x="T52" y="T53"/>
                        </a:cxn>
                        <a:cxn ang="T149">
                          <a:pos x="T54" y="T55"/>
                        </a:cxn>
                        <a:cxn ang="T150">
                          <a:pos x="T56" y="T57"/>
                        </a:cxn>
                        <a:cxn ang="T151">
                          <a:pos x="T58" y="T59"/>
                        </a:cxn>
                        <a:cxn ang="T152">
                          <a:pos x="T60" y="T61"/>
                        </a:cxn>
                        <a:cxn ang="T153">
                          <a:pos x="T62" y="T63"/>
                        </a:cxn>
                        <a:cxn ang="T154">
                          <a:pos x="T64" y="T65"/>
                        </a:cxn>
                        <a:cxn ang="T155">
                          <a:pos x="T66" y="T67"/>
                        </a:cxn>
                        <a:cxn ang="T156">
                          <a:pos x="T68" y="T69"/>
                        </a:cxn>
                        <a:cxn ang="T157">
                          <a:pos x="T70" y="T71"/>
                        </a:cxn>
                        <a:cxn ang="T158">
                          <a:pos x="T72" y="T73"/>
                        </a:cxn>
                        <a:cxn ang="T159">
                          <a:pos x="T74" y="T75"/>
                        </a:cxn>
                        <a:cxn ang="T160">
                          <a:pos x="T76" y="T77"/>
                        </a:cxn>
                        <a:cxn ang="T161">
                          <a:pos x="T78" y="T79"/>
                        </a:cxn>
                        <a:cxn ang="T162">
                          <a:pos x="T80" y="T81"/>
                        </a:cxn>
                        <a:cxn ang="T163">
                          <a:pos x="T82" y="T83"/>
                        </a:cxn>
                        <a:cxn ang="T164">
                          <a:pos x="T84" y="T85"/>
                        </a:cxn>
                        <a:cxn ang="T165">
                          <a:pos x="T86" y="T87"/>
                        </a:cxn>
                        <a:cxn ang="T166">
                          <a:pos x="T88" y="T89"/>
                        </a:cxn>
                        <a:cxn ang="T167">
                          <a:pos x="T90" y="T91"/>
                        </a:cxn>
                        <a:cxn ang="T168">
                          <a:pos x="T92" y="T93"/>
                        </a:cxn>
                        <a:cxn ang="T169">
                          <a:pos x="T94" y="T95"/>
                        </a:cxn>
                        <a:cxn ang="T170">
                          <a:pos x="T96" y="T97"/>
                        </a:cxn>
                        <a:cxn ang="T171">
                          <a:pos x="T98" y="T99"/>
                        </a:cxn>
                        <a:cxn ang="T172">
                          <a:pos x="T100" y="T101"/>
                        </a:cxn>
                        <a:cxn ang="T173">
                          <a:pos x="T102" y="T103"/>
                        </a:cxn>
                        <a:cxn ang="T174">
                          <a:pos x="T104" y="T105"/>
                        </a:cxn>
                        <a:cxn ang="T175">
                          <a:pos x="T106" y="T107"/>
                        </a:cxn>
                        <a:cxn ang="T176">
                          <a:pos x="T108" y="T109"/>
                        </a:cxn>
                        <a:cxn ang="T177">
                          <a:pos x="T110" y="T111"/>
                        </a:cxn>
                        <a:cxn ang="T178">
                          <a:pos x="T112" y="T113"/>
                        </a:cxn>
                        <a:cxn ang="T179">
                          <a:pos x="T114" y="T115"/>
                        </a:cxn>
                        <a:cxn ang="T180">
                          <a:pos x="T116" y="T117"/>
                        </a:cxn>
                        <a:cxn ang="T181">
                          <a:pos x="T118" y="T119"/>
                        </a:cxn>
                        <a:cxn ang="T182">
                          <a:pos x="T120" y="T121"/>
                        </a:cxn>
                      </a:cxnLst>
                      <a:rect l="T183" t="T184" r="T185" b="T186"/>
                      <a:pathLst>
                        <a:path w="119" h="53">
                          <a:moveTo>
                            <a:pt x="11" y="52"/>
                          </a:moveTo>
                          <a:lnTo>
                            <a:pt x="17" y="51"/>
                          </a:lnTo>
                          <a:lnTo>
                            <a:pt x="23" y="48"/>
                          </a:lnTo>
                          <a:lnTo>
                            <a:pt x="29" y="47"/>
                          </a:lnTo>
                          <a:lnTo>
                            <a:pt x="39" y="48"/>
                          </a:lnTo>
                          <a:lnTo>
                            <a:pt x="47" y="48"/>
                          </a:lnTo>
                          <a:lnTo>
                            <a:pt x="51" y="46"/>
                          </a:lnTo>
                          <a:lnTo>
                            <a:pt x="56" y="44"/>
                          </a:lnTo>
                          <a:lnTo>
                            <a:pt x="60" y="43"/>
                          </a:lnTo>
                          <a:lnTo>
                            <a:pt x="64" y="41"/>
                          </a:lnTo>
                          <a:lnTo>
                            <a:pt x="69" y="38"/>
                          </a:lnTo>
                          <a:lnTo>
                            <a:pt x="74" y="36"/>
                          </a:lnTo>
                          <a:lnTo>
                            <a:pt x="78" y="35"/>
                          </a:lnTo>
                          <a:lnTo>
                            <a:pt x="81" y="34"/>
                          </a:lnTo>
                          <a:lnTo>
                            <a:pt x="86" y="34"/>
                          </a:lnTo>
                          <a:lnTo>
                            <a:pt x="89" y="33"/>
                          </a:lnTo>
                          <a:lnTo>
                            <a:pt x="91" y="32"/>
                          </a:lnTo>
                          <a:lnTo>
                            <a:pt x="92" y="30"/>
                          </a:lnTo>
                          <a:lnTo>
                            <a:pt x="91" y="30"/>
                          </a:lnTo>
                          <a:lnTo>
                            <a:pt x="89" y="28"/>
                          </a:lnTo>
                          <a:lnTo>
                            <a:pt x="86" y="27"/>
                          </a:lnTo>
                          <a:lnTo>
                            <a:pt x="82" y="27"/>
                          </a:lnTo>
                          <a:lnTo>
                            <a:pt x="78" y="27"/>
                          </a:lnTo>
                          <a:lnTo>
                            <a:pt x="74" y="28"/>
                          </a:lnTo>
                          <a:lnTo>
                            <a:pt x="66" y="28"/>
                          </a:lnTo>
                          <a:lnTo>
                            <a:pt x="72" y="24"/>
                          </a:lnTo>
                          <a:lnTo>
                            <a:pt x="79" y="19"/>
                          </a:lnTo>
                          <a:lnTo>
                            <a:pt x="86" y="17"/>
                          </a:lnTo>
                          <a:lnTo>
                            <a:pt x="93" y="16"/>
                          </a:lnTo>
                          <a:lnTo>
                            <a:pt x="100" y="16"/>
                          </a:lnTo>
                          <a:lnTo>
                            <a:pt x="105" y="17"/>
                          </a:lnTo>
                          <a:lnTo>
                            <a:pt x="108" y="18"/>
                          </a:lnTo>
                          <a:lnTo>
                            <a:pt x="110" y="18"/>
                          </a:lnTo>
                          <a:lnTo>
                            <a:pt x="112" y="17"/>
                          </a:lnTo>
                          <a:lnTo>
                            <a:pt x="114" y="16"/>
                          </a:lnTo>
                          <a:lnTo>
                            <a:pt x="113" y="14"/>
                          </a:lnTo>
                          <a:lnTo>
                            <a:pt x="116" y="14"/>
                          </a:lnTo>
                          <a:lnTo>
                            <a:pt x="117" y="13"/>
                          </a:lnTo>
                          <a:lnTo>
                            <a:pt x="117" y="12"/>
                          </a:lnTo>
                          <a:lnTo>
                            <a:pt x="118" y="11"/>
                          </a:lnTo>
                          <a:lnTo>
                            <a:pt x="117" y="10"/>
                          </a:lnTo>
                          <a:lnTo>
                            <a:pt x="116" y="9"/>
                          </a:lnTo>
                          <a:lnTo>
                            <a:pt x="113" y="8"/>
                          </a:lnTo>
                          <a:lnTo>
                            <a:pt x="111" y="6"/>
                          </a:lnTo>
                          <a:lnTo>
                            <a:pt x="109" y="5"/>
                          </a:lnTo>
                          <a:lnTo>
                            <a:pt x="105" y="4"/>
                          </a:lnTo>
                          <a:lnTo>
                            <a:pt x="102" y="4"/>
                          </a:lnTo>
                          <a:lnTo>
                            <a:pt x="87" y="2"/>
                          </a:lnTo>
                          <a:lnTo>
                            <a:pt x="84" y="1"/>
                          </a:lnTo>
                          <a:lnTo>
                            <a:pt x="81" y="0"/>
                          </a:lnTo>
                          <a:lnTo>
                            <a:pt x="77" y="1"/>
                          </a:lnTo>
                          <a:lnTo>
                            <a:pt x="74" y="3"/>
                          </a:lnTo>
                          <a:lnTo>
                            <a:pt x="62" y="6"/>
                          </a:lnTo>
                          <a:lnTo>
                            <a:pt x="55" y="7"/>
                          </a:lnTo>
                          <a:lnTo>
                            <a:pt x="49" y="12"/>
                          </a:lnTo>
                          <a:lnTo>
                            <a:pt x="34" y="21"/>
                          </a:lnTo>
                          <a:lnTo>
                            <a:pt x="29" y="25"/>
                          </a:lnTo>
                          <a:lnTo>
                            <a:pt x="24" y="30"/>
                          </a:lnTo>
                          <a:lnTo>
                            <a:pt x="17" y="31"/>
                          </a:lnTo>
                          <a:lnTo>
                            <a:pt x="0" y="32"/>
                          </a:lnTo>
                          <a:lnTo>
                            <a:pt x="11" y="52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44" name="Freeform 126"/>
                    <p:cNvSpPr>
                      <a:spLocks/>
                    </p:cNvSpPr>
                    <p:nvPr/>
                  </p:nvSpPr>
                  <p:spPr bwMode="auto">
                    <a:xfrm>
                      <a:off x="385" y="189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4 w 17"/>
                        <a:gd name="T3" fmla="*/ 0 h 17"/>
                        <a:gd name="T4" fmla="*/ 12 w 17"/>
                        <a:gd name="T5" fmla="*/ 0 h 17"/>
                        <a:gd name="T6" fmla="*/ 8 w 17"/>
                        <a:gd name="T7" fmla="*/ 16 h 17"/>
                        <a:gd name="T8" fmla="*/ 7 w 17"/>
                        <a:gd name="T9" fmla="*/ 16 h 17"/>
                        <a:gd name="T10" fmla="*/ 3 w 17"/>
                        <a:gd name="T11" fmla="*/ 16 h 17"/>
                        <a:gd name="T12" fmla="*/ 0 w 17"/>
                        <a:gd name="T13" fmla="*/ 16 h 17"/>
                        <a:gd name="T14" fmla="*/ 5 w 17"/>
                        <a:gd name="T15" fmla="*/ 16 h 17"/>
                        <a:gd name="T16" fmla="*/ 7 w 17"/>
                        <a:gd name="T17" fmla="*/ 16 h 17"/>
                        <a:gd name="T18" fmla="*/ 8 w 17"/>
                        <a:gd name="T19" fmla="*/ 16 h 17"/>
                        <a:gd name="T20" fmla="*/ 10 w 17"/>
                        <a:gd name="T21" fmla="*/ 16 h 17"/>
                        <a:gd name="T22" fmla="*/ 16 w 17"/>
                        <a:gd name="T23" fmla="*/ 0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4" y="0"/>
                          </a:lnTo>
                          <a:lnTo>
                            <a:pt x="12" y="0"/>
                          </a:lnTo>
                          <a:lnTo>
                            <a:pt x="8" y="16"/>
                          </a:lnTo>
                          <a:lnTo>
                            <a:pt x="7" y="16"/>
                          </a:lnTo>
                          <a:lnTo>
                            <a:pt x="3" y="16"/>
                          </a:lnTo>
                          <a:lnTo>
                            <a:pt x="0" y="16"/>
                          </a:lnTo>
                          <a:lnTo>
                            <a:pt x="5" y="16"/>
                          </a:lnTo>
                          <a:lnTo>
                            <a:pt x="7" y="16"/>
                          </a:lnTo>
                          <a:lnTo>
                            <a:pt x="8" y="16"/>
                          </a:lnTo>
                          <a:lnTo>
                            <a:pt x="10" y="16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45" name="Freeform 127"/>
                    <p:cNvSpPr>
                      <a:spLocks/>
                    </p:cNvSpPr>
                    <p:nvPr/>
                  </p:nvSpPr>
                  <p:spPr bwMode="auto">
                    <a:xfrm>
                      <a:off x="308" y="1927"/>
                      <a:ext cx="1" cy="17"/>
                    </a:xfrm>
                    <a:custGeom>
                      <a:avLst/>
                      <a:gdLst>
                        <a:gd name="T0" fmla="*/ 0 w 1"/>
                        <a:gd name="T1" fmla="*/ 16 h 17"/>
                        <a:gd name="T2" fmla="*/ 0 w 1"/>
                        <a:gd name="T3" fmla="*/ 10 h 17"/>
                        <a:gd name="T4" fmla="*/ 0 w 1"/>
                        <a:gd name="T5" fmla="*/ 0 h 17"/>
                        <a:gd name="T6" fmla="*/ 0 w 1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"/>
                        <a:gd name="T13" fmla="*/ 0 h 17"/>
                        <a:gd name="T14" fmla="*/ 1 w 1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46" name="Freeform 128"/>
                    <p:cNvSpPr>
                      <a:spLocks/>
                    </p:cNvSpPr>
                    <p:nvPr/>
                  </p:nvSpPr>
                  <p:spPr bwMode="auto">
                    <a:xfrm>
                      <a:off x="355" y="1895"/>
                      <a:ext cx="19" cy="17"/>
                    </a:xfrm>
                    <a:custGeom>
                      <a:avLst/>
                      <a:gdLst>
                        <a:gd name="T0" fmla="*/ 18 w 19"/>
                        <a:gd name="T1" fmla="*/ 10 h 17"/>
                        <a:gd name="T2" fmla="*/ 12 w 19"/>
                        <a:gd name="T3" fmla="*/ 10 h 17"/>
                        <a:gd name="T4" fmla="*/ 10 w 19"/>
                        <a:gd name="T5" fmla="*/ 16 h 17"/>
                        <a:gd name="T6" fmla="*/ 8 w 19"/>
                        <a:gd name="T7" fmla="*/ 16 h 17"/>
                        <a:gd name="T8" fmla="*/ 7 w 19"/>
                        <a:gd name="T9" fmla="*/ 10 h 17"/>
                        <a:gd name="T10" fmla="*/ 6 w 19"/>
                        <a:gd name="T11" fmla="*/ 10 h 17"/>
                        <a:gd name="T12" fmla="*/ 3 w 19"/>
                        <a:gd name="T13" fmla="*/ 5 h 17"/>
                        <a:gd name="T14" fmla="*/ 0 w 19"/>
                        <a:gd name="T15" fmla="*/ 5 h 17"/>
                        <a:gd name="T16" fmla="*/ 2 w 19"/>
                        <a:gd name="T17" fmla="*/ 0 h 17"/>
                        <a:gd name="T18" fmla="*/ 5 w 19"/>
                        <a:gd name="T19" fmla="*/ 5 h 17"/>
                        <a:gd name="T20" fmla="*/ 8 w 19"/>
                        <a:gd name="T21" fmla="*/ 10 h 17"/>
                        <a:gd name="T22" fmla="*/ 10 w 19"/>
                        <a:gd name="T23" fmla="*/ 10 h 17"/>
                        <a:gd name="T24" fmla="*/ 11 w 19"/>
                        <a:gd name="T25" fmla="*/ 10 h 17"/>
                        <a:gd name="T26" fmla="*/ 14 w 19"/>
                        <a:gd name="T27" fmla="*/ 10 h 17"/>
                        <a:gd name="T28" fmla="*/ 18 w 19"/>
                        <a:gd name="T29" fmla="*/ 1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9"/>
                        <a:gd name="T46" fmla="*/ 0 h 17"/>
                        <a:gd name="T47" fmla="*/ 19 w 19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9" h="17">
                          <a:moveTo>
                            <a:pt x="18" y="10"/>
                          </a:moveTo>
                          <a:lnTo>
                            <a:pt x="12" y="10"/>
                          </a:lnTo>
                          <a:lnTo>
                            <a:pt x="10" y="16"/>
                          </a:lnTo>
                          <a:lnTo>
                            <a:pt x="8" y="16"/>
                          </a:lnTo>
                          <a:lnTo>
                            <a:pt x="7" y="10"/>
                          </a:lnTo>
                          <a:lnTo>
                            <a:pt x="6" y="10"/>
                          </a:lnTo>
                          <a:lnTo>
                            <a:pt x="3" y="5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lnTo>
                            <a:pt x="5" y="5"/>
                          </a:lnTo>
                          <a:lnTo>
                            <a:pt x="8" y="10"/>
                          </a:lnTo>
                          <a:lnTo>
                            <a:pt x="10" y="10"/>
                          </a:lnTo>
                          <a:lnTo>
                            <a:pt x="11" y="10"/>
                          </a:lnTo>
                          <a:lnTo>
                            <a:pt x="14" y="10"/>
                          </a:lnTo>
                          <a:lnTo>
                            <a:pt x="18" y="1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47" name="Freeform 129"/>
                    <p:cNvSpPr>
                      <a:spLocks/>
                    </p:cNvSpPr>
                    <p:nvPr/>
                  </p:nvSpPr>
                  <p:spPr bwMode="auto">
                    <a:xfrm>
                      <a:off x="364" y="191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16 w 17"/>
                        <a:gd name="T3" fmla="*/ 8 h 17"/>
                        <a:gd name="T4" fmla="*/ 0 w 17"/>
                        <a:gd name="T5" fmla="*/ 0 h 17"/>
                        <a:gd name="T6" fmla="*/ 0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16" y="8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48" name="Freeform 130"/>
                    <p:cNvSpPr>
                      <a:spLocks/>
                    </p:cNvSpPr>
                    <p:nvPr/>
                  </p:nvSpPr>
                  <p:spPr bwMode="auto">
                    <a:xfrm>
                      <a:off x="392" y="1900"/>
                      <a:ext cx="17" cy="17"/>
                    </a:xfrm>
                    <a:custGeom>
                      <a:avLst/>
                      <a:gdLst>
                        <a:gd name="T0" fmla="*/ 4 w 17"/>
                        <a:gd name="T1" fmla="*/ 0 h 17"/>
                        <a:gd name="T2" fmla="*/ 0 w 17"/>
                        <a:gd name="T3" fmla="*/ 0 h 17"/>
                        <a:gd name="T4" fmla="*/ 8 w 17"/>
                        <a:gd name="T5" fmla="*/ 8 h 17"/>
                        <a:gd name="T6" fmla="*/ 16 w 17"/>
                        <a:gd name="T7" fmla="*/ 16 h 17"/>
                        <a:gd name="T8" fmla="*/ 4 w 17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4" y="0"/>
                          </a:moveTo>
                          <a:lnTo>
                            <a:pt x="0" y="0"/>
                          </a:lnTo>
                          <a:lnTo>
                            <a:pt x="8" y="8"/>
                          </a:lnTo>
                          <a:lnTo>
                            <a:pt x="16" y="16"/>
                          </a:lnTo>
                          <a:lnTo>
                            <a:pt x="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49" name="Freeform 131"/>
                    <p:cNvSpPr>
                      <a:spLocks/>
                    </p:cNvSpPr>
                    <p:nvPr/>
                  </p:nvSpPr>
                  <p:spPr bwMode="auto">
                    <a:xfrm>
                      <a:off x="396" y="189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0 w 17"/>
                        <a:gd name="T3" fmla="*/ 0 h 17"/>
                        <a:gd name="T4" fmla="*/ 9 w 17"/>
                        <a:gd name="T5" fmla="*/ 16 h 17"/>
                        <a:gd name="T6" fmla="*/ 16 w 17"/>
                        <a:gd name="T7" fmla="*/ 16 h 17"/>
                        <a:gd name="T8" fmla="*/ 9 w 17"/>
                        <a:gd name="T9" fmla="*/ 0 h 17"/>
                        <a:gd name="T10" fmla="*/ 0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" y="16"/>
                          </a:lnTo>
                          <a:lnTo>
                            <a:pt x="16" y="16"/>
                          </a:lnTo>
                          <a:lnTo>
                            <a:pt x="9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47350" name="Freeform 132"/>
                    <p:cNvSpPr>
                      <a:spLocks/>
                    </p:cNvSpPr>
                    <p:nvPr/>
                  </p:nvSpPr>
                  <p:spPr bwMode="auto">
                    <a:xfrm>
                      <a:off x="343" y="191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9 h 17"/>
                        <a:gd name="T2" fmla="*/ 16 w 17"/>
                        <a:gd name="T3" fmla="*/ 0 h 17"/>
                        <a:gd name="T4" fmla="*/ 16 w 17"/>
                        <a:gd name="T5" fmla="*/ 6 h 17"/>
                        <a:gd name="T6" fmla="*/ 8 w 17"/>
                        <a:gd name="T7" fmla="*/ 6 h 17"/>
                        <a:gd name="T8" fmla="*/ 0 w 17"/>
                        <a:gd name="T9" fmla="*/ 6 h 17"/>
                        <a:gd name="T10" fmla="*/ 0 w 17"/>
                        <a:gd name="T11" fmla="*/ 0 h 17"/>
                        <a:gd name="T12" fmla="*/ 0 w 17"/>
                        <a:gd name="T13" fmla="*/ 6 h 17"/>
                        <a:gd name="T14" fmla="*/ 8 w 17"/>
                        <a:gd name="T15" fmla="*/ 9 h 17"/>
                        <a:gd name="T16" fmla="*/ 8 w 17"/>
                        <a:gd name="T17" fmla="*/ 16 h 17"/>
                        <a:gd name="T18" fmla="*/ 8 w 17"/>
                        <a:gd name="T19" fmla="*/ 6 h 17"/>
                        <a:gd name="T20" fmla="*/ 16 w 17"/>
                        <a:gd name="T21" fmla="*/ 6 h 17"/>
                        <a:gd name="T22" fmla="*/ 16 w 17"/>
                        <a:gd name="T23" fmla="*/ 9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9"/>
                          </a:moveTo>
                          <a:lnTo>
                            <a:pt x="16" y="0"/>
                          </a:lnTo>
                          <a:lnTo>
                            <a:pt x="16" y="6"/>
                          </a:lnTo>
                          <a:lnTo>
                            <a:pt x="8" y="6"/>
                          </a:lnTo>
                          <a:lnTo>
                            <a:pt x="0" y="6"/>
                          </a:lnTo>
                          <a:lnTo>
                            <a:pt x="0" y="0"/>
                          </a:lnTo>
                          <a:lnTo>
                            <a:pt x="0" y="6"/>
                          </a:lnTo>
                          <a:lnTo>
                            <a:pt x="8" y="9"/>
                          </a:lnTo>
                          <a:lnTo>
                            <a:pt x="8" y="16"/>
                          </a:lnTo>
                          <a:lnTo>
                            <a:pt x="8" y="6"/>
                          </a:lnTo>
                          <a:lnTo>
                            <a:pt x="16" y="6"/>
                          </a:lnTo>
                          <a:lnTo>
                            <a:pt x="16" y="9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47336" name="Freeform 133"/>
                  <p:cNvSpPr>
                    <a:spLocks/>
                  </p:cNvSpPr>
                  <p:nvPr/>
                </p:nvSpPr>
                <p:spPr bwMode="auto">
                  <a:xfrm>
                    <a:off x="194" y="1914"/>
                    <a:ext cx="115" cy="52"/>
                  </a:xfrm>
                  <a:custGeom>
                    <a:avLst/>
                    <a:gdLst>
                      <a:gd name="T0" fmla="*/ 16 w 115"/>
                      <a:gd name="T1" fmla="*/ 5 h 52"/>
                      <a:gd name="T2" fmla="*/ 46 w 115"/>
                      <a:gd name="T3" fmla="*/ 8 h 52"/>
                      <a:gd name="T4" fmla="*/ 70 w 115"/>
                      <a:gd name="T5" fmla="*/ 10 h 52"/>
                      <a:gd name="T6" fmla="*/ 82 w 115"/>
                      <a:gd name="T7" fmla="*/ 9 h 52"/>
                      <a:gd name="T8" fmla="*/ 105 w 115"/>
                      <a:gd name="T9" fmla="*/ 9 h 52"/>
                      <a:gd name="T10" fmla="*/ 112 w 115"/>
                      <a:gd name="T11" fmla="*/ 18 h 52"/>
                      <a:gd name="T12" fmla="*/ 114 w 115"/>
                      <a:gd name="T13" fmla="*/ 32 h 52"/>
                      <a:gd name="T14" fmla="*/ 98 w 115"/>
                      <a:gd name="T15" fmla="*/ 35 h 52"/>
                      <a:gd name="T16" fmla="*/ 66 w 115"/>
                      <a:gd name="T17" fmla="*/ 43 h 52"/>
                      <a:gd name="T18" fmla="*/ 4 w 115"/>
                      <a:gd name="T19" fmla="*/ 51 h 52"/>
                      <a:gd name="T20" fmla="*/ 0 w 115"/>
                      <a:gd name="T21" fmla="*/ 0 h 52"/>
                      <a:gd name="T22" fmla="*/ 16 w 115"/>
                      <a:gd name="T23" fmla="*/ 5 h 5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15"/>
                      <a:gd name="T37" fmla="*/ 0 h 52"/>
                      <a:gd name="T38" fmla="*/ 115 w 115"/>
                      <a:gd name="T39" fmla="*/ 52 h 5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15" h="52">
                        <a:moveTo>
                          <a:pt x="16" y="5"/>
                        </a:moveTo>
                        <a:lnTo>
                          <a:pt x="46" y="8"/>
                        </a:lnTo>
                        <a:lnTo>
                          <a:pt x="70" y="10"/>
                        </a:lnTo>
                        <a:lnTo>
                          <a:pt x="82" y="9"/>
                        </a:lnTo>
                        <a:lnTo>
                          <a:pt x="105" y="9"/>
                        </a:lnTo>
                        <a:lnTo>
                          <a:pt x="112" y="18"/>
                        </a:lnTo>
                        <a:lnTo>
                          <a:pt x="114" y="32"/>
                        </a:lnTo>
                        <a:lnTo>
                          <a:pt x="98" y="35"/>
                        </a:lnTo>
                        <a:lnTo>
                          <a:pt x="66" y="43"/>
                        </a:lnTo>
                        <a:lnTo>
                          <a:pt x="4" y="51"/>
                        </a:lnTo>
                        <a:lnTo>
                          <a:pt x="0" y="0"/>
                        </a:lnTo>
                        <a:lnTo>
                          <a:pt x="16" y="5"/>
                        </a:lnTo>
                      </a:path>
                    </a:pathLst>
                  </a:custGeom>
                  <a:solidFill>
                    <a:srgbClr val="00006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337" name="Freeform 134"/>
                  <p:cNvSpPr>
                    <a:spLocks/>
                  </p:cNvSpPr>
                  <p:nvPr/>
                </p:nvSpPr>
                <p:spPr bwMode="auto">
                  <a:xfrm>
                    <a:off x="198" y="1920"/>
                    <a:ext cx="99" cy="33"/>
                  </a:xfrm>
                  <a:custGeom>
                    <a:avLst/>
                    <a:gdLst>
                      <a:gd name="T0" fmla="*/ 12 w 99"/>
                      <a:gd name="T1" fmla="*/ 0 h 33"/>
                      <a:gd name="T2" fmla="*/ 35 w 99"/>
                      <a:gd name="T3" fmla="*/ 2 h 33"/>
                      <a:gd name="T4" fmla="*/ 64 w 99"/>
                      <a:gd name="T5" fmla="*/ 5 h 33"/>
                      <a:gd name="T6" fmla="*/ 83 w 99"/>
                      <a:gd name="T7" fmla="*/ 4 h 33"/>
                      <a:gd name="T8" fmla="*/ 92 w 99"/>
                      <a:gd name="T9" fmla="*/ 5 h 33"/>
                      <a:gd name="T10" fmla="*/ 96 w 99"/>
                      <a:gd name="T11" fmla="*/ 10 h 33"/>
                      <a:gd name="T12" fmla="*/ 98 w 99"/>
                      <a:gd name="T13" fmla="*/ 18 h 33"/>
                      <a:gd name="T14" fmla="*/ 74 w 99"/>
                      <a:gd name="T15" fmla="*/ 24 h 33"/>
                      <a:gd name="T16" fmla="*/ 78 w 99"/>
                      <a:gd name="T17" fmla="*/ 19 h 33"/>
                      <a:gd name="T18" fmla="*/ 81 w 99"/>
                      <a:gd name="T19" fmla="*/ 13 h 33"/>
                      <a:gd name="T20" fmla="*/ 76 w 99"/>
                      <a:gd name="T21" fmla="*/ 18 h 33"/>
                      <a:gd name="T22" fmla="*/ 65 w 99"/>
                      <a:gd name="T23" fmla="*/ 25 h 33"/>
                      <a:gd name="T24" fmla="*/ 41 w 99"/>
                      <a:gd name="T25" fmla="*/ 32 h 33"/>
                      <a:gd name="T26" fmla="*/ 23 w 99"/>
                      <a:gd name="T27" fmla="*/ 32 h 33"/>
                      <a:gd name="T28" fmla="*/ 47 w 99"/>
                      <a:gd name="T29" fmla="*/ 26 h 33"/>
                      <a:gd name="T30" fmla="*/ 62 w 99"/>
                      <a:gd name="T31" fmla="*/ 17 h 33"/>
                      <a:gd name="T32" fmla="*/ 43 w 99"/>
                      <a:gd name="T33" fmla="*/ 23 h 33"/>
                      <a:gd name="T34" fmla="*/ 24 w 99"/>
                      <a:gd name="T35" fmla="*/ 28 h 33"/>
                      <a:gd name="T36" fmla="*/ 0 w 99"/>
                      <a:gd name="T37" fmla="*/ 32 h 33"/>
                      <a:gd name="T38" fmla="*/ 1 w 99"/>
                      <a:gd name="T39" fmla="*/ 12 h 33"/>
                      <a:gd name="T40" fmla="*/ 12 w 99"/>
                      <a:gd name="T41" fmla="*/ 0 h 33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99"/>
                      <a:gd name="T64" fmla="*/ 0 h 33"/>
                      <a:gd name="T65" fmla="*/ 99 w 99"/>
                      <a:gd name="T66" fmla="*/ 33 h 33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99" h="33">
                        <a:moveTo>
                          <a:pt x="12" y="0"/>
                        </a:moveTo>
                        <a:lnTo>
                          <a:pt x="35" y="2"/>
                        </a:lnTo>
                        <a:lnTo>
                          <a:pt x="64" y="5"/>
                        </a:lnTo>
                        <a:lnTo>
                          <a:pt x="83" y="4"/>
                        </a:lnTo>
                        <a:lnTo>
                          <a:pt x="92" y="5"/>
                        </a:lnTo>
                        <a:lnTo>
                          <a:pt x="96" y="10"/>
                        </a:lnTo>
                        <a:lnTo>
                          <a:pt x="98" y="18"/>
                        </a:lnTo>
                        <a:lnTo>
                          <a:pt x="74" y="24"/>
                        </a:lnTo>
                        <a:lnTo>
                          <a:pt x="78" y="19"/>
                        </a:lnTo>
                        <a:lnTo>
                          <a:pt x="81" y="13"/>
                        </a:lnTo>
                        <a:lnTo>
                          <a:pt x="76" y="18"/>
                        </a:lnTo>
                        <a:lnTo>
                          <a:pt x="65" y="25"/>
                        </a:lnTo>
                        <a:lnTo>
                          <a:pt x="41" y="32"/>
                        </a:lnTo>
                        <a:lnTo>
                          <a:pt x="23" y="32"/>
                        </a:lnTo>
                        <a:lnTo>
                          <a:pt x="47" y="26"/>
                        </a:lnTo>
                        <a:lnTo>
                          <a:pt x="62" y="17"/>
                        </a:lnTo>
                        <a:lnTo>
                          <a:pt x="43" y="23"/>
                        </a:lnTo>
                        <a:lnTo>
                          <a:pt x="24" y="28"/>
                        </a:lnTo>
                        <a:lnTo>
                          <a:pt x="0" y="32"/>
                        </a:lnTo>
                        <a:lnTo>
                          <a:pt x="1" y="12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338" name="Freeform 135"/>
                  <p:cNvSpPr>
                    <a:spLocks/>
                  </p:cNvSpPr>
                  <p:nvPr/>
                </p:nvSpPr>
                <p:spPr bwMode="auto">
                  <a:xfrm>
                    <a:off x="87" y="1778"/>
                    <a:ext cx="238" cy="214"/>
                  </a:xfrm>
                  <a:custGeom>
                    <a:avLst/>
                    <a:gdLst>
                      <a:gd name="T0" fmla="*/ 22 w 238"/>
                      <a:gd name="T1" fmla="*/ 0 h 214"/>
                      <a:gd name="T2" fmla="*/ 37 w 238"/>
                      <a:gd name="T3" fmla="*/ 3 h 214"/>
                      <a:gd name="T4" fmla="*/ 49 w 238"/>
                      <a:gd name="T5" fmla="*/ 11 h 214"/>
                      <a:gd name="T6" fmla="*/ 56 w 238"/>
                      <a:gd name="T7" fmla="*/ 22 h 214"/>
                      <a:gd name="T8" fmla="*/ 57 w 238"/>
                      <a:gd name="T9" fmla="*/ 38 h 214"/>
                      <a:gd name="T10" fmla="*/ 62 w 238"/>
                      <a:gd name="T11" fmla="*/ 61 h 214"/>
                      <a:gd name="T12" fmla="*/ 69 w 238"/>
                      <a:gd name="T13" fmla="*/ 80 h 214"/>
                      <a:gd name="T14" fmla="*/ 78 w 238"/>
                      <a:gd name="T15" fmla="*/ 104 h 214"/>
                      <a:gd name="T16" fmla="*/ 84 w 238"/>
                      <a:gd name="T17" fmla="*/ 122 h 214"/>
                      <a:gd name="T18" fmla="*/ 92 w 238"/>
                      <a:gd name="T19" fmla="*/ 142 h 214"/>
                      <a:gd name="T20" fmla="*/ 71 w 238"/>
                      <a:gd name="T21" fmla="*/ 149 h 214"/>
                      <a:gd name="T22" fmla="*/ 94 w 238"/>
                      <a:gd name="T23" fmla="*/ 146 h 214"/>
                      <a:gd name="T24" fmla="*/ 100 w 238"/>
                      <a:gd name="T25" fmla="*/ 153 h 214"/>
                      <a:gd name="T26" fmla="*/ 89 w 238"/>
                      <a:gd name="T27" fmla="*/ 162 h 214"/>
                      <a:gd name="T28" fmla="*/ 104 w 238"/>
                      <a:gd name="T29" fmla="*/ 157 h 214"/>
                      <a:gd name="T30" fmla="*/ 121 w 238"/>
                      <a:gd name="T31" fmla="*/ 163 h 214"/>
                      <a:gd name="T32" fmla="*/ 143 w 238"/>
                      <a:gd name="T33" fmla="*/ 168 h 214"/>
                      <a:gd name="T34" fmla="*/ 170 w 238"/>
                      <a:gd name="T35" fmla="*/ 174 h 214"/>
                      <a:gd name="T36" fmla="*/ 192 w 238"/>
                      <a:gd name="T37" fmla="*/ 177 h 214"/>
                      <a:gd name="T38" fmla="*/ 216 w 238"/>
                      <a:gd name="T39" fmla="*/ 179 h 214"/>
                      <a:gd name="T40" fmla="*/ 231 w 238"/>
                      <a:gd name="T41" fmla="*/ 178 h 214"/>
                      <a:gd name="T42" fmla="*/ 234 w 238"/>
                      <a:gd name="T43" fmla="*/ 183 h 214"/>
                      <a:gd name="T44" fmla="*/ 237 w 238"/>
                      <a:gd name="T45" fmla="*/ 194 h 214"/>
                      <a:gd name="T46" fmla="*/ 237 w 238"/>
                      <a:gd name="T47" fmla="*/ 200 h 214"/>
                      <a:gd name="T48" fmla="*/ 221 w 238"/>
                      <a:gd name="T49" fmla="*/ 207 h 214"/>
                      <a:gd name="T50" fmla="*/ 218 w 238"/>
                      <a:gd name="T51" fmla="*/ 201 h 214"/>
                      <a:gd name="T52" fmla="*/ 213 w 238"/>
                      <a:gd name="T53" fmla="*/ 207 h 214"/>
                      <a:gd name="T54" fmla="*/ 189 w 238"/>
                      <a:gd name="T55" fmla="*/ 209 h 214"/>
                      <a:gd name="T56" fmla="*/ 142 w 238"/>
                      <a:gd name="T57" fmla="*/ 213 h 214"/>
                      <a:gd name="T58" fmla="*/ 83 w 238"/>
                      <a:gd name="T59" fmla="*/ 202 h 214"/>
                      <a:gd name="T60" fmla="*/ 70 w 238"/>
                      <a:gd name="T61" fmla="*/ 200 h 214"/>
                      <a:gd name="T62" fmla="*/ 51 w 238"/>
                      <a:gd name="T63" fmla="*/ 171 h 214"/>
                      <a:gd name="T64" fmla="*/ 26 w 238"/>
                      <a:gd name="T65" fmla="*/ 121 h 214"/>
                      <a:gd name="T66" fmla="*/ 8 w 238"/>
                      <a:gd name="T67" fmla="*/ 67 h 214"/>
                      <a:gd name="T68" fmla="*/ 0 w 238"/>
                      <a:gd name="T69" fmla="*/ 45 h 214"/>
                      <a:gd name="T70" fmla="*/ 2 w 238"/>
                      <a:gd name="T71" fmla="*/ 23 h 214"/>
                      <a:gd name="T72" fmla="*/ 11 w 238"/>
                      <a:gd name="T73" fmla="*/ 7 h 214"/>
                      <a:gd name="T74" fmla="*/ 22 w 238"/>
                      <a:gd name="T75" fmla="*/ 0 h 21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238"/>
                      <a:gd name="T115" fmla="*/ 0 h 214"/>
                      <a:gd name="T116" fmla="*/ 238 w 238"/>
                      <a:gd name="T117" fmla="*/ 214 h 21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238" h="214">
                        <a:moveTo>
                          <a:pt x="22" y="0"/>
                        </a:moveTo>
                        <a:lnTo>
                          <a:pt x="37" y="3"/>
                        </a:lnTo>
                        <a:lnTo>
                          <a:pt x="49" y="11"/>
                        </a:lnTo>
                        <a:lnTo>
                          <a:pt x="56" y="22"/>
                        </a:lnTo>
                        <a:lnTo>
                          <a:pt x="57" y="38"/>
                        </a:lnTo>
                        <a:lnTo>
                          <a:pt x="62" y="61"/>
                        </a:lnTo>
                        <a:lnTo>
                          <a:pt x="69" y="80"/>
                        </a:lnTo>
                        <a:lnTo>
                          <a:pt x="78" y="104"/>
                        </a:lnTo>
                        <a:lnTo>
                          <a:pt x="84" y="122"/>
                        </a:lnTo>
                        <a:lnTo>
                          <a:pt x="92" y="142"/>
                        </a:lnTo>
                        <a:lnTo>
                          <a:pt x="71" y="149"/>
                        </a:lnTo>
                        <a:lnTo>
                          <a:pt x="94" y="146"/>
                        </a:lnTo>
                        <a:lnTo>
                          <a:pt x="100" y="153"/>
                        </a:lnTo>
                        <a:lnTo>
                          <a:pt x="89" y="162"/>
                        </a:lnTo>
                        <a:lnTo>
                          <a:pt x="104" y="157"/>
                        </a:lnTo>
                        <a:lnTo>
                          <a:pt x="121" y="163"/>
                        </a:lnTo>
                        <a:lnTo>
                          <a:pt x="143" y="168"/>
                        </a:lnTo>
                        <a:lnTo>
                          <a:pt x="170" y="174"/>
                        </a:lnTo>
                        <a:lnTo>
                          <a:pt x="192" y="177"/>
                        </a:lnTo>
                        <a:lnTo>
                          <a:pt x="216" y="179"/>
                        </a:lnTo>
                        <a:lnTo>
                          <a:pt x="231" y="178"/>
                        </a:lnTo>
                        <a:lnTo>
                          <a:pt x="234" y="183"/>
                        </a:lnTo>
                        <a:lnTo>
                          <a:pt x="237" y="194"/>
                        </a:lnTo>
                        <a:lnTo>
                          <a:pt x="237" y="200"/>
                        </a:lnTo>
                        <a:lnTo>
                          <a:pt x="221" y="207"/>
                        </a:lnTo>
                        <a:lnTo>
                          <a:pt x="218" y="201"/>
                        </a:lnTo>
                        <a:lnTo>
                          <a:pt x="213" y="207"/>
                        </a:lnTo>
                        <a:lnTo>
                          <a:pt x="189" y="209"/>
                        </a:lnTo>
                        <a:lnTo>
                          <a:pt x="142" y="213"/>
                        </a:lnTo>
                        <a:lnTo>
                          <a:pt x="83" y="202"/>
                        </a:lnTo>
                        <a:lnTo>
                          <a:pt x="70" y="200"/>
                        </a:lnTo>
                        <a:lnTo>
                          <a:pt x="51" y="171"/>
                        </a:lnTo>
                        <a:lnTo>
                          <a:pt x="26" y="121"/>
                        </a:lnTo>
                        <a:lnTo>
                          <a:pt x="8" y="67"/>
                        </a:lnTo>
                        <a:lnTo>
                          <a:pt x="0" y="45"/>
                        </a:lnTo>
                        <a:lnTo>
                          <a:pt x="2" y="23"/>
                        </a:lnTo>
                        <a:lnTo>
                          <a:pt x="11" y="7"/>
                        </a:lnTo>
                        <a:lnTo>
                          <a:pt x="2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339" name="Freeform 136"/>
                  <p:cNvSpPr>
                    <a:spLocks/>
                  </p:cNvSpPr>
                  <p:nvPr/>
                </p:nvSpPr>
                <p:spPr bwMode="auto">
                  <a:xfrm>
                    <a:off x="118" y="1771"/>
                    <a:ext cx="86" cy="164"/>
                  </a:xfrm>
                  <a:custGeom>
                    <a:avLst/>
                    <a:gdLst>
                      <a:gd name="T0" fmla="*/ 12 w 86"/>
                      <a:gd name="T1" fmla="*/ 0 h 164"/>
                      <a:gd name="T2" fmla="*/ 0 w 86"/>
                      <a:gd name="T3" fmla="*/ 9 h 164"/>
                      <a:gd name="T4" fmla="*/ 5 w 86"/>
                      <a:gd name="T5" fmla="*/ 12 h 164"/>
                      <a:gd name="T6" fmla="*/ 14 w 86"/>
                      <a:gd name="T7" fmla="*/ 23 h 164"/>
                      <a:gd name="T8" fmla="*/ 26 w 86"/>
                      <a:gd name="T9" fmla="*/ 31 h 164"/>
                      <a:gd name="T10" fmla="*/ 33 w 86"/>
                      <a:gd name="T11" fmla="*/ 60 h 164"/>
                      <a:gd name="T12" fmla="*/ 39 w 86"/>
                      <a:gd name="T13" fmla="*/ 76 h 164"/>
                      <a:gd name="T14" fmla="*/ 49 w 86"/>
                      <a:gd name="T15" fmla="*/ 90 h 164"/>
                      <a:gd name="T16" fmla="*/ 57 w 86"/>
                      <a:gd name="T17" fmla="*/ 102 h 164"/>
                      <a:gd name="T18" fmla="*/ 46 w 86"/>
                      <a:gd name="T19" fmla="*/ 92 h 164"/>
                      <a:gd name="T20" fmla="*/ 37 w 86"/>
                      <a:gd name="T21" fmla="*/ 78 h 164"/>
                      <a:gd name="T22" fmla="*/ 46 w 86"/>
                      <a:gd name="T23" fmla="*/ 101 h 164"/>
                      <a:gd name="T24" fmla="*/ 52 w 86"/>
                      <a:gd name="T25" fmla="*/ 119 h 164"/>
                      <a:gd name="T26" fmla="*/ 58 w 86"/>
                      <a:gd name="T27" fmla="*/ 138 h 164"/>
                      <a:gd name="T28" fmla="*/ 63 w 86"/>
                      <a:gd name="T29" fmla="*/ 149 h 164"/>
                      <a:gd name="T30" fmla="*/ 67 w 86"/>
                      <a:gd name="T31" fmla="*/ 154 h 164"/>
                      <a:gd name="T32" fmla="*/ 72 w 86"/>
                      <a:gd name="T33" fmla="*/ 160 h 164"/>
                      <a:gd name="T34" fmla="*/ 81 w 86"/>
                      <a:gd name="T35" fmla="*/ 163 h 164"/>
                      <a:gd name="T36" fmla="*/ 81 w 86"/>
                      <a:gd name="T37" fmla="*/ 153 h 164"/>
                      <a:gd name="T38" fmla="*/ 82 w 86"/>
                      <a:gd name="T39" fmla="*/ 142 h 164"/>
                      <a:gd name="T40" fmla="*/ 85 w 86"/>
                      <a:gd name="T41" fmla="*/ 130 h 164"/>
                      <a:gd name="T42" fmla="*/ 85 w 86"/>
                      <a:gd name="T43" fmla="*/ 118 h 164"/>
                      <a:gd name="T44" fmla="*/ 81 w 86"/>
                      <a:gd name="T45" fmla="*/ 104 h 164"/>
                      <a:gd name="T46" fmla="*/ 76 w 86"/>
                      <a:gd name="T47" fmla="*/ 93 h 164"/>
                      <a:gd name="T48" fmla="*/ 69 w 86"/>
                      <a:gd name="T49" fmla="*/ 87 h 164"/>
                      <a:gd name="T50" fmla="*/ 59 w 86"/>
                      <a:gd name="T51" fmla="*/ 78 h 164"/>
                      <a:gd name="T52" fmla="*/ 49 w 86"/>
                      <a:gd name="T53" fmla="*/ 65 h 164"/>
                      <a:gd name="T54" fmla="*/ 39 w 86"/>
                      <a:gd name="T55" fmla="*/ 48 h 164"/>
                      <a:gd name="T56" fmla="*/ 48 w 86"/>
                      <a:gd name="T57" fmla="*/ 57 h 164"/>
                      <a:gd name="T58" fmla="*/ 56 w 86"/>
                      <a:gd name="T59" fmla="*/ 69 h 164"/>
                      <a:gd name="T60" fmla="*/ 66 w 86"/>
                      <a:gd name="T61" fmla="*/ 81 h 164"/>
                      <a:gd name="T62" fmla="*/ 57 w 86"/>
                      <a:gd name="T63" fmla="*/ 64 h 164"/>
                      <a:gd name="T64" fmla="*/ 46 w 86"/>
                      <a:gd name="T65" fmla="*/ 41 h 164"/>
                      <a:gd name="T66" fmla="*/ 34 w 86"/>
                      <a:gd name="T67" fmla="*/ 17 h 164"/>
                      <a:gd name="T68" fmla="*/ 27 w 86"/>
                      <a:gd name="T69" fmla="*/ 10 h 164"/>
                      <a:gd name="T70" fmla="*/ 12 w 86"/>
                      <a:gd name="T71" fmla="*/ 0 h 164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86"/>
                      <a:gd name="T109" fmla="*/ 0 h 164"/>
                      <a:gd name="T110" fmla="*/ 86 w 86"/>
                      <a:gd name="T111" fmla="*/ 164 h 164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86" h="164">
                        <a:moveTo>
                          <a:pt x="12" y="0"/>
                        </a:moveTo>
                        <a:lnTo>
                          <a:pt x="0" y="9"/>
                        </a:lnTo>
                        <a:lnTo>
                          <a:pt x="5" y="12"/>
                        </a:lnTo>
                        <a:lnTo>
                          <a:pt x="14" y="23"/>
                        </a:lnTo>
                        <a:lnTo>
                          <a:pt x="26" y="31"/>
                        </a:lnTo>
                        <a:lnTo>
                          <a:pt x="33" y="60"/>
                        </a:lnTo>
                        <a:lnTo>
                          <a:pt x="39" y="76"/>
                        </a:lnTo>
                        <a:lnTo>
                          <a:pt x="49" y="90"/>
                        </a:lnTo>
                        <a:lnTo>
                          <a:pt x="57" y="102"/>
                        </a:lnTo>
                        <a:lnTo>
                          <a:pt x="46" y="92"/>
                        </a:lnTo>
                        <a:lnTo>
                          <a:pt x="37" y="78"/>
                        </a:lnTo>
                        <a:lnTo>
                          <a:pt x="46" y="101"/>
                        </a:lnTo>
                        <a:lnTo>
                          <a:pt x="52" y="119"/>
                        </a:lnTo>
                        <a:lnTo>
                          <a:pt x="58" y="138"/>
                        </a:lnTo>
                        <a:lnTo>
                          <a:pt x="63" y="149"/>
                        </a:lnTo>
                        <a:lnTo>
                          <a:pt x="67" y="154"/>
                        </a:lnTo>
                        <a:lnTo>
                          <a:pt x="72" y="160"/>
                        </a:lnTo>
                        <a:lnTo>
                          <a:pt x="81" y="163"/>
                        </a:lnTo>
                        <a:lnTo>
                          <a:pt x="81" y="153"/>
                        </a:lnTo>
                        <a:lnTo>
                          <a:pt x="82" y="142"/>
                        </a:lnTo>
                        <a:lnTo>
                          <a:pt x="85" y="130"/>
                        </a:lnTo>
                        <a:lnTo>
                          <a:pt x="85" y="118"/>
                        </a:lnTo>
                        <a:lnTo>
                          <a:pt x="81" y="104"/>
                        </a:lnTo>
                        <a:lnTo>
                          <a:pt x="76" y="93"/>
                        </a:lnTo>
                        <a:lnTo>
                          <a:pt x="69" y="87"/>
                        </a:lnTo>
                        <a:lnTo>
                          <a:pt x="59" y="78"/>
                        </a:lnTo>
                        <a:lnTo>
                          <a:pt x="49" y="65"/>
                        </a:lnTo>
                        <a:lnTo>
                          <a:pt x="39" y="48"/>
                        </a:lnTo>
                        <a:lnTo>
                          <a:pt x="48" y="57"/>
                        </a:lnTo>
                        <a:lnTo>
                          <a:pt x="56" y="69"/>
                        </a:lnTo>
                        <a:lnTo>
                          <a:pt x="66" y="81"/>
                        </a:lnTo>
                        <a:lnTo>
                          <a:pt x="57" y="64"/>
                        </a:lnTo>
                        <a:lnTo>
                          <a:pt x="46" y="41"/>
                        </a:lnTo>
                        <a:lnTo>
                          <a:pt x="34" y="17"/>
                        </a:lnTo>
                        <a:lnTo>
                          <a:pt x="27" y="10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340" name="Freeform 137"/>
                  <p:cNvSpPr>
                    <a:spLocks/>
                  </p:cNvSpPr>
                  <p:nvPr/>
                </p:nvSpPr>
                <p:spPr bwMode="auto">
                  <a:xfrm>
                    <a:off x="48" y="1760"/>
                    <a:ext cx="361" cy="431"/>
                  </a:xfrm>
                  <a:custGeom>
                    <a:avLst/>
                    <a:gdLst>
                      <a:gd name="T0" fmla="*/ 55 w 361"/>
                      <a:gd name="T1" fmla="*/ 24 h 431"/>
                      <a:gd name="T2" fmla="*/ 40 w 361"/>
                      <a:gd name="T3" fmla="*/ 62 h 431"/>
                      <a:gd name="T4" fmla="*/ 33 w 361"/>
                      <a:gd name="T5" fmla="*/ 113 h 431"/>
                      <a:gd name="T6" fmla="*/ 39 w 361"/>
                      <a:gd name="T7" fmla="*/ 96 h 431"/>
                      <a:gd name="T8" fmla="*/ 53 w 361"/>
                      <a:gd name="T9" fmla="*/ 124 h 431"/>
                      <a:gd name="T10" fmla="*/ 55 w 361"/>
                      <a:gd name="T11" fmla="*/ 179 h 431"/>
                      <a:gd name="T12" fmla="*/ 58 w 361"/>
                      <a:gd name="T13" fmla="*/ 159 h 431"/>
                      <a:gd name="T14" fmla="*/ 88 w 361"/>
                      <a:gd name="T15" fmla="*/ 200 h 431"/>
                      <a:gd name="T16" fmla="*/ 133 w 361"/>
                      <a:gd name="T17" fmla="*/ 231 h 431"/>
                      <a:gd name="T18" fmla="*/ 134 w 361"/>
                      <a:gd name="T19" fmla="*/ 247 h 431"/>
                      <a:gd name="T20" fmla="*/ 144 w 361"/>
                      <a:gd name="T21" fmla="*/ 244 h 431"/>
                      <a:gd name="T22" fmla="*/ 152 w 361"/>
                      <a:gd name="T23" fmla="*/ 268 h 431"/>
                      <a:gd name="T24" fmla="*/ 154 w 361"/>
                      <a:gd name="T25" fmla="*/ 284 h 431"/>
                      <a:gd name="T26" fmla="*/ 119 w 361"/>
                      <a:gd name="T27" fmla="*/ 309 h 431"/>
                      <a:gd name="T28" fmla="*/ 167 w 361"/>
                      <a:gd name="T29" fmla="*/ 297 h 431"/>
                      <a:gd name="T30" fmla="*/ 139 w 361"/>
                      <a:gd name="T31" fmla="*/ 321 h 431"/>
                      <a:gd name="T32" fmla="*/ 184 w 361"/>
                      <a:gd name="T33" fmla="*/ 303 h 431"/>
                      <a:gd name="T34" fmla="*/ 182 w 361"/>
                      <a:gd name="T35" fmla="*/ 318 h 431"/>
                      <a:gd name="T36" fmla="*/ 199 w 361"/>
                      <a:gd name="T37" fmla="*/ 311 h 431"/>
                      <a:gd name="T38" fmla="*/ 296 w 361"/>
                      <a:gd name="T39" fmla="*/ 344 h 431"/>
                      <a:gd name="T40" fmla="*/ 346 w 361"/>
                      <a:gd name="T41" fmla="*/ 392 h 431"/>
                      <a:gd name="T42" fmla="*/ 219 w 361"/>
                      <a:gd name="T43" fmla="*/ 427 h 431"/>
                      <a:gd name="T44" fmla="*/ 243 w 361"/>
                      <a:gd name="T45" fmla="*/ 419 h 431"/>
                      <a:gd name="T46" fmla="*/ 225 w 361"/>
                      <a:gd name="T47" fmla="*/ 415 h 431"/>
                      <a:gd name="T48" fmla="*/ 189 w 361"/>
                      <a:gd name="T49" fmla="*/ 419 h 431"/>
                      <a:gd name="T50" fmla="*/ 260 w 361"/>
                      <a:gd name="T51" fmla="*/ 386 h 431"/>
                      <a:gd name="T52" fmla="*/ 51 w 361"/>
                      <a:gd name="T53" fmla="*/ 414 h 431"/>
                      <a:gd name="T54" fmla="*/ 8 w 361"/>
                      <a:gd name="T55" fmla="*/ 393 h 431"/>
                      <a:gd name="T56" fmla="*/ 7 w 361"/>
                      <a:gd name="T57" fmla="*/ 347 h 431"/>
                      <a:gd name="T58" fmla="*/ 26 w 361"/>
                      <a:gd name="T59" fmla="*/ 285 h 431"/>
                      <a:gd name="T60" fmla="*/ 73 w 361"/>
                      <a:gd name="T61" fmla="*/ 314 h 431"/>
                      <a:gd name="T62" fmla="*/ 45 w 361"/>
                      <a:gd name="T63" fmla="*/ 268 h 431"/>
                      <a:gd name="T64" fmla="*/ 72 w 361"/>
                      <a:gd name="T65" fmla="*/ 258 h 431"/>
                      <a:gd name="T66" fmla="*/ 58 w 361"/>
                      <a:gd name="T67" fmla="*/ 233 h 431"/>
                      <a:gd name="T68" fmla="*/ 43 w 361"/>
                      <a:gd name="T69" fmla="*/ 243 h 431"/>
                      <a:gd name="T70" fmla="*/ 12 w 361"/>
                      <a:gd name="T71" fmla="*/ 175 h 431"/>
                      <a:gd name="T72" fmla="*/ 11 w 361"/>
                      <a:gd name="T73" fmla="*/ 107 h 431"/>
                      <a:gd name="T74" fmla="*/ 4 w 361"/>
                      <a:gd name="T75" fmla="*/ 147 h 431"/>
                      <a:gd name="T76" fmla="*/ 0 w 361"/>
                      <a:gd name="T77" fmla="*/ 98 h 431"/>
                      <a:gd name="T78" fmla="*/ 23 w 361"/>
                      <a:gd name="T79" fmla="*/ 51 h 431"/>
                      <a:gd name="T80" fmla="*/ 0 w 361"/>
                      <a:gd name="T81" fmla="*/ 93 h 431"/>
                      <a:gd name="T82" fmla="*/ 14 w 361"/>
                      <a:gd name="T83" fmla="*/ 41 h 431"/>
                      <a:gd name="T84" fmla="*/ 46 w 361"/>
                      <a:gd name="T85" fmla="*/ 0 h 431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361"/>
                      <a:gd name="T130" fmla="*/ 0 h 431"/>
                      <a:gd name="T131" fmla="*/ 361 w 361"/>
                      <a:gd name="T132" fmla="*/ 431 h 431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361" h="431">
                        <a:moveTo>
                          <a:pt x="76" y="10"/>
                        </a:moveTo>
                        <a:lnTo>
                          <a:pt x="67" y="20"/>
                        </a:lnTo>
                        <a:lnTo>
                          <a:pt x="55" y="24"/>
                        </a:lnTo>
                        <a:lnTo>
                          <a:pt x="43" y="38"/>
                        </a:lnTo>
                        <a:lnTo>
                          <a:pt x="40" y="48"/>
                        </a:lnTo>
                        <a:lnTo>
                          <a:pt x="40" y="62"/>
                        </a:lnTo>
                        <a:lnTo>
                          <a:pt x="39" y="74"/>
                        </a:lnTo>
                        <a:lnTo>
                          <a:pt x="36" y="93"/>
                        </a:lnTo>
                        <a:lnTo>
                          <a:pt x="33" y="113"/>
                        </a:lnTo>
                        <a:lnTo>
                          <a:pt x="31" y="135"/>
                        </a:lnTo>
                        <a:lnTo>
                          <a:pt x="36" y="112"/>
                        </a:lnTo>
                        <a:lnTo>
                          <a:pt x="39" y="96"/>
                        </a:lnTo>
                        <a:lnTo>
                          <a:pt x="41" y="85"/>
                        </a:lnTo>
                        <a:lnTo>
                          <a:pt x="46" y="104"/>
                        </a:lnTo>
                        <a:lnTo>
                          <a:pt x="53" y="124"/>
                        </a:lnTo>
                        <a:lnTo>
                          <a:pt x="57" y="135"/>
                        </a:lnTo>
                        <a:lnTo>
                          <a:pt x="55" y="156"/>
                        </a:lnTo>
                        <a:lnTo>
                          <a:pt x="55" y="179"/>
                        </a:lnTo>
                        <a:lnTo>
                          <a:pt x="56" y="200"/>
                        </a:lnTo>
                        <a:lnTo>
                          <a:pt x="57" y="177"/>
                        </a:lnTo>
                        <a:lnTo>
                          <a:pt x="58" y="159"/>
                        </a:lnTo>
                        <a:lnTo>
                          <a:pt x="62" y="144"/>
                        </a:lnTo>
                        <a:lnTo>
                          <a:pt x="76" y="180"/>
                        </a:lnTo>
                        <a:lnTo>
                          <a:pt x="88" y="200"/>
                        </a:lnTo>
                        <a:lnTo>
                          <a:pt x="94" y="209"/>
                        </a:lnTo>
                        <a:lnTo>
                          <a:pt x="103" y="223"/>
                        </a:lnTo>
                        <a:lnTo>
                          <a:pt x="133" y="231"/>
                        </a:lnTo>
                        <a:lnTo>
                          <a:pt x="148" y="233"/>
                        </a:lnTo>
                        <a:lnTo>
                          <a:pt x="143" y="241"/>
                        </a:lnTo>
                        <a:lnTo>
                          <a:pt x="134" y="247"/>
                        </a:lnTo>
                        <a:lnTo>
                          <a:pt x="103" y="264"/>
                        </a:lnTo>
                        <a:lnTo>
                          <a:pt x="129" y="255"/>
                        </a:lnTo>
                        <a:lnTo>
                          <a:pt x="144" y="244"/>
                        </a:lnTo>
                        <a:lnTo>
                          <a:pt x="158" y="235"/>
                        </a:lnTo>
                        <a:lnTo>
                          <a:pt x="158" y="256"/>
                        </a:lnTo>
                        <a:lnTo>
                          <a:pt x="152" y="268"/>
                        </a:lnTo>
                        <a:lnTo>
                          <a:pt x="136" y="276"/>
                        </a:lnTo>
                        <a:lnTo>
                          <a:pt x="153" y="276"/>
                        </a:lnTo>
                        <a:lnTo>
                          <a:pt x="154" y="284"/>
                        </a:lnTo>
                        <a:lnTo>
                          <a:pt x="152" y="291"/>
                        </a:lnTo>
                        <a:lnTo>
                          <a:pt x="144" y="296"/>
                        </a:lnTo>
                        <a:lnTo>
                          <a:pt x="119" y="309"/>
                        </a:lnTo>
                        <a:lnTo>
                          <a:pt x="153" y="297"/>
                        </a:lnTo>
                        <a:lnTo>
                          <a:pt x="160" y="296"/>
                        </a:lnTo>
                        <a:lnTo>
                          <a:pt x="167" y="297"/>
                        </a:lnTo>
                        <a:lnTo>
                          <a:pt x="167" y="303"/>
                        </a:lnTo>
                        <a:lnTo>
                          <a:pt x="158" y="310"/>
                        </a:lnTo>
                        <a:lnTo>
                          <a:pt x="139" y="321"/>
                        </a:lnTo>
                        <a:lnTo>
                          <a:pt x="167" y="310"/>
                        </a:lnTo>
                        <a:lnTo>
                          <a:pt x="175" y="301"/>
                        </a:lnTo>
                        <a:lnTo>
                          <a:pt x="184" y="303"/>
                        </a:lnTo>
                        <a:lnTo>
                          <a:pt x="191" y="306"/>
                        </a:lnTo>
                        <a:lnTo>
                          <a:pt x="188" y="313"/>
                        </a:lnTo>
                        <a:lnTo>
                          <a:pt x="182" y="318"/>
                        </a:lnTo>
                        <a:lnTo>
                          <a:pt x="167" y="327"/>
                        </a:lnTo>
                        <a:lnTo>
                          <a:pt x="188" y="320"/>
                        </a:lnTo>
                        <a:lnTo>
                          <a:pt x="199" y="311"/>
                        </a:lnTo>
                        <a:lnTo>
                          <a:pt x="213" y="315"/>
                        </a:lnTo>
                        <a:lnTo>
                          <a:pt x="258" y="330"/>
                        </a:lnTo>
                        <a:lnTo>
                          <a:pt x="296" y="344"/>
                        </a:lnTo>
                        <a:lnTo>
                          <a:pt x="325" y="355"/>
                        </a:lnTo>
                        <a:lnTo>
                          <a:pt x="335" y="371"/>
                        </a:lnTo>
                        <a:lnTo>
                          <a:pt x="346" y="392"/>
                        </a:lnTo>
                        <a:lnTo>
                          <a:pt x="360" y="430"/>
                        </a:lnTo>
                        <a:lnTo>
                          <a:pt x="229" y="430"/>
                        </a:lnTo>
                        <a:lnTo>
                          <a:pt x="219" y="427"/>
                        </a:lnTo>
                        <a:lnTo>
                          <a:pt x="252" y="421"/>
                        </a:lnTo>
                        <a:lnTo>
                          <a:pt x="304" y="401"/>
                        </a:lnTo>
                        <a:lnTo>
                          <a:pt x="243" y="419"/>
                        </a:lnTo>
                        <a:lnTo>
                          <a:pt x="214" y="425"/>
                        </a:lnTo>
                        <a:lnTo>
                          <a:pt x="194" y="421"/>
                        </a:lnTo>
                        <a:lnTo>
                          <a:pt x="225" y="415"/>
                        </a:lnTo>
                        <a:lnTo>
                          <a:pt x="291" y="395"/>
                        </a:lnTo>
                        <a:lnTo>
                          <a:pt x="220" y="413"/>
                        </a:lnTo>
                        <a:lnTo>
                          <a:pt x="189" y="419"/>
                        </a:lnTo>
                        <a:lnTo>
                          <a:pt x="184" y="417"/>
                        </a:lnTo>
                        <a:lnTo>
                          <a:pt x="212" y="407"/>
                        </a:lnTo>
                        <a:lnTo>
                          <a:pt x="260" y="386"/>
                        </a:lnTo>
                        <a:lnTo>
                          <a:pt x="204" y="408"/>
                        </a:lnTo>
                        <a:lnTo>
                          <a:pt x="175" y="416"/>
                        </a:lnTo>
                        <a:lnTo>
                          <a:pt x="51" y="414"/>
                        </a:lnTo>
                        <a:lnTo>
                          <a:pt x="36" y="411"/>
                        </a:lnTo>
                        <a:lnTo>
                          <a:pt x="22" y="406"/>
                        </a:lnTo>
                        <a:lnTo>
                          <a:pt x="8" y="393"/>
                        </a:lnTo>
                        <a:lnTo>
                          <a:pt x="5" y="379"/>
                        </a:lnTo>
                        <a:lnTo>
                          <a:pt x="3" y="366"/>
                        </a:lnTo>
                        <a:lnTo>
                          <a:pt x="7" y="347"/>
                        </a:lnTo>
                        <a:lnTo>
                          <a:pt x="16" y="322"/>
                        </a:lnTo>
                        <a:lnTo>
                          <a:pt x="23" y="302"/>
                        </a:lnTo>
                        <a:lnTo>
                          <a:pt x="26" y="285"/>
                        </a:lnTo>
                        <a:lnTo>
                          <a:pt x="36" y="283"/>
                        </a:lnTo>
                        <a:lnTo>
                          <a:pt x="46" y="296"/>
                        </a:lnTo>
                        <a:lnTo>
                          <a:pt x="73" y="314"/>
                        </a:lnTo>
                        <a:lnTo>
                          <a:pt x="49" y="294"/>
                        </a:lnTo>
                        <a:lnTo>
                          <a:pt x="41" y="282"/>
                        </a:lnTo>
                        <a:lnTo>
                          <a:pt x="45" y="268"/>
                        </a:lnTo>
                        <a:lnTo>
                          <a:pt x="76" y="259"/>
                        </a:lnTo>
                        <a:lnTo>
                          <a:pt x="99" y="247"/>
                        </a:lnTo>
                        <a:lnTo>
                          <a:pt x="72" y="258"/>
                        </a:lnTo>
                        <a:lnTo>
                          <a:pt x="45" y="264"/>
                        </a:lnTo>
                        <a:lnTo>
                          <a:pt x="46" y="245"/>
                        </a:lnTo>
                        <a:lnTo>
                          <a:pt x="58" y="233"/>
                        </a:lnTo>
                        <a:lnTo>
                          <a:pt x="67" y="213"/>
                        </a:lnTo>
                        <a:lnTo>
                          <a:pt x="56" y="231"/>
                        </a:lnTo>
                        <a:lnTo>
                          <a:pt x="43" y="243"/>
                        </a:lnTo>
                        <a:lnTo>
                          <a:pt x="29" y="242"/>
                        </a:lnTo>
                        <a:lnTo>
                          <a:pt x="23" y="208"/>
                        </a:lnTo>
                        <a:lnTo>
                          <a:pt x="12" y="175"/>
                        </a:lnTo>
                        <a:lnTo>
                          <a:pt x="7" y="152"/>
                        </a:lnTo>
                        <a:lnTo>
                          <a:pt x="8" y="132"/>
                        </a:lnTo>
                        <a:lnTo>
                          <a:pt x="11" y="107"/>
                        </a:lnTo>
                        <a:lnTo>
                          <a:pt x="7" y="120"/>
                        </a:lnTo>
                        <a:lnTo>
                          <a:pt x="5" y="135"/>
                        </a:lnTo>
                        <a:lnTo>
                          <a:pt x="4" y="147"/>
                        </a:lnTo>
                        <a:lnTo>
                          <a:pt x="1" y="126"/>
                        </a:lnTo>
                        <a:lnTo>
                          <a:pt x="0" y="110"/>
                        </a:lnTo>
                        <a:lnTo>
                          <a:pt x="0" y="98"/>
                        </a:lnTo>
                        <a:lnTo>
                          <a:pt x="5" y="81"/>
                        </a:lnTo>
                        <a:lnTo>
                          <a:pt x="12" y="66"/>
                        </a:lnTo>
                        <a:lnTo>
                          <a:pt x="23" y="51"/>
                        </a:lnTo>
                        <a:lnTo>
                          <a:pt x="12" y="64"/>
                        </a:lnTo>
                        <a:lnTo>
                          <a:pt x="6" y="74"/>
                        </a:lnTo>
                        <a:lnTo>
                          <a:pt x="0" y="93"/>
                        </a:lnTo>
                        <a:lnTo>
                          <a:pt x="1" y="80"/>
                        </a:lnTo>
                        <a:lnTo>
                          <a:pt x="5" y="62"/>
                        </a:lnTo>
                        <a:lnTo>
                          <a:pt x="14" y="41"/>
                        </a:lnTo>
                        <a:lnTo>
                          <a:pt x="22" y="22"/>
                        </a:lnTo>
                        <a:lnTo>
                          <a:pt x="32" y="12"/>
                        </a:lnTo>
                        <a:lnTo>
                          <a:pt x="46" y="0"/>
                        </a:lnTo>
                        <a:lnTo>
                          <a:pt x="62" y="2"/>
                        </a:lnTo>
                        <a:lnTo>
                          <a:pt x="76" y="1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341" name="Freeform 138"/>
                  <p:cNvSpPr>
                    <a:spLocks/>
                  </p:cNvSpPr>
                  <p:nvPr/>
                </p:nvSpPr>
                <p:spPr bwMode="auto">
                  <a:xfrm>
                    <a:off x="72" y="2009"/>
                    <a:ext cx="17" cy="30"/>
                  </a:xfrm>
                  <a:custGeom>
                    <a:avLst/>
                    <a:gdLst>
                      <a:gd name="T0" fmla="*/ 3 w 17"/>
                      <a:gd name="T1" fmla="*/ 0 h 30"/>
                      <a:gd name="T2" fmla="*/ 14 w 17"/>
                      <a:gd name="T3" fmla="*/ 1 h 30"/>
                      <a:gd name="T4" fmla="*/ 16 w 17"/>
                      <a:gd name="T5" fmla="*/ 13 h 30"/>
                      <a:gd name="T6" fmla="*/ 14 w 17"/>
                      <a:gd name="T7" fmla="*/ 26 h 30"/>
                      <a:gd name="T8" fmla="*/ 3 w 17"/>
                      <a:gd name="T9" fmla="*/ 29 h 30"/>
                      <a:gd name="T10" fmla="*/ 0 w 17"/>
                      <a:gd name="T11" fmla="*/ 24 h 30"/>
                      <a:gd name="T12" fmla="*/ 0 w 17"/>
                      <a:gd name="T13" fmla="*/ 7 h 30"/>
                      <a:gd name="T14" fmla="*/ 3 w 17"/>
                      <a:gd name="T15" fmla="*/ 0 h 3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30"/>
                      <a:gd name="T26" fmla="*/ 17 w 17"/>
                      <a:gd name="T27" fmla="*/ 30 h 3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30">
                        <a:moveTo>
                          <a:pt x="3" y="0"/>
                        </a:moveTo>
                        <a:lnTo>
                          <a:pt x="14" y="1"/>
                        </a:lnTo>
                        <a:lnTo>
                          <a:pt x="16" y="13"/>
                        </a:lnTo>
                        <a:lnTo>
                          <a:pt x="14" y="26"/>
                        </a:lnTo>
                        <a:lnTo>
                          <a:pt x="3" y="29"/>
                        </a:lnTo>
                        <a:lnTo>
                          <a:pt x="0" y="24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342" name="Freeform 139"/>
                  <p:cNvSpPr>
                    <a:spLocks/>
                  </p:cNvSpPr>
                  <p:nvPr/>
                </p:nvSpPr>
                <p:spPr bwMode="auto">
                  <a:xfrm>
                    <a:off x="98" y="2131"/>
                    <a:ext cx="166" cy="17"/>
                  </a:xfrm>
                  <a:custGeom>
                    <a:avLst/>
                    <a:gdLst>
                      <a:gd name="T0" fmla="*/ 165 w 166"/>
                      <a:gd name="T1" fmla="*/ 0 h 17"/>
                      <a:gd name="T2" fmla="*/ 120 w 166"/>
                      <a:gd name="T3" fmla="*/ 7 h 17"/>
                      <a:gd name="T4" fmla="*/ 87 w 166"/>
                      <a:gd name="T5" fmla="*/ 11 h 17"/>
                      <a:gd name="T6" fmla="*/ 52 w 166"/>
                      <a:gd name="T7" fmla="*/ 13 h 17"/>
                      <a:gd name="T8" fmla="*/ 25 w 166"/>
                      <a:gd name="T9" fmla="*/ 14 h 17"/>
                      <a:gd name="T10" fmla="*/ 0 w 166"/>
                      <a:gd name="T11" fmla="*/ 13 h 17"/>
                      <a:gd name="T12" fmla="*/ 24 w 166"/>
                      <a:gd name="T13" fmla="*/ 16 h 17"/>
                      <a:gd name="T14" fmla="*/ 64 w 166"/>
                      <a:gd name="T15" fmla="*/ 16 h 17"/>
                      <a:gd name="T16" fmla="*/ 107 w 166"/>
                      <a:gd name="T17" fmla="*/ 11 h 17"/>
                      <a:gd name="T18" fmla="*/ 130 w 166"/>
                      <a:gd name="T19" fmla="*/ 8 h 17"/>
                      <a:gd name="T20" fmla="*/ 165 w 166"/>
                      <a:gd name="T21" fmla="*/ 0 h 1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66"/>
                      <a:gd name="T34" fmla="*/ 0 h 17"/>
                      <a:gd name="T35" fmla="*/ 166 w 166"/>
                      <a:gd name="T36" fmla="*/ 17 h 1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66" h="17">
                        <a:moveTo>
                          <a:pt x="165" y="0"/>
                        </a:moveTo>
                        <a:lnTo>
                          <a:pt x="120" y="7"/>
                        </a:lnTo>
                        <a:lnTo>
                          <a:pt x="87" y="11"/>
                        </a:lnTo>
                        <a:lnTo>
                          <a:pt x="52" y="13"/>
                        </a:lnTo>
                        <a:lnTo>
                          <a:pt x="25" y="14"/>
                        </a:lnTo>
                        <a:lnTo>
                          <a:pt x="0" y="13"/>
                        </a:lnTo>
                        <a:lnTo>
                          <a:pt x="24" y="16"/>
                        </a:lnTo>
                        <a:lnTo>
                          <a:pt x="64" y="16"/>
                        </a:lnTo>
                        <a:lnTo>
                          <a:pt x="107" y="11"/>
                        </a:lnTo>
                        <a:lnTo>
                          <a:pt x="130" y="8"/>
                        </a:lnTo>
                        <a:lnTo>
                          <a:pt x="165" y="0"/>
                        </a:lnTo>
                      </a:path>
                    </a:pathLst>
                  </a:custGeom>
                  <a:solidFill>
                    <a:srgbClr val="00006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47333" name="Freeform 140"/>
                <p:cNvSpPr>
                  <a:spLocks/>
                </p:cNvSpPr>
                <p:nvPr/>
              </p:nvSpPr>
              <p:spPr bwMode="auto">
                <a:xfrm>
                  <a:off x="63" y="1593"/>
                  <a:ext cx="148" cy="205"/>
                </a:xfrm>
                <a:custGeom>
                  <a:avLst/>
                  <a:gdLst>
                    <a:gd name="T0" fmla="*/ 81 w 148"/>
                    <a:gd name="T1" fmla="*/ 80 h 205"/>
                    <a:gd name="T2" fmla="*/ 76 w 148"/>
                    <a:gd name="T3" fmla="*/ 70 h 205"/>
                    <a:gd name="T4" fmla="*/ 70 w 148"/>
                    <a:gd name="T5" fmla="*/ 69 h 205"/>
                    <a:gd name="T6" fmla="*/ 64 w 148"/>
                    <a:gd name="T7" fmla="*/ 71 h 205"/>
                    <a:gd name="T8" fmla="*/ 62 w 148"/>
                    <a:gd name="T9" fmla="*/ 77 h 205"/>
                    <a:gd name="T10" fmla="*/ 61 w 148"/>
                    <a:gd name="T11" fmla="*/ 83 h 205"/>
                    <a:gd name="T12" fmla="*/ 63 w 148"/>
                    <a:gd name="T13" fmla="*/ 95 h 205"/>
                    <a:gd name="T14" fmla="*/ 65 w 148"/>
                    <a:gd name="T15" fmla="*/ 101 h 205"/>
                    <a:gd name="T16" fmla="*/ 67 w 148"/>
                    <a:gd name="T17" fmla="*/ 109 h 205"/>
                    <a:gd name="T18" fmla="*/ 69 w 148"/>
                    <a:gd name="T19" fmla="*/ 118 h 205"/>
                    <a:gd name="T20" fmla="*/ 74 w 148"/>
                    <a:gd name="T21" fmla="*/ 130 h 205"/>
                    <a:gd name="T22" fmla="*/ 82 w 148"/>
                    <a:gd name="T23" fmla="*/ 144 h 205"/>
                    <a:gd name="T24" fmla="*/ 89 w 148"/>
                    <a:gd name="T25" fmla="*/ 159 h 205"/>
                    <a:gd name="T26" fmla="*/ 96 w 148"/>
                    <a:gd name="T27" fmla="*/ 177 h 205"/>
                    <a:gd name="T28" fmla="*/ 101 w 148"/>
                    <a:gd name="T29" fmla="*/ 191 h 205"/>
                    <a:gd name="T30" fmla="*/ 101 w 148"/>
                    <a:gd name="T31" fmla="*/ 204 h 205"/>
                    <a:gd name="T32" fmla="*/ 83 w 148"/>
                    <a:gd name="T33" fmla="*/ 185 h 205"/>
                    <a:gd name="T34" fmla="*/ 64 w 148"/>
                    <a:gd name="T35" fmla="*/ 174 h 205"/>
                    <a:gd name="T36" fmla="*/ 55 w 148"/>
                    <a:gd name="T37" fmla="*/ 167 h 205"/>
                    <a:gd name="T38" fmla="*/ 42 w 148"/>
                    <a:gd name="T39" fmla="*/ 164 h 205"/>
                    <a:gd name="T40" fmla="*/ 28 w 148"/>
                    <a:gd name="T41" fmla="*/ 165 h 205"/>
                    <a:gd name="T42" fmla="*/ 14 w 148"/>
                    <a:gd name="T43" fmla="*/ 172 h 205"/>
                    <a:gd name="T44" fmla="*/ 1 w 148"/>
                    <a:gd name="T45" fmla="*/ 188 h 205"/>
                    <a:gd name="T46" fmla="*/ 0 w 148"/>
                    <a:gd name="T47" fmla="*/ 175 h 205"/>
                    <a:gd name="T48" fmla="*/ 7 w 148"/>
                    <a:gd name="T49" fmla="*/ 160 h 205"/>
                    <a:gd name="T50" fmla="*/ 17 w 148"/>
                    <a:gd name="T51" fmla="*/ 142 h 205"/>
                    <a:gd name="T52" fmla="*/ 21 w 148"/>
                    <a:gd name="T53" fmla="*/ 130 h 205"/>
                    <a:gd name="T54" fmla="*/ 22 w 148"/>
                    <a:gd name="T55" fmla="*/ 116 h 205"/>
                    <a:gd name="T56" fmla="*/ 19 w 148"/>
                    <a:gd name="T57" fmla="*/ 107 h 205"/>
                    <a:gd name="T58" fmla="*/ 13 w 148"/>
                    <a:gd name="T59" fmla="*/ 99 h 205"/>
                    <a:gd name="T60" fmla="*/ 9 w 148"/>
                    <a:gd name="T61" fmla="*/ 87 h 205"/>
                    <a:gd name="T62" fmla="*/ 8 w 148"/>
                    <a:gd name="T63" fmla="*/ 77 h 205"/>
                    <a:gd name="T64" fmla="*/ 5 w 148"/>
                    <a:gd name="T65" fmla="*/ 66 h 205"/>
                    <a:gd name="T66" fmla="*/ 5 w 148"/>
                    <a:gd name="T67" fmla="*/ 54 h 205"/>
                    <a:gd name="T68" fmla="*/ 7 w 148"/>
                    <a:gd name="T69" fmla="*/ 44 h 205"/>
                    <a:gd name="T70" fmla="*/ 11 w 148"/>
                    <a:gd name="T71" fmla="*/ 36 h 205"/>
                    <a:gd name="T72" fmla="*/ 16 w 148"/>
                    <a:gd name="T73" fmla="*/ 24 h 205"/>
                    <a:gd name="T74" fmla="*/ 25 w 148"/>
                    <a:gd name="T75" fmla="*/ 13 h 205"/>
                    <a:gd name="T76" fmla="*/ 34 w 148"/>
                    <a:gd name="T77" fmla="*/ 8 h 205"/>
                    <a:gd name="T78" fmla="*/ 47 w 148"/>
                    <a:gd name="T79" fmla="*/ 4 h 205"/>
                    <a:gd name="T80" fmla="*/ 63 w 148"/>
                    <a:gd name="T81" fmla="*/ 1 h 205"/>
                    <a:gd name="T82" fmla="*/ 87 w 148"/>
                    <a:gd name="T83" fmla="*/ 0 h 205"/>
                    <a:gd name="T84" fmla="*/ 100 w 148"/>
                    <a:gd name="T85" fmla="*/ 2 h 205"/>
                    <a:gd name="T86" fmla="*/ 113 w 148"/>
                    <a:gd name="T87" fmla="*/ 6 h 205"/>
                    <a:gd name="T88" fmla="*/ 125 w 148"/>
                    <a:gd name="T89" fmla="*/ 10 h 205"/>
                    <a:gd name="T90" fmla="*/ 133 w 148"/>
                    <a:gd name="T91" fmla="*/ 16 h 205"/>
                    <a:gd name="T92" fmla="*/ 142 w 148"/>
                    <a:gd name="T93" fmla="*/ 26 h 205"/>
                    <a:gd name="T94" fmla="*/ 147 w 148"/>
                    <a:gd name="T95" fmla="*/ 38 h 205"/>
                    <a:gd name="T96" fmla="*/ 147 w 148"/>
                    <a:gd name="T97" fmla="*/ 50 h 205"/>
                    <a:gd name="T98" fmla="*/ 144 w 148"/>
                    <a:gd name="T99" fmla="*/ 59 h 205"/>
                    <a:gd name="T100" fmla="*/ 135 w 148"/>
                    <a:gd name="T101" fmla="*/ 50 h 205"/>
                    <a:gd name="T102" fmla="*/ 121 w 148"/>
                    <a:gd name="T103" fmla="*/ 44 h 205"/>
                    <a:gd name="T104" fmla="*/ 105 w 148"/>
                    <a:gd name="T105" fmla="*/ 42 h 205"/>
                    <a:gd name="T106" fmla="*/ 109 w 148"/>
                    <a:gd name="T107" fmla="*/ 59 h 205"/>
                    <a:gd name="T108" fmla="*/ 91 w 148"/>
                    <a:gd name="T109" fmla="*/ 53 h 205"/>
                    <a:gd name="T110" fmla="*/ 97 w 148"/>
                    <a:gd name="T111" fmla="*/ 66 h 205"/>
                    <a:gd name="T112" fmla="*/ 83 w 148"/>
                    <a:gd name="T113" fmla="*/ 65 h 205"/>
                    <a:gd name="T114" fmla="*/ 81 w 148"/>
                    <a:gd name="T115" fmla="*/ 80 h 205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48"/>
                    <a:gd name="T175" fmla="*/ 0 h 205"/>
                    <a:gd name="T176" fmla="*/ 148 w 148"/>
                    <a:gd name="T177" fmla="*/ 205 h 205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48" h="205">
                      <a:moveTo>
                        <a:pt x="81" y="80"/>
                      </a:moveTo>
                      <a:lnTo>
                        <a:pt x="76" y="70"/>
                      </a:lnTo>
                      <a:lnTo>
                        <a:pt x="70" y="69"/>
                      </a:lnTo>
                      <a:lnTo>
                        <a:pt x="64" y="71"/>
                      </a:lnTo>
                      <a:lnTo>
                        <a:pt x="62" y="77"/>
                      </a:lnTo>
                      <a:lnTo>
                        <a:pt x="61" y="83"/>
                      </a:lnTo>
                      <a:lnTo>
                        <a:pt x="63" y="95"/>
                      </a:lnTo>
                      <a:lnTo>
                        <a:pt x="65" y="101"/>
                      </a:lnTo>
                      <a:lnTo>
                        <a:pt x="67" y="109"/>
                      </a:lnTo>
                      <a:lnTo>
                        <a:pt x="69" y="118"/>
                      </a:lnTo>
                      <a:lnTo>
                        <a:pt x="74" y="130"/>
                      </a:lnTo>
                      <a:lnTo>
                        <a:pt x="82" y="144"/>
                      </a:lnTo>
                      <a:lnTo>
                        <a:pt x="89" y="159"/>
                      </a:lnTo>
                      <a:lnTo>
                        <a:pt x="96" y="177"/>
                      </a:lnTo>
                      <a:lnTo>
                        <a:pt x="101" y="191"/>
                      </a:lnTo>
                      <a:lnTo>
                        <a:pt x="101" y="204"/>
                      </a:lnTo>
                      <a:lnTo>
                        <a:pt x="83" y="185"/>
                      </a:lnTo>
                      <a:lnTo>
                        <a:pt x="64" y="174"/>
                      </a:lnTo>
                      <a:lnTo>
                        <a:pt x="55" y="167"/>
                      </a:lnTo>
                      <a:lnTo>
                        <a:pt x="42" y="164"/>
                      </a:lnTo>
                      <a:lnTo>
                        <a:pt x="28" y="165"/>
                      </a:lnTo>
                      <a:lnTo>
                        <a:pt x="14" y="172"/>
                      </a:lnTo>
                      <a:lnTo>
                        <a:pt x="1" y="188"/>
                      </a:lnTo>
                      <a:lnTo>
                        <a:pt x="0" y="175"/>
                      </a:lnTo>
                      <a:lnTo>
                        <a:pt x="7" y="160"/>
                      </a:lnTo>
                      <a:lnTo>
                        <a:pt x="17" y="142"/>
                      </a:lnTo>
                      <a:lnTo>
                        <a:pt x="21" y="130"/>
                      </a:lnTo>
                      <a:lnTo>
                        <a:pt x="22" y="116"/>
                      </a:lnTo>
                      <a:lnTo>
                        <a:pt x="19" y="107"/>
                      </a:lnTo>
                      <a:lnTo>
                        <a:pt x="13" y="99"/>
                      </a:lnTo>
                      <a:lnTo>
                        <a:pt x="9" y="87"/>
                      </a:lnTo>
                      <a:lnTo>
                        <a:pt x="8" y="77"/>
                      </a:lnTo>
                      <a:lnTo>
                        <a:pt x="5" y="66"/>
                      </a:lnTo>
                      <a:lnTo>
                        <a:pt x="5" y="54"/>
                      </a:lnTo>
                      <a:lnTo>
                        <a:pt x="7" y="44"/>
                      </a:lnTo>
                      <a:lnTo>
                        <a:pt x="11" y="36"/>
                      </a:lnTo>
                      <a:lnTo>
                        <a:pt x="16" y="24"/>
                      </a:lnTo>
                      <a:lnTo>
                        <a:pt x="25" y="13"/>
                      </a:lnTo>
                      <a:lnTo>
                        <a:pt x="34" y="8"/>
                      </a:lnTo>
                      <a:lnTo>
                        <a:pt x="47" y="4"/>
                      </a:lnTo>
                      <a:lnTo>
                        <a:pt x="63" y="1"/>
                      </a:lnTo>
                      <a:lnTo>
                        <a:pt x="87" y="0"/>
                      </a:lnTo>
                      <a:lnTo>
                        <a:pt x="100" y="2"/>
                      </a:lnTo>
                      <a:lnTo>
                        <a:pt x="113" y="6"/>
                      </a:lnTo>
                      <a:lnTo>
                        <a:pt x="125" y="10"/>
                      </a:lnTo>
                      <a:lnTo>
                        <a:pt x="133" y="16"/>
                      </a:lnTo>
                      <a:lnTo>
                        <a:pt x="142" y="26"/>
                      </a:lnTo>
                      <a:lnTo>
                        <a:pt x="147" y="38"/>
                      </a:lnTo>
                      <a:lnTo>
                        <a:pt x="147" y="50"/>
                      </a:lnTo>
                      <a:lnTo>
                        <a:pt x="144" y="59"/>
                      </a:lnTo>
                      <a:lnTo>
                        <a:pt x="135" y="50"/>
                      </a:lnTo>
                      <a:lnTo>
                        <a:pt x="121" y="44"/>
                      </a:lnTo>
                      <a:lnTo>
                        <a:pt x="105" y="42"/>
                      </a:lnTo>
                      <a:lnTo>
                        <a:pt x="109" y="59"/>
                      </a:lnTo>
                      <a:lnTo>
                        <a:pt x="91" y="53"/>
                      </a:lnTo>
                      <a:lnTo>
                        <a:pt x="97" y="66"/>
                      </a:lnTo>
                      <a:lnTo>
                        <a:pt x="83" y="65"/>
                      </a:lnTo>
                      <a:lnTo>
                        <a:pt x="81" y="8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47327" name="Group 141"/>
              <p:cNvGrpSpPr>
                <a:grpSpLocks/>
              </p:cNvGrpSpPr>
              <p:nvPr/>
            </p:nvGrpSpPr>
            <p:grpSpPr bwMode="auto">
              <a:xfrm>
                <a:off x="2" y="1923"/>
                <a:ext cx="121" cy="223"/>
                <a:chOff x="2" y="1923"/>
                <a:chExt cx="121" cy="223"/>
              </a:xfrm>
            </p:grpSpPr>
            <p:sp>
              <p:nvSpPr>
                <p:cNvPr id="47328" name="Freeform 142"/>
                <p:cNvSpPr>
                  <a:spLocks/>
                </p:cNvSpPr>
                <p:nvPr/>
              </p:nvSpPr>
              <p:spPr bwMode="auto">
                <a:xfrm>
                  <a:off x="2" y="1923"/>
                  <a:ext cx="121" cy="223"/>
                </a:xfrm>
                <a:custGeom>
                  <a:avLst/>
                  <a:gdLst>
                    <a:gd name="T0" fmla="*/ 67 w 121"/>
                    <a:gd name="T1" fmla="*/ 32 h 223"/>
                    <a:gd name="T2" fmla="*/ 45 w 121"/>
                    <a:gd name="T3" fmla="*/ 30 h 223"/>
                    <a:gd name="T4" fmla="*/ 32 w 121"/>
                    <a:gd name="T5" fmla="*/ 25 h 223"/>
                    <a:gd name="T6" fmla="*/ 27 w 121"/>
                    <a:gd name="T7" fmla="*/ 17 h 223"/>
                    <a:gd name="T8" fmla="*/ 27 w 121"/>
                    <a:gd name="T9" fmla="*/ 9 h 223"/>
                    <a:gd name="T10" fmla="*/ 24 w 121"/>
                    <a:gd name="T11" fmla="*/ 3 h 223"/>
                    <a:gd name="T12" fmla="*/ 12 w 121"/>
                    <a:gd name="T13" fmla="*/ 0 h 223"/>
                    <a:gd name="T14" fmla="*/ 0 w 121"/>
                    <a:gd name="T15" fmla="*/ 1 h 223"/>
                    <a:gd name="T16" fmla="*/ 14 w 121"/>
                    <a:gd name="T17" fmla="*/ 172 h 223"/>
                    <a:gd name="T18" fmla="*/ 24 w 121"/>
                    <a:gd name="T19" fmla="*/ 188 h 223"/>
                    <a:gd name="T20" fmla="*/ 36 w 121"/>
                    <a:gd name="T21" fmla="*/ 204 h 223"/>
                    <a:gd name="T22" fmla="*/ 53 w 121"/>
                    <a:gd name="T23" fmla="*/ 216 h 223"/>
                    <a:gd name="T24" fmla="*/ 73 w 121"/>
                    <a:gd name="T25" fmla="*/ 219 h 223"/>
                    <a:gd name="T26" fmla="*/ 101 w 121"/>
                    <a:gd name="T27" fmla="*/ 222 h 223"/>
                    <a:gd name="T28" fmla="*/ 116 w 121"/>
                    <a:gd name="T29" fmla="*/ 218 h 223"/>
                    <a:gd name="T30" fmla="*/ 120 w 121"/>
                    <a:gd name="T31" fmla="*/ 206 h 223"/>
                    <a:gd name="T32" fmla="*/ 118 w 121"/>
                    <a:gd name="T33" fmla="*/ 191 h 223"/>
                    <a:gd name="T34" fmla="*/ 107 w 121"/>
                    <a:gd name="T35" fmla="*/ 142 h 223"/>
                    <a:gd name="T36" fmla="*/ 97 w 121"/>
                    <a:gd name="T37" fmla="*/ 94 h 223"/>
                    <a:gd name="T38" fmla="*/ 93 w 121"/>
                    <a:gd name="T39" fmla="*/ 58 h 223"/>
                    <a:gd name="T40" fmla="*/ 93 w 121"/>
                    <a:gd name="T41" fmla="*/ 49 h 223"/>
                    <a:gd name="T42" fmla="*/ 86 w 121"/>
                    <a:gd name="T43" fmla="*/ 36 h 223"/>
                    <a:gd name="T44" fmla="*/ 80 w 121"/>
                    <a:gd name="T45" fmla="*/ 32 h 223"/>
                    <a:gd name="T46" fmla="*/ 67 w 121"/>
                    <a:gd name="T47" fmla="*/ 32 h 2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21"/>
                    <a:gd name="T73" fmla="*/ 0 h 223"/>
                    <a:gd name="T74" fmla="*/ 121 w 121"/>
                    <a:gd name="T75" fmla="*/ 223 h 22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21" h="223">
                      <a:moveTo>
                        <a:pt x="67" y="32"/>
                      </a:moveTo>
                      <a:lnTo>
                        <a:pt x="45" y="30"/>
                      </a:lnTo>
                      <a:lnTo>
                        <a:pt x="32" y="25"/>
                      </a:lnTo>
                      <a:lnTo>
                        <a:pt x="27" y="17"/>
                      </a:lnTo>
                      <a:lnTo>
                        <a:pt x="27" y="9"/>
                      </a:lnTo>
                      <a:lnTo>
                        <a:pt x="24" y="3"/>
                      </a:lnTo>
                      <a:lnTo>
                        <a:pt x="12" y="0"/>
                      </a:lnTo>
                      <a:lnTo>
                        <a:pt x="0" y="1"/>
                      </a:lnTo>
                      <a:lnTo>
                        <a:pt x="14" y="172"/>
                      </a:lnTo>
                      <a:lnTo>
                        <a:pt x="24" y="188"/>
                      </a:lnTo>
                      <a:lnTo>
                        <a:pt x="36" y="204"/>
                      </a:lnTo>
                      <a:lnTo>
                        <a:pt x="53" y="216"/>
                      </a:lnTo>
                      <a:lnTo>
                        <a:pt x="73" y="219"/>
                      </a:lnTo>
                      <a:lnTo>
                        <a:pt x="101" y="222"/>
                      </a:lnTo>
                      <a:lnTo>
                        <a:pt x="116" y="218"/>
                      </a:lnTo>
                      <a:lnTo>
                        <a:pt x="120" y="206"/>
                      </a:lnTo>
                      <a:lnTo>
                        <a:pt x="118" y="191"/>
                      </a:lnTo>
                      <a:lnTo>
                        <a:pt x="107" y="142"/>
                      </a:lnTo>
                      <a:lnTo>
                        <a:pt x="97" y="94"/>
                      </a:lnTo>
                      <a:lnTo>
                        <a:pt x="93" y="58"/>
                      </a:lnTo>
                      <a:lnTo>
                        <a:pt x="93" y="49"/>
                      </a:lnTo>
                      <a:lnTo>
                        <a:pt x="86" y="36"/>
                      </a:lnTo>
                      <a:lnTo>
                        <a:pt x="80" y="32"/>
                      </a:lnTo>
                      <a:lnTo>
                        <a:pt x="67" y="32"/>
                      </a:lnTo>
                    </a:path>
                  </a:pathLst>
                </a:custGeom>
                <a:solidFill>
                  <a:srgbClr val="40404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329" name="Freeform 143"/>
                <p:cNvSpPr>
                  <a:spLocks/>
                </p:cNvSpPr>
                <p:nvPr/>
              </p:nvSpPr>
              <p:spPr bwMode="auto">
                <a:xfrm>
                  <a:off x="5" y="1934"/>
                  <a:ext cx="95" cy="196"/>
                </a:xfrm>
                <a:custGeom>
                  <a:avLst/>
                  <a:gdLst>
                    <a:gd name="T0" fmla="*/ 62 w 95"/>
                    <a:gd name="T1" fmla="*/ 38 h 196"/>
                    <a:gd name="T2" fmla="*/ 44 w 95"/>
                    <a:gd name="T3" fmla="*/ 37 h 196"/>
                    <a:gd name="T4" fmla="*/ 26 w 95"/>
                    <a:gd name="T5" fmla="*/ 33 h 196"/>
                    <a:gd name="T6" fmla="*/ 15 w 95"/>
                    <a:gd name="T7" fmla="*/ 25 h 196"/>
                    <a:gd name="T8" fmla="*/ 8 w 95"/>
                    <a:gd name="T9" fmla="*/ 18 h 196"/>
                    <a:gd name="T10" fmla="*/ 0 w 95"/>
                    <a:gd name="T11" fmla="*/ 0 h 196"/>
                    <a:gd name="T12" fmla="*/ 12 w 95"/>
                    <a:gd name="T13" fmla="*/ 150 h 196"/>
                    <a:gd name="T14" fmla="*/ 20 w 95"/>
                    <a:gd name="T15" fmla="*/ 164 h 196"/>
                    <a:gd name="T16" fmla="*/ 29 w 95"/>
                    <a:gd name="T17" fmla="*/ 177 h 196"/>
                    <a:gd name="T18" fmla="*/ 40 w 95"/>
                    <a:gd name="T19" fmla="*/ 185 h 196"/>
                    <a:gd name="T20" fmla="*/ 50 w 95"/>
                    <a:gd name="T21" fmla="*/ 190 h 196"/>
                    <a:gd name="T22" fmla="*/ 62 w 95"/>
                    <a:gd name="T23" fmla="*/ 193 h 196"/>
                    <a:gd name="T24" fmla="*/ 73 w 95"/>
                    <a:gd name="T25" fmla="*/ 195 h 196"/>
                    <a:gd name="T26" fmla="*/ 86 w 95"/>
                    <a:gd name="T27" fmla="*/ 195 h 196"/>
                    <a:gd name="T28" fmla="*/ 91 w 95"/>
                    <a:gd name="T29" fmla="*/ 193 h 196"/>
                    <a:gd name="T30" fmla="*/ 94 w 95"/>
                    <a:gd name="T31" fmla="*/ 185 h 196"/>
                    <a:gd name="T32" fmla="*/ 93 w 95"/>
                    <a:gd name="T33" fmla="*/ 174 h 196"/>
                    <a:gd name="T34" fmla="*/ 85 w 95"/>
                    <a:gd name="T35" fmla="*/ 148 h 196"/>
                    <a:gd name="T36" fmla="*/ 71 w 95"/>
                    <a:gd name="T37" fmla="*/ 58 h 196"/>
                    <a:gd name="T38" fmla="*/ 69 w 95"/>
                    <a:gd name="T39" fmla="*/ 45 h 196"/>
                    <a:gd name="T40" fmla="*/ 62 w 95"/>
                    <a:gd name="T41" fmla="*/ 38 h 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95"/>
                    <a:gd name="T64" fmla="*/ 0 h 196"/>
                    <a:gd name="T65" fmla="*/ 95 w 95"/>
                    <a:gd name="T66" fmla="*/ 196 h 19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95" h="196">
                      <a:moveTo>
                        <a:pt x="62" y="38"/>
                      </a:moveTo>
                      <a:lnTo>
                        <a:pt x="44" y="37"/>
                      </a:lnTo>
                      <a:lnTo>
                        <a:pt x="26" y="33"/>
                      </a:lnTo>
                      <a:lnTo>
                        <a:pt x="15" y="25"/>
                      </a:lnTo>
                      <a:lnTo>
                        <a:pt x="8" y="18"/>
                      </a:lnTo>
                      <a:lnTo>
                        <a:pt x="0" y="0"/>
                      </a:lnTo>
                      <a:lnTo>
                        <a:pt x="12" y="150"/>
                      </a:lnTo>
                      <a:lnTo>
                        <a:pt x="20" y="164"/>
                      </a:lnTo>
                      <a:lnTo>
                        <a:pt x="29" y="177"/>
                      </a:lnTo>
                      <a:lnTo>
                        <a:pt x="40" y="185"/>
                      </a:lnTo>
                      <a:lnTo>
                        <a:pt x="50" y="190"/>
                      </a:lnTo>
                      <a:lnTo>
                        <a:pt x="62" y="193"/>
                      </a:lnTo>
                      <a:lnTo>
                        <a:pt x="73" y="195"/>
                      </a:lnTo>
                      <a:lnTo>
                        <a:pt x="86" y="195"/>
                      </a:lnTo>
                      <a:lnTo>
                        <a:pt x="91" y="193"/>
                      </a:lnTo>
                      <a:lnTo>
                        <a:pt x="94" y="185"/>
                      </a:lnTo>
                      <a:lnTo>
                        <a:pt x="93" y="174"/>
                      </a:lnTo>
                      <a:lnTo>
                        <a:pt x="85" y="148"/>
                      </a:lnTo>
                      <a:lnTo>
                        <a:pt x="71" y="58"/>
                      </a:lnTo>
                      <a:lnTo>
                        <a:pt x="69" y="45"/>
                      </a:lnTo>
                      <a:lnTo>
                        <a:pt x="62" y="38"/>
                      </a:lnTo>
                    </a:path>
                  </a:pathLst>
                </a:custGeom>
                <a:solidFill>
                  <a:srgbClr val="60606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grpSp>
        <p:nvGrpSpPr>
          <p:cNvPr id="47114" name="Group 144"/>
          <p:cNvGrpSpPr>
            <a:grpSpLocks/>
          </p:cNvGrpSpPr>
          <p:nvPr/>
        </p:nvGrpSpPr>
        <p:grpSpPr bwMode="auto">
          <a:xfrm>
            <a:off x="8170863" y="2493963"/>
            <a:ext cx="749300" cy="674687"/>
            <a:chOff x="5137" y="1344"/>
            <a:chExt cx="472" cy="425"/>
          </a:xfrm>
        </p:grpSpPr>
        <p:grpSp>
          <p:nvGrpSpPr>
            <p:cNvPr id="47204" name="Group 145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47312" name="Freeform 146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rgbClr val="C0C0C0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13" name="Freeform 147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rgbClr val="C0C0C0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14" name="Freeform 148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47205" name="Freeform 149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47206" name="Group 150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47309" name="Freeform 151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10" name="Freeform 152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11" name="Freeform 153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47207" name="Group 154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47302" name="Freeform 155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03" name="Line 156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04" name="Line 157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05" name="Line 158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06" name="Line 159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07" name="Line 160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308" name="Line 161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47208" name="Group 162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47271" name="Group 163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47300" name="Freeform 164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301" name="Freeform 165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47272" name="Group 166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47273" name="Freeform 167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74" name="Freeform 168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75" name="Freeform 169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76" name="Freeform 170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77" name="Freeform 171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78" name="Freeform 172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79" name="Line 173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0" name="Line 174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1" name="Line 175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2" name="Line 176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3" name="Line 177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4" name="Line 178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5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6" name="Line 180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7" name="Line 181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8" name="Line 182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89" name="Line 183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0" name="Line 184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1" name="Line 185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2" name="Line 186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3" name="Line 187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4" name="Line 188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5" name="Line 189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6" name="Line 190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7" name="Line 191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8" name="Line 192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99" name="Line 193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47209" name="Group 194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47213" name="Group 195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47265" name="Freeform 196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66" name="Freeform 197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67" name="Freeform 198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68" name="Freeform 199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69" name="Freeform 200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70" name="Freeform 201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47214" name="Group 202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47252" name="Group 203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47256" name="Freeform 204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57" name="Freeform 205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58" name="Freeform 206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59" name="Freeform 207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60" name="Freeform 208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61" name="Freeform 209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62" name="Freeform 210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63" name="Freeform 211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64" name="Freeform 212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47253" name="Group 213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47254" name="Freeform 214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47255" name="Freeform 215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47215" name="Freeform 216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16" name="Freeform 217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17" name="Freeform 218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18" name="Freeform 219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19" name="Freeform 220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20" name="Freeform 221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21" name="Freeform 222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22" name="Freeform 223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23" name="Freeform 224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24" name="Freeform 225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25" name="Freeform 226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47226" name="Group 227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47242" name="Freeform 228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3" name="Freeform 229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4" name="Freeform 230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5" name="Freeform 231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6" name="Freeform 232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7" name="Freeform 233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8" name="Freeform 234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9" name="Freeform 235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50" name="Freeform 236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51" name="Freeform 237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47227" name="Group 238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47228" name="Freeform 239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29" name="Freeform 240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0" name="Freeform 241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1" name="Freeform 242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2" name="Freeform 243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3" name="Freeform 244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4" name="Freeform 245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5" name="Freeform 246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6" name="Freeform 247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7" name="Freeform 248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8" name="Freeform 249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39" name="Freeform 250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0" name="Freeform 251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47241" name="Freeform 252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47210" name="Group 253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47211" name="Freeform 254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212" name="Freeform 255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47115" name="Rectangle 256"/>
          <p:cNvSpPr>
            <a:spLocks noChangeArrowheads="1"/>
          </p:cNvSpPr>
          <p:nvPr/>
        </p:nvSpPr>
        <p:spPr bwMode="auto">
          <a:xfrm>
            <a:off x="2654300" y="2767013"/>
            <a:ext cx="3744913" cy="287337"/>
          </a:xfrm>
          <a:prstGeom prst="rect">
            <a:avLst/>
          </a:prstGeom>
          <a:solidFill>
            <a:schemeClr val="tx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7116" name="Rectangle 257"/>
          <p:cNvSpPr>
            <a:spLocks noChangeArrowheads="1"/>
          </p:cNvSpPr>
          <p:nvPr/>
        </p:nvSpPr>
        <p:spPr bwMode="auto">
          <a:xfrm>
            <a:off x="1069975" y="2795588"/>
            <a:ext cx="288925" cy="1444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7117" name="Rectangle 258"/>
          <p:cNvSpPr>
            <a:spLocks noChangeArrowheads="1"/>
          </p:cNvSpPr>
          <p:nvPr/>
        </p:nvSpPr>
        <p:spPr bwMode="auto">
          <a:xfrm>
            <a:off x="1430338" y="2795588"/>
            <a:ext cx="288925" cy="1444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7118" name="Rectangle 259"/>
          <p:cNvSpPr>
            <a:spLocks noChangeArrowheads="1"/>
          </p:cNvSpPr>
          <p:nvPr/>
        </p:nvSpPr>
        <p:spPr bwMode="auto">
          <a:xfrm>
            <a:off x="2870200" y="2852738"/>
            <a:ext cx="288925" cy="1444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7119" name="Rectangle 260"/>
          <p:cNvSpPr>
            <a:spLocks noChangeArrowheads="1"/>
          </p:cNvSpPr>
          <p:nvPr/>
        </p:nvSpPr>
        <p:spPr bwMode="auto">
          <a:xfrm>
            <a:off x="3303588" y="2838450"/>
            <a:ext cx="288925" cy="1444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7120" name="Rectangle 261"/>
          <p:cNvSpPr>
            <a:spLocks noChangeArrowheads="1"/>
          </p:cNvSpPr>
          <p:nvPr/>
        </p:nvSpPr>
        <p:spPr bwMode="auto">
          <a:xfrm>
            <a:off x="5173663" y="2838450"/>
            <a:ext cx="288925" cy="1444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7121" name="Rectangle 262"/>
          <p:cNvSpPr>
            <a:spLocks noChangeArrowheads="1"/>
          </p:cNvSpPr>
          <p:nvPr/>
        </p:nvSpPr>
        <p:spPr bwMode="auto">
          <a:xfrm>
            <a:off x="5605463" y="2838450"/>
            <a:ext cx="288925" cy="1444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7122" name="Rectangle 263"/>
          <p:cNvSpPr>
            <a:spLocks noChangeArrowheads="1"/>
          </p:cNvSpPr>
          <p:nvPr/>
        </p:nvSpPr>
        <p:spPr bwMode="auto">
          <a:xfrm>
            <a:off x="7262813" y="2838450"/>
            <a:ext cx="288925" cy="144463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47123" name="Rectangle 264"/>
          <p:cNvSpPr>
            <a:spLocks noChangeArrowheads="1"/>
          </p:cNvSpPr>
          <p:nvPr/>
        </p:nvSpPr>
        <p:spPr bwMode="auto">
          <a:xfrm>
            <a:off x="7623175" y="2824163"/>
            <a:ext cx="288925" cy="144462"/>
          </a:xfrm>
          <a:prstGeom prst="rect">
            <a:avLst/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2" name="Group 265"/>
          <p:cNvGrpSpPr>
            <a:grpSpLocks/>
          </p:cNvGrpSpPr>
          <p:nvPr/>
        </p:nvGrpSpPr>
        <p:grpSpPr bwMode="auto">
          <a:xfrm>
            <a:off x="638175" y="2925763"/>
            <a:ext cx="8037513" cy="935037"/>
            <a:chOff x="402" y="2296"/>
            <a:chExt cx="5063" cy="589"/>
          </a:xfrm>
        </p:grpSpPr>
        <p:sp>
          <p:nvSpPr>
            <p:cNvPr id="47200" name="Rectangle 266"/>
            <p:cNvSpPr>
              <a:spLocks noChangeArrowheads="1"/>
            </p:cNvSpPr>
            <p:nvPr/>
          </p:nvSpPr>
          <p:spPr bwMode="auto">
            <a:xfrm>
              <a:off x="1309" y="2296"/>
              <a:ext cx="981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eaLnBrk="0" hangingPunct="0">
                <a:spcBef>
                  <a:spcPct val="20000"/>
                </a:spcBef>
                <a:buClr>
                  <a:schemeClr val="bg2"/>
                </a:buClr>
              </a:pPr>
              <a:r>
                <a:rPr lang="en-US" sz="2400" b="1">
                  <a:solidFill>
                    <a:schemeClr val="bg2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7201" name="Rectangle 267"/>
            <p:cNvSpPr>
              <a:spLocks noChangeArrowheads="1"/>
            </p:cNvSpPr>
            <p:nvPr/>
          </p:nvSpPr>
          <p:spPr bwMode="auto">
            <a:xfrm>
              <a:off x="4150" y="2341"/>
              <a:ext cx="981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eaLnBrk="0" hangingPunct="0">
                <a:spcBef>
                  <a:spcPct val="20000"/>
                </a:spcBef>
                <a:buClr>
                  <a:schemeClr val="bg2"/>
                </a:buClr>
              </a:pPr>
              <a:r>
                <a:rPr lang="en-US" sz="2400" b="1">
                  <a:solidFill>
                    <a:schemeClr val="bg2"/>
                  </a:solidFill>
                  <a:latin typeface="Times New Roman" pitchFamily="18" charset="0"/>
                </a:rPr>
                <a:t>B</a:t>
              </a:r>
            </a:p>
          </p:txBody>
        </p:sp>
        <p:sp>
          <p:nvSpPr>
            <p:cNvPr id="47202" name="Rectangle 268"/>
            <p:cNvSpPr>
              <a:spLocks noChangeArrowheads="1"/>
            </p:cNvSpPr>
            <p:nvPr/>
          </p:nvSpPr>
          <p:spPr bwMode="auto">
            <a:xfrm>
              <a:off x="402" y="2296"/>
              <a:ext cx="981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eaLnBrk="0" hangingPunct="0">
                <a:spcBef>
                  <a:spcPct val="20000"/>
                </a:spcBef>
                <a:buClr>
                  <a:schemeClr val="bg2"/>
                </a:buClr>
              </a:pPr>
              <a:r>
                <a:rPr lang="en-US" sz="2400" b="1">
                  <a:solidFill>
                    <a:schemeClr val="bg2"/>
                  </a:solidFill>
                  <a:latin typeface="Times New Roman" pitchFamily="18" charset="0"/>
                </a:rPr>
                <a:t>a</a:t>
              </a:r>
            </a:p>
          </p:txBody>
        </p:sp>
        <p:sp>
          <p:nvSpPr>
            <p:cNvPr id="47203" name="Rectangle 269"/>
            <p:cNvSpPr>
              <a:spLocks noChangeArrowheads="1"/>
            </p:cNvSpPr>
            <p:nvPr/>
          </p:nvSpPr>
          <p:spPr bwMode="auto">
            <a:xfrm>
              <a:off x="5119" y="2296"/>
              <a:ext cx="346" cy="5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2075" tIns="46038" rIns="92075" bIns="46038"/>
            <a:lstStyle/>
            <a:p>
              <a:pPr eaLnBrk="0" hangingPunct="0">
                <a:spcBef>
                  <a:spcPct val="20000"/>
                </a:spcBef>
                <a:buClr>
                  <a:schemeClr val="bg2"/>
                </a:buClr>
              </a:pPr>
              <a:r>
                <a:rPr lang="en-US" sz="2400" b="1">
                  <a:solidFill>
                    <a:schemeClr val="bg2"/>
                  </a:solidFill>
                  <a:latin typeface="Times New Roman" pitchFamily="18" charset="0"/>
                </a:rPr>
                <a:t>b</a:t>
              </a:r>
            </a:p>
          </p:txBody>
        </p:sp>
      </p:grpSp>
      <p:sp>
        <p:nvSpPr>
          <p:cNvPr id="378126" name="Rectangle 270"/>
          <p:cNvSpPr>
            <a:spLocks noChangeArrowheads="1"/>
          </p:cNvSpPr>
          <p:nvPr/>
        </p:nvSpPr>
        <p:spPr bwMode="auto">
          <a:xfrm>
            <a:off x="625475" y="4797425"/>
            <a:ext cx="7920038" cy="143986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l"/>
            </a:pP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Objective: </a:t>
            </a: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two remote equipments are enabled to behave as if they were locally connected</a:t>
            </a:r>
          </a:p>
        </p:txBody>
      </p:sp>
      <p:grpSp>
        <p:nvGrpSpPr>
          <p:cNvPr id="47124" name="Group 271"/>
          <p:cNvGrpSpPr>
            <a:grpSpLocks/>
          </p:cNvGrpSpPr>
          <p:nvPr/>
        </p:nvGrpSpPr>
        <p:grpSpPr bwMode="auto">
          <a:xfrm>
            <a:off x="395288" y="3070225"/>
            <a:ext cx="2219325" cy="1798638"/>
            <a:chOff x="249" y="1934"/>
            <a:chExt cx="1398" cy="1133"/>
          </a:xfrm>
        </p:grpSpPr>
        <p:grpSp>
          <p:nvGrpSpPr>
            <p:cNvPr id="47178" name="Group 272"/>
            <p:cNvGrpSpPr>
              <a:grpSpLocks/>
            </p:cNvGrpSpPr>
            <p:nvPr/>
          </p:nvGrpSpPr>
          <p:grpSpPr bwMode="auto">
            <a:xfrm>
              <a:off x="249" y="1934"/>
              <a:ext cx="1398" cy="1133"/>
              <a:chOff x="249" y="2387"/>
              <a:chExt cx="1398" cy="1133"/>
            </a:xfrm>
          </p:grpSpPr>
          <p:grpSp>
            <p:nvGrpSpPr>
              <p:cNvPr id="47195" name="Group 273"/>
              <p:cNvGrpSpPr>
                <a:grpSpLocks/>
              </p:cNvGrpSpPr>
              <p:nvPr/>
            </p:nvGrpSpPr>
            <p:grpSpPr bwMode="auto">
              <a:xfrm>
                <a:off x="249" y="2976"/>
                <a:ext cx="1398" cy="544"/>
                <a:chOff x="666" y="3122"/>
                <a:chExt cx="1398" cy="544"/>
              </a:xfrm>
            </p:grpSpPr>
            <p:sp>
              <p:nvSpPr>
                <p:cNvPr id="47197" name="Rectangle 274"/>
                <p:cNvSpPr>
                  <a:spLocks noChangeArrowheads="1"/>
                </p:cNvSpPr>
                <p:nvPr/>
              </p:nvSpPr>
              <p:spPr bwMode="auto">
                <a:xfrm>
                  <a:off x="703" y="3158"/>
                  <a:ext cx="1224" cy="227"/>
                </a:xfrm>
                <a:prstGeom prst="rect">
                  <a:avLst/>
                </a:prstGeom>
                <a:solidFill>
                  <a:schemeClr val="accent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47198" name="Rectangle 275"/>
                <p:cNvSpPr>
                  <a:spLocks noChangeArrowheads="1"/>
                </p:cNvSpPr>
                <p:nvPr/>
              </p:nvSpPr>
              <p:spPr bwMode="auto">
                <a:xfrm>
                  <a:off x="666" y="3122"/>
                  <a:ext cx="1398" cy="5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bg2"/>
                    </a:buClr>
                  </a:pPr>
                  <a:r>
                    <a:rPr lang="en-US" sz="2400" b="1" dirty="0">
                      <a:latin typeface="Times New Roman" pitchFamily="18" charset="0"/>
                    </a:rPr>
                    <a:t>a-&gt;b    DATA</a:t>
                  </a:r>
                </a:p>
              </p:txBody>
            </p:sp>
            <p:sp>
              <p:nvSpPr>
                <p:cNvPr id="47199" name="Line 276"/>
                <p:cNvSpPr>
                  <a:spLocks noChangeShapeType="1"/>
                </p:cNvSpPr>
                <p:nvPr/>
              </p:nvSpPr>
              <p:spPr bwMode="auto">
                <a:xfrm>
                  <a:off x="1202" y="3158"/>
                  <a:ext cx="0" cy="227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47196" name="Line 277"/>
              <p:cNvSpPr>
                <a:spLocks noChangeShapeType="1"/>
              </p:cNvSpPr>
              <p:nvPr/>
            </p:nvSpPr>
            <p:spPr bwMode="auto">
              <a:xfrm>
                <a:off x="839" y="2387"/>
                <a:ext cx="0" cy="499"/>
              </a:xfrm>
              <a:prstGeom prst="line">
                <a:avLst/>
              </a:prstGeom>
              <a:noFill/>
              <a:ln w="12700">
                <a:solidFill>
                  <a:schemeClr val="bg2"/>
                </a:solidFill>
                <a:round/>
                <a:headEnd type="none" w="sm" len="sm"/>
                <a:tailEnd type="triangl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47179" name="Group 278"/>
            <p:cNvGrpSpPr>
              <a:grpSpLocks noChangeAspect="1"/>
            </p:cNvGrpSpPr>
            <p:nvPr/>
          </p:nvGrpSpPr>
          <p:grpSpPr bwMode="auto">
            <a:xfrm>
              <a:off x="900" y="2024"/>
              <a:ext cx="438" cy="453"/>
              <a:chOff x="900" y="2024"/>
              <a:chExt cx="438" cy="453"/>
            </a:xfrm>
          </p:grpSpPr>
          <p:sp>
            <p:nvSpPr>
              <p:cNvPr id="47180" name="AutoShape 279"/>
              <p:cNvSpPr>
                <a:spLocks noChangeAspect="1" noChangeArrowheads="1" noTextEdit="1"/>
              </p:cNvSpPr>
              <p:nvPr/>
            </p:nvSpPr>
            <p:spPr bwMode="auto">
              <a:xfrm>
                <a:off x="900" y="2024"/>
                <a:ext cx="438" cy="4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1" name="Freeform 280"/>
              <p:cNvSpPr>
                <a:spLocks/>
              </p:cNvSpPr>
              <p:nvPr/>
            </p:nvSpPr>
            <p:spPr bwMode="auto">
              <a:xfrm>
                <a:off x="900" y="2024"/>
                <a:ext cx="438" cy="453"/>
              </a:xfrm>
              <a:custGeom>
                <a:avLst/>
                <a:gdLst>
                  <a:gd name="T0" fmla="*/ 393 w 1314"/>
                  <a:gd name="T1" fmla="*/ 453 h 1359"/>
                  <a:gd name="T2" fmla="*/ 402 w 1314"/>
                  <a:gd name="T3" fmla="*/ 452 h 1359"/>
                  <a:gd name="T4" fmla="*/ 410 w 1314"/>
                  <a:gd name="T5" fmla="*/ 449 h 1359"/>
                  <a:gd name="T6" fmla="*/ 418 w 1314"/>
                  <a:gd name="T7" fmla="*/ 444 h 1359"/>
                  <a:gd name="T8" fmla="*/ 425 w 1314"/>
                  <a:gd name="T9" fmla="*/ 437 h 1359"/>
                  <a:gd name="T10" fmla="*/ 430 w 1314"/>
                  <a:gd name="T11" fmla="*/ 430 h 1359"/>
                  <a:gd name="T12" fmla="*/ 434 w 1314"/>
                  <a:gd name="T13" fmla="*/ 421 h 1359"/>
                  <a:gd name="T14" fmla="*/ 437 w 1314"/>
                  <a:gd name="T15" fmla="*/ 411 h 1359"/>
                  <a:gd name="T16" fmla="*/ 438 w 1314"/>
                  <a:gd name="T17" fmla="*/ 400 h 1359"/>
                  <a:gd name="T18" fmla="*/ 438 w 1314"/>
                  <a:gd name="T19" fmla="*/ 53 h 1359"/>
                  <a:gd name="T20" fmla="*/ 437 w 1314"/>
                  <a:gd name="T21" fmla="*/ 42 h 1359"/>
                  <a:gd name="T22" fmla="*/ 434 w 1314"/>
                  <a:gd name="T23" fmla="*/ 32 h 1359"/>
                  <a:gd name="T24" fmla="*/ 430 w 1314"/>
                  <a:gd name="T25" fmla="*/ 23 h 1359"/>
                  <a:gd name="T26" fmla="*/ 425 w 1314"/>
                  <a:gd name="T27" fmla="*/ 16 h 1359"/>
                  <a:gd name="T28" fmla="*/ 418 w 1314"/>
                  <a:gd name="T29" fmla="*/ 9 h 1359"/>
                  <a:gd name="T30" fmla="*/ 410 w 1314"/>
                  <a:gd name="T31" fmla="*/ 4 h 1359"/>
                  <a:gd name="T32" fmla="*/ 402 w 1314"/>
                  <a:gd name="T33" fmla="*/ 1 h 1359"/>
                  <a:gd name="T34" fmla="*/ 393 w 1314"/>
                  <a:gd name="T35" fmla="*/ 0 h 1359"/>
                  <a:gd name="T36" fmla="*/ 45 w 1314"/>
                  <a:gd name="T37" fmla="*/ 0 h 1359"/>
                  <a:gd name="T38" fmla="*/ 36 w 1314"/>
                  <a:gd name="T39" fmla="*/ 1 h 1359"/>
                  <a:gd name="T40" fmla="*/ 27 w 1314"/>
                  <a:gd name="T41" fmla="*/ 4 h 1359"/>
                  <a:gd name="T42" fmla="*/ 20 w 1314"/>
                  <a:gd name="T43" fmla="*/ 9 h 1359"/>
                  <a:gd name="T44" fmla="*/ 13 w 1314"/>
                  <a:gd name="T45" fmla="*/ 16 h 1359"/>
                  <a:gd name="T46" fmla="*/ 8 w 1314"/>
                  <a:gd name="T47" fmla="*/ 23 h 1359"/>
                  <a:gd name="T48" fmla="*/ 4 w 1314"/>
                  <a:gd name="T49" fmla="*/ 32 h 1359"/>
                  <a:gd name="T50" fmla="*/ 1 w 1314"/>
                  <a:gd name="T51" fmla="*/ 42 h 1359"/>
                  <a:gd name="T52" fmla="*/ 0 w 1314"/>
                  <a:gd name="T53" fmla="*/ 53 h 1359"/>
                  <a:gd name="T54" fmla="*/ 0 w 1314"/>
                  <a:gd name="T55" fmla="*/ 400 h 1359"/>
                  <a:gd name="T56" fmla="*/ 1 w 1314"/>
                  <a:gd name="T57" fmla="*/ 411 h 1359"/>
                  <a:gd name="T58" fmla="*/ 4 w 1314"/>
                  <a:gd name="T59" fmla="*/ 421 h 1359"/>
                  <a:gd name="T60" fmla="*/ 8 w 1314"/>
                  <a:gd name="T61" fmla="*/ 430 h 1359"/>
                  <a:gd name="T62" fmla="*/ 13 w 1314"/>
                  <a:gd name="T63" fmla="*/ 437 h 1359"/>
                  <a:gd name="T64" fmla="*/ 20 w 1314"/>
                  <a:gd name="T65" fmla="*/ 444 h 1359"/>
                  <a:gd name="T66" fmla="*/ 27 w 1314"/>
                  <a:gd name="T67" fmla="*/ 449 h 1359"/>
                  <a:gd name="T68" fmla="*/ 36 w 1314"/>
                  <a:gd name="T69" fmla="*/ 452 h 1359"/>
                  <a:gd name="T70" fmla="*/ 45 w 1314"/>
                  <a:gd name="T71" fmla="*/ 453 h 1359"/>
                  <a:gd name="T72" fmla="*/ 393 w 1314"/>
                  <a:gd name="T73" fmla="*/ 453 h 1359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314"/>
                  <a:gd name="T112" fmla="*/ 0 h 1359"/>
                  <a:gd name="T113" fmla="*/ 1314 w 1314"/>
                  <a:gd name="T114" fmla="*/ 1359 h 1359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314" h="1359">
                    <a:moveTo>
                      <a:pt x="1179" y="1359"/>
                    </a:moveTo>
                    <a:lnTo>
                      <a:pt x="1206" y="1356"/>
                    </a:lnTo>
                    <a:lnTo>
                      <a:pt x="1231" y="1347"/>
                    </a:lnTo>
                    <a:lnTo>
                      <a:pt x="1255" y="1332"/>
                    </a:lnTo>
                    <a:lnTo>
                      <a:pt x="1275" y="1312"/>
                    </a:lnTo>
                    <a:lnTo>
                      <a:pt x="1291" y="1290"/>
                    </a:lnTo>
                    <a:lnTo>
                      <a:pt x="1303" y="1263"/>
                    </a:lnTo>
                    <a:lnTo>
                      <a:pt x="1311" y="1233"/>
                    </a:lnTo>
                    <a:lnTo>
                      <a:pt x="1314" y="1201"/>
                    </a:lnTo>
                    <a:lnTo>
                      <a:pt x="1314" y="158"/>
                    </a:lnTo>
                    <a:lnTo>
                      <a:pt x="1311" y="126"/>
                    </a:lnTo>
                    <a:lnTo>
                      <a:pt x="1303" y="96"/>
                    </a:lnTo>
                    <a:lnTo>
                      <a:pt x="1291" y="69"/>
                    </a:lnTo>
                    <a:lnTo>
                      <a:pt x="1275" y="47"/>
                    </a:lnTo>
                    <a:lnTo>
                      <a:pt x="1255" y="27"/>
                    </a:lnTo>
                    <a:lnTo>
                      <a:pt x="1231" y="12"/>
                    </a:lnTo>
                    <a:lnTo>
                      <a:pt x="1206" y="3"/>
                    </a:lnTo>
                    <a:lnTo>
                      <a:pt x="1179" y="0"/>
                    </a:lnTo>
                    <a:lnTo>
                      <a:pt x="134" y="0"/>
                    </a:lnTo>
                    <a:lnTo>
                      <a:pt x="107" y="3"/>
                    </a:lnTo>
                    <a:lnTo>
                      <a:pt x="82" y="12"/>
                    </a:lnTo>
                    <a:lnTo>
                      <a:pt x="59" y="27"/>
                    </a:lnTo>
                    <a:lnTo>
                      <a:pt x="39" y="47"/>
                    </a:lnTo>
                    <a:lnTo>
                      <a:pt x="23" y="69"/>
                    </a:lnTo>
                    <a:lnTo>
                      <a:pt x="11" y="96"/>
                    </a:lnTo>
                    <a:lnTo>
                      <a:pt x="3" y="126"/>
                    </a:lnTo>
                    <a:lnTo>
                      <a:pt x="0" y="158"/>
                    </a:lnTo>
                    <a:lnTo>
                      <a:pt x="0" y="1201"/>
                    </a:lnTo>
                    <a:lnTo>
                      <a:pt x="3" y="1233"/>
                    </a:lnTo>
                    <a:lnTo>
                      <a:pt x="11" y="1263"/>
                    </a:lnTo>
                    <a:lnTo>
                      <a:pt x="23" y="1290"/>
                    </a:lnTo>
                    <a:lnTo>
                      <a:pt x="39" y="1312"/>
                    </a:lnTo>
                    <a:lnTo>
                      <a:pt x="59" y="1332"/>
                    </a:lnTo>
                    <a:lnTo>
                      <a:pt x="82" y="1347"/>
                    </a:lnTo>
                    <a:lnTo>
                      <a:pt x="107" y="1356"/>
                    </a:lnTo>
                    <a:lnTo>
                      <a:pt x="134" y="1359"/>
                    </a:lnTo>
                    <a:lnTo>
                      <a:pt x="1179" y="1359"/>
                    </a:lnTo>
                    <a:close/>
                  </a:path>
                </a:pathLst>
              </a:custGeom>
              <a:solidFill>
                <a:srgbClr val="93B2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2" name="Freeform 281"/>
              <p:cNvSpPr>
                <a:spLocks/>
              </p:cNvSpPr>
              <p:nvPr/>
            </p:nvSpPr>
            <p:spPr bwMode="auto">
              <a:xfrm>
                <a:off x="989" y="2172"/>
                <a:ext cx="265" cy="172"/>
              </a:xfrm>
              <a:custGeom>
                <a:avLst/>
                <a:gdLst>
                  <a:gd name="T0" fmla="*/ 119 w 795"/>
                  <a:gd name="T1" fmla="*/ 0 h 514"/>
                  <a:gd name="T2" fmla="*/ 93 w 795"/>
                  <a:gd name="T3" fmla="*/ 4 h 514"/>
                  <a:gd name="T4" fmla="*/ 70 w 795"/>
                  <a:gd name="T5" fmla="*/ 10 h 514"/>
                  <a:gd name="T6" fmla="*/ 49 w 795"/>
                  <a:gd name="T7" fmla="*/ 20 h 514"/>
                  <a:gd name="T8" fmla="*/ 30 w 795"/>
                  <a:gd name="T9" fmla="*/ 31 h 514"/>
                  <a:gd name="T10" fmla="*/ 16 w 795"/>
                  <a:gd name="T11" fmla="*/ 45 h 514"/>
                  <a:gd name="T12" fmla="*/ 6 w 795"/>
                  <a:gd name="T13" fmla="*/ 60 h 514"/>
                  <a:gd name="T14" fmla="*/ 1 w 795"/>
                  <a:gd name="T15" fmla="*/ 77 h 514"/>
                  <a:gd name="T16" fmla="*/ 1 w 795"/>
                  <a:gd name="T17" fmla="*/ 95 h 514"/>
                  <a:gd name="T18" fmla="*/ 6 w 795"/>
                  <a:gd name="T19" fmla="*/ 111 h 514"/>
                  <a:gd name="T20" fmla="*/ 16 w 795"/>
                  <a:gd name="T21" fmla="*/ 127 h 514"/>
                  <a:gd name="T22" fmla="*/ 30 w 795"/>
                  <a:gd name="T23" fmla="*/ 141 h 514"/>
                  <a:gd name="T24" fmla="*/ 49 w 795"/>
                  <a:gd name="T25" fmla="*/ 153 h 514"/>
                  <a:gd name="T26" fmla="*/ 70 w 795"/>
                  <a:gd name="T27" fmla="*/ 162 h 514"/>
                  <a:gd name="T28" fmla="*/ 93 w 795"/>
                  <a:gd name="T29" fmla="*/ 168 h 514"/>
                  <a:gd name="T30" fmla="*/ 119 w 795"/>
                  <a:gd name="T31" fmla="*/ 172 h 514"/>
                  <a:gd name="T32" fmla="*/ 146 w 795"/>
                  <a:gd name="T33" fmla="*/ 172 h 514"/>
                  <a:gd name="T34" fmla="*/ 172 w 795"/>
                  <a:gd name="T35" fmla="*/ 168 h 514"/>
                  <a:gd name="T36" fmla="*/ 196 w 795"/>
                  <a:gd name="T37" fmla="*/ 162 h 514"/>
                  <a:gd name="T38" fmla="*/ 217 w 795"/>
                  <a:gd name="T39" fmla="*/ 153 h 514"/>
                  <a:gd name="T40" fmla="*/ 235 w 795"/>
                  <a:gd name="T41" fmla="*/ 141 h 514"/>
                  <a:gd name="T42" fmla="*/ 249 w 795"/>
                  <a:gd name="T43" fmla="*/ 127 h 514"/>
                  <a:gd name="T44" fmla="*/ 259 w 795"/>
                  <a:gd name="T45" fmla="*/ 111 h 514"/>
                  <a:gd name="T46" fmla="*/ 264 w 795"/>
                  <a:gd name="T47" fmla="*/ 95 h 514"/>
                  <a:gd name="T48" fmla="*/ 264 w 795"/>
                  <a:gd name="T49" fmla="*/ 77 h 514"/>
                  <a:gd name="T50" fmla="*/ 259 w 795"/>
                  <a:gd name="T51" fmla="*/ 60 h 514"/>
                  <a:gd name="T52" fmla="*/ 249 w 795"/>
                  <a:gd name="T53" fmla="*/ 45 h 514"/>
                  <a:gd name="T54" fmla="*/ 235 w 795"/>
                  <a:gd name="T55" fmla="*/ 31 h 514"/>
                  <a:gd name="T56" fmla="*/ 217 w 795"/>
                  <a:gd name="T57" fmla="*/ 20 h 514"/>
                  <a:gd name="T58" fmla="*/ 196 w 795"/>
                  <a:gd name="T59" fmla="*/ 10 h 514"/>
                  <a:gd name="T60" fmla="*/ 172 w 795"/>
                  <a:gd name="T61" fmla="*/ 4 h 514"/>
                  <a:gd name="T62" fmla="*/ 146 w 795"/>
                  <a:gd name="T63" fmla="*/ 0 h 51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95"/>
                  <a:gd name="T97" fmla="*/ 0 h 514"/>
                  <a:gd name="T98" fmla="*/ 795 w 795"/>
                  <a:gd name="T99" fmla="*/ 514 h 51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95" h="514">
                    <a:moveTo>
                      <a:pt x="397" y="0"/>
                    </a:moveTo>
                    <a:lnTo>
                      <a:pt x="357" y="1"/>
                    </a:lnTo>
                    <a:lnTo>
                      <a:pt x="317" y="5"/>
                    </a:lnTo>
                    <a:lnTo>
                      <a:pt x="279" y="12"/>
                    </a:lnTo>
                    <a:lnTo>
                      <a:pt x="243" y="20"/>
                    </a:lnTo>
                    <a:lnTo>
                      <a:pt x="209" y="31"/>
                    </a:lnTo>
                    <a:lnTo>
                      <a:pt x="175" y="44"/>
                    </a:lnTo>
                    <a:lnTo>
                      <a:pt x="146" y="59"/>
                    </a:lnTo>
                    <a:lnTo>
                      <a:pt x="116" y="75"/>
                    </a:lnTo>
                    <a:lnTo>
                      <a:pt x="91" y="94"/>
                    </a:lnTo>
                    <a:lnTo>
                      <a:pt x="68" y="114"/>
                    </a:lnTo>
                    <a:lnTo>
                      <a:pt x="48" y="134"/>
                    </a:lnTo>
                    <a:lnTo>
                      <a:pt x="31" y="156"/>
                    </a:lnTo>
                    <a:lnTo>
                      <a:pt x="17" y="180"/>
                    </a:lnTo>
                    <a:lnTo>
                      <a:pt x="8" y="204"/>
                    </a:lnTo>
                    <a:lnTo>
                      <a:pt x="3" y="230"/>
                    </a:lnTo>
                    <a:lnTo>
                      <a:pt x="0" y="257"/>
                    </a:lnTo>
                    <a:lnTo>
                      <a:pt x="3" y="283"/>
                    </a:lnTo>
                    <a:lnTo>
                      <a:pt x="8" y="309"/>
                    </a:lnTo>
                    <a:lnTo>
                      <a:pt x="17" y="333"/>
                    </a:lnTo>
                    <a:lnTo>
                      <a:pt x="31" y="357"/>
                    </a:lnTo>
                    <a:lnTo>
                      <a:pt x="48" y="379"/>
                    </a:lnTo>
                    <a:lnTo>
                      <a:pt x="68" y="401"/>
                    </a:lnTo>
                    <a:lnTo>
                      <a:pt x="91" y="421"/>
                    </a:lnTo>
                    <a:lnTo>
                      <a:pt x="116" y="438"/>
                    </a:lnTo>
                    <a:lnTo>
                      <a:pt x="146" y="456"/>
                    </a:lnTo>
                    <a:lnTo>
                      <a:pt x="175" y="470"/>
                    </a:lnTo>
                    <a:lnTo>
                      <a:pt x="209" y="484"/>
                    </a:lnTo>
                    <a:lnTo>
                      <a:pt x="243" y="494"/>
                    </a:lnTo>
                    <a:lnTo>
                      <a:pt x="279" y="502"/>
                    </a:lnTo>
                    <a:lnTo>
                      <a:pt x="317" y="509"/>
                    </a:lnTo>
                    <a:lnTo>
                      <a:pt x="357" y="513"/>
                    </a:lnTo>
                    <a:lnTo>
                      <a:pt x="397" y="514"/>
                    </a:lnTo>
                    <a:lnTo>
                      <a:pt x="437" y="513"/>
                    </a:lnTo>
                    <a:lnTo>
                      <a:pt x="477" y="509"/>
                    </a:lnTo>
                    <a:lnTo>
                      <a:pt x="515" y="502"/>
                    </a:lnTo>
                    <a:lnTo>
                      <a:pt x="552" y="494"/>
                    </a:lnTo>
                    <a:lnTo>
                      <a:pt x="587" y="484"/>
                    </a:lnTo>
                    <a:lnTo>
                      <a:pt x="619" y="470"/>
                    </a:lnTo>
                    <a:lnTo>
                      <a:pt x="650" y="456"/>
                    </a:lnTo>
                    <a:lnTo>
                      <a:pt x="679" y="438"/>
                    </a:lnTo>
                    <a:lnTo>
                      <a:pt x="704" y="421"/>
                    </a:lnTo>
                    <a:lnTo>
                      <a:pt x="727" y="401"/>
                    </a:lnTo>
                    <a:lnTo>
                      <a:pt x="747" y="379"/>
                    </a:lnTo>
                    <a:lnTo>
                      <a:pt x="765" y="357"/>
                    </a:lnTo>
                    <a:lnTo>
                      <a:pt x="778" y="333"/>
                    </a:lnTo>
                    <a:lnTo>
                      <a:pt x="787" y="309"/>
                    </a:lnTo>
                    <a:lnTo>
                      <a:pt x="793" y="283"/>
                    </a:lnTo>
                    <a:lnTo>
                      <a:pt x="795" y="257"/>
                    </a:lnTo>
                    <a:lnTo>
                      <a:pt x="793" y="230"/>
                    </a:lnTo>
                    <a:lnTo>
                      <a:pt x="787" y="204"/>
                    </a:lnTo>
                    <a:lnTo>
                      <a:pt x="778" y="180"/>
                    </a:lnTo>
                    <a:lnTo>
                      <a:pt x="765" y="156"/>
                    </a:lnTo>
                    <a:lnTo>
                      <a:pt x="747" y="134"/>
                    </a:lnTo>
                    <a:lnTo>
                      <a:pt x="727" y="114"/>
                    </a:lnTo>
                    <a:lnTo>
                      <a:pt x="704" y="94"/>
                    </a:lnTo>
                    <a:lnTo>
                      <a:pt x="679" y="75"/>
                    </a:lnTo>
                    <a:lnTo>
                      <a:pt x="650" y="59"/>
                    </a:lnTo>
                    <a:lnTo>
                      <a:pt x="619" y="44"/>
                    </a:lnTo>
                    <a:lnTo>
                      <a:pt x="587" y="31"/>
                    </a:lnTo>
                    <a:lnTo>
                      <a:pt x="552" y="20"/>
                    </a:lnTo>
                    <a:lnTo>
                      <a:pt x="515" y="12"/>
                    </a:lnTo>
                    <a:lnTo>
                      <a:pt x="477" y="5"/>
                    </a:lnTo>
                    <a:lnTo>
                      <a:pt x="437" y="1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3" name="Freeform 282"/>
              <p:cNvSpPr>
                <a:spLocks/>
              </p:cNvSpPr>
              <p:nvPr/>
            </p:nvSpPr>
            <p:spPr bwMode="auto">
              <a:xfrm>
                <a:off x="1004" y="2187"/>
                <a:ext cx="234" cy="141"/>
              </a:xfrm>
              <a:custGeom>
                <a:avLst/>
                <a:gdLst>
                  <a:gd name="T0" fmla="*/ 0 w 702"/>
                  <a:gd name="T1" fmla="*/ 63 h 423"/>
                  <a:gd name="T2" fmla="*/ 5 w 702"/>
                  <a:gd name="T3" fmla="*/ 50 h 423"/>
                  <a:gd name="T4" fmla="*/ 14 w 702"/>
                  <a:gd name="T5" fmla="*/ 37 h 423"/>
                  <a:gd name="T6" fmla="*/ 27 w 702"/>
                  <a:gd name="T7" fmla="*/ 26 h 423"/>
                  <a:gd name="T8" fmla="*/ 43 w 702"/>
                  <a:gd name="T9" fmla="*/ 16 h 423"/>
                  <a:gd name="T10" fmla="*/ 61 w 702"/>
                  <a:gd name="T11" fmla="*/ 9 h 423"/>
                  <a:gd name="T12" fmla="*/ 82 w 702"/>
                  <a:gd name="T13" fmla="*/ 3 h 423"/>
                  <a:gd name="T14" fmla="*/ 105 w 702"/>
                  <a:gd name="T15" fmla="*/ 1 h 423"/>
                  <a:gd name="T16" fmla="*/ 129 w 702"/>
                  <a:gd name="T17" fmla="*/ 1 h 423"/>
                  <a:gd name="T18" fmla="*/ 151 w 702"/>
                  <a:gd name="T19" fmla="*/ 3 h 423"/>
                  <a:gd name="T20" fmla="*/ 172 w 702"/>
                  <a:gd name="T21" fmla="*/ 9 h 423"/>
                  <a:gd name="T22" fmla="*/ 191 w 702"/>
                  <a:gd name="T23" fmla="*/ 16 h 423"/>
                  <a:gd name="T24" fmla="*/ 207 w 702"/>
                  <a:gd name="T25" fmla="*/ 26 h 423"/>
                  <a:gd name="T26" fmla="*/ 220 w 702"/>
                  <a:gd name="T27" fmla="*/ 37 h 423"/>
                  <a:gd name="T28" fmla="*/ 229 w 702"/>
                  <a:gd name="T29" fmla="*/ 50 h 423"/>
                  <a:gd name="T30" fmla="*/ 233 w 702"/>
                  <a:gd name="T31" fmla="*/ 63 h 423"/>
                  <a:gd name="T32" fmla="*/ 233 w 702"/>
                  <a:gd name="T33" fmla="*/ 78 h 423"/>
                  <a:gd name="T34" fmla="*/ 229 w 702"/>
                  <a:gd name="T35" fmla="*/ 91 h 423"/>
                  <a:gd name="T36" fmla="*/ 220 w 702"/>
                  <a:gd name="T37" fmla="*/ 104 h 423"/>
                  <a:gd name="T38" fmla="*/ 207 w 702"/>
                  <a:gd name="T39" fmla="*/ 115 h 423"/>
                  <a:gd name="T40" fmla="*/ 191 w 702"/>
                  <a:gd name="T41" fmla="*/ 125 h 423"/>
                  <a:gd name="T42" fmla="*/ 172 w 702"/>
                  <a:gd name="T43" fmla="*/ 132 h 423"/>
                  <a:gd name="T44" fmla="*/ 151 w 702"/>
                  <a:gd name="T45" fmla="*/ 138 h 423"/>
                  <a:gd name="T46" fmla="*/ 129 w 702"/>
                  <a:gd name="T47" fmla="*/ 140 h 423"/>
                  <a:gd name="T48" fmla="*/ 105 w 702"/>
                  <a:gd name="T49" fmla="*/ 140 h 423"/>
                  <a:gd name="T50" fmla="*/ 82 w 702"/>
                  <a:gd name="T51" fmla="*/ 138 h 423"/>
                  <a:gd name="T52" fmla="*/ 61 w 702"/>
                  <a:gd name="T53" fmla="*/ 132 h 423"/>
                  <a:gd name="T54" fmla="*/ 43 w 702"/>
                  <a:gd name="T55" fmla="*/ 125 h 423"/>
                  <a:gd name="T56" fmla="*/ 27 w 702"/>
                  <a:gd name="T57" fmla="*/ 115 h 423"/>
                  <a:gd name="T58" fmla="*/ 14 w 702"/>
                  <a:gd name="T59" fmla="*/ 104 h 423"/>
                  <a:gd name="T60" fmla="*/ 5 w 702"/>
                  <a:gd name="T61" fmla="*/ 91 h 423"/>
                  <a:gd name="T62" fmla="*/ 0 w 702"/>
                  <a:gd name="T63" fmla="*/ 78 h 423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02"/>
                  <a:gd name="T97" fmla="*/ 0 h 423"/>
                  <a:gd name="T98" fmla="*/ 702 w 702"/>
                  <a:gd name="T99" fmla="*/ 423 h 423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02" h="423">
                    <a:moveTo>
                      <a:pt x="0" y="212"/>
                    </a:moveTo>
                    <a:lnTo>
                      <a:pt x="1" y="190"/>
                    </a:lnTo>
                    <a:lnTo>
                      <a:pt x="6" y="169"/>
                    </a:lnTo>
                    <a:lnTo>
                      <a:pt x="16" y="149"/>
                    </a:lnTo>
                    <a:lnTo>
                      <a:pt x="28" y="130"/>
                    </a:lnTo>
                    <a:lnTo>
                      <a:pt x="43" y="111"/>
                    </a:lnTo>
                    <a:lnTo>
                      <a:pt x="60" y="94"/>
                    </a:lnTo>
                    <a:lnTo>
                      <a:pt x="80" y="78"/>
                    </a:lnTo>
                    <a:lnTo>
                      <a:pt x="103" y="62"/>
                    </a:lnTo>
                    <a:lnTo>
                      <a:pt x="128" y="49"/>
                    </a:lnTo>
                    <a:lnTo>
                      <a:pt x="155" y="36"/>
                    </a:lnTo>
                    <a:lnTo>
                      <a:pt x="183" y="26"/>
                    </a:lnTo>
                    <a:lnTo>
                      <a:pt x="214" y="16"/>
                    </a:lnTo>
                    <a:lnTo>
                      <a:pt x="246" y="10"/>
                    </a:lnTo>
                    <a:lnTo>
                      <a:pt x="279" y="4"/>
                    </a:lnTo>
                    <a:lnTo>
                      <a:pt x="314" y="2"/>
                    </a:lnTo>
                    <a:lnTo>
                      <a:pt x="350" y="0"/>
                    </a:lnTo>
                    <a:lnTo>
                      <a:pt x="386" y="2"/>
                    </a:lnTo>
                    <a:lnTo>
                      <a:pt x="421" y="4"/>
                    </a:lnTo>
                    <a:lnTo>
                      <a:pt x="454" y="10"/>
                    </a:lnTo>
                    <a:lnTo>
                      <a:pt x="486" y="16"/>
                    </a:lnTo>
                    <a:lnTo>
                      <a:pt x="517" y="26"/>
                    </a:lnTo>
                    <a:lnTo>
                      <a:pt x="547" y="36"/>
                    </a:lnTo>
                    <a:lnTo>
                      <a:pt x="573" y="49"/>
                    </a:lnTo>
                    <a:lnTo>
                      <a:pt x="599" y="62"/>
                    </a:lnTo>
                    <a:lnTo>
                      <a:pt x="621" y="78"/>
                    </a:lnTo>
                    <a:lnTo>
                      <a:pt x="641" y="94"/>
                    </a:lnTo>
                    <a:lnTo>
                      <a:pt x="659" y="111"/>
                    </a:lnTo>
                    <a:lnTo>
                      <a:pt x="674" y="130"/>
                    </a:lnTo>
                    <a:lnTo>
                      <a:pt x="686" y="149"/>
                    </a:lnTo>
                    <a:lnTo>
                      <a:pt x="695" y="169"/>
                    </a:lnTo>
                    <a:lnTo>
                      <a:pt x="700" y="190"/>
                    </a:lnTo>
                    <a:lnTo>
                      <a:pt x="702" y="212"/>
                    </a:lnTo>
                    <a:lnTo>
                      <a:pt x="700" y="233"/>
                    </a:lnTo>
                    <a:lnTo>
                      <a:pt x="695" y="254"/>
                    </a:lnTo>
                    <a:lnTo>
                      <a:pt x="686" y="274"/>
                    </a:lnTo>
                    <a:lnTo>
                      <a:pt x="674" y="293"/>
                    </a:lnTo>
                    <a:lnTo>
                      <a:pt x="659" y="312"/>
                    </a:lnTo>
                    <a:lnTo>
                      <a:pt x="641" y="329"/>
                    </a:lnTo>
                    <a:lnTo>
                      <a:pt x="621" y="345"/>
                    </a:lnTo>
                    <a:lnTo>
                      <a:pt x="599" y="361"/>
                    </a:lnTo>
                    <a:lnTo>
                      <a:pt x="573" y="375"/>
                    </a:lnTo>
                    <a:lnTo>
                      <a:pt x="547" y="387"/>
                    </a:lnTo>
                    <a:lnTo>
                      <a:pt x="517" y="397"/>
                    </a:lnTo>
                    <a:lnTo>
                      <a:pt x="486" y="407"/>
                    </a:lnTo>
                    <a:lnTo>
                      <a:pt x="454" y="413"/>
                    </a:lnTo>
                    <a:lnTo>
                      <a:pt x="421" y="419"/>
                    </a:lnTo>
                    <a:lnTo>
                      <a:pt x="386" y="421"/>
                    </a:lnTo>
                    <a:lnTo>
                      <a:pt x="350" y="423"/>
                    </a:lnTo>
                    <a:lnTo>
                      <a:pt x="314" y="421"/>
                    </a:lnTo>
                    <a:lnTo>
                      <a:pt x="279" y="419"/>
                    </a:lnTo>
                    <a:lnTo>
                      <a:pt x="246" y="413"/>
                    </a:lnTo>
                    <a:lnTo>
                      <a:pt x="214" y="407"/>
                    </a:lnTo>
                    <a:lnTo>
                      <a:pt x="183" y="397"/>
                    </a:lnTo>
                    <a:lnTo>
                      <a:pt x="155" y="387"/>
                    </a:lnTo>
                    <a:lnTo>
                      <a:pt x="128" y="375"/>
                    </a:lnTo>
                    <a:lnTo>
                      <a:pt x="103" y="361"/>
                    </a:lnTo>
                    <a:lnTo>
                      <a:pt x="80" y="345"/>
                    </a:lnTo>
                    <a:lnTo>
                      <a:pt x="60" y="329"/>
                    </a:lnTo>
                    <a:lnTo>
                      <a:pt x="43" y="312"/>
                    </a:lnTo>
                    <a:lnTo>
                      <a:pt x="28" y="293"/>
                    </a:lnTo>
                    <a:lnTo>
                      <a:pt x="16" y="274"/>
                    </a:lnTo>
                    <a:lnTo>
                      <a:pt x="6" y="254"/>
                    </a:lnTo>
                    <a:lnTo>
                      <a:pt x="1" y="233"/>
                    </a:lnTo>
                    <a:lnTo>
                      <a:pt x="0" y="2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4" name="Freeform 283"/>
              <p:cNvSpPr>
                <a:spLocks/>
              </p:cNvSpPr>
              <p:nvPr/>
            </p:nvSpPr>
            <p:spPr bwMode="auto">
              <a:xfrm>
                <a:off x="1047" y="2183"/>
                <a:ext cx="146" cy="146"/>
              </a:xfrm>
              <a:custGeom>
                <a:avLst/>
                <a:gdLst>
                  <a:gd name="T0" fmla="*/ 0 w 437"/>
                  <a:gd name="T1" fmla="*/ 81 h 438"/>
                  <a:gd name="T2" fmla="*/ 3 w 437"/>
                  <a:gd name="T3" fmla="*/ 95 h 438"/>
                  <a:gd name="T4" fmla="*/ 9 w 437"/>
                  <a:gd name="T5" fmla="*/ 108 h 438"/>
                  <a:gd name="T6" fmla="*/ 17 w 437"/>
                  <a:gd name="T7" fmla="*/ 119 h 438"/>
                  <a:gd name="T8" fmla="*/ 27 w 437"/>
                  <a:gd name="T9" fmla="*/ 129 h 438"/>
                  <a:gd name="T10" fmla="*/ 38 w 437"/>
                  <a:gd name="T11" fmla="*/ 137 h 438"/>
                  <a:gd name="T12" fmla="*/ 51 w 437"/>
                  <a:gd name="T13" fmla="*/ 143 h 438"/>
                  <a:gd name="T14" fmla="*/ 66 w 437"/>
                  <a:gd name="T15" fmla="*/ 146 h 438"/>
                  <a:gd name="T16" fmla="*/ 81 w 437"/>
                  <a:gd name="T17" fmla="*/ 146 h 438"/>
                  <a:gd name="T18" fmla="*/ 95 w 437"/>
                  <a:gd name="T19" fmla="*/ 143 h 438"/>
                  <a:gd name="T20" fmla="*/ 108 w 437"/>
                  <a:gd name="T21" fmla="*/ 137 h 438"/>
                  <a:gd name="T22" fmla="*/ 119 w 437"/>
                  <a:gd name="T23" fmla="*/ 129 h 438"/>
                  <a:gd name="T24" fmla="*/ 130 w 437"/>
                  <a:gd name="T25" fmla="*/ 119 h 438"/>
                  <a:gd name="T26" fmla="*/ 137 w 437"/>
                  <a:gd name="T27" fmla="*/ 108 h 438"/>
                  <a:gd name="T28" fmla="*/ 143 w 437"/>
                  <a:gd name="T29" fmla="*/ 95 h 438"/>
                  <a:gd name="T30" fmla="*/ 146 w 437"/>
                  <a:gd name="T31" fmla="*/ 81 h 438"/>
                  <a:gd name="T32" fmla="*/ 146 w 437"/>
                  <a:gd name="T33" fmla="*/ 65 h 438"/>
                  <a:gd name="T34" fmla="*/ 143 w 437"/>
                  <a:gd name="T35" fmla="*/ 51 h 438"/>
                  <a:gd name="T36" fmla="*/ 137 w 437"/>
                  <a:gd name="T37" fmla="*/ 38 h 438"/>
                  <a:gd name="T38" fmla="*/ 130 w 437"/>
                  <a:gd name="T39" fmla="*/ 27 h 438"/>
                  <a:gd name="T40" fmla="*/ 119 w 437"/>
                  <a:gd name="T41" fmla="*/ 17 h 438"/>
                  <a:gd name="T42" fmla="*/ 108 w 437"/>
                  <a:gd name="T43" fmla="*/ 9 h 438"/>
                  <a:gd name="T44" fmla="*/ 95 w 437"/>
                  <a:gd name="T45" fmla="*/ 3 h 438"/>
                  <a:gd name="T46" fmla="*/ 81 w 437"/>
                  <a:gd name="T47" fmla="*/ 0 h 438"/>
                  <a:gd name="T48" fmla="*/ 66 w 437"/>
                  <a:gd name="T49" fmla="*/ 0 h 438"/>
                  <a:gd name="T50" fmla="*/ 51 w 437"/>
                  <a:gd name="T51" fmla="*/ 3 h 438"/>
                  <a:gd name="T52" fmla="*/ 38 w 437"/>
                  <a:gd name="T53" fmla="*/ 9 h 438"/>
                  <a:gd name="T54" fmla="*/ 27 w 437"/>
                  <a:gd name="T55" fmla="*/ 17 h 438"/>
                  <a:gd name="T56" fmla="*/ 17 w 437"/>
                  <a:gd name="T57" fmla="*/ 27 h 438"/>
                  <a:gd name="T58" fmla="*/ 9 w 437"/>
                  <a:gd name="T59" fmla="*/ 38 h 438"/>
                  <a:gd name="T60" fmla="*/ 3 w 437"/>
                  <a:gd name="T61" fmla="*/ 51 h 438"/>
                  <a:gd name="T62" fmla="*/ 0 w 437"/>
                  <a:gd name="T63" fmla="*/ 65 h 438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37"/>
                  <a:gd name="T97" fmla="*/ 0 h 438"/>
                  <a:gd name="T98" fmla="*/ 437 w 437"/>
                  <a:gd name="T99" fmla="*/ 438 h 438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37" h="438">
                    <a:moveTo>
                      <a:pt x="0" y="219"/>
                    </a:moveTo>
                    <a:lnTo>
                      <a:pt x="1" y="242"/>
                    </a:lnTo>
                    <a:lnTo>
                      <a:pt x="4" y="263"/>
                    </a:lnTo>
                    <a:lnTo>
                      <a:pt x="9" y="285"/>
                    </a:lnTo>
                    <a:lnTo>
                      <a:pt x="17" y="305"/>
                    </a:lnTo>
                    <a:lnTo>
                      <a:pt x="27" y="323"/>
                    </a:lnTo>
                    <a:lnTo>
                      <a:pt x="38" y="341"/>
                    </a:lnTo>
                    <a:lnTo>
                      <a:pt x="51" y="358"/>
                    </a:lnTo>
                    <a:lnTo>
                      <a:pt x="64" y="374"/>
                    </a:lnTo>
                    <a:lnTo>
                      <a:pt x="80" y="388"/>
                    </a:lnTo>
                    <a:lnTo>
                      <a:pt x="96" y="401"/>
                    </a:lnTo>
                    <a:lnTo>
                      <a:pt x="115" y="412"/>
                    </a:lnTo>
                    <a:lnTo>
                      <a:pt x="134" y="421"/>
                    </a:lnTo>
                    <a:lnTo>
                      <a:pt x="154" y="429"/>
                    </a:lnTo>
                    <a:lnTo>
                      <a:pt x="174" y="434"/>
                    </a:lnTo>
                    <a:lnTo>
                      <a:pt x="197" y="437"/>
                    </a:lnTo>
                    <a:lnTo>
                      <a:pt x="218" y="438"/>
                    </a:lnTo>
                    <a:lnTo>
                      <a:pt x="241" y="437"/>
                    </a:lnTo>
                    <a:lnTo>
                      <a:pt x="262" y="434"/>
                    </a:lnTo>
                    <a:lnTo>
                      <a:pt x="284" y="429"/>
                    </a:lnTo>
                    <a:lnTo>
                      <a:pt x="304" y="421"/>
                    </a:lnTo>
                    <a:lnTo>
                      <a:pt x="322" y="412"/>
                    </a:lnTo>
                    <a:lnTo>
                      <a:pt x="341" y="401"/>
                    </a:lnTo>
                    <a:lnTo>
                      <a:pt x="357" y="388"/>
                    </a:lnTo>
                    <a:lnTo>
                      <a:pt x="373" y="374"/>
                    </a:lnTo>
                    <a:lnTo>
                      <a:pt x="388" y="358"/>
                    </a:lnTo>
                    <a:lnTo>
                      <a:pt x="400" y="341"/>
                    </a:lnTo>
                    <a:lnTo>
                      <a:pt x="410" y="323"/>
                    </a:lnTo>
                    <a:lnTo>
                      <a:pt x="420" y="305"/>
                    </a:lnTo>
                    <a:lnTo>
                      <a:pt x="428" y="285"/>
                    </a:lnTo>
                    <a:lnTo>
                      <a:pt x="433" y="263"/>
                    </a:lnTo>
                    <a:lnTo>
                      <a:pt x="436" y="242"/>
                    </a:lnTo>
                    <a:lnTo>
                      <a:pt x="437" y="219"/>
                    </a:lnTo>
                    <a:lnTo>
                      <a:pt x="436" y="196"/>
                    </a:lnTo>
                    <a:lnTo>
                      <a:pt x="433" y="175"/>
                    </a:lnTo>
                    <a:lnTo>
                      <a:pt x="428" y="154"/>
                    </a:lnTo>
                    <a:lnTo>
                      <a:pt x="420" y="134"/>
                    </a:lnTo>
                    <a:lnTo>
                      <a:pt x="410" y="115"/>
                    </a:lnTo>
                    <a:lnTo>
                      <a:pt x="400" y="98"/>
                    </a:lnTo>
                    <a:lnTo>
                      <a:pt x="388" y="80"/>
                    </a:lnTo>
                    <a:lnTo>
                      <a:pt x="373" y="64"/>
                    </a:lnTo>
                    <a:lnTo>
                      <a:pt x="357" y="51"/>
                    </a:lnTo>
                    <a:lnTo>
                      <a:pt x="341" y="37"/>
                    </a:lnTo>
                    <a:lnTo>
                      <a:pt x="322" y="27"/>
                    </a:lnTo>
                    <a:lnTo>
                      <a:pt x="304" y="17"/>
                    </a:lnTo>
                    <a:lnTo>
                      <a:pt x="284" y="9"/>
                    </a:lnTo>
                    <a:lnTo>
                      <a:pt x="262" y="4"/>
                    </a:lnTo>
                    <a:lnTo>
                      <a:pt x="241" y="1"/>
                    </a:lnTo>
                    <a:lnTo>
                      <a:pt x="218" y="0"/>
                    </a:lnTo>
                    <a:lnTo>
                      <a:pt x="197" y="1"/>
                    </a:lnTo>
                    <a:lnTo>
                      <a:pt x="174" y="4"/>
                    </a:lnTo>
                    <a:lnTo>
                      <a:pt x="154" y="9"/>
                    </a:lnTo>
                    <a:lnTo>
                      <a:pt x="134" y="17"/>
                    </a:lnTo>
                    <a:lnTo>
                      <a:pt x="115" y="27"/>
                    </a:lnTo>
                    <a:lnTo>
                      <a:pt x="96" y="37"/>
                    </a:lnTo>
                    <a:lnTo>
                      <a:pt x="80" y="51"/>
                    </a:lnTo>
                    <a:lnTo>
                      <a:pt x="64" y="64"/>
                    </a:lnTo>
                    <a:lnTo>
                      <a:pt x="51" y="80"/>
                    </a:lnTo>
                    <a:lnTo>
                      <a:pt x="38" y="98"/>
                    </a:lnTo>
                    <a:lnTo>
                      <a:pt x="27" y="115"/>
                    </a:lnTo>
                    <a:lnTo>
                      <a:pt x="17" y="134"/>
                    </a:lnTo>
                    <a:lnTo>
                      <a:pt x="9" y="154"/>
                    </a:lnTo>
                    <a:lnTo>
                      <a:pt x="4" y="175"/>
                    </a:lnTo>
                    <a:lnTo>
                      <a:pt x="1" y="196"/>
                    </a:lnTo>
                    <a:lnTo>
                      <a:pt x="0" y="219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5" name="Freeform 284"/>
              <p:cNvSpPr>
                <a:spLocks/>
              </p:cNvSpPr>
              <p:nvPr/>
            </p:nvSpPr>
            <p:spPr bwMode="auto">
              <a:xfrm>
                <a:off x="1066" y="2202"/>
                <a:ext cx="108" cy="108"/>
              </a:xfrm>
              <a:custGeom>
                <a:avLst/>
                <a:gdLst>
                  <a:gd name="T0" fmla="*/ 0 w 325"/>
                  <a:gd name="T1" fmla="*/ 54 h 326"/>
                  <a:gd name="T2" fmla="*/ 1 w 325"/>
                  <a:gd name="T3" fmla="*/ 43 h 326"/>
                  <a:gd name="T4" fmla="*/ 4 w 325"/>
                  <a:gd name="T5" fmla="*/ 33 h 326"/>
                  <a:gd name="T6" fmla="*/ 9 w 325"/>
                  <a:gd name="T7" fmla="*/ 24 h 326"/>
                  <a:gd name="T8" fmla="*/ 16 w 325"/>
                  <a:gd name="T9" fmla="*/ 16 h 326"/>
                  <a:gd name="T10" fmla="*/ 24 w 325"/>
                  <a:gd name="T11" fmla="*/ 9 h 326"/>
                  <a:gd name="T12" fmla="*/ 33 w 325"/>
                  <a:gd name="T13" fmla="*/ 5 h 326"/>
                  <a:gd name="T14" fmla="*/ 43 w 325"/>
                  <a:gd name="T15" fmla="*/ 1 h 326"/>
                  <a:gd name="T16" fmla="*/ 54 w 325"/>
                  <a:gd name="T17" fmla="*/ 0 h 326"/>
                  <a:gd name="T18" fmla="*/ 65 w 325"/>
                  <a:gd name="T19" fmla="*/ 1 h 326"/>
                  <a:gd name="T20" fmla="*/ 75 w 325"/>
                  <a:gd name="T21" fmla="*/ 5 h 326"/>
                  <a:gd name="T22" fmla="*/ 84 w 325"/>
                  <a:gd name="T23" fmla="*/ 9 h 326"/>
                  <a:gd name="T24" fmla="*/ 92 w 325"/>
                  <a:gd name="T25" fmla="*/ 16 h 326"/>
                  <a:gd name="T26" fmla="*/ 99 w 325"/>
                  <a:gd name="T27" fmla="*/ 24 h 326"/>
                  <a:gd name="T28" fmla="*/ 104 w 325"/>
                  <a:gd name="T29" fmla="*/ 33 h 326"/>
                  <a:gd name="T30" fmla="*/ 107 w 325"/>
                  <a:gd name="T31" fmla="*/ 43 h 326"/>
                  <a:gd name="T32" fmla="*/ 108 w 325"/>
                  <a:gd name="T33" fmla="*/ 54 h 326"/>
                  <a:gd name="T34" fmla="*/ 107 w 325"/>
                  <a:gd name="T35" fmla="*/ 65 h 326"/>
                  <a:gd name="T36" fmla="*/ 104 w 325"/>
                  <a:gd name="T37" fmla="*/ 75 h 326"/>
                  <a:gd name="T38" fmla="*/ 99 w 325"/>
                  <a:gd name="T39" fmla="*/ 84 h 326"/>
                  <a:gd name="T40" fmla="*/ 92 w 325"/>
                  <a:gd name="T41" fmla="*/ 92 h 326"/>
                  <a:gd name="T42" fmla="*/ 84 w 325"/>
                  <a:gd name="T43" fmla="*/ 99 h 326"/>
                  <a:gd name="T44" fmla="*/ 75 w 325"/>
                  <a:gd name="T45" fmla="*/ 104 h 326"/>
                  <a:gd name="T46" fmla="*/ 65 w 325"/>
                  <a:gd name="T47" fmla="*/ 107 h 326"/>
                  <a:gd name="T48" fmla="*/ 54 w 325"/>
                  <a:gd name="T49" fmla="*/ 108 h 326"/>
                  <a:gd name="T50" fmla="*/ 43 w 325"/>
                  <a:gd name="T51" fmla="*/ 107 h 326"/>
                  <a:gd name="T52" fmla="*/ 33 w 325"/>
                  <a:gd name="T53" fmla="*/ 104 h 326"/>
                  <a:gd name="T54" fmla="*/ 24 w 325"/>
                  <a:gd name="T55" fmla="*/ 99 h 326"/>
                  <a:gd name="T56" fmla="*/ 16 w 325"/>
                  <a:gd name="T57" fmla="*/ 92 h 326"/>
                  <a:gd name="T58" fmla="*/ 9 w 325"/>
                  <a:gd name="T59" fmla="*/ 84 h 326"/>
                  <a:gd name="T60" fmla="*/ 4 w 325"/>
                  <a:gd name="T61" fmla="*/ 75 h 326"/>
                  <a:gd name="T62" fmla="*/ 1 w 325"/>
                  <a:gd name="T63" fmla="*/ 65 h 326"/>
                  <a:gd name="T64" fmla="*/ 0 w 325"/>
                  <a:gd name="T65" fmla="*/ 54 h 32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5"/>
                  <a:gd name="T100" fmla="*/ 0 h 326"/>
                  <a:gd name="T101" fmla="*/ 325 w 325"/>
                  <a:gd name="T102" fmla="*/ 326 h 32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5" h="326">
                    <a:moveTo>
                      <a:pt x="0" y="163"/>
                    </a:moveTo>
                    <a:lnTo>
                      <a:pt x="3" y="131"/>
                    </a:lnTo>
                    <a:lnTo>
                      <a:pt x="12" y="100"/>
                    </a:lnTo>
                    <a:lnTo>
                      <a:pt x="28" y="72"/>
                    </a:lnTo>
                    <a:lnTo>
                      <a:pt x="47" y="48"/>
                    </a:lnTo>
                    <a:lnTo>
                      <a:pt x="71" y="28"/>
                    </a:lnTo>
                    <a:lnTo>
                      <a:pt x="99" y="14"/>
                    </a:lnTo>
                    <a:lnTo>
                      <a:pt x="130" y="3"/>
                    </a:lnTo>
                    <a:lnTo>
                      <a:pt x="162" y="0"/>
                    </a:lnTo>
                    <a:lnTo>
                      <a:pt x="195" y="3"/>
                    </a:lnTo>
                    <a:lnTo>
                      <a:pt x="226" y="14"/>
                    </a:lnTo>
                    <a:lnTo>
                      <a:pt x="253" y="28"/>
                    </a:lnTo>
                    <a:lnTo>
                      <a:pt x="278" y="48"/>
                    </a:lnTo>
                    <a:lnTo>
                      <a:pt x="297" y="72"/>
                    </a:lnTo>
                    <a:lnTo>
                      <a:pt x="313" y="100"/>
                    </a:lnTo>
                    <a:lnTo>
                      <a:pt x="322" y="131"/>
                    </a:lnTo>
                    <a:lnTo>
                      <a:pt x="325" y="163"/>
                    </a:lnTo>
                    <a:lnTo>
                      <a:pt x="322" y="195"/>
                    </a:lnTo>
                    <a:lnTo>
                      <a:pt x="313" y="226"/>
                    </a:lnTo>
                    <a:lnTo>
                      <a:pt x="297" y="254"/>
                    </a:lnTo>
                    <a:lnTo>
                      <a:pt x="278" y="278"/>
                    </a:lnTo>
                    <a:lnTo>
                      <a:pt x="253" y="298"/>
                    </a:lnTo>
                    <a:lnTo>
                      <a:pt x="226" y="313"/>
                    </a:lnTo>
                    <a:lnTo>
                      <a:pt x="195" y="324"/>
                    </a:lnTo>
                    <a:lnTo>
                      <a:pt x="162" y="326"/>
                    </a:lnTo>
                    <a:lnTo>
                      <a:pt x="130" y="324"/>
                    </a:lnTo>
                    <a:lnTo>
                      <a:pt x="99" y="313"/>
                    </a:lnTo>
                    <a:lnTo>
                      <a:pt x="71" y="298"/>
                    </a:lnTo>
                    <a:lnTo>
                      <a:pt x="47" y="278"/>
                    </a:lnTo>
                    <a:lnTo>
                      <a:pt x="28" y="254"/>
                    </a:lnTo>
                    <a:lnTo>
                      <a:pt x="12" y="226"/>
                    </a:lnTo>
                    <a:lnTo>
                      <a:pt x="3" y="195"/>
                    </a:lnTo>
                    <a:lnTo>
                      <a:pt x="0" y="163"/>
                    </a:lnTo>
                    <a:close/>
                  </a:path>
                </a:pathLst>
              </a:custGeom>
              <a:solidFill>
                <a:srgbClr val="93B2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6" name="Freeform 285"/>
              <p:cNvSpPr>
                <a:spLocks/>
              </p:cNvSpPr>
              <p:nvPr/>
            </p:nvSpPr>
            <p:spPr bwMode="auto">
              <a:xfrm>
                <a:off x="1082" y="2218"/>
                <a:ext cx="76" cy="76"/>
              </a:xfrm>
              <a:custGeom>
                <a:avLst/>
                <a:gdLst>
                  <a:gd name="T0" fmla="*/ 0 w 229"/>
                  <a:gd name="T1" fmla="*/ 38 h 227"/>
                  <a:gd name="T2" fmla="*/ 1 w 229"/>
                  <a:gd name="T3" fmla="*/ 30 h 227"/>
                  <a:gd name="T4" fmla="*/ 3 w 229"/>
                  <a:gd name="T5" fmla="*/ 23 h 227"/>
                  <a:gd name="T6" fmla="*/ 7 w 229"/>
                  <a:gd name="T7" fmla="*/ 16 h 227"/>
                  <a:gd name="T8" fmla="*/ 11 w 229"/>
                  <a:gd name="T9" fmla="*/ 11 h 227"/>
                  <a:gd name="T10" fmla="*/ 17 w 229"/>
                  <a:gd name="T11" fmla="*/ 6 h 227"/>
                  <a:gd name="T12" fmla="*/ 23 w 229"/>
                  <a:gd name="T13" fmla="*/ 3 h 227"/>
                  <a:gd name="T14" fmla="*/ 30 w 229"/>
                  <a:gd name="T15" fmla="*/ 1 h 227"/>
                  <a:gd name="T16" fmla="*/ 38 w 229"/>
                  <a:gd name="T17" fmla="*/ 0 h 227"/>
                  <a:gd name="T18" fmla="*/ 45 w 229"/>
                  <a:gd name="T19" fmla="*/ 1 h 227"/>
                  <a:gd name="T20" fmla="*/ 52 w 229"/>
                  <a:gd name="T21" fmla="*/ 3 h 227"/>
                  <a:gd name="T22" fmla="*/ 59 w 229"/>
                  <a:gd name="T23" fmla="*/ 6 h 227"/>
                  <a:gd name="T24" fmla="*/ 65 w 229"/>
                  <a:gd name="T25" fmla="*/ 11 h 227"/>
                  <a:gd name="T26" fmla="*/ 69 w 229"/>
                  <a:gd name="T27" fmla="*/ 16 h 227"/>
                  <a:gd name="T28" fmla="*/ 73 w 229"/>
                  <a:gd name="T29" fmla="*/ 23 h 227"/>
                  <a:gd name="T30" fmla="*/ 75 w 229"/>
                  <a:gd name="T31" fmla="*/ 30 h 227"/>
                  <a:gd name="T32" fmla="*/ 76 w 229"/>
                  <a:gd name="T33" fmla="*/ 38 h 227"/>
                  <a:gd name="T34" fmla="*/ 75 w 229"/>
                  <a:gd name="T35" fmla="*/ 46 h 227"/>
                  <a:gd name="T36" fmla="*/ 73 w 229"/>
                  <a:gd name="T37" fmla="*/ 53 h 227"/>
                  <a:gd name="T38" fmla="*/ 69 w 229"/>
                  <a:gd name="T39" fmla="*/ 59 h 227"/>
                  <a:gd name="T40" fmla="*/ 65 w 229"/>
                  <a:gd name="T41" fmla="*/ 65 h 227"/>
                  <a:gd name="T42" fmla="*/ 59 w 229"/>
                  <a:gd name="T43" fmla="*/ 69 h 227"/>
                  <a:gd name="T44" fmla="*/ 52 w 229"/>
                  <a:gd name="T45" fmla="*/ 73 h 227"/>
                  <a:gd name="T46" fmla="*/ 45 w 229"/>
                  <a:gd name="T47" fmla="*/ 75 h 227"/>
                  <a:gd name="T48" fmla="*/ 38 w 229"/>
                  <a:gd name="T49" fmla="*/ 76 h 227"/>
                  <a:gd name="T50" fmla="*/ 30 w 229"/>
                  <a:gd name="T51" fmla="*/ 75 h 227"/>
                  <a:gd name="T52" fmla="*/ 23 w 229"/>
                  <a:gd name="T53" fmla="*/ 73 h 227"/>
                  <a:gd name="T54" fmla="*/ 17 w 229"/>
                  <a:gd name="T55" fmla="*/ 69 h 227"/>
                  <a:gd name="T56" fmla="*/ 11 w 229"/>
                  <a:gd name="T57" fmla="*/ 65 h 227"/>
                  <a:gd name="T58" fmla="*/ 7 w 229"/>
                  <a:gd name="T59" fmla="*/ 59 h 227"/>
                  <a:gd name="T60" fmla="*/ 3 w 229"/>
                  <a:gd name="T61" fmla="*/ 53 h 227"/>
                  <a:gd name="T62" fmla="*/ 1 w 229"/>
                  <a:gd name="T63" fmla="*/ 46 h 227"/>
                  <a:gd name="T64" fmla="*/ 0 w 229"/>
                  <a:gd name="T65" fmla="*/ 38 h 2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9"/>
                  <a:gd name="T100" fmla="*/ 0 h 227"/>
                  <a:gd name="T101" fmla="*/ 229 w 229"/>
                  <a:gd name="T102" fmla="*/ 227 h 2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9" h="227">
                    <a:moveTo>
                      <a:pt x="0" y="113"/>
                    </a:moveTo>
                    <a:lnTo>
                      <a:pt x="3" y="90"/>
                    </a:lnTo>
                    <a:lnTo>
                      <a:pt x="10" y="68"/>
                    </a:lnTo>
                    <a:lnTo>
                      <a:pt x="20" y="49"/>
                    </a:lnTo>
                    <a:lnTo>
                      <a:pt x="34" y="32"/>
                    </a:lnTo>
                    <a:lnTo>
                      <a:pt x="51" y="18"/>
                    </a:lnTo>
                    <a:lnTo>
                      <a:pt x="70" y="9"/>
                    </a:lnTo>
                    <a:lnTo>
                      <a:pt x="91" y="2"/>
                    </a:lnTo>
                    <a:lnTo>
                      <a:pt x="114" y="0"/>
                    </a:lnTo>
                    <a:lnTo>
                      <a:pt x="137" y="2"/>
                    </a:lnTo>
                    <a:lnTo>
                      <a:pt x="158" y="9"/>
                    </a:lnTo>
                    <a:lnTo>
                      <a:pt x="178" y="18"/>
                    </a:lnTo>
                    <a:lnTo>
                      <a:pt x="196" y="32"/>
                    </a:lnTo>
                    <a:lnTo>
                      <a:pt x="209" y="49"/>
                    </a:lnTo>
                    <a:lnTo>
                      <a:pt x="220" y="68"/>
                    </a:lnTo>
                    <a:lnTo>
                      <a:pt x="226" y="90"/>
                    </a:lnTo>
                    <a:lnTo>
                      <a:pt x="229" y="113"/>
                    </a:lnTo>
                    <a:lnTo>
                      <a:pt x="226" y="136"/>
                    </a:lnTo>
                    <a:lnTo>
                      <a:pt x="220" y="157"/>
                    </a:lnTo>
                    <a:lnTo>
                      <a:pt x="209" y="177"/>
                    </a:lnTo>
                    <a:lnTo>
                      <a:pt x="196" y="193"/>
                    </a:lnTo>
                    <a:lnTo>
                      <a:pt x="178" y="207"/>
                    </a:lnTo>
                    <a:lnTo>
                      <a:pt x="158" y="217"/>
                    </a:lnTo>
                    <a:lnTo>
                      <a:pt x="137" y="224"/>
                    </a:lnTo>
                    <a:lnTo>
                      <a:pt x="114" y="227"/>
                    </a:lnTo>
                    <a:lnTo>
                      <a:pt x="91" y="224"/>
                    </a:lnTo>
                    <a:lnTo>
                      <a:pt x="70" y="217"/>
                    </a:lnTo>
                    <a:lnTo>
                      <a:pt x="51" y="207"/>
                    </a:lnTo>
                    <a:lnTo>
                      <a:pt x="34" y="193"/>
                    </a:lnTo>
                    <a:lnTo>
                      <a:pt x="20" y="177"/>
                    </a:lnTo>
                    <a:lnTo>
                      <a:pt x="10" y="157"/>
                    </a:lnTo>
                    <a:lnTo>
                      <a:pt x="3" y="136"/>
                    </a:lnTo>
                    <a:lnTo>
                      <a:pt x="0" y="11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7" name="Freeform 286"/>
              <p:cNvSpPr>
                <a:spLocks/>
              </p:cNvSpPr>
              <p:nvPr/>
            </p:nvSpPr>
            <p:spPr bwMode="auto">
              <a:xfrm>
                <a:off x="1135" y="2224"/>
                <a:ext cx="23" cy="21"/>
              </a:xfrm>
              <a:custGeom>
                <a:avLst/>
                <a:gdLst>
                  <a:gd name="T0" fmla="*/ 23 w 68"/>
                  <a:gd name="T1" fmla="*/ 10 h 65"/>
                  <a:gd name="T2" fmla="*/ 22 w 68"/>
                  <a:gd name="T3" fmla="*/ 15 h 65"/>
                  <a:gd name="T4" fmla="*/ 20 w 68"/>
                  <a:gd name="T5" fmla="*/ 18 h 65"/>
                  <a:gd name="T6" fmla="*/ 16 w 68"/>
                  <a:gd name="T7" fmla="*/ 20 h 65"/>
                  <a:gd name="T8" fmla="*/ 12 w 68"/>
                  <a:gd name="T9" fmla="*/ 21 h 65"/>
                  <a:gd name="T10" fmla="*/ 12 w 68"/>
                  <a:gd name="T11" fmla="*/ 21 h 65"/>
                  <a:gd name="T12" fmla="*/ 7 w 68"/>
                  <a:gd name="T13" fmla="*/ 20 h 65"/>
                  <a:gd name="T14" fmla="*/ 3 w 68"/>
                  <a:gd name="T15" fmla="*/ 18 h 65"/>
                  <a:gd name="T16" fmla="*/ 1 w 68"/>
                  <a:gd name="T17" fmla="*/ 15 h 65"/>
                  <a:gd name="T18" fmla="*/ 0 w 68"/>
                  <a:gd name="T19" fmla="*/ 10 h 65"/>
                  <a:gd name="T20" fmla="*/ 0 w 68"/>
                  <a:gd name="T21" fmla="*/ 10 h 65"/>
                  <a:gd name="T22" fmla="*/ 1 w 68"/>
                  <a:gd name="T23" fmla="*/ 6 h 65"/>
                  <a:gd name="T24" fmla="*/ 3 w 68"/>
                  <a:gd name="T25" fmla="*/ 3 h 65"/>
                  <a:gd name="T26" fmla="*/ 7 w 68"/>
                  <a:gd name="T27" fmla="*/ 1 h 65"/>
                  <a:gd name="T28" fmla="*/ 12 w 68"/>
                  <a:gd name="T29" fmla="*/ 0 h 65"/>
                  <a:gd name="T30" fmla="*/ 12 w 68"/>
                  <a:gd name="T31" fmla="*/ 0 h 65"/>
                  <a:gd name="T32" fmla="*/ 16 w 68"/>
                  <a:gd name="T33" fmla="*/ 1 h 65"/>
                  <a:gd name="T34" fmla="*/ 20 w 68"/>
                  <a:gd name="T35" fmla="*/ 3 h 65"/>
                  <a:gd name="T36" fmla="*/ 22 w 68"/>
                  <a:gd name="T37" fmla="*/ 6 h 65"/>
                  <a:gd name="T38" fmla="*/ 23 w 68"/>
                  <a:gd name="T39" fmla="*/ 10 h 65"/>
                  <a:gd name="T40" fmla="*/ 23 w 68"/>
                  <a:gd name="T41" fmla="*/ 10 h 6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8"/>
                  <a:gd name="T64" fmla="*/ 0 h 65"/>
                  <a:gd name="T65" fmla="*/ 68 w 68"/>
                  <a:gd name="T66" fmla="*/ 65 h 6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8" h="65">
                    <a:moveTo>
                      <a:pt x="68" y="32"/>
                    </a:moveTo>
                    <a:lnTo>
                      <a:pt x="65" y="45"/>
                    </a:lnTo>
                    <a:lnTo>
                      <a:pt x="59" y="56"/>
                    </a:lnTo>
                    <a:lnTo>
                      <a:pt x="48" y="62"/>
                    </a:lnTo>
                    <a:lnTo>
                      <a:pt x="35" y="65"/>
                    </a:lnTo>
                    <a:lnTo>
                      <a:pt x="21" y="62"/>
                    </a:lnTo>
                    <a:lnTo>
                      <a:pt x="10" y="56"/>
                    </a:lnTo>
                    <a:lnTo>
                      <a:pt x="2" y="45"/>
                    </a:lnTo>
                    <a:lnTo>
                      <a:pt x="0" y="32"/>
                    </a:lnTo>
                    <a:lnTo>
                      <a:pt x="2" y="18"/>
                    </a:lnTo>
                    <a:lnTo>
                      <a:pt x="10" y="9"/>
                    </a:lnTo>
                    <a:lnTo>
                      <a:pt x="21" y="2"/>
                    </a:lnTo>
                    <a:lnTo>
                      <a:pt x="35" y="0"/>
                    </a:lnTo>
                    <a:lnTo>
                      <a:pt x="48" y="2"/>
                    </a:lnTo>
                    <a:lnTo>
                      <a:pt x="59" y="9"/>
                    </a:lnTo>
                    <a:lnTo>
                      <a:pt x="65" y="18"/>
                    </a:lnTo>
                    <a:lnTo>
                      <a:pt x="68" y="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8" name="Rectangle 287"/>
              <p:cNvSpPr>
                <a:spLocks noChangeArrowheads="1"/>
              </p:cNvSpPr>
              <p:nvPr/>
            </p:nvSpPr>
            <p:spPr bwMode="auto">
              <a:xfrm>
                <a:off x="1112" y="2140"/>
                <a:ext cx="12" cy="38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89" name="Freeform 288"/>
              <p:cNvSpPr>
                <a:spLocks/>
              </p:cNvSpPr>
              <p:nvPr/>
            </p:nvSpPr>
            <p:spPr bwMode="auto">
              <a:xfrm>
                <a:off x="1056" y="2145"/>
                <a:ext cx="23" cy="39"/>
              </a:xfrm>
              <a:custGeom>
                <a:avLst/>
                <a:gdLst>
                  <a:gd name="T0" fmla="*/ 0 w 67"/>
                  <a:gd name="T1" fmla="*/ 4 h 119"/>
                  <a:gd name="T2" fmla="*/ 11 w 67"/>
                  <a:gd name="T3" fmla="*/ 39 h 119"/>
                  <a:gd name="T4" fmla="*/ 23 w 67"/>
                  <a:gd name="T5" fmla="*/ 36 h 119"/>
                  <a:gd name="T6" fmla="*/ 12 w 67"/>
                  <a:gd name="T7" fmla="*/ 0 h 119"/>
                  <a:gd name="T8" fmla="*/ 0 w 67"/>
                  <a:gd name="T9" fmla="*/ 4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19"/>
                  <a:gd name="T17" fmla="*/ 67 w 67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19">
                    <a:moveTo>
                      <a:pt x="0" y="11"/>
                    </a:moveTo>
                    <a:lnTo>
                      <a:pt x="31" y="119"/>
                    </a:lnTo>
                    <a:lnTo>
                      <a:pt x="67" y="110"/>
                    </a:lnTo>
                    <a:lnTo>
                      <a:pt x="36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90" name="Freeform 289"/>
              <p:cNvSpPr>
                <a:spLocks/>
              </p:cNvSpPr>
              <p:nvPr/>
            </p:nvSpPr>
            <p:spPr bwMode="auto">
              <a:xfrm>
                <a:off x="1004" y="2165"/>
                <a:ext cx="32" cy="38"/>
              </a:xfrm>
              <a:custGeom>
                <a:avLst/>
                <a:gdLst>
                  <a:gd name="T0" fmla="*/ 0 w 98"/>
                  <a:gd name="T1" fmla="*/ 7 h 112"/>
                  <a:gd name="T2" fmla="*/ 23 w 98"/>
                  <a:gd name="T3" fmla="*/ 38 h 112"/>
                  <a:gd name="T4" fmla="*/ 32 w 98"/>
                  <a:gd name="T5" fmla="*/ 30 h 112"/>
                  <a:gd name="T6" fmla="*/ 10 w 98"/>
                  <a:gd name="T7" fmla="*/ 0 h 112"/>
                  <a:gd name="T8" fmla="*/ 0 w 98"/>
                  <a:gd name="T9" fmla="*/ 7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"/>
                  <a:gd name="T16" fmla="*/ 0 h 112"/>
                  <a:gd name="T17" fmla="*/ 98 w 98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" h="112">
                    <a:moveTo>
                      <a:pt x="0" y="22"/>
                    </a:moveTo>
                    <a:lnTo>
                      <a:pt x="69" y="112"/>
                    </a:lnTo>
                    <a:lnTo>
                      <a:pt x="98" y="89"/>
                    </a:lnTo>
                    <a:lnTo>
                      <a:pt x="30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91" name="Freeform 290"/>
              <p:cNvSpPr>
                <a:spLocks/>
              </p:cNvSpPr>
              <p:nvPr/>
            </p:nvSpPr>
            <p:spPr bwMode="auto">
              <a:xfrm>
                <a:off x="969" y="2206"/>
                <a:ext cx="37" cy="32"/>
              </a:xfrm>
              <a:custGeom>
                <a:avLst/>
                <a:gdLst>
                  <a:gd name="T0" fmla="*/ 0 w 112"/>
                  <a:gd name="T1" fmla="*/ 10 h 96"/>
                  <a:gd name="T2" fmla="*/ 30 w 112"/>
                  <a:gd name="T3" fmla="*/ 32 h 96"/>
                  <a:gd name="T4" fmla="*/ 37 w 112"/>
                  <a:gd name="T5" fmla="*/ 22 h 96"/>
                  <a:gd name="T6" fmla="*/ 7 w 112"/>
                  <a:gd name="T7" fmla="*/ 0 h 96"/>
                  <a:gd name="T8" fmla="*/ 0 w 112"/>
                  <a:gd name="T9" fmla="*/ 1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96"/>
                  <a:gd name="T17" fmla="*/ 112 w 11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96">
                    <a:moveTo>
                      <a:pt x="0" y="30"/>
                    </a:moveTo>
                    <a:lnTo>
                      <a:pt x="91" y="96"/>
                    </a:lnTo>
                    <a:lnTo>
                      <a:pt x="112" y="66"/>
                    </a:lnTo>
                    <a:lnTo>
                      <a:pt x="21" y="0"/>
                    </a:lnTo>
                    <a:lnTo>
                      <a:pt x="0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92" name="Freeform 291"/>
              <p:cNvSpPr>
                <a:spLocks/>
              </p:cNvSpPr>
              <p:nvPr/>
            </p:nvSpPr>
            <p:spPr bwMode="auto">
              <a:xfrm>
                <a:off x="1160" y="2145"/>
                <a:ext cx="22" cy="39"/>
              </a:xfrm>
              <a:custGeom>
                <a:avLst/>
                <a:gdLst>
                  <a:gd name="T0" fmla="*/ 22 w 66"/>
                  <a:gd name="T1" fmla="*/ 4 h 119"/>
                  <a:gd name="T2" fmla="*/ 12 w 66"/>
                  <a:gd name="T3" fmla="*/ 39 h 119"/>
                  <a:gd name="T4" fmla="*/ 0 w 66"/>
                  <a:gd name="T5" fmla="*/ 36 h 119"/>
                  <a:gd name="T6" fmla="*/ 10 w 66"/>
                  <a:gd name="T7" fmla="*/ 0 h 119"/>
                  <a:gd name="T8" fmla="*/ 22 w 66"/>
                  <a:gd name="T9" fmla="*/ 4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119"/>
                  <a:gd name="T17" fmla="*/ 66 w 66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119">
                    <a:moveTo>
                      <a:pt x="66" y="11"/>
                    </a:moveTo>
                    <a:lnTo>
                      <a:pt x="35" y="119"/>
                    </a:lnTo>
                    <a:lnTo>
                      <a:pt x="0" y="110"/>
                    </a:lnTo>
                    <a:lnTo>
                      <a:pt x="31" y="0"/>
                    </a:lnTo>
                    <a:lnTo>
                      <a:pt x="6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93" name="Freeform 292"/>
              <p:cNvSpPr>
                <a:spLocks/>
              </p:cNvSpPr>
              <p:nvPr/>
            </p:nvSpPr>
            <p:spPr bwMode="auto">
              <a:xfrm>
                <a:off x="1202" y="2165"/>
                <a:ext cx="32" cy="38"/>
              </a:xfrm>
              <a:custGeom>
                <a:avLst/>
                <a:gdLst>
                  <a:gd name="T0" fmla="*/ 32 w 98"/>
                  <a:gd name="T1" fmla="*/ 7 h 112"/>
                  <a:gd name="T2" fmla="*/ 9 w 98"/>
                  <a:gd name="T3" fmla="*/ 38 h 112"/>
                  <a:gd name="T4" fmla="*/ 0 w 98"/>
                  <a:gd name="T5" fmla="*/ 30 h 112"/>
                  <a:gd name="T6" fmla="*/ 22 w 98"/>
                  <a:gd name="T7" fmla="*/ 0 h 112"/>
                  <a:gd name="T8" fmla="*/ 32 w 98"/>
                  <a:gd name="T9" fmla="*/ 7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"/>
                  <a:gd name="T16" fmla="*/ 0 h 112"/>
                  <a:gd name="T17" fmla="*/ 98 w 98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" h="112">
                    <a:moveTo>
                      <a:pt x="98" y="22"/>
                    </a:moveTo>
                    <a:lnTo>
                      <a:pt x="29" y="112"/>
                    </a:lnTo>
                    <a:lnTo>
                      <a:pt x="0" y="89"/>
                    </a:lnTo>
                    <a:lnTo>
                      <a:pt x="68" y="0"/>
                    </a:lnTo>
                    <a:lnTo>
                      <a:pt x="98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94" name="Freeform 293"/>
              <p:cNvSpPr>
                <a:spLocks/>
              </p:cNvSpPr>
              <p:nvPr/>
            </p:nvSpPr>
            <p:spPr bwMode="auto">
              <a:xfrm>
                <a:off x="1232" y="2206"/>
                <a:ext cx="37" cy="32"/>
              </a:xfrm>
              <a:custGeom>
                <a:avLst/>
                <a:gdLst>
                  <a:gd name="T0" fmla="*/ 37 w 112"/>
                  <a:gd name="T1" fmla="*/ 10 h 96"/>
                  <a:gd name="T2" fmla="*/ 8 w 112"/>
                  <a:gd name="T3" fmla="*/ 32 h 96"/>
                  <a:gd name="T4" fmla="*/ 0 w 112"/>
                  <a:gd name="T5" fmla="*/ 22 h 96"/>
                  <a:gd name="T6" fmla="*/ 30 w 112"/>
                  <a:gd name="T7" fmla="*/ 0 h 96"/>
                  <a:gd name="T8" fmla="*/ 37 w 112"/>
                  <a:gd name="T9" fmla="*/ 1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2"/>
                  <a:gd name="T16" fmla="*/ 0 h 96"/>
                  <a:gd name="T17" fmla="*/ 112 w 112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2" h="96">
                    <a:moveTo>
                      <a:pt x="112" y="30"/>
                    </a:moveTo>
                    <a:lnTo>
                      <a:pt x="23" y="96"/>
                    </a:lnTo>
                    <a:lnTo>
                      <a:pt x="0" y="66"/>
                    </a:lnTo>
                    <a:lnTo>
                      <a:pt x="91" y="0"/>
                    </a:lnTo>
                    <a:lnTo>
                      <a:pt x="112" y="3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47128" name="Group 294"/>
          <p:cNvGrpSpPr>
            <a:grpSpLocks/>
          </p:cNvGrpSpPr>
          <p:nvPr/>
        </p:nvGrpSpPr>
        <p:grpSpPr bwMode="auto">
          <a:xfrm>
            <a:off x="2916238" y="3070225"/>
            <a:ext cx="3168650" cy="1798638"/>
            <a:chOff x="1837" y="1934"/>
            <a:chExt cx="1996" cy="1133"/>
          </a:xfrm>
        </p:grpSpPr>
        <p:grpSp>
          <p:nvGrpSpPr>
            <p:cNvPr id="47152" name="Group 295"/>
            <p:cNvGrpSpPr>
              <a:grpSpLocks/>
            </p:cNvGrpSpPr>
            <p:nvPr/>
          </p:nvGrpSpPr>
          <p:grpSpPr bwMode="auto">
            <a:xfrm>
              <a:off x="1837" y="1934"/>
              <a:ext cx="1996" cy="1133"/>
              <a:chOff x="1837" y="2387"/>
              <a:chExt cx="1996" cy="1133"/>
            </a:xfrm>
          </p:grpSpPr>
          <p:sp>
            <p:nvSpPr>
              <p:cNvPr id="47169" name="Line 296"/>
              <p:cNvSpPr>
                <a:spLocks noChangeShapeType="1"/>
              </p:cNvSpPr>
              <p:nvPr/>
            </p:nvSpPr>
            <p:spPr bwMode="auto">
              <a:xfrm flipH="1">
                <a:off x="2381" y="2931"/>
                <a:ext cx="0" cy="40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3" name="Group 297"/>
              <p:cNvGrpSpPr>
                <a:grpSpLocks/>
              </p:cNvGrpSpPr>
              <p:nvPr/>
            </p:nvGrpSpPr>
            <p:grpSpPr bwMode="auto">
              <a:xfrm>
                <a:off x="1837" y="2387"/>
                <a:ext cx="1996" cy="1133"/>
                <a:chOff x="1837" y="2387"/>
                <a:chExt cx="1996" cy="1133"/>
              </a:xfrm>
            </p:grpSpPr>
            <p:sp>
              <p:nvSpPr>
                <p:cNvPr id="47171" name="Rectangle 298"/>
                <p:cNvSpPr>
                  <a:spLocks noChangeArrowheads="1"/>
                </p:cNvSpPr>
                <p:nvPr/>
              </p:nvSpPr>
              <p:spPr bwMode="auto">
                <a:xfrm>
                  <a:off x="1837" y="2931"/>
                  <a:ext cx="1905" cy="408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grpSp>
              <p:nvGrpSpPr>
                <p:cNvPr id="47172" name="Group 299"/>
                <p:cNvGrpSpPr>
                  <a:grpSpLocks/>
                </p:cNvGrpSpPr>
                <p:nvPr/>
              </p:nvGrpSpPr>
              <p:grpSpPr bwMode="auto">
                <a:xfrm>
                  <a:off x="2435" y="2976"/>
                  <a:ext cx="1398" cy="544"/>
                  <a:chOff x="666" y="3122"/>
                  <a:chExt cx="1398" cy="544"/>
                </a:xfrm>
              </p:grpSpPr>
              <p:sp>
                <p:nvSpPr>
                  <p:cNvPr id="47175" name="Rectangle 300"/>
                  <p:cNvSpPr>
                    <a:spLocks noChangeArrowheads="1"/>
                  </p:cNvSpPr>
                  <p:nvPr/>
                </p:nvSpPr>
                <p:spPr bwMode="auto">
                  <a:xfrm>
                    <a:off x="703" y="3158"/>
                    <a:ext cx="1224" cy="227"/>
                  </a:xfrm>
                  <a:prstGeom prst="rect">
                    <a:avLst/>
                  </a:prstGeom>
                  <a:solidFill>
                    <a:schemeClr val="accent1"/>
                  </a:solidFill>
                  <a:ln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:ln>
                </p:spPr>
                <p:txBody>
                  <a:bodyPr wrap="none" anchor="ctr"/>
                  <a:lstStyle/>
                  <a:p>
                    <a:endParaRPr lang="fr-FR"/>
                  </a:p>
                </p:txBody>
              </p:sp>
              <p:sp>
                <p:nvSpPr>
                  <p:cNvPr id="47176" name="Rectangle 301"/>
                  <p:cNvSpPr>
                    <a:spLocks noChangeArrowheads="1"/>
                  </p:cNvSpPr>
                  <p:nvPr/>
                </p:nvSpPr>
                <p:spPr bwMode="auto">
                  <a:xfrm>
                    <a:off x="666" y="3122"/>
                    <a:ext cx="1398" cy="544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2075" tIns="46038" rIns="92075" bIns="46038"/>
                  <a:lstStyle/>
                  <a:p>
                    <a:pPr eaLnBrk="0" hangingPunct="0">
                      <a:spcBef>
                        <a:spcPct val="20000"/>
                      </a:spcBef>
                      <a:buClr>
                        <a:schemeClr val="bg2"/>
                      </a:buClr>
                    </a:pPr>
                    <a:r>
                      <a:rPr lang="en-US" sz="2400" b="1">
                        <a:latin typeface="Times New Roman" pitchFamily="18" charset="0"/>
                      </a:rPr>
                      <a:t>a-&gt;b    DATA</a:t>
                    </a:r>
                  </a:p>
                </p:txBody>
              </p:sp>
              <p:sp>
                <p:nvSpPr>
                  <p:cNvPr id="47177" name="Line 302"/>
                  <p:cNvSpPr>
                    <a:spLocks noChangeShapeType="1"/>
                  </p:cNvSpPr>
                  <p:nvPr/>
                </p:nvSpPr>
                <p:spPr bwMode="auto">
                  <a:xfrm>
                    <a:off x="1202" y="3158"/>
                    <a:ext cx="0" cy="227"/>
                  </a:xfrm>
                  <a:prstGeom prst="line">
                    <a:avLst/>
                  </a:prstGeom>
                  <a:noFill/>
                  <a:ln w="12700">
                    <a:solidFill>
                      <a:schemeClr val="tx1"/>
                    </a:solidFill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47173" name="Rectangle 303"/>
                <p:cNvSpPr>
                  <a:spLocks noChangeArrowheads="1"/>
                </p:cNvSpPr>
                <p:nvPr/>
              </p:nvSpPr>
              <p:spPr bwMode="auto">
                <a:xfrm>
                  <a:off x="1837" y="2976"/>
                  <a:ext cx="981" cy="54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/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bg2"/>
                    </a:buClr>
                  </a:pPr>
                  <a:r>
                    <a:rPr lang="en-US" sz="2400" b="1" dirty="0">
                      <a:solidFill>
                        <a:schemeClr val="bg2"/>
                      </a:solidFill>
                      <a:latin typeface="Times New Roman" pitchFamily="18" charset="0"/>
                    </a:rPr>
                    <a:t>A-&gt;B</a:t>
                  </a:r>
                </a:p>
              </p:txBody>
            </p:sp>
            <p:sp>
              <p:nvSpPr>
                <p:cNvPr id="47174" name="Line 304"/>
                <p:cNvSpPr>
                  <a:spLocks noChangeShapeType="1"/>
                </p:cNvSpPr>
                <p:nvPr/>
              </p:nvSpPr>
              <p:spPr bwMode="auto">
                <a:xfrm>
                  <a:off x="2789" y="2387"/>
                  <a:ext cx="0" cy="499"/>
                </a:xfrm>
                <a:prstGeom prst="line">
                  <a:avLst/>
                </a:prstGeom>
                <a:noFill/>
                <a:ln w="12700">
                  <a:solidFill>
                    <a:schemeClr val="bg2"/>
                  </a:solidFill>
                  <a:round/>
                  <a:headEnd type="none" w="sm" len="sm"/>
                  <a:tailEnd type="triangl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47153" name="Group 305"/>
            <p:cNvGrpSpPr>
              <a:grpSpLocks noChangeAspect="1"/>
            </p:cNvGrpSpPr>
            <p:nvPr/>
          </p:nvGrpSpPr>
          <p:grpSpPr bwMode="auto">
            <a:xfrm>
              <a:off x="2849" y="1979"/>
              <a:ext cx="439" cy="454"/>
              <a:chOff x="2849" y="1979"/>
              <a:chExt cx="439" cy="454"/>
            </a:xfrm>
          </p:grpSpPr>
          <p:sp>
            <p:nvSpPr>
              <p:cNvPr id="47154" name="AutoShape 306"/>
              <p:cNvSpPr>
                <a:spLocks noChangeAspect="1" noChangeArrowheads="1" noTextEdit="1"/>
              </p:cNvSpPr>
              <p:nvPr/>
            </p:nvSpPr>
            <p:spPr bwMode="auto">
              <a:xfrm>
                <a:off x="2849" y="1979"/>
                <a:ext cx="439" cy="4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55" name="Freeform 307"/>
              <p:cNvSpPr>
                <a:spLocks/>
              </p:cNvSpPr>
              <p:nvPr/>
            </p:nvSpPr>
            <p:spPr bwMode="auto">
              <a:xfrm>
                <a:off x="2849" y="1979"/>
                <a:ext cx="439" cy="454"/>
              </a:xfrm>
              <a:custGeom>
                <a:avLst/>
                <a:gdLst>
                  <a:gd name="T0" fmla="*/ 394 w 1317"/>
                  <a:gd name="T1" fmla="*/ 454 h 1362"/>
                  <a:gd name="T2" fmla="*/ 403 w 1317"/>
                  <a:gd name="T3" fmla="*/ 453 h 1362"/>
                  <a:gd name="T4" fmla="*/ 411 w 1317"/>
                  <a:gd name="T5" fmla="*/ 450 h 1362"/>
                  <a:gd name="T6" fmla="*/ 419 w 1317"/>
                  <a:gd name="T7" fmla="*/ 445 h 1362"/>
                  <a:gd name="T8" fmla="*/ 426 w 1317"/>
                  <a:gd name="T9" fmla="*/ 438 h 1362"/>
                  <a:gd name="T10" fmla="*/ 431 w 1317"/>
                  <a:gd name="T11" fmla="*/ 431 h 1362"/>
                  <a:gd name="T12" fmla="*/ 435 w 1317"/>
                  <a:gd name="T13" fmla="*/ 422 h 1362"/>
                  <a:gd name="T14" fmla="*/ 438 w 1317"/>
                  <a:gd name="T15" fmla="*/ 412 h 1362"/>
                  <a:gd name="T16" fmla="*/ 439 w 1317"/>
                  <a:gd name="T17" fmla="*/ 401 h 1362"/>
                  <a:gd name="T18" fmla="*/ 439 w 1317"/>
                  <a:gd name="T19" fmla="*/ 53 h 1362"/>
                  <a:gd name="T20" fmla="*/ 438 w 1317"/>
                  <a:gd name="T21" fmla="*/ 42 h 1362"/>
                  <a:gd name="T22" fmla="*/ 435 w 1317"/>
                  <a:gd name="T23" fmla="*/ 32 h 1362"/>
                  <a:gd name="T24" fmla="*/ 431 w 1317"/>
                  <a:gd name="T25" fmla="*/ 23 h 1362"/>
                  <a:gd name="T26" fmla="*/ 426 w 1317"/>
                  <a:gd name="T27" fmla="*/ 16 h 1362"/>
                  <a:gd name="T28" fmla="*/ 419 w 1317"/>
                  <a:gd name="T29" fmla="*/ 9 h 1362"/>
                  <a:gd name="T30" fmla="*/ 411 w 1317"/>
                  <a:gd name="T31" fmla="*/ 4 h 1362"/>
                  <a:gd name="T32" fmla="*/ 403 w 1317"/>
                  <a:gd name="T33" fmla="*/ 1 h 1362"/>
                  <a:gd name="T34" fmla="*/ 394 w 1317"/>
                  <a:gd name="T35" fmla="*/ 0 h 1362"/>
                  <a:gd name="T36" fmla="*/ 45 w 1317"/>
                  <a:gd name="T37" fmla="*/ 0 h 1362"/>
                  <a:gd name="T38" fmla="*/ 36 w 1317"/>
                  <a:gd name="T39" fmla="*/ 1 h 1362"/>
                  <a:gd name="T40" fmla="*/ 27 w 1317"/>
                  <a:gd name="T41" fmla="*/ 4 h 1362"/>
                  <a:gd name="T42" fmla="*/ 20 w 1317"/>
                  <a:gd name="T43" fmla="*/ 9 h 1362"/>
                  <a:gd name="T44" fmla="*/ 13 w 1317"/>
                  <a:gd name="T45" fmla="*/ 16 h 1362"/>
                  <a:gd name="T46" fmla="*/ 8 w 1317"/>
                  <a:gd name="T47" fmla="*/ 23 h 1362"/>
                  <a:gd name="T48" fmla="*/ 4 w 1317"/>
                  <a:gd name="T49" fmla="*/ 32 h 1362"/>
                  <a:gd name="T50" fmla="*/ 1 w 1317"/>
                  <a:gd name="T51" fmla="*/ 42 h 1362"/>
                  <a:gd name="T52" fmla="*/ 0 w 1317"/>
                  <a:gd name="T53" fmla="*/ 53 h 1362"/>
                  <a:gd name="T54" fmla="*/ 0 w 1317"/>
                  <a:gd name="T55" fmla="*/ 401 h 1362"/>
                  <a:gd name="T56" fmla="*/ 1 w 1317"/>
                  <a:gd name="T57" fmla="*/ 412 h 1362"/>
                  <a:gd name="T58" fmla="*/ 4 w 1317"/>
                  <a:gd name="T59" fmla="*/ 422 h 1362"/>
                  <a:gd name="T60" fmla="*/ 8 w 1317"/>
                  <a:gd name="T61" fmla="*/ 431 h 1362"/>
                  <a:gd name="T62" fmla="*/ 13 w 1317"/>
                  <a:gd name="T63" fmla="*/ 438 h 1362"/>
                  <a:gd name="T64" fmla="*/ 20 w 1317"/>
                  <a:gd name="T65" fmla="*/ 445 h 1362"/>
                  <a:gd name="T66" fmla="*/ 27 w 1317"/>
                  <a:gd name="T67" fmla="*/ 450 h 1362"/>
                  <a:gd name="T68" fmla="*/ 36 w 1317"/>
                  <a:gd name="T69" fmla="*/ 453 h 1362"/>
                  <a:gd name="T70" fmla="*/ 45 w 1317"/>
                  <a:gd name="T71" fmla="*/ 454 h 1362"/>
                  <a:gd name="T72" fmla="*/ 394 w 1317"/>
                  <a:gd name="T73" fmla="*/ 454 h 136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317"/>
                  <a:gd name="T112" fmla="*/ 0 h 1362"/>
                  <a:gd name="T113" fmla="*/ 1317 w 1317"/>
                  <a:gd name="T114" fmla="*/ 1362 h 136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317" h="1362">
                    <a:moveTo>
                      <a:pt x="1182" y="1362"/>
                    </a:moveTo>
                    <a:lnTo>
                      <a:pt x="1208" y="1359"/>
                    </a:lnTo>
                    <a:lnTo>
                      <a:pt x="1234" y="1350"/>
                    </a:lnTo>
                    <a:lnTo>
                      <a:pt x="1258" y="1335"/>
                    </a:lnTo>
                    <a:lnTo>
                      <a:pt x="1278" y="1315"/>
                    </a:lnTo>
                    <a:lnTo>
                      <a:pt x="1294" y="1292"/>
                    </a:lnTo>
                    <a:lnTo>
                      <a:pt x="1306" y="1266"/>
                    </a:lnTo>
                    <a:lnTo>
                      <a:pt x="1314" y="1236"/>
                    </a:lnTo>
                    <a:lnTo>
                      <a:pt x="1317" y="1204"/>
                    </a:lnTo>
                    <a:lnTo>
                      <a:pt x="1317" y="158"/>
                    </a:lnTo>
                    <a:lnTo>
                      <a:pt x="1314" y="126"/>
                    </a:lnTo>
                    <a:lnTo>
                      <a:pt x="1306" y="96"/>
                    </a:lnTo>
                    <a:lnTo>
                      <a:pt x="1294" y="70"/>
                    </a:lnTo>
                    <a:lnTo>
                      <a:pt x="1278" y="47"/>
                    </a:lnTo>
                    <a:lnTo>
                      <a:pt x="1258" y="27"/>
                    </a:lnTo>
                    <a:lnTo>
                      <a:pt x="1234" y="12"/>
                    </a:lnTo>
                    <a:lnTo>
                      <a:pt x="1208" y="3"/>
                    </a:lnTo>
                    <a:lnTo>
                      <a:pt x="1182" y="0"/>
                    </a:lnTo>
                    <a:lnTo>
                      <a:pt x="134" y="0"/>
                    </a:lnTo>
                    <a:lnTo>
                      <a:pt x="107" y="3"/>
                    </a:lnTo>
                    <a:lnTo>
                      <a:pt x="82" y="12"/>
                    </a:lnTo>
                    <a:lnTo>
                      <a:pt x="59" y="27"/>
                    </a:lnTo>
                    <a:lnTo>
                      <a:pt x="39" y="47"/>
                    </a:lnTo>
                    <a:lnTo>
                      <a:pt x="23" y="70"/>
                    </a:lnTo>
                    <a:lnTo>
                      <a:pt x="11" y="96"/>
                    </a:lnTo>
                    <a:lnTo>
                      <a:pt x="3" y="126"/>
                    </a:lnTo>
                    <a:lnTo>
                      <a:pt x="0" y="158"/>
                    </a:lnTo>
                    <a:lnTo>
                      <a:pt x="0" y="1204"/>
                    </a:lnTo>
                    <a:lnTo>
                      <a:pt x="3" y="1236"/>
                    </a:lnTo>
                    <a:lnTo>
                      <a:pt x="11" y="1266"/>
                    </a:lnTo>
                    <a:lnTo>
                      <a:pt x="23" y="1292"/>
                    </a:lnTo>
                    <a:lnTo>
                      <a:pt x="39" y="1315"/>
                    </a:lnTo>
                    <a:lnTo>
                      <a:pt x="59" y="1335"/>
                    </a:lnTo>
                    <a:lnTo>
                      <a:pt x="82" y="1350"/>
                    </a:lnTo>
                    <a:lnTo>
                      <a:pt x="107" y="1359"/>
                    </a:lnTo>
                    <a:lnTo>
                      <a:pt x="134" y="1362"/>
                    </a:lnTo>
                    <a:lnTo>
                      <a:pt x="1182" y="1362"/>
                    </a:lnTo>
                    <a:close/>
                  </a:path>
                </a:pathLst>
              </a:custGeom>
              <a:solidFill>
                <a:srgbClr val="93B2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56" name="Freeform 308"/>
              <p:cNvSpPr>
                <a:spLocks/>
              </p:cNvSpPr>
              <p:nvPr/>
            </p:nvSpPr>
            <p:spPr bwMode="auto">
              <a:xfrm>
                <a:off x="2938" y="2128"/>
                <a:ext cx="266" cy="172"/>
              </a:xfrm>
              <a:custGeom>
                <a:avLst/>
                <a:gdLst>
                  <a:gd name="T0" fmla="*/ 119 w 797"/>
                  <a:gd name="T1" fmla="*/ 0 h 516"/>
                  <a:gd name="T2" fmla="*/ 93 w 797"/>
                  <a:gd name="T3" fmla="*/ 4 h 516"/>
                  <a:gd name="T4" fmla="*/ 70 w 797"/>
                  <a:gd name="T5" fmla="*/ 10 h 516"/>
                  <a:gd name="T6" fmla="*/ 49 w 797"/>
                  <a:gd name="T7" fmla="*/ 20 h 516"/>
                  <a:gd name="T8" fmla="*/ 30 w 797"/>
                  <a:gd name="T9" fmla="*/ 31 h 516"/>
                  <a:gd name="T10" fmla="*/ 16 w 797"/>
                  <a:gd name="T11" fmla="*/ 45 h 516"/>
                  <a:gd name="T12" fmla="*/ 6 w 797"/>
                  <a:gd name="T13" fmla="*/ 60 h 516"/>
                  <a:gd name="T14" fmla="*/ 1 w 797"/>
                  <a:gd name="T15" fmla="*/ 77 h 516"/>
                  <a:gd name="T16" fmla="*/ 1 w 797"/>
                  <a:gd name="T17" fmla="*/ 95 h 516"/>
                  <a:gd name="T18" fmla="*/ 6 w 797"/>
                  <a:gd name="T19" fmla="*/ 111 h 516"/>
                  <a:gd name="T20" fmla="*/ 16 w 797"/>
                  <a:gd name="T21" fmla="*/ 127 h 516"/>
                  <a:gd name="T22" fmla="*/ 30 w 797"/>
                  <a:gd name="T23" fmla="*/ 141 h 516"/>
                  <a:gd name="T24" fmla="*/ 49 w 797"/>
                  <a:gd name="T25" fmla="*/ 152 h 516"/>
                  <a:gd name="T26" fmla="*/ 70 w 797"/>
                  <a:gd name="T27" fmla="*/ 162 h 516"/>
                  <a:gd name="T28" fmla="*/ 93 w 797"/>
                  <a:gd name="T29" fmla="*/ 168 h 516"/>
                  <a:gd name="T30" fmla="*/ 119 w 797"/>
                  <a:gd name="T31" fmla="*/ 171 h 516"/>
                  <a:gd name="T32" fmla="*/ 146 w 797"/>
                  <a:gd name="T33" fmla="*/ 171 h 516"/>
                  <a:gd name="T34" fmla="*/ 172 w 797"/>
                  <a:gd name="T35" fmla="*/ 168 h 516"/>
                  <a:gd name="T36" fmla="*/ 196 w 797"/>
                  <a:gd name="T37" fmla="*/ 162 h 516"/>
                  <a:gd name="T38" fmla="*/ 217 w 797"/>
                  <a:gd name="T39" fmla="*/ 152 h 516"/>
                  <a:gd name="T40" fmla="*/ 236 w 797"/>
                  <a:gd name="T41" fmla="*/ 141 h 516"/>
                  <a:gd name="T42" fmla="*/ 250 w 797"/>
                  <a:gd name="T43" fmla="*/ 127 h 516"/>
                  <a:gd name="T44" fmla="*/ 260 w 797"/>
                  <a:gd name="T45" fmla="*/ 111 h 516"/>
                  <a:gd name="T46" fmla="*/ 265 w 797"/>
                  <a:gd name="T47" fmla="*/ 95 h 516"/>
                  <a:gd name="T48" fmla="*/ 265 w 797"/>
                  <a:gd name="T49" fmla="*/ 77 h 516"/>
                  <a:gd name="T50" fmla="*/ 260 w 797"/>
                  <a:gd name="T51" fmla="*/ 60 h 516"/>
                  <a:gd name="T52" fmla="*/ 250 w 797"/>
                  <a:gd name="T53" fmla="*/ 45 h 516"/>
                  <a:gd name="T54" fmla="*/ 236 w 797"/>
                  <a:gd name="T55" fmla="*/ 31 h 516"/>
                  <a:gd name="T56" fmla="*/ 217 w 797"/>
                  <a:gd name="T57" fmla="*/ 20 h 516"/>
                  <a:gd name="T58" fmla="*/ 196 w 797"/>
                  <a:gd name="T59" fmla="*/ 10 h 516"/>
                  <a:gd name="T60" fmla="*/ 172 w 797"/>
                  <a:gd name="T61" fmla="*/ 4 h 516"/>
                  <a:gd name="T62" fmla="*/ 146 w 797"/>
                  <a:gd name="T63" fmla="*/ 0 h 5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97"/>
                  <a:gd name="T97" fmla="*/ 0 h 516"/>
                  <a:gd name="T98" fmla="*/ 797 w 797"/>
                  <a:gd name="T99" fmla="*/ 516 h 51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97" h="516">
                    <a:moveTo>
                      <a:pt x="398" y="0"/>
                    </a:moveTo>
                    <a:lnTo>
                      <a:pt x="357" y="1"/>
                    </a:lnTo>
                    <a:lnTo>
                      <a:pt x="317" y="5"/>
                    </a:lnTo>
                    <a:lnTo>
                      <a:pt x="280" y="12"/>
                    </a:lnTo>
                    <a:lnTo>
                      <a:pt x="243" y="20"/>
                    </a:lnTo>
                    <a:lnTo>
                      <a:pt x="209" y="31"/>
                    </a:lnTo>
                    <a:lnTo>
                      <a:pt x="175" y="44"/>
                    </a:lnTo>
                    <a:lnTo>
                      <a:pt x="146" y="59"/>
                    </a:lnTo>
                    <a:lnTo>
                      <a:pt x="116" y="75"/>
                    </a:lnTo>
                    <a:lnTo>
                      <a:pt x="91" y="94"/>
                    </a:lnTo>
                    <a:lnTo>
                      <a:pt x="68" y="114"/>
                    </a:lnTo>
                    <a:lnTo>
                      <a:pt x="48" y="134"/>
                    </a:lnTo>
                    <a:lnTo>
                      <a:pt x="30" y="157"/>
                    </a:lnTo>
                    <a:lnTo>
                      <a:pt x="17" y="181"/>
                    </a:lnTo>
                    <a:lnTo>
                      <a:pt x="8" y="205"/>
                    </a:lnTo>
                    <a:lnTo>
                      <a:pt x="2" y="230"/>
                    </a:lnTo>
                    <a:lnTo>
                      <a:pt x="0" y="257"/>
                    </a:lnTo>
                    <a:lnTo>
                      <a:pt x="2" y="284"/>
                    </a:lnTo>
                    <a:lnTo>
                      <a:pt x="8" y="309"/>
                    </a:lnTo>
                    <a:lnTo>
                      <a:pt x="17" y="333"/>
                    </a:lnTo>
                    <a:lnTo>
                      <a:pt x="30" y="358"/>
                    </a:lnTo>
                    <a:lnTo>
                      <a:pt x="48" y="380"/>
                    </a:lnTo>
                    <a:lnTo>
                      <a:pt x="68" y="402"/>
                    </a:lnTo>
                    <a:lnTo>
                      <a:pt x="91" y="422"/>
                    </a:lnTo>
                    <a:lnTo>
                      <a:pt x="116" y="439"/>
                    </a:lnTo>
                    <a:lnTo>
                      <a:pt x="146" y="457"/>
                    </a:lnTo>
                    <a:lnTo>
                      <a:pt x="175" y="471"/>
                    </a:lnTo>
                    <a:lnTo>
                      <a:pt x="209" y="485"/>
                    </a:lnTo>
                    <a:lnTo>
                      <a:pt x="243" y="495"/>
                    </a:lnTo>
                    <a:lnTo>
                      <a:pt x="280" y="504"/>
                    </a:lnTo>
                    <a:lnTo>
                      <a:pt x="317" y="510"/>
                    </a:lnTo>
                    <a:lnTo>
                      <a:pt x="357" y="514"/>
                    </a:lnTo>
                    <a:lnTo>
                      <a:pt x="398" y="516"/>
                    </a:lnTo>
                    <a:lnTo>
                      <a:pt x="438" y="514"/>
                    </a:lnTo>
                    <a:lnTo>
                      <a:pt x="478" y="510"/>
                    </a:lnTo>
                    <a:lnTo>
                      <a:pt x="515" y="504"/>
                    </a:lnTo>
                    <a:lnTo>
                      <a:pt x="553" y="495"/>
                    </a:lnTo>
                    <a:lnTo>
                      <a:pt x="588" y="485"/>
                    </a:lnTo>
                    <a:lnTo>
                      <a:pt x="620" y="471"/>
                    </a:lnTo>
                    <a:lnTo>
                      <a:pt x="651" y="457"/>
                    </a:lnTo>
                    <a:lnTo>
                      <a:pt x="680" y="439"/>
                    </a:lnTo>
                    <a:lnTo>
                      <a:pt x="706" y="422"/>
                    </a:lnTo>
                    <a:lnTo>
                      <a:pt x="728" y="402"/>
                    </a:lnTo>
                    <a:lnTo>
                      <a:pt x="749" y="380"/>
                    </a:lnTo>
                    <a:lnTo>
                      <a:pt x="766" y="358"/>
                    </a:lnTo>
                    <a:lnTo>
                      <a:pt x="779" y="333"/>
                    </a:lnTo>
                    <a:lnTo>
                      <a:pt x="789" y="309"/>
                    </a:lnTo>
                    <a:lnTo>
                      <a:pt x="794" y="284"/>
                    </a:lnTo>
                    <a:lnTo>
                      <a:pt x="797" y="257"/>
                    </a:lnTo>
                    <a:lnTo>
                      <a:pt x="794" y="230"/>
                    </a:lnTo>
                    <a:lnTo>
                      <a:pt x="789" y="205"/>
                    </a:lnTo>
                    <a:lnTo>
                      <a:pt x="779" y="181"/>
                    </a:lnTo>
                    <a:lnTo>
                      <a:pt x="766" y="157"/>
                    </a:lnTo>
                    <a:lnTo>
                      <a:pt x="749" y="134"/>
                    </a:lnTo>
                    <a:lnTo>
                      <a:pt x="728" y="114"/>
                    </a:lnTo>
                    <a:lnTo>
                      <a:pt x="706" y="94"/>
                    </a:lnTo>
                    <a:lnTo>
                      <a:pt x="680" y="75"/>
                    </a:lnTo>
                    <a:lnTo>
                      <a:pt x="651" y="59"/>
                    </a:lnTo>
                    <a:lnTo>
                      <a:pt x="620" y="44"/>
                    </a:lnTo>
                    <a:lnTo>
                      <a:pt x="588" y="31"/>
                    </a:lnTo>
                    <a:lnTo>
                      <a:pt x="553" y="20"/>
                    </a:lnTo>
                    <a:lnTo>
                      <a:pt x="515" y="12"/>
                    </a:lnTo>
                    <a:lnTo>
                      <a:pt x="478" y="5"/>
                    </a:lnTo>
                    <a:lnTo>
                      <a:pt x="438" y="1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57" name="Freeform 309"/>
              <p:cNvSpPr>
                <a:spLocks/>
              </p:cNvSpPr>
              <p:nvPr/>
            </p:nvSpPr>
            <p:spPr bwMode="auto">
              <a:xfrm>
                <a:off x="2954" y="2143"/>
                <a:ext cx="234" cy="141"/>
              </a:xfrm>
              <a:custGeom>
                <a:avLst/>
                <a:gdLst>
                  <a:gd name="T0" fmla="*/ 0 w 703"/>
                  <a:gd name="T1" fmla="*/ 64 h 424"/>
                  <a:gd name="T2" fmla="*/ 5 w 703"/>
                  <a:gd name="T3" fmla="*/ 50 h 424"/>
                  <a:gd name="T4" fmla="*/ 14 w 703"/>
                  <a:gd name="T5" fmla="*/ 37 h 424"/>
                  <a:gd name="T6" fmla="*/ 27 w 703"/>
                  <a:gd name="T7" fmla="*/ 26 h 424"/>
                  <a:gd name="T8" fmla="*/ 43 w 703"/>
                  <a:gd name="T9" fmla="*/ 16 h 424"/>
                  <a:gd name="T10" fmla="*/ 61 w 703"/>
                  <a:gd name="T11" fmla="*/ 9 h 424"/>
                  <a:gd name="T12" fmla="*/ 82 w 703"/>
                  <a:gd name="T13" fmla="*/ 3 h 424"/>
                  <a:gd name="T14" fmla="*/ 105 w 703"/>
                  <a:gd name="T15" fmla="*/ 1 h 424"/>
                  <a:gd name="T16" fmla="*/ 129 w 703"/>
                  <a:gd name="T17" fmla="*/ 1 h 424"/>
                  <a:gd name="T18" fmla="*/ 151 w 703"/>
                  <a:gd name="T19" fmla="*/ 3 h 424"/>
                  <a:gd name="T20" fmla="*/ 172 w 703"/>
                  <a:gd name="T21" fmla="*/ 9 h 424"/>
                  <a:gd name="T22" fmla="*/ 191 w 703"/>
                  <a:gd name="T23" fmla="*/ 16 h 424"/>
                  <a:gd name="T24" fmla="*/ 207 w 703"/>
                  <a:gd name="T25" fmla="*/ 26 h 424"/>
                  <a:gd name="T26" fmla="*/ 220 w 703"/>
                  <a:gd name="T27" fmla="*/ 37 h 424"/>
                  <a:gd name="T28" fmla="*/ 229 w 703"/>
                  <a:gd name="T29" fmla="*/ 50 h 424"/>
                  <a:gd name="T30" fmla="*/ 234 w 703"/>
                  <a:gd name="T31" fmla="*/ 64 h 424"/>
                  <a:gd name="T32" fmla="*/ 234 w 703"/>
                  <a:gd name="T33" fmla="*/ 78 h 424"/>
                  <a:gd name="T34" fmla="*/ 229 w 703"/>
                  <a:gd name="T35" fmla="*/ 91 h 424"/>
                  <a:gd name="T36" fmla="*/ 220 w 703"/>
                  <a:gd name="T37" fmla="*/ 104 h 424"/>
                  <a:gd name="T38" fmla="*/ 207 w 703"/>
                  <a:gd name="T39" fmla="*/ 115 h 424"/>
                  <a:gd name="T40" fmla="*/ 191 w 703"/>
                  <a:gd name="T41" fmla="*/ 125 h 424"/>
                  <a:gd name="T42" fmla="*/ 172 w 703"/>
                  <a:gd name="T43" fmla="*/ 132 h 424"/>
                  <a:gd name="T44" fmla="*/ 151 w 703"/>
                  <a:gd name="T45" fmla="*/ 138 h 424"/>
                  <a:gd name="T46" fmla="*/ 129 w 703"/>
                  <a:gd name="T47" fmla="*/ 140 h 424"/>
                  <a:gd name="T48" fmla="*/ 105 w 703"/>
                  <a:gd name="T49" fmla="*/ 140 h 424"/>
                  <a:gd name="T50" fmla="*/ 82 w 703"/>
                  <a:gd name="T51" fmla="*/ 138 h 424"/>
                  <a:gd name="T52" fmla="*/ 61 w 703"/>
                  <a:gd name="T53" fmla="*/ 132 h 424"/>
                  <a:gd name="T54" fmla="*/ 43 w 703"/>
                  <a:gd name="T55" fmla="*/ 125 h 424"/>
                  <a:gd name="T56" fmla="*/ 27 w 703"/>
                  <a:gd name="T57" fmla="*/ 115 h 424"/>
                  <a:gd name="T58" fmla="*/ 14 w 703"/>
                  <a:gd name="T59" fmla="*/ 104 h 424"/>
                  <a:gd name="T60" fmla="*/ 5 w 703"/>
                  <a:gd name="T61" fmla="*/ 91 h 424"/>
                  <a:gd name="T62" fmla="*/ 0 w 703"/>
                  <a:gd name="T63" fmla="*/ 78 h 42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03"/>
                  <a:gd name="T97" fmla="*/ 0 h 424"/>
                  <a:gd name="T98" fmla="*/ 703 w 703"/>
                  <a:gd name="T99" fmla="*/ 424 h 42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03" h="424">
                    <a:moveTo>
                      <a:pt x="0" y="212"/>
                    </a:moveTo>
                    <a:lnTo>
                      <a:pt x="1" y="191"/>
                    </a:lnTo>
                    <a:lnTo>
                      <a:pt x="6" y="169"/>
                    </a:lnTo>
                    <a:lnTo>
                      <a:pt x="16" y="149"/>
                    </a:lnTo>
                    <a:lnTo>
                      <a:pt x="28" y="130"/>
                    </a:lnTo>
                    <a:lnTo>
                      <a:pt x="42" y="112"/>
                    </a:lnTo>
                    <a:lnTo>
                      <a:pt x="60" y="94"/>
                    </a:lnTo>
                    <a:lnTo>
                      <a:pt x="80" y="78"/>
                    </a:lnTo>
                    <a:lnTo>
                      <a:pt x="103" y="62"/>
                    </a:lnTo>
                    <a:lnTo>
                      <a:pt x="128" y="49"/>
                    </a:lnTo>
                    <a:lnTo>
                      <a:pt x="155" y="37"/>
                    </a:lnTo>
                    <a:lnTo>
                      <a:pt x="183" y="26"/>
                    </a:lnTo>
                    <a:lnTo>
                      <a:pt x="214" y="17"/>
                    </a:lnTo>
                    <a:lnTo>
                      <a:pt x="246" y="10"/>
                    </a:lnTo>
                    <a:lnTo>
                      <a:pt x="280" y="5"/>
                    </a:lnTo>
                    <a:lnTo>
                      <a:pt x="314" y="2"/>
                    </a:lnTo>
                    <a:lnTo>
                      <a:pt x="351" y="0"/>
                    </a:lnTo>
                    <a:lnTo>
                      <a:pt x="387" y="2"/>
                    </a:lnTo>
                    <a:lnTo>
                      <a:pt x="422" y="5"/>
                    </a:lnTo>
                    <a:lnTo>
                      <a:pt x="455" y="10"/>
                    </a:lnTo>
                    <a:lnTo>
                      <a:pt x="487" y="17"/>
                    </a:lnTo>
                    <a:lnTo>
                      <a:pt x="518" y="26"/>
                    </a:lnTo>
                    <a:lnTo>
                      <a:pt x="547" y="37"/>
                    </a:lnTo>
                    <a:lnTo>
                      <a:pt x="574" y="49"/>
                    </a:lnTo>
                    <a:lnTo>
                      <a:pt x="600" y="62"/>
                    </a:lnTo>
                    <a:lnTo>
                      <a:pt x="623" y="78"/>
                    </a:lnTo>
                    <a:lnTo>
                      <a:pt x="643" y="94"/>
                    </a:lnTo>
                    <a:lnTo>
                      <a:pt x="660" y="112"/>
                    </a:lnTo>
                    <a:lnTo>
                      <a:pt x="675" y="130"/>
                    </a:lnTo>
                    <a:lnTo>
                      <a:pt x="687" y="149"/>
                    </a:lnTo>
                    <a:lnTo>
                      <a:pt x="696" y="169"/>
                    </a:lnTo>
                    <a:lnTo>
                      <a:pt x="702" y="191"/>
                    </a:lnTo>
                    <a:lnTo>
                      <a:pt x="703" y="212"/>
                    </a:lnTo>
                    <a:lnTo>
                      <a:pt x="702" y="234"/>
                    </a:lnTo>
                    <a:lnTo>
                      <a:pt x="696" y="255"/>
                    </a:lnTo>
                    <a:lnTo>
                      <a:pt x="687" y="275"/>
                    </a:lnTo>
                    <a:lnTo>
                      <a:pt x="675" y="294"/>
                    </a:lnTo>
                    <a:lnTo>
                      <a:pt x="660" y="313"/>
                    </a:lnTo>
                    <a:lnTo>
                      <a:pt x="643" y="330"/>
                    </a:lnTo>
                    <a:lnTo>
                      <a:pt x="623" y="346"/>
                    </a:lnTo>
                    <a:lnTo>
                      <a:pt x="600" y="362"/>
                    </a:lnTo>
                    <a:lnTo>
                      <a:pt x="574" y="375"/>
                    </a:lnTo>
                    <a:lnTo>
                      <a:pt x="547" y="388"/>
                    </a:lnTo>
                    <a:lnTo>
                      <a:pt x="518" y="398"/>
                    </a:lnTo>
                    <a:lnTo>
                      <a:pt x="487" y="408"/>
                    </a:lnTo>
                    <a:lnTo>
                      <a:pt x="455" y="414"/>
                    </a:lnTo>
                    <a:lnTo>
                      <a:pt x="422" y="420"/>
                    </a:lnTo>
                    <a:lnTo>
                      <a:pt x="387" y="422"/>
                    </a:lnTo>
                    <a:lnTo>
                      <a:pt x="351" y="424"/>
                    </a:lnTo>
                    <a:lnTo>
                      <a:pt x="314" y="422"/>
                    </a:lnTo>
                    <a:lnTo>
                      <a:pt x="280" y="420"/>
                    </a:lnTo>
                    <a:lnTo>
                      <a:pt x="246" y="414"/>
                    </a:lnTo>
                    <a:lnTo>
                      <a:pt x="214" y="408"/>
                    </a:lnTo>
                    <a:lnTo>
                      <a:pt x="183" y="398"/>
                    </a:lnTo>
                    <a:lnTo>
                      <a:pt x="155" y="388"/>
                    </a:lnTo>
                    <a:lnTo>
                      <a:pt x="128" y="375"/>
                    </a:lnTo>
                    <a:lnTo>
                      <a:pt x="103" y="362"/>
                    </a:lnTo>
                    <a:lnTo>
                      <a:pt x="80" y="346"/>
                    </a:lnTo>
                    <a:lnTo>
                      <a:pt x="60" y="330"/>
                    </a:lnTo>
                    <a:lnTo>
                      <a:pt x="42" y="313"/>
                    </a:lnTo>
                    <a:lnTo>
                      <a:pt x="28" y="294"/>
                    </a:lnTo>
                    <a:lnTo>
                      <a:pt x="16" y="275"/>
                    </a:lnTo>
                    <a:lnTo>
                      <a:pt x="6" y="255"/>
                    </a:lnTo>
                    <a:lnTo>
                      <a:pt x="1" y="234"/>
                    </a:lnTo>
                    <a:lnTo>
                      <a:pt x="0" y="2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58" name="Freeform 310"/>
              <p:cNvSpPr>
                <a:spLocks/>
              </p:cNvSpPr>
              <p:nvPr/>
            </p:nvSpPr>
            <p:spPr bwMode="auto">
              <a:xfrm>
                <a:off x="2996" y="2138"/>
                <a:ext cx="146" cy="147"/>
              </a:xfrm>
              <a:custGeom>
                <a:avLst/>
                <a:gdLst>
                  <a:gd name="T0" fmla="*/ 0 w 438"/>
                  <a:gd name="T1" fmla="*/ 81 h 439"/>
                  <a:gd name="T2" fmla="*/ 3 w 438"/>
                  <a:gd name="T3" fmla="*/ 95 h 439"/>
                  <a:gd name="T4" fmla="*/ 9 w 438"/>
                  <a:gd name="T5" fmla="*/ 108 h 439"/>
                  <a:gd name="T6" fmla="*/ 17 w 438"/>
                  <a:gd name="T7" fmla="*/ 120 h 439"/>
                  <a:gd name="T8" fmla="*/ 27 w 438"/>
                  <a:gd name="T9" fmla="*/ 130 h 439"/>
                  <a:gd name="T10" fmla="*/ 38 w 438"/>
                  <a:gd name="T11" fmla="*/ 138 h 439"/>
                  <a:gd name="T12" fmla="*/ 51 w 438"/>
                  <a:gd name="T13" fmla="*/ 144 h 439"/>
                  <a:gd name="T14" fmla="*/ 66 w 438"/>
                  <a:gd name="T15" fmla="*/ 147 h 439"/>
                  <a:gd name="T16" fmla="*/ 80 w 438"/>
                  <a:gd name="T17" fmla="*/ 147 h 439"/>
                  <a:gd name="T18" fmla="*/ 95 w 438"/>
                  <a:gd name="T19" fmla="*/ 144 h 439"/>
                  <a:gd name="T20" fmla="*/ 108 w 438"/>
                  <a:gd name="T21" fmla="*/ 138 h 439"/>
                  <a:gd name="T22" fmla="*/ 119 w 438"/>
                  <a:gd name="T23" fmla="*/ 130 h 439"/>
                  <a:gd name="T24" fmla="*/ 130 w 438"/>
                  <a:gd name="T25" fmla="*/ 120 h 439"/>
                  <a:gd name="T26" fmla="*/ 137 w 438"/>
                  <a:gd name="T27" fmla="*/ 108 h 439"/>
                  <a:gd name="T28" fmla="*/ 143 w 438"/>
                  <a:gd name="T29" fmla="*/ 95 h 439"/>
                  <a:gd name="T30" fmla="*/ 146 w 438"/>
                  <a:gd name="T31" fmla="*/ 81 h 439"/>
                  <a:gd name="T32" fmla="*/ 146 w 438"/>
                  <a:gd name="T33" fmla="*/ 66 h 439"/>
                  <a:gd name="T34" fmla="*/ 143 w 438"/>
                  <a:gd name="T35" fmla="*/ 52 h 439"/>
                  <a:gd name="T36" fmla="*/ 137 w 438"/>
                  <a:gd name="T37" fmla="*/ 39 h 439"/>
                  <a:gd name="T38" fmla="*/ 130 w 438"/>
                  <a:gd name="T39" fmla="*/ 27 h 439"/>
                  <a:gd name="T40" fmla="*/ 119 w 438"/>
                  <a:gd name="T41" fmla="*/ 17 h 439"/>
                  <a:gd name="T42" fmla="*/ 108 w 438"/>
                  <a:gd name="T43" fmla="*/ 9 h 439"/>
                  <a:gd name="T44" fmla="*/ 95 w 438"/>
                  <a:gd name="T45" fmla="*/ 3 h 439"/>
                  <a:gd name="T46" fmla="*/ 80 w 438"/>
                  <a:gd name="T47" fmla="*/ 0 h 439"/>
                  <a:gd name="T48" fmla="*/ 66 w 438"/>
                  <a:gd name="T49" fmla="*/ 0 h 439"/>
                  <a:gd name="T50" fmla="*/ 51 w 438"/>
                  <a:gd name="T51" fmla="*/ 3 h 439"/>
                  <a:gd name="T52" fmla="*/ 38 w 438"/>
                  <a:gd name="T53" fmla="*/ 9 h 439"/>
                  <a:gd name="T54" fmla="*/ 27 w 438"/>
                  <a:gd name="T55" fmla="*/ 17 h 439"/>
                  <a:gd name="T56" fmla="*/ 17 w 438"/>
                  <a:gd name="T57" fmla="*/ 27 h 439"/>
                  <a:gd name="T58" fmla="*/ 9 w 438"/>
                  <a:gd name="T59" fmla="*/ 39 h 439"/>
                  <a:gd name="T60" fmla="*/ 3 w 438"/>
                  <a:gd name="T61" fmla="*/ 52 h 439"/>
                  <a:gd name="T62" fmla="*/ 0 w 438"/>
                  <a:gd name="T63" fmla="*/ 66 h 43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38"/>
                  <a:gd name="T97" fmla="*/ 0 h 439"/>
                  <a:gd name="T98" fmla="*/ 438 w 438"/>
                  <a:gd name="T99" fmla="*/ 439 h 43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38" h="439">
                    <a:moveTo>
                      <a:pt x="0" y="220"/>
                    </a:moveTo>
                    <a:lnTo>
                      <a:pt x="1" y="243"/>
                    </a:lnTo>
                    <a:lnTo>
                      <a:pt x="4" y="264"/>
                    </a:lnTo>
                    <a:lnTo>
                      <a:pt x="10" y="285"/>
                    </a:lnTo>
                    <a:lnTo>
                      <a:pt x="18" y="305"/>
                    </a:lnTo>
                    <a:lnTo>
                      <a:pt x="27" y="324"/>
                    </a:lnTo>
                    <a:lnTo>
                      <a:pt x="38" y="342"/>
                    </a:lnTo>
                    <a:lnTo>
                      <a:pt x="51" y="359"/>
                    </a:lnTo>
                    <a:lnTo>
                      <a:pt x="64" y="375"/>
                    </a:lnTo>
                    <a:lnTo>
                      <a:pt x="81" y="388"/>
                    </a:lnTo>
                    <a:lnTo>
                      <a:pt x="97" y="402"/>
                    </a:lnTo>
                    <a:lnTo>
                      <a:pt x="115" y="413"/>
                    </a:lnTo>
                    <a:lnTo>
                      <a:pt x="134" y="422"/>
                    </a:lnTo>
                    <a:lnTo>
                      <a:pt x="154" y="430"/>
                    </a:lnTo>
                    <a:lnTo>
                      <a:pt x="174" y="435"/>
                    </a:lnTo>
                    <a:lnTo>
                      <a:pt x="197" y="438"/>
                    </a:lnTo>
                    <a:lnTo>
                      <a:pt x="219" y="439"/>
                    </a:lnTo>
                    <a:lnTo>
                      <a:pt x="241" y="438"/>
                    </a:lnTo>
                    <a:lnTo>
                      <a:pt x="263" y="435"/>
                    </a:lnTo>
                    <a:lnTo>
                      <a:pt x="284" y="430"/>
                    </a:lnTo>
                    <a:lnTo>
                      <a:pt x="304" y="422"/>
                    </a:lnTo>
                    <a:lnTo>
                      <a:pt x="323" y="413"/>
                    </a:lnTo>
                    <a:lnTo>
                      <a:pt x="342" y="402"/>
                    </a:lnTo>
                    <a:lnTo>
                      <a:pt x="358" y="388"/>
                    </a:lnTo>
                    <a:lnTo>
                      <a:pt x="374" y="375"/>
                    </a:lnTo>
                    <a:lnTo>
                      <a:pt x="389" y="359"/>
                    </a:lnTo>
                    <a:lnTo>
                      <a:pt x="401" y="342"/>
                    </a:lnTo>
                    <a:lnTo>
                      <a:pt x="411" y="324"/>
                    </a:lnTo>
                    <a:lnTo>
                      <a:pt x="421" y="305"/>
                    </a:lnTo>
                    <a:lnTo>
                      <a:pt x="429" y="285"/>
                    </a:lnTo>
                    <a:lnTo>
                      <a:pt x="434" y="264"/>
                    </a:lnTo>
                    <a:lnTo>
                      <a:pt x="437" y="243"/>
                    </a:lnTo>
                    <a:lnTo>
                      <a:pt x="438" y="220"/>
                    </a:lnTo>
                    <a:lnTo>
                      <a:pt x="437" y="197"/>
                    </a:lnTo>
                    <a:lnTo>
                      <a:pt x="434" y="176"/>
                    </a:lnTo>
                    <a:lnTo>
                      <a:pt x="429" y="154"/>
                    </a:lnTo>
                    <a:lnTo>
                      <a:pt x="421" y="134"/>
                    </a:lnTo>
                    <a:lnTo>
                      <a:pt x="411" y="115"/>
                    </a:lnTo>
                    <a:lnTo>
                      <a:pt x="401" y="98"/>
                    </a:lnTo>
                    <a:lnTo>
                      <a:pt x="389" y="80"/>
                    </a:lnTo>
                    <a:lnTo>
                      <a:pt x="374" y="64"/>
                    </a:lnTo>
                    <a:lnTo>
                      <a:pt x="358" y="51"/>
                    </a:lnTo>
                    <a:lnTo>
                      <a:pt x="342" y="38"/>
                    </a:lnTo>
                    <a:lnTo>
                      <a:pt x="323" y="27"/>
                    </a:lnTo>
                    <a:lnTo>
                      <a:pt x="304" y="18"/>
                    </a:lnTo>
                    <a:lnTo>
                      <a:pt x="284" y="9"/>
                    </a:lnTo>
                    <a:lnTo>
                      <a:pt x="263" y="4"/>
                    </a:lnTo>
                    <a:lnTo>
                      <a:pt x="241" y="1"/>
                    </a:lnTo>
                    <a:lnTo>
                      <a:pt x="219" y="0"/>
                    </a:lnTo>
                    <a:lnTo>
                      <a:pt x="197" y="1"/>
                    </a:lnTo>
                    <a:lnTo>
                      <a:pt x="174" y="4"/>
                    </a:lnTo>
                    <a:lnTo>
                      <a:pt x="154" y="9"/>
                    </a:lnTo>
                    <a:lnTo>
                      <a:pt x="134" y="18"/>
                    </a:lnTo>
                    <a:lnTo>
                      <a:pt x="115" y="27"/>
                    </a:lnTo>
                    <a:lnTo>
                      <a:pt x="97" y="38"/>
                    </a:lnTo>
                    <a:lnTo>
                      <a:pt x="81" y="51"/>
                    </a:lnTo>
                    <a:lnTo>
                      <a:pt x="64" y="64"/>
                    </a:lnTo>
                    <a:lnTo>
                      <a:pt x="51" y="80"/>
                    </a:lnTo>
                    <a:lnTo>
                      <a:pt x="38" y="98"/>
                    </a:lnTo>
                    <a:lnTo>
                      <a:pt x="27" y="115"/>
                    </a:lnTo>
                    <a:lnTo>
                      <a:pt x="18" y="134"/>
                    </a:lnTo>
                    <a:lnTo>
                      <a:pt x="10" y="154"/>
                    </a:lnTo>
                    <a:lnTo>
                      <a:pt x="4" y="176"/>
                    </a:lnTo>
                    <a:lnTo>
                      <a:pt x="1" y="197"/>
                    </a:lnTo>
                    <a:lnTo>
                      <a:pt x="0" y="2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59" name="Freeform 311"/>
              <p:cNvSpPr>
                <a:spLocks/>
              </p:cNvSpPr>
              <p:nvPr/>
            </p:nvSpPr>
            <p:spPr bwMode="auto">
              <a:xfrm>
                <a:off x="3015" y="2157"/>
                <a:ext cx="109" cy="109"/>
              </a:xfrm>
              <a:custGeom>
                <a:avLst/>
                <a:gdLst>
                  <a:gd name="T0" fmla="*/ 0 w 326"/>
                  <a:gd name="T1" fmla="*/ 55 h 327"/>
                  <a:gd name="T2" fmla="*/ 1 w 326"/>
                  <a:gd name="T3" fmla="*/ 44 h 327"/>
                  <a:gd name="T4" fmla="*/ 4 w 326"/>
                  <a:gd name="T5" fmla="*/ 34 h 327"/>
                  <a:gd name="T6" fmla="*/ 10 w 326"/>
                  <a:gd name="T7" fmla="*/ 24 h 327"/>
                  <a:gd name="T8" fmla="*/ 16 w 326"/>
                  <a:gd name="T9" fmla="*/ 16 h 327"/>
                  <a:gd name="T10" fmla="*/ 24 w 326"/>
                  <a:gd name="T11" fmla="*/ 9 h 327"/>
                  <a:gd name="T12" fmla="*/ 33 w 326"/>
                  <a:gd name="T13" fmla="*/ 5 h 327"/>
                  <a:gd name="T14" fmla="*/ 43 w 326"/>
                  <a:gd name="T15" fmla="*/ 1 h 327"/>
                  <a:gd name="T16" fmla="*/ 55 w 326"/>
                  <a:gd name="T17" fmla="*/ 0 h 327"/>
                  <a:gd name="T18" fmla="*/ 66 w 326"/>
                  <a:gd name="T19" fmla="*/ 1 h 327"/>
                  <a:gd name="T20" fmla="*/ 76 w 326"/>
                  <a:gd name="T21" fmla="*/ 5 h 327"/>
                  <a:gd name="T22" fmla="*/ 85 w 326"/>
                  <a:gd name="T23" fmla="*/ 9 h 327"/>
                  <a:gd name="T24" fmla="*/ 93 w 326"/>
                  <a:gd name="T25" fmla="*/ 16 h 327"/>
                  <a:gd name="T26" fmla="*/ 100 w 326"/>
                  <a:gd name="T27" fmla="*/ 24 h 327"/>
                  <a:gd name="T28" fmla="*/ 105 w 326"/>
                  <a:gd name="T29" fmla="*/ 34 h 327"/>
                  <a:gd name="T30" fmla="*/ 108 w 326"/>
                  <a:gd name="T31" fmla="*/ 44 h 327"/>
                  <a:gd name="T32" fmla="*/ 109 w 326"/>
                  <a:gd name="T33" fmla="*/ 55 h 327"/>
                  <a:gd name="T34" fmla="*/ 108 w 326"/>
                  <a:gd name="T35" fmla="*/ 65 h 327"/>
                  <a:gd name="T36" fmla="*/ 105 w 326"/>
                  <a:gd name="T37" fmla="*/ 76 h 327"/>
                  <a:gd name="T38" fmla="*/ 100 w 326"/>
                  <a:gd name="T39" fmla="*/ 85 h 327"/>
                  <a:gd name="T40" fmla="*/ 93 w 326"/>
                  <a:gd name="T41" fmla="*/ 93 h 327"/>
                  <a:gd name="T42" fmla="*/ 85 w 326"/>
                  <a:gd name="T43" fmla="*/ 100 h 327"/>
                  <a:gd name="T44" fmla="*/ 76 w 326"/>
                  <a:gd name="T45" fmla="*/ 105 h 327"/>
                  <a:gd name="T46" fmla="*/ 66 w 326"/>
                  <a:gd name="T47" fmla="*/ 108 h 327"/>
                  <a:gd name="T48" fmla="*/ 55 w 326"/>
                  <a:gd name="T49" fmla="*/ 109 h 327"/>
                  <a:gd name="T50" fmla="*/ 43 w 326"/>
                  <a:gd name="T51" fmla="*/ 108 h 327"/>
                  <a:gd name="T52" fmla="*/ 33 w 326"/>
                  <a:gd name="T53" fmla="*/ 105 h 327"/>
                  <a:gd name="T54" fmla="*/ 24 w 326"/>
                  <a:gd name="T55" fmla="*/ 100 h 327"/>
                  <a:gd name="T56" fmla="*/ 16 w 326"/>
                  <a:gd name="T57" fmla="*/ 93 h 327"/>
                  <a:gd name="T58" fmla="*/ 10 w 326"/>
                  <a:gd name="T59" fmla="*/ 85 h 327"/>
                  <a:gd name="T60" fmla="*/ 4 w 326"/>
                  <a:gd name="T61" fmla="*/ 76 h 327"/>
                  <a:gd name="T62" fmla="*/ 1 w 326"/>
                  <a:gd name="T63" fmla="*/ 65 h 327"/>
                  <a:gd name="T64" fmla="*/ 0 w 326"/>
                  <a:gd name="T65" fmla="*/ 55 h 3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6"/>
                  <a:gd name="T100" fmla="*/ 0 h 327"/>
                  <a:gd name="T101" fmla="*/ 326 w 326"/>
                  <a:gd name="T102" fmla="*/ 327 h 3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6" h="327">
                    <a:moveTo>
                      <a:pt x="0" y="164"/>
                    </a:moveTo>
                    <a:lnTo>
                      <a:pt x="3" y="132"/>
                    </a:lnTo>
                    <a:lnTo>
                      <a:pt x="12" y="101"/>
                    </a:lnTo>
                    <a:lnTo>
                      <a:pt x="29" y="73"/>
                    </a:lnTo>
                    <a:lnTo>
                      <a:pt x="47" y="49"/>
                    </a:lnTo>
                    <a:lnTo>
                      <a:pt x="71" y="28"/>
                    </a:lnTo>
                    <a:lnTo>
                      <a:pt x="100" y="14"/>
                    </a:lnTo>
                    <a:lnTo>
                      <a:pt x="130" y="3"/>
                    </a:lnTo>
                    <a:lnTo>
                      <a:pt x="163" y="0"/>
                    </a:lnTo>
                    <a:lnTo>
                      <a:pt x="196" y="3"/>
                    </a:lnTo>
                    <a:lnTo>
                      <a:pt x="227" y="14"/>
                    </a:lnTo>
                    <a:lnTo>
                      <a:pt x="254" y="28"/>
                    </a:lnTo>
                    <a:lnTo>
                      <a:pt x="279" y="49"/>
                    </a:lnTo>
                    <a:lnTo>
                      <a:pt x="298" y="73"/>
                    </a:lnTo>
                    <a:lnTo>
                      <a:pt x="314" y="101"/>
                    </a:lnTo>
                    <a:lnTo>
                      <a:pt x="323" y="132"/>
                    </a:lnTo>
                    <a:lnTo>
                      <a:pt x="326" y="164"/>
                    </a:lnTo>
                    <a:lnTo>
                      <a:pt x="323" y="196"/>
                    </a:lnTo>
                    <a:lnTo>
                      <a:pt x="314" y="227"/>
                    </a:lnTo>
                    <a:lnTo>
                      <a:pt x="298" y="255"/>
                    </a:lnTo>
                    <a:lnTo>
                      <a:pt x="279" y="279"/>
                    </a:lnTo>
                    <a:lnTo>
                      <a:pt x="254" y="299"/>
                    </a:lnTo>
                    <a:lnTo>
                      <a:pt x="227" y="314"/>
                    </a:lnTo>
                    <a:lnTo>
                      <a:pt x="196" y="324"/>
                    </a:lnTo>
                    <a:lnTo>
                      <a:pt x="163" y="327"/>
                    </a:lnTo>
                    <a:lnTo>
                      <a:pt x="130" y="324"/>
                    </a:lnTo>
                    <a:lnTo>
                      <a:pt x="100" y="314"/>
                    </a:lnTo>
                    <a:lnTo>
                      <a:pt x="71" y="299"/>
                    </a:lnTo>
                    <a:lnTo>
                      <a:pt x="47" y="279"/>
                    </a:lnTo>
                    <a:lnTo>
                      <a:pt x="29" y="255"/>
                    </a:lnTo>
                    <a:lnTo>
                      <a:pt x="12" y="227"/>
                    </a:lnTo>
                    <a:lnTo>
                      <a:pt x="3" y="196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93B2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0" name="Freeform 312"/>
              <p:cNvSpPr>
                <a:spLocks/>
              </p:cNvSpPr>
              <p:nvPr/>
            </p:nvSpPr>
            <p:spPr bwMode="auto">
              <a:xfrm>
                <a:off x="3031" y="2174"/>
                <a:ext cx="77" cy="76"/>
              </a:xfrm>
              <a:custGeom>
                <a:avLst/>
                <a:gdLst>
                  <a:gd name="T0" fmla="*/ 0 w 229"/>
                  <a:gd name="T1" fmla="*/ 38 h 228"/>
                  <a:gd name="T2" fmla="*/ 1 w 229"/>
                  <a:gd name="T3" fmla="*/ 30 h 228"/>
                  <a:gd name="T4" fmla="*/ 3 w 229"/>
                  <a:gd name="T5" fmla="*/ 23 h 228"/>
                  <a:gd name="T6" fmla="*/ 7 w 229"/>
                  <a:gd name="T7" fmla="*/ 16 h 228"/>
                  <a:gd name="T8" fmla="*/ 11 w 229"/>
                  <a:gd name="T9" fmla="*/ 11 h 228"/>
                  <a:gd name="T10" fmla="*/ 17 w 229"/>
                  <a:gd name="T11" fmla="*/ 6 h 228"/>
                  <a:gd name="T12" fmla="*/ 23 w 229"/>
                  <a:gd name="T13" fmla="*/ 3 h 228"/>
                  <a:gd name="T14" fmla="*/ 31 w 229"/>
                  <a:gd name="T15" fmla="*/ 1 h 228"/>
                  <a:gd name="T16" fmla="*/ 38 w 229"/>
                  <a:gd name="T17" fmla="*/ 0 h 228"/>
                  <a:gd name="T18" fmla="*/ 46 w 229"/>
                  <a:gd name="T19" fmla="*/ 1 h 228"/>
                  <a:gd name="T20" fmla="*/ 53 w 229"/>
                  <a:gd name="T21" fmla="*/ 3 h 228"/>
                  <a:gd name="T22" fmla="*/ 60 w 229"/>
                  <a:gd name="T23" fmla="*/ 6 h 228"/>
                  <a:gd name="T24" fmla="*/ 66 w 229"/>
                  <a:gd name="T25" fmla="*/ 11 h 228"/>
                  <a:gd name="T26" fmla="*/ 70 w 229"/>
                  <a:gd name="T27" fmla="*/ 16 h 228"/>
                  <a:gd name="T28" fmla="*/ 74 w 229"/>
                  <a:gd name="T29" fmla="*/ 23 h 228"/>
                  <a:gd name="T30" fmla="*/ 76 w 229"/>
                  <a:gd name="T31" fmla="*/ 30 h 228"/>
                  <a:gd name="T32" fmla="*/ 77 w 229"/>
                  <a:gd name="T33" fmla="*/ 38 h 228"/>
                  <a:gd name="T34" fmla="*/ 76 w 229"/>
                  <a:gd name="T35" fmla="*/ 46 h 228"/>
                  <a:gd name="T36" fmla="*/ 74 w 229"/>
                  <a:gd name="T37" fmla="*/ 53 h 228"/>
                  <a:gd name="T38" fmla="*/ 70 w 229"/>
                  <a:gd name="T39" fmla="*/ 59 h 228"/>
                  <a:gd name="T40" fmla="*/ 66 w 229"/>
                  <a:gd name="T41" fmla="*/ 65 h 228"/>
                  <a:gd name="T42" fmla="*/ 60 w 229"/>
                  <a:gd name="T43" fmla="*/ 69 h 228"/>
                  <a:gd name="T44" fmla="*/ 53 w 229"/>
                  <a:gd name="T45" fmla="*/ 73 h 228"/>
                  <a:gd name="T46" fmla="*/ 46 w 229"/>
                  <a:gd name="T47" fmla="*/ 75 h 228"/>
                  <a:gd name="T48" fmla="*/ 38 w 229"/>
                  <a:gd name="T49" fmla="*/ 76 h 228"/>
                  <a:gd name="T50" fmla="*/ 31 w 229"/>
                  <a:gd name="T51" fmla="*/ 75 h 228"/>
                  <a:gd name="T52" fmla="*/ 23 w 229"/>
                  <a:gd name="T53" fmla="*/ 73 h 228"/>
                  <a:gd name="T54" fmla="*/ 17 w 229"/>
                  <a:gd name="T55" fmla="*/ 69 h 228"/>
                  <a:gd name="T56" fmla="*/ 11 w 229"/>
                  <a:gd name="T57" fmla="*/ 65 h 228"/>
                  <a:gd name="T58" fmla="*/ 7 w 229"/>
                  <a:gd name="T59" fmla="*/ 59 h 228"/>
                  <a:gd name="T60" fmla="*/ 3 w 229"/>
                  <a:gd name="T61" fmla="*/ 53 h 228"/>
                  <a:gd name="T62" fmla="*/ 1 w 229"/>
                  <a:gd name="T63" fmla="*/ 46 h 228"/>
                  <a:gd name="T64" fmla="*/ 0 w 229"/>
                  <a:gd name="T65" fmla="*/ 38 h 22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9"/>
                  <a:gd name="T100" fmla="*/ 0 h 228"/>
                  <a:gd name="T101" fmla="*/ 229 w 229"/>
                  <a:gd name="T102" fmla="*/ 228 h 22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9" h="228">
                    <a:moveTo>
                      <a:pt x="0" y="114"/>
                    </a:moveTo>
                    <a:lnTo>
                      <a:pt x="2" y="91"/>
                    </a:lnTo>
                    <a:lnTo>
                      <a:pt x="9" y="68"/>
                    </a:lnTo>
                    <a:lnTo>
                      <a:pt x="20" y="49"/>
                    </a:lnTo>
                    <a:lnTo>
                      <a:pt x="33" y="32"/>
                    </a:lnTo>
                    <a:lnTo>
                      <a:pt x="51" y="19"/>
                    </a:lnTo>
                    <a:lnTo>
                      <a:pt x="69" y="9"/>
                    </a:lnTo>
                    <a:lnTo>
                      <a:pt x="91" y="3"/>
                    </a:lnTo>
                    <a:lnTo>
                      <a:pt x="114" y="0"/>
                    </a:lnTo>
                    <a:lnTo>
                      <a:pt x="136" y="3"/>
                    </a:lnTo>
                    <a:lnTo>
                      <a:pt x="158" y="9"/>
                    </a:lnTo>
                    <a:lnTo>
                      <a:pt x="178" y="19"/>
                    </a:lnTo>
                    <a:lnTo>
                      <a:pt x="195" y="32"/>
                    </a:lnTo>
                    <a:lnTo>
                      <a:pt x="209" y="49"/>
                    </a:lnTo>
                    <a:lnTo>
                      <a:pt x="219" y="68"/>
                    </a:lnTo>
                    <a:lnTo>
                      <a:pt x="226" y="91"/>
                    </a:lnTo>
                    <a:lnTo>
                      <a:pt x="229" y="114"/>
                    </a:lnTo>
                    <a:lnTo>
                      <a:pt x="226" y="137"/>
                    </a:lnTo>
                    <a:lnTo>
                      <a:pt x="219" y="158"/>
                    </a:lnTo>
                    <a:lnTo>
                      <a:pt x="209" y="178"/>
                    </a:lnTo>
                    <a:lnTo>
                      <a:pt x="195" y="194"/>
                    </a:lnTo>
                    <a:lnTo>
                      <a:pt x="178" y="207"/>
                    </a:lnTo>
                    <a:lnTo>
                      <a:pt x="158" y="218"/>
                    </a:lnTo>
                    <a:lnTo>
                      <a:pt x="136" y="225"/>
                    </a:lnTo>
                    <a:lnTo>
                      <a:pt x="114" y="228"/>
                    </a:lnTo>
                    <a:lnTo>
                      <a:pt x="91" y="225"/>
                    </a:lnTo>
                    <a:lnTo>
                      <a:pt x="69" y="218"/>
                    </a:lnTo>
                    <a:lnTo>
                      <a:pt x="51" y="207"/>
                    </a:lnTo>
                    <a:lnTo>
                      <a:pt x="33" y="194"/>
                    </a:lnTo>
                    <a:lnTo>
                      <a:pt x="20" y="178"/>
                    </a:lnTo>
                    <a:lnTo>
                      <a:pt x="9" y="158"/>
                    </a:lnTo>
                    <a:lnTo>
                      <a:pt x="2" y="137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1" name="Freeform 313"/>
              <p:cNvSpPr>
                <a:spLocks/>
              </p:cNvSpPr>
              <p:nvPr/>
            </p:nvSpPr>
            <p:spPr bwMode="auto">
              <a:xfrm>
                <a:off x="3085" y="2179"/>
                <a:ext cx="23" cy="22"/>
              </a:xfrm>
              <a:custGeom>
                <a:avLst/>
                <a:gdLst>
                  <a:gd name="T0" fmla="*/ 23 w 69"/>
                  <a:gd name="T1" fmla="*/ 11 h 66"/>
                  <a:gd name="T2" fmla="*/ 22 w 69"/>
                  <a:gd name="T3" fmla="*/ 15 h 66"/>
                  <a:gd name="T4" fmla="*/ 20 w 69"/>
                  <a:gd name="T5" fmla="*/ 19 h 66"/>
                  <a:gd name="T6" fmla="*/ 16 w 69"/>
                  <a:gd name="T7" fmla="*/ 21 h 66"/>
                  <a:gd name="T8" fmla="*/ 12 w 69"/>
                  <a:gd name="T9" fmla="*/ 22 h 66"/>
                  <a:gd name="T10" fmla="*/ 12 w 69"/>
                  <a:gd name="T11" fmla="*/ 22 h 66"/>
                  <a:gd name="T12" fmla="*/ 7 w 69"/>
                  <a:gd name="T13" fmla="*/ 21 h 66"/>
                  <a:gd name="T14" fmla="*/ 4 w 69"/>
                  <a:gd name="T15" fmla="*/ 19 h 66"/>
                  <a:gd name="T16" fmla="*/ 1 w 69"/>
                  <a:gd name="T17" fmla="*/ 15 h 66"/>
                  <a:gd name="T18" fmla="*/ 0 w 69"/>
                  <a:gd name="T19" fmla="*/ 11 h 66"/>
                  <a:gd name="T20" fmla="*/ 0 w 69"/>
                  <a:gd name="T21" fmla="*/ 11 h 66"/>
                  <a:gd name="T22" fmla="*/ 1 w 69"/>
                  <a:gd name="T23" fmla="*/ 6 h 66"/>
                  <a:gd name="T24" fmla="*/ 4 w 69"/>
                  <a:gd name="T25" fmla="*/ 3 h 66"/>
                  <a:gd name="T26" fmla="*/ 7 w 69"/>
                  <a:gd name="T27" fmla="*/ 1 h 66"/>
                  <a:gd name="T28" fmla="*/ 12 w 69"/>
                  <a:gd name="T29" fmla="*/ 0 h 66"/>
                  <a:gd name="T30" fmla="*/ 12 w 69"/>
                  <a:gd name="T31" fmla="*/ 0 h 66"/>
                  <a:gd name="T32" fmla="*/ 16 w 69"/>
                  <a:gd name="T33" fmla="*/ 1 h 66"/>
                  <a:gd name="T34" fmla="*/ 20 w 69"/>
                  <a:gd name="T35" fmla="*/ 3 h 66"/>
                  <a:gd name="T36" fmla="*/ 22 w 69"/>
                  <a:gd name="T37" fmla="*/ 6 h 66"/>
                  <a:gd name="T38" fmla="*/ 23 w 69"/>
                  <a:gd name="T39" fmla="*/ 11 h 66"/>
                  <a:gd name="T40" fmla="*/ 23 w 69"/>
                  <a:gd name="T41" fmla="*/ 11 h 6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9"/>
                  <a:gd name="T64" fmla="*/ 0 h 66"/>
                  <a:gd name="T65" fmla="*/ 69 w 69"/>
                  <a:gd name="T66" fmla="*/ 66 h 6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9" h="66">
                    <a:moveTo>
                      <a:pt x="69" y="32"/>
                    </a:moveTo>
                    <a:lnTo>
                      <a:pt x="66" y="46"/>
                    </a:lnTo>
                    <a:lnTo>
                      <a:pt x="59" y="56"/>
                    </a:lnTo>
                    <a:lnTo>
                      <a:pt x="49" y="63"/>
                    </a:lnTo>
                    <a:lnTo>
                      <a:pt x="35" y="66"/>
                    </a:lnTo>
                    <a:lnTo>
                      <a:pt x="22" y="63"/>
                    </a:lnTo>
                    <a:lnTo>
                      <a:pt x="11" y="56"/>
                    </a:lnTo>
                    <a:lnTo>
                      <a:pt x="3" y="46"/>
                    </a:lnTo>
                    <a:lnTo>
                      <a:pt x="0" y="32"/>
                    </a:lnTo>
                    <a:lnTo>
                      <a:pt x="3" y="19"/>
                    </a:lnTo>
                    <a:lnTo>
                      <a:pt x="11" y="9"/>
                    </a:lnTo>
                    <a:lnTo>
                      <a:pt x="22" y="3"/>
                    </a:lnTo>
                    <a:lnTo>
                      <a:pt x="35" y="0"/>
                    </a:lnTo>
                    <a:lnTo>
                      <a:pt x="49" y="3"/>
                    </a:lnTo>
                    <a:lnTo>
                      <a:pt x="59" y="9"/>
                    </a:lnTo>
                    <a:lnTo>
                      <a:pt x="66" y="19"/>
                    </a:lnTo>
                    <a:lnTo>
                      <a:pt x="69" y="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2" name="Rectangle 314"/>
              <p:cNvSpPr>
                <a:spLocks noChangeArrowheads="1"/>
              </p:cNvSpPr>
              <p:nvPr/>
            </p:nvSpPr>
            <p:spPr bwMode="auto">
              <a:xfrm>
                <a:off x="3062" y="2096"/>
                <a:ext cx="12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3" name="Freeform 315"/>
              <p:cNvSpPr>
                <a:spLocks/>
              </p:cNvSpPr>
              <p:nvPr/>
            </p:nvSpPr>
            <p:spPr bwMode="auto">
              <a:xfrm>
                <a:off x="3006" y="2100"/>
                <a:ext cx="22" cy="40"/>
              </a:xfrm>
              <a:custGeom>
                <a:avLst/>
                <a:gdLst>
                  <a:gd name="T0" fmla="*/ 0 w 67"/>
                  <a:gd name="T1" fmla="*/ 4 h 119"/>
                  <a:gd name="T2" fmla="*/ 10 w 67"/>
                  <a:gd name="T3" fmla="*/ 40 h 119"/>
                  <a:gd name="T4" fmla="*/ 22 w 67"/>
                  <a:gd name="T5" fmla="*/ 37 h 119"/>
                  <a:gd name="T6" fmla="*/ 12 w 67"/>
                  <a:gd name="T7" fmla="*/ 0 h 119"/>
                  <a:gd name="T8" fmla="*/ 0 w 67"/>
                  <a:gd name="T9" fmla="*/ 4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19"/>
                  <a:gd name="T17" fmla="*/ 67 w 67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19">
                    <a:moveTo>
                      <a:pt x="0" y="11"/>
                    </a:moveTo>
                    <a:lnTo>
                      <a:pt x="31" y="119"/>
                    </a:lnTo>
                    <a:lnTo>
                      <a:pt x="67" y="110"/>
                    </a:lnTo>
                    <a:lnTo>
                      <a:pt x="36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4" name="Freeform 316"/>
              <p:cNvSpPr>
                <a:spLocks/>
              </p:cNvSpPr>
              <p:nvPr/>
            </p:nvSpPr>
            <p:spPr bwMode="auto">
              <a:xfrm>
                <a:off x="2953" y="2121"/>
                <a:ext cx="33" cy="37"/>
              </a:xfrm>
              <a:custGeom>
                <a:avLst/>
                <a:gdLst>
                  <a:gd name="T0" fmla="*/ 0 w 98"/>
                  <a:gd name="T1" fmla="*/ 7 h 112"/>
                  <a:gd name="T2" fmla="*/ 23 w 98"/>
                  <a:gd name="T3" fmla="*/ 37 h 112"/>
                  <a:gd name="T4" fmla="*/ 33 w 98"/>
                  <a:gd name="T5" fmla="*/ 29 h 112"/>
                  <a:gd name="T6" fmla="*/ 10 w 98"/>
                  <a:gd name="T7" fmla="*/ 0 h 112"/>
                  <a:gd name="T8" fmla="*/ 0 w 98"/>
                  <a:gd name="T9" fmla="*/ 7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"/>
                  <a:gd name="T16" fmla="*/ 0 h 112"/>
                  <a:gd name="T17" fmla="*/ 98 w 98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" h="112">
                    <a:moveTo>
                      <a:pt x="0" y="22"/>
                    </a:moveTo>
                    <a:lnTo>
                      <a:pt x="68" y="112"/>
                    </a:lnTo>
                    <a:lnTo>
                      <a:pt x="98" y="89"/>
                    </a:lnTo>
                    <a:lnTo>
                      <a:pt x="30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5" name="Freeform 317"/>
              <p:cNvSpPr>
                <a:spLocks/>
              </p:cNvSpPr>
              <p:nvPr/>
            </p:nvSpPr>
            <p:spPr bwMode="auto">
              <a:xfrm>
                <a:off x="2918" y="2162"/>
                <a:ext cx="37" cy="32"/>
              </a:xfrm>
              <a:custGeom>
                <a:avLst/>
                <a:gdLst>
                  <a:gd name="T0" fmla="*/ 0 w 113"/>
                  <a:gd name="T1" fmla="*/ 10 h 96"/>
                  <a:gd name="T2" fmla="*/ 30 w 113"/>
                  <a:gd name="T3" fmla="*/ 32 h 96"/>
                  <a:gd name="T4" fmla="*/ 37 w 113"/>
                  <a:gd name="T5" fmla="*/ 22 h 96"/>
                  <a:gd name="T6" fmla="*/ 7 w 113"/>
                  <a:gd name="T7" fmla="*/ 0 h 96"/>
                  <a:gd name="T8" fmla="*/ 0 w 113"/>
                  <a:gd name="T9" fmla="*/ 1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96"/>
                  <a:gd name="T17" fmla="*/ 113 w 113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96">
                    <a:moveTo>
                      <a:pt x="0" y="31"/>
                    </a:moveTo>
                    <a:lnTo>
                      <a:pt x="91" y="96"/>
                    </a:lnTo>
                    <a:lnTo>
                      <a:pt x="113" y="67"/>
                    </a:lnTo>
                    <a:lnTo>
                      <a:pt x="22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6" name="Freeform 318"/>
              <p:cNvSpPr>
                <a:spLocks/>
              </p:cNvSpPr>
              <p:nvPr/>
            </p:nvSpPr>
            <p:spPr bwMode="auto">
              <a:xfrm>
                <a:off x="3109" y="2100"/>
                <a:ext cx="22" cy="40"/>
              </a:xfrm>
              <a:custGeom>
                <a:avLst/>
                <a:gdLst>
                  <a:gd name="T0" fmla="*/ 22 w 66"/>
                  <a:gd name="T1" fmla="*/ 4 h 119"/>
                  <a:gd name="T2" fmla="*/ 12 w 66"/>
                  <a:gd name="T3" fmla="*/ 40 h 119"/>
                  <a:gd name="T4" fmla="*/ 0 w 66"/>
                  <a:gd name="T5" fmla="*/ 37 h 119"/>
                  <a:gd name="T6" fmla="*/ 10 w 66"/>
                  <a:gd name="T7" fmla="*/ 0 h 119"/>
                  <a:gd name="T8" fmla="*/ 22 w 66"/>
                  <a:gd name="T9" fmla="*/ 4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119"/>
                  <a:gd name="T17" fmla="*/ 66 w 66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119">
                    <a:moveTo>
                      <a:pt x="66" y="11"/>
                    </a:moveTo>
                    <a:lnTo>
                      <a:pt x="35" y="119"/>
                    </a:lnTo>
                    <a:lnTo>
                      <a:pt x="0" y="110"/>
                    </a:lnTo>
                    <a:lnTo>
                      <a:pt x="31" y="0"/>
                    </a:lnTo>
                    <a:lnTo>
                      <a:pt x="6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7" name="Freeform 319"/>
              <p:cNvSpPr>
                <a:spLocks/>
              </p:cNvSpPr>
              <p:nvPr/>
            </p:nvSpPr>
            <p:spPr bwMode="auto">
              <a:xfrm>
                <a:off x="3151" y="2121"/>
                <a:ext cx="33" cy="37"/>
              </a:xfrm>
              <a:custGeom>
                <a:avLst/>
                <a:gdLst>
                  <a:gd name="T0" fmla="*/ 33 w 98"/>
                  <a:gd name="T1" fmla="*/ 7 h 112"/>
                  <a:gd name="T2" fmla="*/ 10 w 98"/>
                  <a:gd name="T3" fmla="*/ 37 h 112"/>
                  <a:gd name="T4" fmla="*/ 0 w 98"/>
                  <a:gd name="T5" fmla="*/ 29 h 112"/>
                  <a:gd name="T6" fmla="*/ 23 w 98"/>
                  <a:gd name="T7" fmla="*/ 0 h 112"/>
                  <a:gd name="T8" fmla="*/ 33 w 98"/>
                  <a:gd name="T9" fmla="*/ 7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"/>
                  <a:gd name="T16" fmla="*/ 0 h 112"/>
                  <a:gd name="T17" fmla="*/ 98 w 98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" h="112">
                    <a:moveTo>
                      <a:pt x="98" y="22"/>
                    </a:moveTo>
                    <a:lnTo>
                      <a:pt x="30" y="112"/>
                    </a:lnTo>
                    <a:lnTo>
                      <a:pt x="0" y="89"/>
                    </a:lnTo>
                    <a:lnTo>
                      <a:pt x="68" y="0"/>
                    </a:lnTo>
                    <a:lnTo>
                      <a:pt x="98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68" name="Freeform 320"/>
              <p:cNvSpPr>
                <a:spLocks/>
              </p:cNvSpPr>
              <p:nvPr/>
            </p:nvSpPr>
            <p:spPr bwMode="auto">
              <a:xfrm>
                <a:off x="3182" y="2162"/>
                <a:ext cx="37" cy="32"/>
              </a:xfrm>
              <a:custGeom>
                <a:avLst/>
                <a:gdLst>
                  <a:gd name="T0" fmla="*/ 37 w 113"/>
                  <a:gd name="T1" fmla="*/ 10 h 96"/>
                  <a:gd name="T2" fmla="*/ 8 w 113"/>
                  <a:gd name="T3" fmla="*/ 32 h 96"/>
                  <a:gd name="T4" fmla="*/ 0 w 113"/>
                  <a:gd name="T5" fmla="*/ 22 h 96"/>
                  <a:gd name="T6" fmla="*/ 30 w 113"/>
                  <a:gd name="T7" fmla="*/ 0 h 96"/>
                  <a:gd name="T8" fmla="*/ 37 w 113"/>
                  <a:gd name="T9" fmla="*/ 1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96"/>
                  <a:gd name="T17" fmla="*/ 113 w 113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96">
                    <a:moveTo>
                      <a:pt x="113" y="31"/>
                    </a:moveTo>
                    <a:lnTo>
                      <a:pt x="23" y="96"/>
                    </a:lnTo>
                    <a:lnTo>
                      <a:pt x="0" y="67"/>
                    </a:lnTo>
                    <a:lnTo>
                      <a:pt x="91" y="0"/>
                    </a:lnTo>
                    <a:lnTo>
                      <a:pt x="113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47170" name="Group 321"/>
          <p:cNvGrpSpPr>
            <a:grpSpLocks/>
          </p:cNvGrpSpPr>
          <p:nvPr/>
        </p:nvGrpSpPr>
        <p:grpSpPr bwMode="auto">
          <a:xfrm>
            <a:off x="6745288" y="3070225"/>
            <a:ext cx="2219325" cy="1798638"/>
            <a:chOff x="4249" y="1934"/>
            <a:chExt cx="1398" cy="1133"/>
          </a:xfrm>
        </p:grpSpPr>
        <p:grpSp>
          <p:nvGrpSpPr>
            <p:cNvPr id="47131" name="Group 322"/>
            <p:cNvGrpSpPr>
              <a:grpSpLocks/>
            </p:cNvGrpSpPr>
            <p:nvPr/>
          </p:nvGrpSpPr>
          <p:grpSpPr bwMode="auto">
            <a:xfrm>
              <a:off x="4249" y="2523"/>
              <a:ext cx="1398" cy="544"/>
              <a:chOff x="4249" y="2523"/>
              <a:chExt cx="1398" cy="544"/>
            </a:xfrm>
          </p:grpSpPr>
          <p:sp>
            <p:nvSpPr>
              <p:cNvPr id="47149" name="Rectangle 323"/>
              <p:cNvSpPr>
                <a:spLocks noChangeArrowheads="1"/>
              </p:cNvSpPr>
              <p:nvPr/>
            </p:nvSpPr>
            <p:spPr bwMode="auto">
              <a:xfrm>
                <a:off x="4286" y="2559"/>
                <a:ext cx="1224" cy="227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47150" name="Rectangle 324"/>
              <p:cNvSpPr>
                <a:spLocks noChangeArrowheads="1"/>
              </p:cNvSpPr>
              <p:nvPr/>
            </p:nvSpPr>
            <p:spPr bwMode="auto">
              <a:xfrm>
                <a:off x="4249" y="2523"/>
                <a:ext cx="1398" cy="54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/>
              <a:lstStyle/>
              <a:p>
                <a:pPr eaLnBrk="0" hangingPunct="0">
                  <a:spcBef>
                    <a:spcPct val="20000"/>
                  </a:spcBef>
                  <a:buClr>
                    <a:schemeClr val="bg2"/>
                  </a:buClr>
                </a:pPr>
                <a:r>
                  <a:rPr lang="en-US" sz="2400" b="1">
                    <a:latin typeface="Times New Roman" pitchFamily="18" charset="0"/>
                  </a:rPr>
                  <a:t>a-&gt;b    DATA</a:t>
                </a:r>
              </a:p>
            </p:txBody>
          </p:sp>
          <p:sp>
            <p:nvSpPr>
              <p:cNvPr id="47151" name="Line 325"/>
              <p:cNvSpPr>
                <a:spLocks noChangeShapeType="1"/>
              </p:cNvSpPr>
              <p:nvPr/>
            </p:nvSpPr>
            <p:spPr bwMode="auto">
              <a:xfrm>
                <a:off x="4785" y="2559"/>
                <a:ext cx="0" cy="227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47132" name="Line 326"/>
            <p:cNvSpPr>
              <a:spLocks noChangeShapeType="1"/>
            </p:cNvSpPr>
            <p:nvPr/>
          </p:nvSpPr>
          <p:spPr bwMode="auto">
            <a:xfrm>
              <a:off x="4830" y="1934"/>
              <a:ext cx="0" cy="499"/>
            </a:xfrm>
            <a:prstGeom prst="line">
              <a:avLst/>
            </a:prstGeom>
            <a:noFill/>
            <a:ln w="12700">
              <a:solidFill>
                <a:schemeClr val="bg2"/>
              </a:solidFill>
              <a:round/>
              <a:headEnd type="none" w="sm" len="sm"/>
              <a:tailEnd type="triangle" w="sm" len="sm"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47133" name="Group 327"/>
            <p:cNvGrpSpPr>
              <a:grpSpLocks noChangeAspect="1"/>
            </p:cNvGrpSpPr>
            <p:nvPr/>
          </p:nvGrpSpPr>
          <p:grpSpPr bwMode="auto">
            <a:xfrm>
              <a:off x="4346" y="2069"/>
              <a:ext cx="439" cy="454"/>
              <a:chOff x="4346" y="2069"/>
              <a:chExt cx="439" cy="454"/>
            </a:xfrm>
          </p:grpSpPr>
          <p:sp>
            <p:nvSpPr>
              <p:cNvPr id="47134" name="AutoShape 328"/>
              <p:cNvSpPr>
                <a:spLocks noChangeAspect="1" noChangeArrowheads="1" noTextEdit="1"/>
              </p:cNvSpPr>
              <p:nvPr/>
            </p:nvSpPr>
            <p:spPr bwMode="auto">
              <a:xfrm>
                <a:off x="4346" y="2069"/>
                <a:ext cx="439" cy="4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35" name="Freeform 329"/>
              <p:cNvSpPr>
                <a:spLocks/>
              </p:cNvSpPr>
              <p:nvPr/>
            </p:nvSpPr>
            <p:spPr bwMode="auto">
              <a:xfrm>
                <a:off x="4346" y="2069"/>
                <a:ext cx="439" cy="454"/>
              </a:xfrm>
              <a:custGeom>
                <a:avLst/>
                <a:gdLst>
                  <a:gd name="T0" fmla="*/ 394 w 1317"/>
                  <a:gd name="T1" fmla="*/ 454 h 1362"/>
                  <a:gd name="T2" fmla="*/ 403 w 1317"/>
                  <a:gd name="T3" fmla="*/ 453 h 1362"/>
                  <a:gd name="T4" fmla="*/ 411 w 1317"/>
                  <a:gd name="T5" fmla="*/ 450 h 1362"/>
                  <a:gd name="T6" fmla="*/ 419 w 1317"/>
                  <a:gd name="T7" fmla="*/ 445 h 1362"/>
                  <a:gd name="T8" fmla="*/ 426 w 1317"/>
                  <a:gd name="T9" fmla="*/ 438 h 1362"/>
                  <a:gd name="T10" fmla="*/ 431 w 1317"/>
                  <a:gd name="T11" fmla="*/ 431 h 1362"/>
                  <a:gd name="T12" fmla="*/ 435 w 1317"/>
                  <a:gd name="T13" fmla="*/ 422 h 1362"/>
                  <a:gd name="T14" fmla="*/ 438 w 1317"/>
                  <a:gd name="T15" fmla="*/ 412 h 1362"/>
                  <a:gd name="T16" fmla="*/ 439 w 1317"/>
                  <a:gd name="T17" fmla="*/ 401 h 1362"/>
                  <a:gd name="T18" fmla="*/ 439 w 1317"/>
                  <a:gd name="T19" fmla="*/ 53 h 1362"/>
                  <a:gd name="T20" fmla="*/ 438 w 1317"/>
                  <a:gd name="T21" fmla="*/ 42 h 1362"/>
                  <a:gd name="T22" fmla="*/ 435 w 1317"/>
                  <a:gd name="T23" fmla="*/ 32 h 1362"/>
                  <a:gd name="T24" fmla="*/ 431 w 1317"/>
                  <a:gd name="T25" fmla="*/ 23 h 1362"/>
                  <a:gd name="T26" fmla="*/ 426 w 1317"/>
                  <a:gd name="T27" fmla="*/ 16 h 1362"/>
                  <a:gd name="T28" fmla="*/ 419 w 1317"/>
                  <a:gd name="T29" fmla="*/ 9 h 1362"/>
                  <a:gd name="T30" fmla="*/ 411 w 1317"/>
                  <a:gd name="T31" fmla="*/ 4 h 1362"/>
                  <a:gd name="T32" fmla="*/ 403 w 1317"/>
                  <a:gd name="T33" fmla="*/ 1 h 1362"/>
                  <a:gd name="T34" fmla="*/ 394 w 1317"/>
                  <a:gd name="T35" fmla="*/ 0 h 1362"/>
                  <a:gd name="T36" fmla="*/ 45 w 1317"/>
                  <a:gd name="T37" fmla="*/ 0 h 1362"/>
                  <a:gd name="T38" fmla="*/ 36 w 1317"/>
                  <a:gd name="T39" fmla="*/ 1 h 1362"/>
                  <a:gd name="T40" fmla="*/ 27 w 1317"/>
                  <a:gd name="T41" fmla="*/ 4 h 1362"/>
                  <a:gd name="T42" fmla="*/ 20 w 1317"/>
                  <a:gd name="T43" fmla="*/ 9 h 1362"/>
                  <a:gd name="T44" fmla="*/ 13 w 1317"/>
                  <a:gd name="T45" fmla="*/ 16 h 1362"/>
                  <a:gd name="T46" fmla="*/ 8 w 1317"/>
                  <a:gd name="T47" fmla="*/ 23 h 1362"/>
                  <a:gd name="T48" fmla="*/ 4 w 1317"/>
                  <a:gd name="T49" fmla="*/ 32 h 1362"/>
                  <a:gd name="T50" fmla="*/ 1 w 1317"/>
                  <a:gd name="T51" fmla="*/ 42 h 1362"/>
                  <a:gd name="T52" fmla="*/ 0 w 1317"/>
                  <a:gd name="T53" fmla="*/ 53 h 1362"/>
                  <a:gd name="T54" fmla="*/ 0 w 1317"/>
                  <a:gd name="T55" fmla="*/ 401 h 1362"/>
                  <a:gd name="T56" fmla="*/ 1 w 1317"/>
                  <a:gd name="T57" fmla="*/ 412 h 1362"/>
                  <a:gd name="T58" fmla="*/ 4 w 1317"/>
                  <a:gd name="T59" fmla="*/ 422 h 1362"/>
                  <a:gd name="T60" fmla="*/ 8 w 1317"/>
                  <a:gd name="T61" fmla="*/ 431 h 1362"/>
                  <a:gd name="T62" fmla="*/ 13 w 1317"/>
                  <a:gd name="T63" fmla="*/ 438 h 1362"/>
                  <a:gd name="T64" fmla="*/ 20 w 1317"/>
                  <a:gd name="T65" fmla="*/ 445 h 1362"/>
                  <a:gd name="T66" fmla="*/ 27 w 1317"/>
                  <a:gd name="T67" fmla="*/ 450 h 1362"/>
                  <a:gd name="T68" fmla="*/ 36 w 1317"/>
                  <a:gd name="T69" fmla="*/ 453 h 1362"/>
                  <a:gd name="T70" fmla="*/ 45 w 1317"/>
                  <a:gd name="T71" fmla="*/ 454 h 1362"/>
                  <a:gd name="T72" fmla="*/ 394 w 1317"/>
                  <a:gd name="T73" fmla="*/ 454 h 1362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w 1317"/>
                  <a:gd name="T112" fmla="*/ 0 h 1362"/>
                  <a:gd name="T113" fmla="*/ 1317 w 1317"/>
                  <a:gd name="T114" fmla="*/ 1362 h 1362"/>
                </a:gdLst>
                <a:ahLst/>
                <a:cxnLst>
                  <a:cxn ang="T74">
                    <a:pos x="T0" y="T1"/>
                  </a:cxn>
                  <a:cxn ang="T75">
                    <a:pos x="T2" y="T3"/>
                  </a:cxn>
                  <a:cxn ang="T76">
                    <a:pos x="T4" y="T5"/>
                  </a:cxn>
                  <a:cxn ang="T77">
                    <a:pos x="T6" y="T7"/>
                  </a:cxn>
                  <a:cxn ang="T78">
                    <a:pos x="T8" y="T9"/>
                  </a:cxn>
                  <a:cxn ang="T79">
                    <a:pos x="T10" y="T11"/>
                  </a:cxn>
                  <a:cxn ang="T80">
                    <a:pos x="T12" y="T13"/>
                  </a:cxn>
                  <a:cxn ang="T81">
                    <a:pos x="T14" y="T15"/>
                  </a:cxn>
                  <a:cxn ang="T82">
                    <a:pos x="T16" y="T17"/>
                  </a:cxn>
                  <a:cxn ang="T83">
                    <a:pos x="T18" y="T19"/>
                  </a:cxn>
                  <a:cxn ang="T84">
                    <a:pos x="T20" y="T21"/>
                  </a:cxn>
                  <a:cxn ang="T85">
                    <a:pos x="T22" y="T23"/>
                  </a:cxn>
                  <a:cxn ang="T86">
                    <a:pos x="T24" y="T25"/>
                  </a:cxn>
                  <a:cxn ang="T87">
                    <a:pos x="T26" y="T27"/>
                  </a:cxn>
                  <a:cxn ang="T88">
                    <a:pos x="T28" y="T29"/>
                  </a:cxn>
                  <a:cxn ang="T89">
                    <a:pos x="T30" y="T31"/>
                  </a:cxn>
                  <a:cxn ang="T90">
                    <a:pos x="T32" y="T33"/>
                  </a:cxn>
                  <a:cxn ang="T91">
                    <a:pos x="T34" y="T35"/>
                  </a:cxn>
                  <a:cxn ang="T92">
                    <a:pos x="T36" y="T37"/>
                  </a:cxn>
                  <a:cxn ang="T93">
                    <a:pos x="T38" y="T39"/>
                  </a:cxn>
                  <a:cxn ang="T94">
                    <a:pos x="T40" y="T41"/>
                  </a:cxn>
                  <a:cxn ang="T95">
                    <a:pos x="T42" y="T43"/>
                  </a:cxn>
                  <a:cxn ang="T96">
                    <a:pos x="T44" y="T45"/>
                  </a:cxn>
                  <a:cxn ang="T97">
                    <a:pos x="T46" y="T47"/>
                  </a:cxn>
                  <a:cxn ang="T98">
                    <a:pos x="T48" y="T49"/>
                  </a:cxn>
                  <a:cxn ang="T99">
                    <a:pos x="T50" y="T51"/>
                  </a:cxn>
                  <a:cxn ang="T100">
                    <a:pos x="T52" y="T53"/>
                  </a:cxn>
                  <a:cxn ang="T101">
                    <a:pos x="T54" y="T55"/>
                  </a:cxn>
                  <a:cxn ang="T102">
                    <a:pos x="T56" y="T57"/>
                  </a:cxn>
                  <a:cxn ang="T103">
                    <a:pos x="T58" y="T59"/>
                  </a:cxn>
                  <a:cxn ang="T104">
                    <a:pos x="T60" y="T61"/>
                  </a:cxn>
                  <a:cxn ang="T105">
                    <a:pos x="T62" y="T63"/>
                  </a:cxn>
                  <a:cxn ang="T106">
                    <a:pos x="T64" y="T65"/>
                  </a:cxn>
                  <a:cxn ang="T107">
                    <a:pos x="T66" y="T67"/>
                  </a:cxn>
                  <a:cxn ang="T108">
                    <a:pos x="T68" y="T69"/>
                  </a:cxn>
                  <a:cxn ang="T109">
                    <a:pos x="T70" y="T71"/>
                  </a:cxn>
                  <a:cxn ang="T110">
                    <a:pos x="T72" y="T73"/>
                  </a:cxn>
                </a:cxnLst>
                <a:rect l="T111" t="T112" r="T113" b="T114"/>
                <a:pathLst>
                  <a:path w="1317" h="1362">
                    <a:moveTo>
                      <a:pt x="1182" y="1362"/>
                    </a:moveTo>
                    <a:lnTo>
                      <a:pt x="1208" y="1359"/>
                    </a:lnTo>
                    <a:lnTo>
                      <a:pt x="1234" y="1350"/>
                    </a:lnTo>
                    <a:lnTo>
                      <a:pt x="1258" y="1335"/>
                    </a:lnTo>
                    <a:lnTo>
                      <a:pt x="1278" y="1315"/>
                    </a:lnTo>
                    <a:lnTo>
                      <a:pt x="1294" y="1292"/>
                    </a:lnTo>
                    <a:lnTo>
                      <a:pt x="1306" y="1266"/>
                    </a:lnTo>
                    <a:lnTo>
                      <a:pt x="1314" y="1236"/>
                    </a:lnTo>
                    <a:lnTo>
                      <a:pt x="1317" y="1204"/>
                    </a:lnTo>
                    <a:lnTo>
                      <a:pt x="1317" y="158"/>
                    </a:lnTo>
                    <a:lnTo>
                      <a:pt x="1314" y="126"/>
                    </a:lnTo>
                    <a:lnTo>
                      <a:pt x="1306" y="96"/>
                    </a:lnTo>
                    <a:lnTo>
                      <a:pt x="1294" y="70"/>
                    </a:lnTo>
                    <a:lnTo>
                      <a:pt x="1278" y="47"/>
                    </a:lnTo>
                    <a:lnTo>
                      <a:pt x="1258" y="27"/>
                    </a:lnTo>
                    <a:lnTo>
                      <a:pt x="1234" y="12"/>
                    </a:lnTo>
                    <a:lnTo>
                      <a:pt x="1208" y="3"/>
                    </a:lnTo>
                    <a:lnTo>
                      <a:pt x="1182" y="0"/>
                    </a:lnTo>
                    <a:lnTo>
                      <a:pt x="134" y="0"/>
                    </a:lnTo>
                    <a:lnTo>
                      <a:pt x="107" y="3"/>
                    </a:lnTo>
                    <a:lnTo>
                      <a:pt x="82" y="12"/>
                    </a:lnTo>
                    <a:lnTo>
                      <a:pt x="59" y="27"/>
                    </a:lnTo>
                    <a:lnTo>
                      <a:pt x="39" y="47"/>
                    </a:lnTo>
                    <a:lnTo>
                      <a:pt x="23" y="70"/>
                    </a:lnTo>
                    <a:lnTo>
                      <a:pt x="11" y="96"/>
                    </a:lnTo>
                    <a:lnTo>
                      <a:pt x="3" y="126"/>
                    </a:lnTo>
                    <a:lnTo>
                      <a:pt x="0" y="158"/>
                    </a:lnTo>
                    <a:lnTo>
                      <a:pt x="0" y="1204"/>
                    </a:lnTo>
                    <a:lnTo>
                      <a:pt x="3" y="1236"/>
                    </a:lnTo>
                    <a:lnTo>
                      <a:pt x="11" y="1266"/>
                    </a:lnTo>
                    <a:lnTo>
                      <a:pt x="23" y="1292"/>
                    </a:lnTo>
                    <a:lnTo>
                      <a:pt x="39" y="1315"/>
                    </a:lnTo>
                    <a:lnTo>
                      <a:pt x="59" y="1335"/>
                    </a:lnTo>
                    <a:lnTo>
                      <a:pt x="82" y="1350"/>
                    </a:lnTo>
                    <a:lnTo>
                      <a:pt x="107" y="1359"/>
                    </a:lnTo>
                    <a:lnTo>
                      <a:pt x="134" y="1362"/>
                    </a:lnTo>
                    <a:lnTo>
                      <a:pt x="1182" y="1362"/>
                    </a:lnTo>
                    <a:close/>
                  </a:path>
                </a:pathLst>
              </a:custGeom>
              <a:solidFill>
                <a:srgbClr val="93B2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36" name="Freeform 330"/>
              <p:cNvSpPr>
                <a:spLocks/>
              </p:cNvSpPr>
              <p:nvPr/>
            </p:nvSpPr>
            <p:spPr bwMode="auto">
              <a:xfrm>
                <a:off x="4435" y="2218"/>
                <a:ext cx="266" cy="172"/>
              </a:xfrm>
              <a:custGeom>
                <a:avLst/>
                <a:gdLst>
                  <a:gd name="T0" fmla="*/ 119 w 797"/>
                  <a:gd name="T1" fmla="*/ 0 h 516"/>
                  <a:gd name="T2" fmla="*/ 93 w 797"/>
                  <a:gd name="T3" fmla="*/ 4 h 516"/>
                  <a:gd name="T4" fmla="*/ 70 w 797"/>
                  <a:gd name="T5" fmla="*/ 10 h 516"/>
                  <a:gd name="T6" fmla="*/ 49 w 797"/>
                  <a:gd name="T7" fmla="*/ 20 h 516"/>
                  <a:gd name="T8" fmla="*/ 30 w 797"/>
                  <a:gd name="T9" fmla="*/ 31 h 516"/>
                  <a:gd name="T10" fmla="*/ 16 w 797"/>
                  <a:gd name="T11" fmla="*/ 45 h 516"/>
                  <a:gd name="T12" fmla="*/ 6 w 797"/>
                  <a:gd name="T13" fmla="*/ 60 h 516"/>
                  <a:gd name="T14" fmla="*/ 1 w 797"/>
                  <a:gd name="T15" fmla="*/ 77 h 516"/>
                  <a:gd name="T16" fmla="*/ 1 w 797"/>
                  <a:gd name="T17" fmla="*/ 95 h 516"/>
                  <a:gd name="T18" fmla="*/ 6 w 797"/>
                  <a:gd name="T19" fmla="*/ 111 h 516"/>
                  <a:gd name="T20" fmla="*/ 16 w 797"/>
                  <a:gd name="T21" fmla="*/ 127 h 516"/>
                  <a:gd name="T22" fmla="*/ 30 w 797"/>
                  <a:gd name="T23" fmla="*/ 141 h 516"/>
                  <a:gd name="T24" fmla="*/ 49 w 797"/>
                  <a:gd name="T25" fmla="*/ 152 h 516"/>
                  <a:gd name="T26" fmla="*/ 70 w 797"/>
                  <a:gd name="T27" fmla="*/ 162 h 516"/>
                  <a:gd name="T28" fmla="*/ 93 w 797"/>
                  <a:gd name="T29" fmla="*/ 168 h 516"/>
                  <a:gd name="T30" fmla="*/ 119 w 797"/>
                  <a:gd name="T31" fmla="*/ 171 h 516"/>
                  <a:gd name="T32" fmla="*/ 146 w 797"/>
                  <a:gd name="T33" fmla="*/ 171 h 516"/>
                  <a:gd name="T34" fmla="*/ 172 w 797"/>
                  <a:gd name="T35" fmla="*/ 168 h 516"/>
                  <a:gd name="T36" fmla="*/ 196 w 797"/>
                  <a:gd name="T37" fmla="*/ 162 h 516"/>
                  <a:gd name="T38" fmla="*/ 217 w 797"/>
                  <a:gd name="T39" fmla="*/ 152 h 516"/>
                  <a:gd name="T40" fmla="*/ 236 w 797"/>
                  <a:gd name="T41" fmla="*/ 141 h 516"/>
                  <a:gd name="T42" fmla="*/ 250 w 797"/>
                  <a:gd name="T43" fmla="*/ 127 h 516"/>
                  <a:gd name="T44" fmla="*/ 260 w 797"/>
                  <a:gd name="T45" fmla="*/ 111 h 516"/>
                  <a:gd name="T46" fmla="*/ 265 w 797"/>
                  <a:gd name="T47" fmla="*/ 95 h 516"/>
                  <a:gd name="T48" fmla="*/ 265 w 797"/>
                  <a:gd name="T49" fmla="*/ 77 h 516"/>
                  <a:gd name="T50" fmla="*/ 260 w 797"/>
                  <a:gd name="T51" fmla="*/ 60 h 516"/>
                  <a:gd name="T52" fmla="*/ 250 w 797"/>
                  <a:gd name="T53" fmla="*/ 45 h 516"/>
                  <a:gd name="T54" fmla="*/ 236 w 797"/>
                  <a:gd name="T55" fmla="*/ 31 h 516"/>
                  <a:gd name="T56" fmla="*/ 217 w 797"/>
                  <a:gd name="T57" fmla="*/ 20 h 516"/>
                  <a:gd name="T58" fmla="*/ 196 w 797"/>
                  <a:gd name="T59" fmla="*/ 10 h 516"/>
                  <a:gd name="T60" fmla="*/ 172 w 797"/>
                  <a:gd name="T61" fmla="*/ 4 h 516"/>
                  <a:gd name="T62" fmla="*/ 146 w 797"/>
                  <a:gd name="T63" fmla="*/ 0 h 51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97"/>
                  <a:gd name="T97" fmla="*/ 0 h 516"/>
                  <a:gd name="T98" fmla="*/ 797 w 797"/>
                  <a:gd name="T99" fmla="*/ 516 h 51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97" h="516">
                    <a:moveTo>
                      <a:pt x="398" y="0"/>
                    </a:moveTo>
                    <a:lnTo>
                      <a:pt x="357" y="1"/>
                    </a:lnTo>
                    <a:lnTo>
                      <a:pt x="317" y="5"/>
                    </a:lnTo>
                    <a:lnTo>
                      <a:pt x="280" y="12"/>
                    </a:lnTo>
                    <a:lnTo>
                      <a:pt x="243" y="20"/>
                    </a:lnTo>
                    <a:lnTo>
                      <a:pt x="209" y="31"/>
                    </a:lnTo>
                    <a:lnTo>
                      <a:pt x="175" y="44"/>
                    </a:lnTo>
                    <a:lnTo>
                      <a:pt x="146" y="59"/>
                    </a:lnTo>
                    <a:lnTo>
                      <a:pt x="116" y="75"/>
                    </a:lnTo>
                    <a:lnTo>
                      <a:pt x="91" y="94"/>
                    </a:lnTo>
                    <a:lnTo>
                      <a:pt x="68" y="114"/>
                    </a:lnTo>
                    <a:lnTo>
                      <a:pt x="48" y="134"/>
                    </a:lnTo>
                    <a:lnTo>
                      <a:pt x="30" y="157"/>
                    </a:lnTo>
                    <a:lnTo>
                      <a:pt x="17" y="181"/>
                    </a:lnTo>
                    <a:lnTo>
                      <a:pt x="8" y="205"/>
                    </a:lnTo>
                    <a:lnTo>
                      <a:pt x="2" y="230"/>
                    </a:lnTo>
                    <a:lnTo>
                      <a:pt x="0" y="257"/>
                    </a:lnTo>
                    <a:lnTo>
                      <a:pt x="2" y="284"/>
                    </a:lnTo>
                    <a:lnTo>
                      <a:pt x="8" y="309"/>
                    </a:lnTo>
                    <a:lnTo>
                      <a:pt x="17" y="333"/>
                    </a:lnTo>
                    <a:lnTo>
                      <a:pt x="30" y="358"/>
                    </a:lnTo>
                    <a:lnTo>
                      <a:pt x="48" y="380"/>
                    </a:lnTo>
                    <a:lnTo>
                      <a:pt x="68" y="402"/>
                    </a:lnTo>
                    <a:lnTo>
                      <a:pt x="91" y="422"/>
                    </a:lnTo>
                    <a:lnTo>
                      <a:pt x="116" y="439"/>
                    </a:lnTo>
                    <a:lnTo>
                      <a:pt x="146" y="457"/>
                    </a:lnTo>
                    <a:lnTo>
                      <a:pt x="175" y="471"/>
                    </a:lnTo>
                    <a:lnTo>
                      <a:pt x="209" y="485"/>
                    </a:lnTo>
                    <a:lnTo>
                      <a:pt x="243" y="495"/>
                    </a:lnTo>
                    <a:lnTo>
                      <a:pt x="280" y="504"/>
                    </a:lnTo>
                    <a:lnTo>
                      <a:pt x="317" y="510"/>
                    </a:lnTo>
                    <a:lnTo>
                      <a:pt x="357" y="514"/>
                    </a:lnTo>
                    <a:lnTo>
                      <a:pt x="398" y="516"/>
                    </a:lnTo>
                    <a:lnTo>
                      <a:pt x="438" y="514"/>
                    </a:lnTo>
                    <a:lnTo>
                      <a:pt x="478" y="510"/>
                    </a:lnTo>
                    <a:lnTo>
                      <a:pt x="515" y="504"/>
                    </a:lnTo>
                    <a:lnTo>
                      <a:pt x="553" y="495"/>
                    </a:lnTo>
                    <a:lnTo>
                      <a:pt x="588" y="485"/>
                    </a:lnTo>
                    <a:lnTo>
                      <a:pt x="620" y="471"/>
                    </a:lnTo>
                    <a:lnTo>
                      <a:pt x="651" y="457"/>
                    </a:lnTo>
                    <a:lnTo>
                      <a:pt x="680" y="439"/>
                    </a:lnTo>
                    <a:lnTo>
                      <a:pt x="706" y="422"/>
                    </a:lnTo>
                    <a:lnTo>
                      <a:pt x="728" y="402"/>
                    </a:lnTo>
                    <a:lnTo>
                      <a:pt x="749" y="380"/>
                    </a:lnTo>
                    <a:lnTo>
                      <a:pt x="766" y="358"/>
                    </a:lnTo>
                    <a:lnTo>
                      <a:pt x="779" y="333"/>
                    </a:lnTo>
                    <a:lnTo>
                      <a:pt x="789" y="309"/>
                    </a:lnTo>
                    <a:lnTo>
                      <a:pt x="794" y="284"/>
                    </a:lnTo>
                    <a:lnTo>
                      <a:pt x="797" y="257"/>
                    </a:lnTo>
                    <a:lnTo>
                      <a:pt x="794" y="230"/>
                    </a:lnTo>
                    <a:lnTo>
                      <a:pt x="789" y="205"/>
                    </a:lnTo>
                    <a:lnTo>
                      <a:pt x="779" y="181"/>
                    </a:lnTo>
                    <a:lnTo>
                      <a:pt x="766" y="157"/>
                    </a:lnTo>
                    <a:lnTo>
                      <a:pt x="749" y="134"/>
                    </a:lnTo>
                    <a:lnTo>
                      <a:pt x="728" y="114"/>
                    </a:lnTo>
                    <a:lnTo>
                      <a:pt x="706" y="94"/>
                    </a:lnTo>
                    <a:lnTo>
                      <a:pt x="680" y="75"/>
                    </a:lnTo>
                    <a:lnTo>
                      <a:pt x="651" y="59"/>
                    </a:lnTo>
                    <a:lnTo>
                      <a:pt x="620" y="44"/>
                    </a:lnTo>
                    <a:lnTo>
                      <a:pt x="588" y="31"/>
                    </a:lnTo>
                    <a:lnTo>
                      <a:pt x="553" y="20"/>
                    </a:lnTo>
                    <a:lnTo>
                      <a:pt x="515" y="12"/>
                    </a:lnTo>
                    <a:lnTo>
                      <a:pt x="478" y="5"/>
                    </a:lnTo>
                    <a:lnTo>
                      <a:pt x="438" y="1"/>
                    </a:lnTo>
                    <a:lnTo>
                      <a:pt x="398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37" name="Freeform 331"/>
              <p:cNvSpPr>
                <a:spLocks/>
              </p:cNvSpPr>
              <p:nvPr/>
            </p:nvSpPr>
            <p:spPr bwMode="auto">
              <a:xfrm>
                <a:off x="4451" y="2233"/>
                <a:ext cx="234" cy="141"/>
              </a:xfrm>
              <a:custGeom>
                <a:avLst/>
                <a:gdLst>
                  <a:gd name="T0" fmla="*/ 0 w 703"/>
                  <a:gd name="T1" fmla="*/ 64 h 424"/>
                  <a:gd name="T2" fmla="*/ 5 w 703"/>
                  <a:gd name="T3" fmla="*/ 50 h 424"/>
                  <a:gd name="T4" fmla="*/ 14 w 703"/>
                  <a:gd name="T5" fmla="*/ 37 h 424"/>
                  <a:gd name="T6" fmla="*/ 27 w 703"/>
                  <a:gd name="T7" fmla="*/ 26 h 424"/>
                  <a:gd name="T8" fmla="*/ 43 w 703"/>
                  <a:gd name="T9" fmla="*/ 16 h 424"/>
                  <a:gd name="T10" fmla="*/ 61 w 703"/>
                  <a:gd name="T11" fmla="*/ 9 h 424"/>
                  <a:gd name="T12" fmla="*/ 82 w 703"/>
                  <a:gd name="T13" fmla="*/ 3 h 424"/>
                  <a:gd name="T14" fmla="*/ 105 w 703"/>
                  <a:gd name="T15" fmla="*/ 1 h 424"/>
                  <a:gd name="T16" fmla="*/ 129 w 703"/>
                  <a:gd name="T17" fmla="*/ 1 h 424"/>
                  <a:gd name="T18" fmla="*/ 151 w 703"/>
                  <a:gd name="T19" fmla="*/ 3 h 424"/>
                  <a:gd name="T20" fmla="*/ 172 w 703"/>
                  <a:gd name="T21" fmla="*/ 9 h 424"/>
                  <a:gd name="T22" fmla="*/ 191 w 703"/>
                  <a:gd name="T23" fmla="*/ 16 h 424"/>
                  <a:gd name="T24" fmla="*/ 207 w 703"/>
                  <a:gd name="T25" fmla="*/ 26 h 424"/>
                  <a:gd name="T26" fmla="*/ 220 w 703"/>
                  <a:gd name="T27" fmla="*/ 37 h 424"/>
                  <a:gd name="T28" fmla="*/ 229 w 703"/>
                  <a:gd name="T29" fmla="*/ 50 h 424"/>
                  <a:gd name="T30" fmla="*/ 234 w 703"/>
                  <a:gd name="T31" fmla="*/ 64 h 424"/>
                  <a:gd name="T32" fmla="*/ 234 w 703"/>
                  <a:gd name="T33" fmla="*/ 78 h 424"/>
                  <a:gd name="T34" fmla="*/ 229 w 703"/>
                  <a:gd name="T35" fmla="*/ 91 h 424"/>
                  <a:gd name="T36" fmla="*/ 220 w 703"/>
                  <a:gd name="T37" fmla="*/ 104 h 424"/>
                  <a:gd name="T38" fmla="*/ 207 w 703"/>
                  <a:gd name="T39" fmla="*/ 115 h 424"/>
                  <a:gd name="T40" fmla="*/ 191 w 703"/>
                  <a:gd name="T41" fmla="*/ 125 h 424"/>
                  <a:gd name="T42" fmla="*/ 172 w 703"/>
                  <a:gd name="T43" fmla="*/ 132 h 424"/>
                  <a:gd name="T44" fmla="*/ 151 w 703"/>
                  <a:gd name="T45" fmla="*/ 138 h 424"/>
                  <a:gd name="T46" fmla="*/ 129 w 703"/>
                  <a:gd name="T47" fmla="*/ 140 h 424"/>
                  <a:gd name="T48" fmla="*/ 105 w 703"/>
                  <a:gd name="T49" fmla="*/ 140 h 424"/>
                  <a:gd name="T50" fmla="*/ 82 w 703"/>
                  <a:gd name="T51" fmla="*/ 138 h 424"/>
                  <a:gd name="T52" fmla="*/ 61 w 703"/>
                  <a:gd name="T53" fmla="*/ 132 h 424"/>
                  <a:gd name="T54" fmla="*/ 43 w 703"/>
                  <a:gd name="T55" fmla="*/ 125 h 424"/>
                  <a:gd name="T56" fmla="*/ 27 w 703"/>
                  <a:gd name="T57" fmla="*/ 115 h 424"/>
                  <a:gd name="T58" fmla="*/ 14 w 703"/>
                  <a:gd name="T59" fmla="*/ 104 h 424"/>
                  <a:gd name="T60" fmla="*/ 5 w 703"/>
                  <a:gd name="T61" fmla="*/ 91 h 424"/>
                  <a:gd name="T62" fmla="*/ 0 w 703"/>
                  <a:gd name="T63" fmla="*/ 78 h 42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703"/>
                  <a:gd name="T97" fmla="*/ 0 h 424"/>
                  <a:gd name="T98" fmla="*/ 703 w 703"/>
                  <a:gd name="T99" fmla="*/ 424 h 424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703" h="424">
                    <a:moveTo>
                      <a:pt x="0" y="212"/>
                    </a:moveTo>
                    <a:lnTo>
                      <a:pt x="1" y="191"/>
                    </a:lnTo>
                    <a:lnTo>
                      <a:pt x="6" y="169"/>
                    </a:lnTo>
                    <a:lnTo>
                      <a:pt x="16" y="149"/>
                    </a:lnTo>
                    <a:lnTo>
                      <a:pt x="28" y="130"/>
                    </a:lnTo>
                    <a:lnTo>
                      <a:pt x="42" y="112"/>
                    </a:lnTo>
                    <a:lnTo>
                      <a:pt x="60" y="94"/>
                    </a:lnTo>
                    <a:lnTo>
                      <a:pt x="80" y="78"/>
                    </a:lnTo>
                    <a:lnTo>
                      <a:pt x="103" y="62"/>
                    </a:lnTo>
                    <a:lnTo>
                      <a:pt x="128" y="49"/>
                    </a:lnTo>
                    <a:lnTo>
                      <a:pt x="155" y="37"/>
                    </a:lnTo>
                    <a:lnTo>
                      <a:pt x="183" y="26"/>
                    </a:lnTo>
                    <a:lnTo>
                      <a:pt x="214" y="17"/>
                    </a:lnTo>
                    <a:lnTo>
                      <a:pt x="246" y="10"/>
                    </a:lnTo>
                    <a:lnTo>
                      <a:pt x="280" y="5"/>
                    </a:lnTo>
                    <a:lnTo>
                      <a:pt x="314" y="2"/>
                    </a:lnTo>
                    <a:lnTo>
                      <a:pt x="351" y="0"/>
                    </a:lnTo>
                    <a:lnTo>
                      <a:pt x="387" y="2"/>
                    </a:lnTo>
                    <a:lnTo>
                      <a:pt x="422" y="5"/>
                    </a:lnTo>
                    <a:lnTo>
                      <a:pt x="455" y="10"/>
                    </a:lnTo>
                    <a:lnTo>
                      <a:pt x="487" y="17"/>
                    </a:lnTo>
                    <a:lnTo>
                      <a:pt x="518" y="26"/>
                    </a:lnTo>
                    <a:lnTo>
                      <a:pt x="547" y="37"/>
                    </a:lnTo>
                    <a:lnTo>
                      <a:pt x="574" y="49"/>
                    </a:lnTo>
                    <a:lnTo>
                      <a:pt x="600" y="62"/>
                    </a:lnTo>
                    <a:lnTo>
                      <a:pt x="623" y="78"/>
                    </a:lnTo>
                    <a:lnTo>
                      <a:pt x="643" y="94"/>
                    </a:lnTo>
                    <a:lnTo>
                      <a:pt x="660" y="112"/>
                    </a:lnTo>
                    <a:lnTo>
                      <a:pt x="675" y="130"/>
                    </a:lnTo>
                    <a:lnTo>
                      <a:pt x="687" y="149"/>
                    </a:lnTo>
                    <a:lnTo>
                      <a:pt x="696" y="169"/>
                    </a:lnTo>
                    <a:lnTo>
                      <a:pt x="702" y="191"/>
                    </a:lnTo>
                    <a:lnTo>
                      <a:pt x="703" y="212"/>
                    </a:lnTo>
                    <a:lnTo>
                      <a:pt x="702" y="234"/>
                    </a:lnTo>
                    <a:lnTo>
                      <a:pt x="696" y="255"/>
                    </a:lnTo>
                    <a:lnTo>
                      <a:pt x="687" y="275"/>
                    </a:lnTo>
                    <a:lnTo>
                      <a:pt x="675" y="294"/>
                    </a:lnTo>
                    <a:lnTo>
                      <a:pt x="660" y="313"/>
                    </a:lnTo>
                    <a:lnTo>
                      <a:pt x="643" y="330"/>
                    </a:lnTo>
                    <a:lnTo>
                      <a:pt x="623" y="346"/>
                    </a:lnTo>
                    <a:lnTo>
                      <a:pt x="600" y="362"/>
                    </a:lnTo>
                    <a:lnTo>
                      <a:pt x="574" y="375"/>
                    </a:lnTo>
                    <a:lnTo>
                      <a:pt x="547" y="388"/>
                    </a:lnTo>
                    <a:lnTo>
                      <a:pt x="518" y="398"/>
                    </a:lnTo>
                    <a:lnTo>
                      <a:pt x="487" y="408"/>
                    </a:lnTo>
                    <a:lnTo>
                      <a:pt x="455" y="414"/>
                    </a:lnTo>
                    <a:lnTo>
                      <a:pt x="422" y="420"/>
                    </a:lnTo>
                    <a:lnTo>
                      <a:pt x="387" y="422"/>
                    </a:lnTo>
                    <a:lnTo>
                      <a:pt x="351" y="424"/>
                    </a:lnTo>
                    <a:lnTo>
                      <a:pt x="314" y="422"/>
                    </a:lnTo>
                    <a:lnTo>
                      <a:pt x="280" y="420"/>
                    </a:lnTo>
                    <a:lnTo>
                      <a:pt x="246" y="414"/>
                    </a:lnTo>
                    <a:lnTo>
                      <a:pt x="214" y="408"/>
                    </a:lnTo>
                    <a:lnTo>
                      <a:pt x="183" y="398"/>
                    </a:lnTo>
                    <a:lnTo>
                      <a:pt x="155" y="388"/>
                    </a:lnTo>
                    <a:lnTo>
                      <a:pt x="128" y="375"/>
                    </a:lnTo>
                    <a:lnTo>
                      <a:pt x="103" y="362"/>
                    </a:lnTo>
                    <a:lnTo>
                      <a:pt x="80" y="346"/>
                    </a:lnTo>
                    <a:lnTo>
                      <a:pt x="60" y="330"/>
                    </a:lnTo>
                    <a:lnTo>
                      <a:pt x="42" y="313"/>
                    </a:lnTo>
                    <a:lnTo>
                      <a:pt x="28" y="294"/>
                    </a:lnTo>
                    <a:lnTo>
                      <a:pt x="16" y="275"/>
                    </a:lnTo>
                    <a:lnTo>
                      <a:pt x="6" y="255"/>
                    </a:lnTo>
                    <a:lnTo>
                      <a:pt x="1" y="234"/>
                    </a:lnTo>
                    <a:lnTo>
                      <a:pt x="0" y="21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38" name="Freeform 332"/>
              <p:cNvSpPr>
                <a:spLocks/>
              </p:cNvSpPr>
              <p:nvPr/>
            </p:nvSpPr>
            <p:spPr bwMode="auto">
              <a:xfrm>
                <a:off x="4493" y="2228"/>
                <a:ext cx="146" cy="147"/>
              </a:xfrm>
              <a:custGeom>
                <a:avLst/>
                <a:gdLst>
                  <a:gd name="T0" fmla="*/ 0 w 438"/>
                  <a:gd name="T1" fmla="*/ 81 h 439"/>
                  <a:gd name="T2" fmla="*/ 3 w 438"/>
                  <a:gd name="T3" fmla="*/ 95 h 439"/>
                  <a:gd name="T4" fmla="*/ 9 w 438"/>
                  <a:gd name="T5" fmla="*/ 108 h 439"/>
                  <a:gd name="T6" fmla="*/ 17 w 438"/>
                  <a:gd name="T7" fmla="*/ 120 h 439"/>
                  <a:gd name="T8" fmla="*/ 27 w 438"/>
                  <a:gd name="T9" fmla="*/ 130 h 439"/>
                  <a:gd name="T10" fmla="*/ 38 w 438"/>
                  <a:gd name="T11" fmla="*/ 138 h 439"/>
                  <a:gd name="T12" fmla="*/ 51 w 438"/>
                  <a:gd name="T13" fmla="*/ 144 h 439"/>
                  <a:gd name="T14" fmla="*/ 66 w 438"/>
                  <a:gd name="T15" fmla="*/ 147 h 439"/>
                  <a:gd name="T16" fmla="*/ 80 w 438"/>
                  <a:gd name="T17" fmla="*/ 147 h 439"/>
                  <a:gd name="T18" fmla="*/ 95 w 438"/>
                  <a:gd name="T19" fmla="*/ 144 h 439"/>
                  <a:gd name="T20" fmla="*/ 108 w 438"/>
                  <a:gd name="T21" fmla="*/ 138 h 439"/>
                  <a:gd name="T22" fmla="*/ 119 w 438"/>
                  <a:gd name="T23" fmla="*/ 130 h 439"/>
                  <a:gd name="T24" fmla="*/ 130 w 438"/>
                  <a:gd name="T25" fmla="*/ 120 h 439"/>
                  <a:gd name="T26" fmla="*/ 137 w 438"/>
                  <a:gd name="T27" fmla="*/ 108 h 439"/>
                  <a:gd name="T28" fmla="*/ 143 w 438"/>
                  <a:gd name="T29" fmla="*/ 95 h 439"/>
                  <a:gd name="T30" fmla="*/ 146 w 438"/>
                  <a:gd name="T31" fmla="*/ 81 h 439"/>
                  <a:gd name="T32" fmla="*/ 146 w 438"/>
                  <a:gd name="T33" fmla="*/ 66 h 439"/>
                  <a:gd name="T34" fmla="*/ 143 w 438"/>
                  <a:gd name="T35" fmla="*/ 52 h 439"/>
                  <a:gd name="T36" fmla="*/ 137 w 438"/>
                  <a:gd name="T37" fmla="*/ 39 h 439"/>
                  <a:gd name="T38" fmla="*/ 130 w 438"/>
                  <a:gd name="T39" fmla="*/ 27 h 439"/>
                  <a:gd name="T40" fmla="*/ 119 w 438"/>
                  <a:gd name="T41" fmla="*/ 17 h 439"/>
                  <a:gd name="T42" fmla="*/ 108 w 438"/>
                  <a:gd name="T43" fmla="*/ 9 h 439"/>
                  <a:gd name="T44" fmla="*/ 95 w 438"/>
                  <a:gd name="T45" fmla="*/ 3 h 439"/>
                  <a:gd name="T46" fmla="*/ 80 w 438"/>
                  <a:gd name="T47" fmla="*/ 0 h 439"/>
                  <a:gd name="T48" fmla="*/ 66 w 438"/>
                  <a:gd name="T49" fmla="*/ 0 h 439"/>
                  <a:gd name="T50" fmla="*/ 51 w 438"/>
                  <a:gd name="T51" fmla="*/ 3 h 439"/>
                  <a:gd name="T52" fmla="*/ 38 w 438"/>
                  <a:gd name="T53" fmla="*/ 9 h 439"/>
                  <a:gd name="T54" fmla="*/ 27 w 438"/>
                  <a:gd name="T55" fmla="*/ 17 h 439"/>
                  <a:gd name="T56" fmla="*/ 17 w 438"/>
                  <a:gd name="T57" fmla="*/ 27 h 439"/>
                  <a:gd name="T58" fmla="*/ 9 w 438"/>
                  <a:gd name="T59" fmla="*/ 39 h 439"/>
                  <a:gd name="T60" fmla="*/ 3 w 438"/>
                  <a:gd name="T61" fmla="*/ 52 h 439"/>
                  <a:gd name="T62" fmla="*/ 0 w 438"/>
                  <a:gd name="T63" fmla="*/ 66 h 439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w 438"/>
                  <a:gd name="T97" fmla="*/ 0 h 439"/>
                  <a:gd name="T98" fmla="*/ 438 w 438"/>
                  <a:gd name="T99" fmla="*/ 439 h 439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T96" t="T97" r="T98" b="T99"/>
                <a:pathLst>
                  <a:path w="438" h="439">
                    <a:moveTo>
                      <a:pt x="0" y="220"/>
                    </a:moveTo>
                    <a:lnTo>
                      <a:pt x="1" y="243"/>
                    </a:lnTo>
                    <a:lnTo>
                      <a:pt x="4" y="264"/>
                    </a:lnTo>
                    <a:lnTo>
                      <a:pt x="10" y="285"/>
                    </a:lnTo>
                    <a:lnTo>
                      <a:pt x="18" y="305"/>
                    </a:lnTo>
                    <a:lnTo>
                      <a:pt x="27" y="324"/>
                    </a:lnTo>
                    <a:lnTo>
                      <a:pt x="38" y="342"/>
                    </a:lnTo>
                    <a:lnTo>
                      <a:pt x="51" y="359"/>
                    </a:lnTo>
                    <a:lnTo>
                      <a:pt x="64" y="375"/>
                    </a:lnTo>
                    <a:lnTo>
                      <a:pt x="81" y="388"/>
                    </a:lnTo>
                    <a:lnTo>
                      <a:pt x="97" y="402"/>
                    </a:lnTo>
                    <a:lnTo>
                      <a:pt x="115" y="413"/>
                    </a:lnTo>
                    <a:lnTo>
                      <a:pt x="134" y="422"/>
                    </a:lnTo>
                    <a:lnTo>
                      <a:pt x="154" y="430"/>
                    </a:lnTo>
                    <a:lnTo>
                      <a:pt x="174" y="435"/>
                    </a:lnTo>
                    <a:lnTo>
                      <a:pt x="197" y="438"/>
                    </a:lnTo>
                    <a:lnTo>
                      <a:pt x="219" y="439"/>
                    </a:lnTo>
                    <a:lnTo>
                      <a:pt x="241" y="438"/>
                    </a:lnTo>
                    <a:lnTo>
                      <a:pt x="263" y="435"/>
                    </a:lnTo>
                    <a:lnTo>
                      <a:pt x="284" y="430"/>
                    </a:lnTo>
                    <a:lnTo>
                      <a:pt x="304" y="422"/>
                    </a:lnTo>
                    <a:lnTo>
                      <a:pt x="323" y="413"/>
                    </a:lnTo>
                    <a:lnTo>
                      <a:pt x="342" y="402"/>
                    </a:lnTo>
                    <a:lnTo>
                      <a:pt x="358" y="388"/>
                    </a:lnTo>
                    <a:lnTo>
                      <a:pt x="374" y="375"/>
                    </a:lnTo>
                    <a:lnTo>
                      <a:pt x="389" y="359"/>
                    </a:lnTo>
                    <a:lnTo>
                      <a:pt x="401" y="342"/>
                    </a:lnTo>
                    <a:lnTo>
                      <a:pt x="411" y="324"/>
                    </a:lnTo>
                    <a:lnTo>
                      <a:pt x="421" y="305"/>
                    </a:lnTo>
                    <a:lnTo>
                      <a:pt x="429" y="285"/>
                    </a:lnTo>
                    <a:lnTo>
                      <a:pt x="434" y="264"/>
                    </a:lnTo>
                    <a:lnTo>
                      <a:pt x="437" y="243"/>
                    </a:lnTo>
                    <a:lnTo>
                      <a:pt x="438" y="220"/>
                    </a:lnTo>
                    <a:lnTo>
                      <a:pt x="437" y="197"/>
                    </a:lnTo>
                    <a:lnTo>
                      <a:pt x="434" y="176"/>
                    </a:lnTo>
                    <a:lnTo>
                      <a:pt x="429" y="154"/>
                    </a:lnTo>
                    <a:lnTo>
                      <a:pt x="421" y="134"/>
                    </a:lnTo>
                    <a:lnTo>
                      <a:pt x="411" y="115"/>
                    </a:lnTo>
                    <a:lnTo>
                      <a:pt x="401" y="98"/>
                    </a:lnTo>
                    <a:lnTo>
                      <a:pt x="389" y="80"/>
                    </a:lnTo>
                    <a:lnTo>
                      <a:pt x="374" y="64"/>
                    </a:lnTo>
                    <a:lnTo>
                      <a:pt x="358" y="51"/>
                    </a:lnTo>
                    <a:lnTo>
                      <a:pt x="342" y="38"/>
                    </a:lnTo>
                    <a:lnTo>
                      <a:pt x="323" y="27"/>
                    </a:lnTo>
                    <a:lnTo>
                      <a:pt x="304" y="18"/>
                    </a:lnTo>
                    <a:lnTo>
                      <a:pt x="284" y="9"/>
                    </a:lnTo>
                    <a:lnTo>
                      <a:pt x="263" y="4"/>
                    </a:lnTo>
                    <a:lnTo>
                      <a:pt x="241" y="1"/>
                    </a:lnTo>
                    <a:lnTo>
                      <a:pt x="219" y="0"/>
                    </a:lnTo>
                    <a:lnTo>
                      <a:pt x="197" y="1"/>
                    </a:lnTo>
                    <a:lnTo>
                      <a:pt x="174" y="4"/>
                    </a:lnTo>
                    <a:lnTo>
                      <a:pt x="154" y="9"/>
                    </a:lnTo>
                    <a:lnTo>
                      <a:pt x="134" y="18"/>
                    </a:lnTo>
                    <a:lnTo>
                      <a:pt x="115" y="27"/>
                    </a:lnTo>
                    <a:lnTo>
                      <a:pt x="97" y="38"/>
                    </a:lnTo>
                    <a:lnTo>
                      <a:pt x="81" y="51"/>
                    </a:lnTo>
                    <a:lnTo>
                      <a:pt x="64" y="64"/>
                    </a:lnTo>
                    <a:lnTo>
                      <a:pt x="51" y="80"/>
                    </a:lnTo>
                    <a:lnTo>
                      <a:pt x="38" y="98"/>
                    </a:lnTo>
                    <a:lnTo>
                      <a:pt x="27" y="115"/>
                    </a:lnTo>
                    <a:lnTo>
                      <a:pt x="18" y="134"/>
                    </a:lnTo>
                    <a:lnTo>
                      <a:pt x="10" y="154"/>
                    </a:lnTo>
                    <a:lnTo>
                      <a:pt x="4" y="176"/>
                    </a:lnTo>
                    <a:lnTo>
                      <a:pt x="1" y="197"/>
                    </a:lnTo>
                    <a:lnTo>
                      <a:pt x="0" y="22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39" name="Freeform 333"/>
              <p:cNvSpPr>
                <a:spLocks/>
              </p:cNvSpPr>
              <p:nvPr/>
            </p:nvSpPr>
            <p:spPr bwMode="auto">
              <a:xfrm>
                <a:off x="4512" y="2247"/>
                <a:ext cx="109" cy="109"/>
              </a:xfrm>
              <a:custGeom>
                <a:avLst/>
                <a:gdLst>
                  <a:gd name="T0" fmla="*/ 0 w 326"/>
                  <a:gd name="T1" fmla="*/ 55 h 327"/>
                  <a:gd name="T2" fmla="*/ 1 w 326"/>
                  <a:gd name="T3" fmla="*/ 44 h 327"/>
                  <a:gd name="T4" fmla="*/ 4 w 326"/>
                  <a:gd name="T5" fmla="*/ 34 h 327"/>
                  <a:gd name="T6" fmla="*/ 10 w 326"/>
                  <a:gd name="T7" fmla="*/ 24 h 327"/>
                  <a:gd name="T8" fmla="*/ 16 w 326"/>
                  <a:gd name="T9" fmla="*/ 16 h 327"/>
                  <a:gd name="T10" fmla="*/ 24 w 326"/>
                  <a:gd name="T11" fmla="*/ 9 h 327"/>
                  <a:gd name="T12" fmla="*/ 33 w 326"/>
                  <a:gd name="T13" fmla="*/ 5 h 327"/>
                  <a:gd name="T14" fmla="*/ 43 w 326"/>
                  <a:gd name="T15" fmla="*/ 1 h 327"/>
                  <a:gd name="T16" fmla="*/ 55 w 326"/>
                  <a:gd name="T17" fmla="*/ 0 h 327"/>
                  <a:gd name="T18" fmla="*/ 66 w 326"/>
                  <a:gd name="T19" fmla="*/ 1 h 327"/>
                  <a:gd name="T20" fmla="*/ 76 w 326"/>
                  <a:gd name="T21" fmla="*/ 5 h 327"/>
                  <a:gd name="T22" fmla="*/ 85 w 326"/>
                  <a:gd name="T23" fmla="*/ 9 h 327"/>
                  <a:gd name="T24" fmla="*/ 93 w 326"/>
                  <a:gd name="T25" fmla="*/ 16 h 327"/>
                  <a:gd name="T26" fmla="*/ 100 w 326"/>
                  <a:gd name="T27" fmla="*/ 24 h 327"/>
                  <a:gd name="T28" fmla="*/ 105 w 326"/>
                  <a:gd name="T29" fmla="*/ 34 h 327"/>
                  <a:gd name="T30" fmla="*/ 108 w 326"/>
                  <a:gd name="T31" fmla="*/ 44 h 327"/>
                  <a:gd name="T32" fmla="*/ 109 w 326"/>
                  <a:gd name="T33" fmla="*/ 55 h 327"/>
                  <a:gd name="T34" fmla="*/ 108 w 326"/>
                  <a:gd name="T35" fmla="*/ 65 h 327"/>
                  <a:gd name="T36" fmla="*/ 105 w 326"/>
                  <a:gd name="T37" fmla="*/ 76 h 327"/>
                  <a:gd name="T38" fmla="*/ 100 w 326"/>
                  <a:gd name="T39" fmla="*/ 85 h 327"/>
                  <a:gd name="T40" fmla="*/ 93 w 326"/>
                  <a:gd name="T41" fmla="*/ 93 h 327"/>
                  <a:gd name="T42" fmla="*/ 85 w 326"/>
                  <a:gd name="T43" fmla="*/ 100 h 327"/>
                  <a:gd name="T44" fmla="*/ 76 w 326"/>
                  <a:gd name="T45" fmla="*/ 105 h 327"/>
                  <a:gd name="T46" fmla="*/ 66 w 326"/>
                  <a:gd name="T47" fmla="*/ 108 h 327"/>
                  <a:gd name="T48" fmla="*/ 55 w 326"/>
                  <a:gd name="T49" fmla="*/ 109 h 327"/>
                  <a:gd name="T50" fmla="*/ 43 w 326"/>
                  <a:gd name="T51" fmla="*/ 108 h 327"/>
                  <a:gd name="T52" fmla="*/ 33 w 326"/>
                  <a:gd name="T53" fmla="*/ 105 h 327"/>
                  <a:gd name="T54" fmla="*/ 24 w 326"/>
                  <a:gd name="T55" fmla="*/ 100 h 327"/>
                  <a:gd name="T56" fmla="*/ 16 w 326"/>
                  <a:gd name="T57" fmla="*/ 93 h 327"/>
                  <a:gd name="T58" fmla="*/ 10 w 326"/>
                  <a:gd name="T59" fmla="*/ 85 h 327"/>
                  <a:gd name="T60" fmla="*/ 4 w 326"/>
                  <a:gd name="T61" fmla="*/ 76 h 327"/>
                  <a:gd name="T62" fmla="*/ 1 w 326"/>
                  <a:gd name="T63" fmla="*/ 65 h 327"/>
                  <a:gd name="T64" fmla="*/ 0 w 326"/>
                  <a:gd name="T65" fmla="*/ 55 h 327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326"/>
                  <a:gd name="T100" fmla="*/ 0 h 327"/>
                  <a:gd name="T101" fmla="*/ 326 w 326"/>
                  <a:gd name="T102" fmla="*/ 327 h 327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326" h="327">
                    <a:moveTo>
                      <a:pt x="0" y="164"/>
                    </a:moveTo>
                    <a:lnTo>
                      <a:pt x="3" y="132"/>
                    </a:lnTo>
                    <a:lnTo>
                      <a:pt x="12" y="101"/>
                    </a:lnTo>
                    <a:lnTo>
                      <a:pt x="29" y="73"/>
                    </a:lnTo>
                    <a:lnTo>
                      <a:pt x="47" y="49"/>
                    </a:lnTo>
                    <a:lnTo>
                      <a:pt x="71" y="28"/>
                    </a:lnTo>
                    <a:lnTo>
                      <a:pt x="100" y="14"/>
                    </a:lnTo>
                    <a:lnTo>
                      <a:pt x="130" y="3"/>
                    </a:lnTo>
                    <a:lnTo>
                      <a:pt x="163" y="0"/>
                    </a:lnTo>
                    <a:lnTo>
                      <a:pt x="196" y="3"/>
                    </a:lnTo>
                    <a:lnTo>
                      <a:pt x="227" y="14"/>
                    </a:lnTo>
                    <a:lnTo>
                      <a:pt x="254" y="28"/>
                    </a:lnTo>
                    <a:lnTo>
                      <a:pt x="279" y="49"/>
                    </a:lnTo>
                    <a:lnTo>
                      <a:pt x="298" y="73"/>
                    </a:lnTo>
                    <a:lnTo>
                      <a:pt x="314" y="101"/>
                    </a:lnTo>
                    <a:lnTo>
                      <a:pt x="323" y="132"/>
                    </a:lnTo>
                    <a:lnTo>
                      <a:pt x="326" y="164"/>
                    </a:lnTo>
                    <a:lnTo>
                      <a:pt x="323" y="196"/>
                    </a:lnTo>
                    <a:lnTo>
                      <a:pt x="314" y="227"/>
                    </a:lnTo>
                    <a:lnTo>
                      <a:pt x="298" y="255"/>
                    </a:lnTo>
                    <a:lnTo>
                      <a:pt x="279" y="279"/>
                    </a:lnTo>
                    <a:lnTo>
                      <a:pt x="254" y="299"/>
                    </a:lnTo>
                    <a:lnTo>
                      <a:pt x="227" y="314"/>
                    </a:lnTo>
                    <a:lnTo>
                      <a:pt x="196" y="324"/>
                    </a:lnTo>
                    <a:lnTo>
                      <a:pt x="163" y="327"/>
                    </a:lnTo>
                    <a:lnTo>
                      <a:pt x="130" y="324"/>
                    </a:lnTo>
                    <a:lnTo>
                      <a:pt x="100" y="314"/>
                    </a:lnTo>
                    <a:lnTo>
                      <a:pt x="71" y="299"/>
                    </a:lnTo>
                    <a:lnTo>
                      <a:pt x="47" y="279"/>
                    </a:lnTo>
                    <a:lnTo>
                      <a:pt x="29" y="255"/>
                    </a:lnTo>
                    <a:lnTo>
                      <a:pt x="12" y="227"/>
                    </a:lnTo>
                    <a:lnTo>
                      <a:pt x="3" y="196"/>
                    </a:lnTo>
                    <a:lnTo>
                      <a:pt x="0" y="164"/>
                    </a:lnTo>
                    <a:close/>
                  </a:path>
                </a:pathLst>
              </a:custGeom>
              <a:solidFill>
                <a:srgbClr val="93B266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0" name="Freeform 334"/>
              <p:cNvSpPr>
                <a:spLocks/>
              </p:cNvSpPr>
              <p:nvPr/>
            </p:nvSpPr>
            <p:spPr bwMode="auto">
              <a:xfrm>
                <a:off x="4528" y="2264"/>
                <a:ext cx="77" cy="76"/>
              </a:xfrm>
              <a:custGeom>
                <a:avLst/>
                <a:gdLst>
                  <a:gd name="T0" fmla="*/ 0 w 229"/>
                  <a:gd name="T1" fmla="*/ 38 h 228"/>
                  <a:gd name="T2" fmla="*/ 1 w 229"/>
                  <a:gd name="T3" fmla="*/ 30 h 228"/>
                  <a:gd name="T4" fmla="*/ 3 w 229"/>
                  <a:gd name="T5" fmla="*/ 23 h 228"/>
                  <a:gd name="T6" fmla="*/ 7 w 229"/>
                  <a:gd name="T7" fmla="*/ 16 h 228"/>
                  <a:gd name="T8" fmla="*/ 11 w 229"/>
                  <a:gd name="T9" fmla="*/ 11 h 228"/>
                  <a:gd name="T10" fmla="*/ 17 w 229"/>
                  <a:gd name="T11" fmla="*/ 6 h 228"/>
                  <a:gd name="T12" fmla="*/ 23 w 229"/>
                  <a:gd name="T13" fmla="*/ 3 h 228"/>
                  <a:gd name="T14" fmla="*/ 31 w 229"/>
                  <a:gd name="T15" fmla="*/ 1 h 228"/>
                  <a:gd name="T16" fmla="*/ 38 w 229"/>
                  <a:gd name="T17" fmla="*/ 0 h 228"/>
                  <a:gd name="T18" fmla="*/ 46 w 229"/>
                  <a:gd name="T19" fmla="*/ 1 h 228"/>
                  <a:gd name="T20" fmla="*/ 53 w 229"/>
                  <a:gd name="T21" fmla="*/ 3 h 228"/>
                  <a:gd name="T22" fmla="*/ 60 w 229"/>
                  <a:gd name="T23" fmla="*/ 6 h 228"/>
                  <a:gd name="T24" fmla="*/ 66 w 229"/>
                  <a:gd name="T25" fmla="*/ 11 h 228"/>
                  <a:gd name="T26" fmla="*/ 70 w 229"/>
                  <a:gd name="T27" fmla="*/ 16 h 228"/>
                  <a:gd name="T28" fmla="*/ 74 w 229"/>
                  <a:gd name="T29" fmla="*/ 23 h 228"/>
                  <a:gd name="T30" fmla="*/ 76 w 229"/>
                  <a:gd name="T31" fmla="*/ 30 h 228"/>
                  <a:gd name="T32" fmla="*/ 77 w 229"/>
                  <a:gd name="T33" fmla="*/ 38 h 228"/>
                  <a:gd name="T34" fmla="*/ 76 w 229"/>
                  <a:gd name="T35" fmla="*/ 46 h 228"/>
                  <a:gd name="T36" fmla="*/ 74 w 229"/>
                  <a:gd name="T37" fmla="*/ 53 h 228"/>
                  <a:gd name="T38" fmla="*/ 70 w 229"/>
                  <a:gd name="T39" fmla="*/ 59 h 228"/>
                  <a:gd name="T40" fmla="*/ 66 w 229"/>
                  <a:gd name="T41" fmla="*/ 65 h 228"/>
                  <a:gd name="T42" fmla="*/ 60 w 229"/>
                  <a:gd name="T43" fmla="*/ 69 h 228"/>
                  <a:gd name="T44" fmla="*/ 53 w 229"/>
                  <a:gd name="T45" fmla="*/ 73 h 228"/>
                  <a:gd name="T46" fmla="*/ 46 w 229"/>
                  <a:gd name="T47" fmla="*/ 75 h 228"/>
                  <a:gd name="T48" fmla="*/ 38 w 229"/>
                  <a:gd name="T49" fmla="*/ 76 h 228"/>
                  <a:gd name="T50" fmla="*/ 31 w 229"/>
                  <a:gd name="T51" fmla="*/ 75 h 228"/>
                  <a:gd name="T52" fmla="*/ 23 w 229"/>
                  <a:gd name="T53" fmla="*/ 73 h 228"/>
                  <a:gd name="T54" fmla="*/ 17 w 229"/>
                  <a:gd name="T55" fmla="*/ 69 h 228"/>
                  <a:gd name="T56" fmla="*/ 11 w 229"/>
                  <a:gd name="T57" fmla="*/ 65 h 228"/>
                  <a:gd name="T58" fmla="*/ 7 w 229"/>
                  <a:gd name="T59" fmla="*/ 59 h 228"/>
                  <a:gd name="T60" fmla="*/ 3 w 229"/>
                  <a:gd name="T61" fmla="*/ 53 h 228"/>
                  <a:gd name="T62" fmla="*/ 1 w 229"/>
                  <a:gd name="T63" fmla="*/ 46 h 228"/>
                  <a:gd name="T64" fmla="*/ 0 w 229"/>
                  <a:gd name="T65" fmla="*/ 38 h 228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w 229"/>
                  <a:gd name="T100" fmla="*/ 0 h 228"/>
                  <a:gd name="T101" fmla="*/ 229 w 229"/>
                  <a:gd name="T102" fmla="*/ 228 h 228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T99" t="T100" r="T101" b="T102"/>
                <a:pathLst>
                  <a:path w="229" h="228">
                    <a:moveTo>
                      <a:pt x="0" y="114"/>
                    </a:moveTo>
                    <a:lnTo>
                      <a:pt x="2" y="91"/>
                    </a:lnTo>
                    <a:lnTo>
                      <a:pt x="9" y="68"/>
                    </a:lnTo>
                    <a:lnTo>
                      <a:pt x="20" y="49"/>
                    </a:lnTo>
                    <a:lnTo>
                      <a:pt x="33" y="32"/>
                    </a:lnTo>
                    <a:lnTo>
                      <a:pt x="51" y="19"/>
                    </a:lnTo>
                    <a:lnTo>
                      <a:pt x="69" y="9"/>
                    </a:lnTo>
                    <a:lnTo>
                      <a:pt x="91" y="3"/>
                    </a:lnTo>
                    <a:lnTo>
                      <a:pt x="114" y="0"/>
                    </a:lnTo>
                    <a:lnTo>
                      <a:pt x="136" y="3"/>
                    </a:lnTo>
                    <a:lnTo>
                      <a:pt x="158" y="9"/>
                    </a:lnTo>
                    <a:lnTo>
                      <a:pt x="178" y="19"/>
                    </a:lnTo>
                    <a:lnTo>
                      <a:pt x="195" y="32"/>
                    </a:lnTo>
                    <a:lnTo>
                      <a:pt x="209" y="49"/>
                    </a:lnTo>
                    <a:lnTo>
                      <a:pt x="219" y="68"/>
                    </a:lnTo>
                    <a:lnTo>
                      <a:pt x="226" y="91"/>
                    </a:lnTo>
                    <a:lnTo>
                      <a:pt x="229" y="114"/>
                    </a:lnTo>
                    <a:lnTo>
                      <a:pt x="226" y="137"/>
                    </a:lnTo>
                    <a:lnTo>
                      <a:pt x="219" y="158"/>
                    </a:lnTo>
                    <a:lnTo>
                      <a:pt x="209" y="178"/>
                    </a:lnTo>
                    <a:lnTo>
                      <a:pt x="195" y="194"/>
                    </a:lnTo>
                    <a:lnTo>
                      <a:pt x="178" y="207"/>
                    </a:lnTo>
                    <a:lnTo>
                      <a:pt x="158" y="218"/>
                    </a:lnTo>
                    <a:lnTo>
                      <a:pt x="136" y="225"/>
                    </a:lnTo>
                    <a:lnTo>
                      <a:pt x="114" y="228"/>
                    </a:lnTo>
                    <a:lnTo>
                      <a:pt x="91" y="225"/>
                    </a:lnTo>
                    <a:lnTo>
                      <a:pt x="69" y="218"/>
                    </a:lnTo>
                    <a:lnTo>
                      <a:pt x="51" y="207"/>
                    </a:lnTo>
                    <a:lnTo>
                      <a:pt x="33" y="194"/>
                    </a:lnTo>
                    <a:lnTo>
                      <a:pt x="20" y="178"/>
                    </a:lnTo>
                    <a:lnTo>
                      <a:pt x="9" y="158"/>
                    </a:lnTo>
                    <a:lnTo>
                      <a:pt x="2" y="137"/>
                    </a:lnTo>
                    <a:lnTo>
                      <a:pt x="0" y="114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1" name="Freeform 335"/>
              <p:cNvSpPr>
                <a:spLocks/>
              </p:cNvSpPr>
              <p:nvPr/>
            </p:nvSpPr>
            <p:spPr bwMode="auto">
              <a:xfrm>
                <a:off x="4582" y="2269"/>
                <a:ext cx="23" cy="22"/>
              </a:xfrm>
              <a:custGeom>
                <a:avLst/>
                <a:gdLst>
                  <a:gd name="T0" fmla="*/ 23 w 69"/>
                  <a:gd name="T1" fmla="*/ 11 h 66"/>
                  <a:gd name="T2" fmla="*/ 22 w 69"/>
                  <a:gd name="T3" fmla="*/ 15 h 66"/>
                  <a:gd name="T4" fmla="*/ 20 w 69"/>
                  <a:gd name="T5" fmla="*/ 19 h 66"/>
                  <a:gd name="T6" fmla="*/ 16 w 69"/>
                  <a:gd name="T7" fmla="*/ 21 h 66"/>
                  <a:gd name="T8" fmla="*/ 12 w 69"/>
                  <a:gd name="T9" fmla="*/ 22 h 66"/>
                  <a:gd name="T10" fmla="*/ 12 w 69"/>
                  <a:gd name="T11" fmla="*/ 22 h 66"/>
                  <a:gd name="T12" fmla="*/ 7 w 69"/>
                  <a:gd name="T13" fmla="*/ 21 h 66"/>
                  <a:gd name="T14" fmla="*/ 4 w 69"/>
                  <a:gd name="T15" fmla="*/ 19 h 66"/>
                  <a:gd name="T16" fmla="*/ 1 w 69"/>
                  <a:gd name="T17" fmla="*/ 15 h 66"/>
                  <a:gd name="T18" fmla="*/ 0 w 69"/>
                  <a:gd name="T19" fmla="*/ 11 h 66"/>
                  <a:gd name="T20" fmla="*/ 0 w 69"/>
                  <a:gd name="T21" fmla="*/ 11 h 66"/>
                  <a:gd name="T22" fmla="*/ 1 w 69"/>
                  <a:gd name="T23" fmla="*/ 6 h 66"/>
                  <a:gd name="T24" fmla="*/ 4 w 69"/>
                  <a:gd name="T25" fmla="*/ 3 h 66"/>
                  <a:gd name="T26" fmla="*/ 7 w 69"/>
                  <a:gd name="T27" fmla="*/ 1 h 66"/>
                  <a:gd name="T28" fmla="*/ 12 w 69"/>
                  <a:gd name="T29" fmla="*/ 0 h 66"/>
                  <a:gd name="T30" fmla="*/ 12 w 69"/>
                  <a:gd name="T31" fmla="*/ 0 h 66"/>
                  <a:gd name="T32" fmla="*/ 16 w 69"/>
                  <a:gd name="T33" fmla="*/ 1 h 66"/>
                  <a:gd name="T34" fmla="*/ 20 w 69"/>
                  <a:gd name="T35" fmla="*/ 3 h 66"/>
                  <a:gd name="T36" fmla="*/ 22 w 69"/>
                  <a:gd name="T37" fmla="*/ 6 h 66"/>
                  <a:gd name="T38" fmla="*/ 23 w 69"/>
                  <a:gd name="T39" fmla="*/ 11 h 66"/>
                  <a:gd name="T40" fmla="*/ 23 w 69"/>
                  <a:gd name="T41" fmla="*/ 11 h 6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69"/>
                  <a:gd name="T64" fmla="*/ 0 h 66"/>
                  <a:gd name="T65" fmla="*/ 69 w 69"/>
                  <a:gd name="T66" fmla="*/ 66 h 6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69" h="66">
                    <a:moveTo>
                      <a:pt x="69" y="32"/>
                    </a:moveTo>
                    <a:lnTo>
                      <a:pt x="66" y="46"/>
                    </a:lnTo>
                    <a:lnTo>
                      <a:pt x="59" y="56"/>
                    </a:lnTo>
                    <a:lnTo>
                      <a:pt x="49" y="63"/>
                    </a:lnTo>
                    <a:lnTo>
                      <a:pt x="35" y="66"/>
                    </a:lnTo>
                    <a:lnTo>
                      <a:pt x="22" y="63"/>
                    </a:lnTo>
                    <a:lnTo>
                      <a:pt x="11" y="56"/>
                    </a:lnTo>
                    <a:lnTo>
                      <a:pt x="3" y="46"/>
                    </a:lnTo>
                    <a:lnTo>
                      <a:pt x="0" y="32"/>
                    </a:lnTo>
                    <a:lnTo>
                      <a:pt x="3" y="19"/>
                    </a:lnTo>
                    <a:lnTo>
                      <a:pt x="11" y="9"/>
                    </a:lnTo>
                    <a:lnTo>
                      <a:pt x="22" y="3"/>
                    </a:lnTo>
                    <a:lnTo>
                      <a:pt x="35" y="0"/>
                    </a:lnTo>
                    <a:lnTo>
                      <a:pt x="49" y="3"/>
                    </a:lnTo>
                    <a:lnTo>
                      <a:pt x="59" y="9"/>
                    </a:lnTo>
                    <a:lnTo>
                      <a:pt x="66" y="19"/>
                    </a:lnTo>
                    <a:lnTo>
                      <a:pt x="69" y="3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2" name="Rectangle 336"/>
              <p:cNvSpPr>
                <a:spLocks noChangeArrowheads="1"/>
              </p:cNvSpPr>
              <p:nvPr/>
            </p:nvSpPr>
            <p:spPr bwMode="auto">
              <a:xfrm>
                <a:off x="4559" y="2186"/>
                <a:ext cx="12" cy="3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3" name="Freeform 337"/>
              <p:cNvSpPr>
                <a:spLocks/>
              </p:cNvSpPr>
              <p:nvPr/>
            </p:nvSpPr>
            <p:spPr bwMode="auto">
              <a:xfrm>
                <a:off x="4503" y="2190"/>
                <a:ext cx="22" cy="40"/>
              </a:xfrm>
              <a:custGeom>
                <a:avLst/>
                <a:gdLst>
                  <a:gd name="T0" fmla="*/ 0 w 67"/>
                  <a:gd name="T1" fmla="*/ 4 h 119"/>
                  <a:gd name="T2" fmla="*/ 10 w 67"/>
                  <a:gd name="T3" fmla="*/ 40 h 119"/>
                  <a:gd name="T4" fmla="*/ 22 w 67"/>
                  <a:gd name="T5" fmla="*/ 37 h 119"/>
                  <a:gd name="T6" fmla="*/ 12 w 67"/>
                  <a:gd name="T7" fmla="*/ 0 h 119"/>
                  <a:gd name="T8" fmla="*/ 0 w 67"/>
                  <a:gd name="T9" fmla="*/ 4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7"/>
                  <a:gd name="T16" fmla="*/ 0 h 119"/>
                  <a:gd name="T17" fmla="*/ 67 w 67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7" h="119">
                    <a:moveTo>
                      <a:pt x="0" y="11"/>
                    </a:moveTo>
                    <a:lnTo>
                      <a:pt x="31" y="119"/>
                    </a:lnTo>
                    <a:lnTo>
                      <a:pt x="67" y="110"/>
                    </a:lnTo>
                    <a:lnTo>
                      <a:pt x="36" y="0"/>
                    </a:lnTo>
                    <a:lnTo>
                      <a:pt x="0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4" name="Freeform 338"/>
              <p:cNvSpPr>
                <a:spLocks/>
              </p:cNvSpPr>
              <p:nvPr/>
            </p:nvSpPr>
            <p:spPr bwMode="auto">
              <a:xfrm>
                <a:off x="4450" y="2211"/>
                <a:ext cx="33" cy="37"/>
              </a:xfrm>
              <a:custGeom>
                <a:avLst/>
                <a:gdLst>
                  <a:gd name="T0" fmla="*/ 0 w 98"/>
                  <a:gd name="T1" fmla="*/ 7 h 112"/>
                  <a:gd name="T2" fmla="*/ 23 w 98"/>
                  <a:gd name="T3" fmla="*/ 37 h 112"/>
                  <a:gd name="T4" fmla="*/ 33 w 98"/>
                  <a:gd name="T5" fmla="*/ 29 h 112"/>
                  <a:gd name="T6" fmla="*/ 10 w 98"/>
                  <a:gd name="T7" fmla="*/ 0 h 112"/>
                  <a:gd name="T8" fmla="*/ 0 w 98"/>
                  <a:gd name="T9" fmla="*/ 7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"/>
                  <a:gd name="T16" fmla="*/ 0 h 112"/>
                  <a:gd name="T17" fmla="*/ 98 w 98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" h="112">
                    <a:moveTo>
                      <a:pt x="0" y="22"/>
                    </a:moveTo>
                    <a:lnTo>
                      <a:pt x="68" y="112"/>
                    </a:lnTo>
                    <a:lnTo>
                      <a:pt x="98" y="89"/>
                    </a:lnTo>
                    <a:lnTo>
                      <a:pt x="30" y="0"/>
                    </a:lnTo>
                    <a:lnTo>
                      <a:pt x="0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5" name="Freeform 339"/>
              <p:cNvSpPr>
                <a:spLocks/>
              </p:cNvSpPr>
              <p:nvPr/>
            </p:nvSpPr>
            <p:spPr bwMode="auto">
              <a:xfrm>
                <a:off x="4415" y="2252"/>
                <a:ext cx="37" cy="32"/>
              </a:xfrm>
              <a:custGeom>
                <a:avLst/>
                <a:gdLst>
                  <a:gd name="T0" fmla="*/ 0 w 113"/>
                  <a:gd name="T1" fmla="*/ 10 h 96"/>
                  <a:gd name="T2" fmla="*/ 30 w 113"/>
                  <a:gd name="T3" fmla="*/ 32 h 96"/>
                  <a:gd name="T4" fmla="*/ 37 w 113"/>
                  <a:gd name="T5" fmla="*/ 22 h 96"/>
                  <a:gd name="T6" fmla="*/ 7 w 113"/>
                  <a:gd name="T7" fmla="*/ 0 h 96"/>
                  <a:gd name="T8" fmla="*/ 0 w 113"/>
                  <a:gd name="T9" fmla="*/ 1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96"/>
                  <a:gd name="T17" fmla="*/ 113 w 113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96">
                    <a:moveTo>
                      <a:pt x="0" y="31"/>
                    </a:moveTo>
                    <a:lnTo>
                      <a:pt x="91" y="96"/>
                    </a:lnTo>
                    <a:lnTo>
                      <a:pt x="113" y="67"/>
                    </a:lnTo>
                    <a:lnTo>
                      <a:pt x="22" y="0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6" name="Freeform 340"/>
              <p:cNvSpPr>
                <a:spLocks/>
              </p:cNvSpPr>
              <p:nvPr/>
            </p:nvSpPr>
            <p:spPr bwMode="auto">
              <a:xfrm>
                <a:off x="4606" y="2190"/>
                <a:ext cx="22" cy="40"/>
              </a:xfrm>
              <a:custGeom>
                <a:avLst/>
                <a:gdLst>
                  <a:gd name="T0" fmla="*/ 22 w 66"/>
                  <a:gd name="T1" fmla="*/ 4 h 119"/>
                  <a:gd name="T2" fmla="*/ 12 w 66"/>
                  <a:gd name="T3" fmla="*/ 40 h 119"/>
                  <a:gd name="T4" fmla="*/ 0 w 66"/>
                  <a:gd name="T5" fmla="*/ 37 h 119"/>
                  <a:gd name="T6" fmla="*/ 10 w 66"/>
                  <a:gd name="T7" fmla="*/ 0 h 119"/>
                  <a:gd name="T8" fmla="*/ 22 w 66"/>
                  <a:gd name="T9" fmla="*/ 4 h 119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66"/>
                  <a:gd name="T16" fmla="*/ 0 h 119"/>
                  <a:gd name="T17" fmla="*/ 66 w 66"/>
                  <a:gd name="T18" fmla="*/ 119 h 119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66" h="119">
                    <a:moveTo>
                      <a:pt x="66" y="11"/>
                    </a:moveTo>
                    <a:lnTo>
                      <a:pt x="35" y="119"/>
                    </a:lnTo>
                    <a:lnTo>
                      <a:pt x="0" y="110"/>
                    </a:lnTo>
                    <a:lnTo>
                      <a:pt x="31" y="0"/>
                    </a:lnTo>
                    <a:lnTo>
                      <a:pt x="66" y="1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7" name="Freeform 341"/>
              <p:cNvSpPr>
                <a:spLocks/>
              </p:cNvSpPr>
              <p:nvPr/>
            </p:nvSpPr>
            <p:spPr bwMode="auto">
              <a:xfrm>
                <a:off x="4648" y="2211"/>
                <a:ext cx="33" cy="37"/>
              </a:xfrm>
              <a:custGeom>
                <a:avLst/>
                <a:gdLst>
                  <a:gd name="T0" fmla="*/ 33 w 98"/>
                  <a:gd name="T1" fmla="*/ 7 h 112"/>
                  <a:gd name="T2" fmla="*/ 10 w 98"/>
                  <a:gd name="T3" fmla="*/ 37 h 112"/>
                  <a:gd name="T4" fmla="*/ 0 w 98"/>
                  <a:gd name="T5" fmla="*/ 29 h 112"/>
                  <a:gd name="T6" fmla="*/ 23 w 98"/>
                  <a:gd name="T7" fmla="*/ 0 h 112"/>
                  <a:gd name="T8" fmla="*/ 33 w 98"/>
                  <a:gd name="T9" fmla="*/ 7 h 11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8"/>
                  <a:gd name="T16" fmla="*/ 0 h 112"/>
                  <a:gd name="T17" fmla="*/ 98 w 98"/>
                  <a:gd name="T18" fmla="*/ 112 h 11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8" h="112">
                    <a:moveTo>
                      <a:pt x="98" y="22"/>
                    </a:moveTo>
                    <a:lnTo>
                      <a:pt x="30" y="112"/>
                    </a:lnTo>
                    <a:lnTo>
                      <a:pt x="0" y="89"/>
                    </a:lnTo>
                    <a:lnTo>
                      <a:pt x="68" y="0"/>
                    </a:lnTo>
                    <a:lnTo>
                      <a:pt x="98" y="2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47148" name="Freeform 342"/>
              <p:cNvSpPr>
                <a:spLocks/>
              </p:cNvSpPr>
              <p:nvPr/>
            </p:nvSpPr>
            <p:spPr bwMode="auto">
              <a:xfrm>
                <a:off x="4679" y="2252"/>
                <a:ext cx="37" cy="32"/>
              </a:xfrm>
              <a:custGeom>
                <a:avLst/>
                <a:gdLst>
                  <a:gd name="T0" fmla="*/ 37 w 113"/>
                  <a:gd name="T1" fmla="*/ 10 h 96"/>
                  <a:gd name="T2" fmla="*/ 8 w 113"/>
                  <a:gd name="T3" fmla="*/ 32 h 96"/>
                  <a:gd name="T4" fmla="*/ 0 w 113"/>
                  <a:gd name="T5" fmla="*/ 22 h 96"/>
                  <a:gd name="T6" fmla="*/ 30 w 113"/>
                  <a:gd name="T7" fmla="*/ 0 h 96"/>
                  <a:gd name="T8" fmla="*/ 37 w 113"/>
                  <a:gd name="T9" fmla="*/ 10 h 9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3"/>
                  <a:gd name="T16" fmla="*/ 0 h 96"/>
                  <a:gd name="T17" fmla="*/ 113 w 113"/>
                  <a:gd name="T18" fmla="*/ 96 h 9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3" h="96">
                    <a:moveTo>
                      <a:pt x="113" y="31"/>
                    </a:moveTo>
                    <a:lnTo>
                      <a:pt x="23" y="96"/>
                    </a:lnTo>
                    <a:lnTo>
                      <a:pt x="0" y="67"/>
                    </a:lnTo>
                    <a:lnTo>
                      <a:pt x="91" y="0"/>
                    </a:lnTo>
                    <a:lnTo>
                      <a:pt x="113" y="31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47129" name="Rectangle 343"/>
          <p:cNvSpPr>
            <a:spLocks noChangeArrowheads="1"/>
          </p:cNvSpPr>
          <p:nvPr/>
        </p:nvSpPr>
        <p:spPr bwMode="auto">
          <a:xfrm>
            <a:off x="3848100" y="2206625"/>
            <a:ext cx="2538413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chemeClr val="bg2"/>
              </a:buClr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IP tunnel</a:t>
            </a:r>
          </a:p>
          <a:p>
            <a:pPr eaLnBrk="0" hangingPunct="0">
              <a:spcBef>
                <a:spcPct val="20000"/>
              </a:spcBef>
              <a:buClr>
                <a:schemeClr val="bg2"/>
              </a:buClr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or VPN</a:t>
            </a:r>
          </a:p>
        </p:txBody>
      </p:sp>
    </p:spTree>
    <p:extLst>
      <p:ext uri="{BB962C8B-B14F-4D97-AF65-F5344CB8AC3E}">
        <p14:creationId xmlns:p14="http://schemas.microsoft.com/office/powerpoint/2010/main" val="319529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C87B80BA-0DB4-4125-B257-967BB83058C8}" type="slidenum">
              <a:rPr lang="fr-FR">
                <a:latin typeface="+mn-lt"/>
              </a:rPr>
              <a:pPr defTabSz="762000">
                <a:defRPr/>
              </a:pPr>
              <a:t>3</a:t>
            </a:fld>
            <a:endParaRPr lang="fr-FR">
              <a:latin typeface="+mn-lt"/>
            </a:endParaRPr>
          </a:p>
        </p:txBody>
      </p:sp>
      <p:sp>
        <p:nvSpPr>
          <p:cNvPr id="522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187450"/>
            <a:ext cx="8280400" cy="49784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r>
              <a:rPr lang="en-US" sz="2800" dirty="0">
                <a:solidFill>
                  <a:schemeClr val="bg2"/>
                </a:solidFill>
              </a:rPr>
              <a:t>Using cryptography in security protocols:</a:t>
            </a:r>
          </a:p>
          <a:p>
            <a:pPr eaLnBrk="1" hangingPunct="1">
              <a:lnSpc>
                <a:spcPct val="90000"/>
              </a:lnSpc>
              <a:buFont typeface="Monotype Sorts" pitchFamily="2" charset="2"/>
              <a:buNone/>
            </a:pPr>
            <a:endParaRPr lang="en-US" sz="28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Symmetric cryptography: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Intensive protection of data (due to fast processing) for encryption and MAC computation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800" dirty="0">
                <a:solidFill>
                  <a:schemeClr val="bg2"/>
                </a:solidFill>
              </a:rPr>
              <a:t>Asymmetric cryptography</a:t>
            </a:r>
          </a:p>
          <a:p>
            <a:pPr lvl="1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Initializing a secure communication between two entities </a:t>
            </a:r>
          </a:p>
          <a:p>
            <a:pPr lvl="2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to authenticate partners entities, </a:t>
            </a:r>
          </a:p>
          <a:p>
            <a:pPr lvl="2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to agree on a secret key in a confidential way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431368-1C91-3730-B393-E0C375AC3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66"/>
            <a:ext cx="8229600" cy="678906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Cryptographic Systems 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547F5031-586F-41F4-B81D-EC2AFCC4F813}" type="slidenum">
              <a:rPr lang="fr-FR">
                <a:latin typeface="+mn-lt"/>
              </a:rPr>
              <a:pPr defTabSz="762000">
                <a:defRPr/>
              </a:pPr>
              <a:t>30</a:t>
            </a:fld>
            <a:endParaRPr lang="fr-FR">
              <a:latin typeface="+mn-lt"/>
            </a:endParaRPr>
          </a:p>
        </p:txBody>
      </p:sp>
      <p:sp>
        <p:nvSpPr>
          <p:cNvPr id="48131" name="Rectangle 2"/>
          <p:cNvSpPr>
            <a:spLocks noChangeArrowheads="1"/>
          </p:cNvSpPr>
          <p:nvPr/>
        </p:nvSpPr>
        <p:spPr bwMode="auto">
          <a:xfrm>
            <a:off x="625475" y="1412875"/>
            <a:ext cx="7920038" cy="4464397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l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The two remote local networks are virtually forming the same local network thanks to the tunnel 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Monotype Sorts" pitchFamily="2" charset="2"/>
              <a:buChar char="l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The packet is going out a private network and is getting into another private network through the tunnel: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Lighter filtering done by private networks 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Possibility to use private addresses a and b (at the condition that addresses spaces are compatible)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9224CD6B-912A-B60E-E0C0-C680CA0CE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91" y="122238"/>
            <a:ext cx="8229600" cy="769938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</a:rPr>
              <a:t>Virtual Private Network 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43319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6C598FB3-577C-4E37-8506-47B3EFD02FD2}" type="slidenum">
              <a:rPr lang="fr-FR">
                <a:latin typeface="+mn-lt"/>
              </a:rPr>
              <a:pPr defTabSz="762000">
                <a:defRPr/>
              </a:pPr>
              <a:t>31</a:t>
            </a:fld>
            <a:endParaRPr lang="fr-FR">
              <a:latin typeface="+mn-lt"/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body" sz="half" idx="1"/>
          </p:nvPr>
        </p:nvSpPr>
        <p:spPr bwMode="auto">
          <a:xfrm>
            <a:off x="600075" y="1270000"/>
            <a:ext cx="8435975" cy="5472113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chemeClr val="bg2"/>
              </a:buClr>
              <a:buFont typeface="Monotype Sorts" pitchFamily="2" charset="2"/>
              <a:buNone/>
            </a:pPr>
            <a:r>
              <a:rPr lang="en-US" sz="2400" b="1" dirty="0">
                <a:solidFill>
                  <a:schemeClr val="bg2"/>
                </a:solidFill>
              </a:rPr>
              <a:t>Securing the tunnel is of high importance:</a:t>
            </a:r>
          </a:p>
          <a:p>
            <a:pPr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Too much talkative machines behaving as if being locally connected</a:t>
            </a:r>
          </a:p>
          <a:p>
            <a:pPr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Data exchanged through the tunnel might be confidential</a:t>
            </a:r>
          </a:p>
          <a:p>
            <a:pPr eaLnBrk="1" hangingPunct="1"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Strong need to introduce some security services:</a:t>
            </a:r>
          </a:p>
          <a:p>
            <a:pPr lvl="1" eaLnBrk="1" hangingPunct="1"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Data confidentiality</a:t>
            </a:r>
          </a:p>
          <a:p>
            <a:pPr lvl="1" eaLnBrk="1" hangingPunct="1"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Data integrity</a:t>
            </a:r>
          </a:p>
          <a:p>
            <a:pPr lvl="1" eaLnBrk="1" hangingPunct="1"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Data origin authentication</a:t>
            </a:r>
          </a:p>
          <a:p>
            <a:pPr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Services implemented by the security protocols:</a:t>
            </a:r>
          </a:p>
          <a:p>
            <a:pPr lvl="1" eaLnBrk="1" hangingPunct="1">
              <a:buClr>
                <a:schemeClr val="bg2"/>
              </a:buClr>
            </a:pPr>
            <a:r>
              <a:rPr lang="en-US" sz="2000" dirty="0" err="1">
                <a:solidFill>
                  <a:schemeClr val="bg2"/>
                </a:solidFill>
              </a:rPr>
              <a:t>IPsec</a:t>
            </a:r>
            <a:r>
              <a:rPr lang="en-US" sz="2000" dirty="0">
                <a:solidFill>
                  <a:schemeClr val="bg2"/>
                </a:solidFill>
              </a:rPr>
              <a:t> (IP Security)</a:t>
            </a:r>
          </a:p>
          <a:p>
            <a:pPr lvl="1" eaLnBrk="1" hangingPunct="1"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TLS (Transport Layer Security)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E20CD569-01C1-4D99-DB6A-CDCEC9267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791" y="122238"/>
            <a:ext cx="8229600" cy="769938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</a:rPr>
              <a:t>Virtual Private Network 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1655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6C33C9AC-822F-4641-95F4-62B7DC7F5AB6}" type="slidenum">
              <a:rPr lang="fr-FR">
                <a:latin typeface="+mn-lt"/>
              </a:rPr>
              <a:pPr defTabSz="762000">
                <a:defRPr/>
              </a:pPr>
              <a:t>32</a:t>
            </a:fld>
            <a:endParaRPr lang="fr-FR">
              <a:latin typeface="+mn-lt"/>
            </a:endParaRPr>
          </a:p>
        </p:txBody>
      </p:sp>
      <p:sp>
        <p:nvSpPr>
          <p:cNvPr id="50179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9750" y="1187450"/>
            <a:ext cx="8280400" cy="49784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Font typeface="Monotype Sorts" pitchFamily="2" charset="2"/>
              <a:buNone/>
            </a:pPr>
            <a:endParaRPr lang="en-US" sz="2400" dirty="0">
              <a:solidFill>
                <a:schemeClr val="bg2"/>
              </a:solidFill>
            </a:endParaRPr>
          </a:p>
          <a:p>
            <a:pPr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Objectives of security protocol: to protect any communication over a network</a:t>
            </a:r>
          </a:p>
          <a:p>
            <a:pPr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Two successive phases:</a:t>
            </a:r>
          </a:p>
          <a:p>
            <a:pPr lvl="1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Initialization phase: authentication of entities, negotiation of security services, exchange of encryption keys</a:t>
            </a:r>
          </a:p>
          <a:p>
            <a:pPr lvl="1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Data protection phase: activation of security services over data flows</a:t>
            </a:r>
          </a:p>
          <a:p>
            <a:pPr lvl="1" eaLnBrk="1" hangingPunct="1">
              <a:buClr>
                <a:schemeClr val="bg2"/>
              </a:buClr>
              <a:buFontTx/>
              <a:buChar char="•"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50180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45135"/>
            <a:ext cx="7772400" cy="935955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Security protocols and VPN</a:t>
            </a:r>
          </a:p>
        </p:txBody>
      </p:sp>
    </p:spTree>
    <p:extLst>
      <p:ext uri="{BB962C8B-B14F-4D97-AF65-F5344CB8AC3E}">
        <p14:creationId xmlns:p14="http://schemas.microsoft.com/office/powerpoint/2010/main" val="21112691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368B0287-3CFD-456D-990B-D1C2A548E75F}" type="slidenum">
              <a:rPr lang="fr-FR">
                <a:latin typeface="+mn-lt"/>
              </a:rPr>
              <a:pPr defTabSz="762000">
                <a:defRPr/>
              </a:pPr>
              <a:t>33</a:t>
            </a:fld>
            <a:endParaRPr lang="fr-FR">
              <a:latin typeface="+mn-lt"/>
            </a:endParaRPr>
          </a:p>
        </p:txBody>
      </p:sp>
      <p:grpSp>
        <p:nvGrpSpPr>
          <p:cNvPr id="51203" name="Group 2"/>
          <p:cNvGrpSpPr>
            <a:grpSpLocks/>
          </p:cNvGrpSpPr>
          <p:nvPr/>
        </p:nvGrpSpPr>
        <p:grpSpPr bwMode="auto">
          <a:xfrm>
            <a:off x="179388" y="1422400"/>
            <a:ext cx="1296987" cy="936625"/>
            <a:chOff x="780" y="3601"/>
            <a:chExt cx="413" cy="295"/>
          </a:xfrm>
        </p:grpSpPr>
        <p:grpSp>
          <p:nvGrpSpPr>
            <p:cNvPr id="51262" name="Group 3"/>
            <p:cNvGrpSpPr>
              <a:grpSpLocks/>
            </p:cNvGrpSpPr>
            <p:nvPr/>
          </p:nvGrpSpPr>
          <p:grpSpPr bwMode="auto">
            <a:xfrm>
              <a:off x="874" y="3601"/>
              <a:ext cx="319" cy="267"/>
              <a:chOff x="874" y="3601"/>
              <a:chExt cx="319" cy="267"/>
            </a:xfrm>
          </p:grpSpPr>
          <p:grpSp>
            <p:nvGrpSpPr>
              <p:cNvPr id="51295" name="Group 4"/>
              <p:cNvGrpSpPr>
                <a:grpSpLocks/>
              </p:cNvGrpSpPr>
              <p:nvPr/>
            </p:nvGrpSpPr>
            <p:grpSpPr bwMode="auto">
              <a:xfrm>
                <a:off x="874" y="3601"/>
                <a:ext cx="319" cy="267"/>
                <a:chOff x="874" y="3601"/>
                <a:chExt cx="319" cy="267"/>
              </a:xfrm>
            </p:grpSpPr>
            <p:grpSp>
              <p:nvGrpSpPr>
                <p:cNvPr id="51304" name="Group 5"/>
                <p:cNvGrpSpPr>
                  <a:grpSpLocks/>
                </p:cNvGrpSpPr>
                <p:nvPr/>
              </p:nvGrpSpPr>
              <p:grpSpPr bwMode="auto">
                <a:xfrm>
                  <a:off x="874" y="3751"/>
                  <a:ext cx="319" cy="117"/>
                  <a:chOff x="874" y="3751"/>
                  <a:chExt cx="319" cy="117"/>
                </a:xfrm>
              </p:grpSpPr>
              <p:sp>
                <p:nvSpPr>
                  <p:cNvPr id="51310" name="Freeform 6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183" cy="117"/>
                  </a:xfrm>
                  <a:custGeom>
                    <a:avLst/>
                    <a:gdLst>
                      <a:gd name="T0" fmla="*/ 183 w 1280"/>
                      <a:gd name="T1" fmla="*/ 36 h 815"/>
                      <a:gd name="T2" fmla="*/ 183 w 1280"/>
                      <a:gd name="T3" fmla="*/ 117 h 815"/>
                      <a:gd name="T4" fmla="*/ 0 w 1280"/>
                      <a:gd name="T5" fmla="*/ 57 h 815"/>
                      <a:gd name="T6" fmla="*/ 0 w 1280"/>
                      <a:gd name="T7" fmla="*/ 0 h 815"/>
                      <a:gd name="T8" fmla="*/ 183 w 1280"/>
                      <a:gd name="T9" fmla="*/ 36 h 8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0"/>
                      <a:gd name="T16" fmla="*/ 0 h 815"/>
                      <a:gd name="T17" fmla="*/ 1280 w 1280"/>
                      <a:gd name="T18" fmla="*/ 815 h 8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0" h="815">
                        <a:moveTo>
                          <a:pt x="1280" y="250"/>
                        </a:moveTo>
                        <a:lnTo>
                          <a:pt x="1280" y="815"/>
                        </a:lnTo>
                        <a:lnTo>
                          <a:pt x="0" y="399"/>
                        </a:lnTo>
                        <a:lnTo>
                          <a:pt x="0" y="0"/>
                        </a:lnTo>
                        <a:lnTo>
                          <a:pt x="1280" y="2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51311" name="Freeform 7"/>
                  <p:cNvSpPr>
                    <a:spLocks/>
                  </p:cNvSpPr>
                  <p:nvPr/>
                </p:nvSpPr>
                <p:spPr bwMode="auto">
                  <a:xfrm>
                    <a:off x="1057" y="3779"/>
                    <a:ext cx="136" cy="89"/>
                  </a:xfrm>
                  <a:custGeom>
                    <a:avLst/>
                    <a:gdLst>
                      <a:gd name="T0" fmla="*/ 0 w 954"/>
                      <a:gd name="T1" fmla="*/ 8 h 620"/>
                      <a:gd name="T2" fmla="*/ 0 w 954"/>
                      <a:gd name="T3" fmla="*/ 89 h 620"/>
                      <a:gd name="T4" fmla="*/ 136 w 954"/>
                      <a:gd name="T5" fmla="*/ 69 h 620"/>
                      <a:gd name="T6" fmla="*/ 136 w 954"/>
                      <a:gd name="T7" fmla="*/ 0 h 620"/>
                      <a:gd name="T8" fmla="*/ 0 w 954"/>
                      <a:gd name="T9" fmla="*/ 8 h 6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4"/>
                      <a:gd name="T16" fmla="*/ 0 h 620"/>
                      <a:gd name="T17" fmla="*/ 954 w 954"/>
                      <a:gd name="T18" fmla="*/ 620 h 6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4" h="620">
                        <a:moveTo>
                          <a:pt x="0" y="55"/>
                        </a:moveTo>
                        <a:lnTo>
                          <a:pt x="0" y="620"/>
                        </a:lnTo>
                        <a:lnTo>
                          <a:pt x="954" y="481"/>
                        </a:lnTo>
                        <a:lnTo>
                          <a:pt x="954" y="0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51312" name="Freeform 8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319" cy="36"/>
                  </a:xfrm>
                  <a:custGeom>
                    <a:avLst/>
                    <a:gdLst>
                      <a:gd name="T0" fmla="*/ 319 w 2234"/>
                      <a:gd name="T1" fmla="*/ 28 h 250"/>
                      <a:gd name="T2" fmla="*/ 181 w 2234"/>
                      <a:gd name="T3" fmla="*/ 36 h 250"/>
                      <a:gd name="T4" fmla="*/ 0 w 2234"/>
                      <a:gd name="T5" fmla="*/ 0 h 250"/>
                      <a:gd name="T6" fmla="*/ 134 w 2234"/>
                      <a:gd name="T7" fmla="*/ 0 h 250"/>
                      <a:gd name="T8" fmla="*/ 319 w 2234"/>
                      <a:gd name="T9" fmla="*/ 28 h 2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4"/>
                      <a:gd name="T16" fmla="*/ 0 h 250"/>
                      <a:gd name="T17" fmla="*/ 2234 w 2234"/>
                      <a:gd name="T18" fmla="*/ 250 h 2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4" h="250">
                        <a:moveTo>
                          <a:pt x="2234" y="195"/>
                        </a:moveTo>
                        <a:lnTo>
                          <a:pt x="1271" y="250"/>
                        </a:lnTo>
                        <a:lnTo>
                          <a:pt x="0" y="0"/>
                        </a:lnTo>
                        <a:lnTo>
                          <a:pt x="935" y="0"/>
                        </a:lnTo>
                        <a:lnTo>
                          <a:pt x="2234" y="19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51305" name="Freeform 9"/>
                <p:cNvSpPr>
                  <a:spLocks/>
                </p:cNvSpPr>
                <p:nvPr/>
              </p:nvSpPr>
              <p:spPr bwMode="auto">
                <a:xfrm>
                  <a:off x="974" y="3742"/>
                  <a:ext cx="115" cy="33"/>
                </a:xfrm>
                <a:custGeom>
                  <a:avLst/>
                  <a:gdLst>
                    <a:gd name="T0" fmla="*/ 115 w 810"/>
                    <a:gd name="T1" fmla="*/ 19 h 233"/>
                    <a:gd name="T2" fmla="*/ 115 w 810"/>
                    <a:gd name="T3" fmla="*/ 30 h 233"/>
                    <a:gd name="T4" fmla="*/ 61 w 810"/>
                    <a:gd name="T5" fmla="*/ 33 h 233"/>
                    <a:gd name="T6" fmla="*/ 0 w 810"/>
                    <a:gd name="T7" fmla="*/ 21 h 233"/>
                    <a:gd name="T8" fmla="*/ 0 w 810"/>
                    <a:gd name="T9" fmla="*/ 0 h 233"/>
                    <a:gd name="T10" fmla="*/ 115 w 810"/>
                    <a:gd name="T11" fmla="*/ 19 h 2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0"/>
                    <a:gd name="T19" fmla="*/ 0 h 233"/>
                    <a:gd name="T20" fmla="*/ 810 w 810"/>
                    <a:gd name="T21" fmla="*/ 233 h 2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0" h="233">
                      <a:moveTo>
                        <a:pt x="810" y="132"/>
                      </a:moveTo>
                      <a:lnTo>
                        <a:pt x="810" y="209"/>
                      </a:lnTo>
                      <a:lnTo>
                        <a:pt x="433" y="233"/>
                      </a:lnTo>
                      <a:lnTo>
                        <a:pt x="0" y="149"/>
                      </a:lnTo>
                      <a:lnTo>
                        <a:pt x="0" y="0"/>
                      </a:lnTo>
                      <a:lnTo>
                        <a:pt x="810" y="13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51306" name="Group 10"/>
                <p:cNvGrpSpPr>
                  <a:grpSpLocks/>
                </p:cNvGrpSpPr>
                <p:nvPr/>
              </p:nvGrpSpPr>
              <p:grpSpPr bwMode="auto">
                <a:xfrm>
                  <a:off x="910" y="3601"/>
                  <a:ext cx="259" cy="167"/>
                  <a:chOff x="910" y="3601"/>
                  <a:chExt cx="259" cy="167"/>
                </a:xfrm>
              </p:grpSpPr>
              <p:sp>
                <p:nvSpPr>
                  <p:cNvPr id="51307" name="Freeform 11"/>
                  <p:cNvSpPr>
                    <a:spLocks/>
                  </p:cNvSpPr>
                  <p:nvPr/>
                </p:nvSpPr>
                <p:spPr bwMode="auto">
                  <a:xfrm>
                    <a:off x="910" y="3601"/>
                    <a:ext cx="148" cy="163"/>
                  </a:xfrm>
                  <a:custGeom>
                    <a:avLst/>
                    <a:gdLst>
                      <a:gd name="T0" fmla="*/ 127 w 1035"/>
                      <a:gd name="T1" fmla="*/ 163 h 1139"/>
                      <a:gd name="T2" fmla="*/ 148 w 1035"/>
                      <a:gd name="T3" fmla="*/ 5 h 1139"/>
                      <a:gd name="T4" fmla="*/ 21 w 1035"/>
                      <a:gd name="T5" fmla="*/ 0 h 1139"/>
                      <a:gd name="T6" fmla="*/ 0 w 1035"/>
                      <a:gd name="T7" fmla="*/ 140 h 1139"/>
                      <a:gd name="T8" fmla="*/ 127 w 1035"/>
                      <a:gd name="T9" fmla="*/ 163 h 11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35"/>
                      <a:gd name="T16" fmla="*/ 0 h 1139"/>
                      <a:gd name="T17" fmla="*/ 1035 w 1035"/>
                      <a:gd name="T18" fmla="*/ 1139 h 11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35" h="1139">
                        <a:moveTo>
                          <a:pt x="891" y="1139"/>
                        </a:moveTo>
                        <a:lnTo>
                          <a:pt x="1035" y="37"/>
                        </a:lnTo>
                        <a:lnTo>
                          <a:pt x="146" y="0"/>
                        </a:lnTo>
                        <a:lnTo>
                          <a:pt x="0" y="981"/>
                        </a:lnTo>
                        <a:lnTo>
                          <a:pt x="891" y="113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51308" name="Freeform 12"/>
                  <p:cNvSpPr>
                    <a:spLocks/>
                  </p:cNvSpPr>
                  <p:nvPr/>
                </p:nvSpPr>
                <p:spPr bwMode="auto">
                  <a:xfrm>
                    <a:off x="1038" y="3606"/>
                    <a:ext cx="131" cy="162"/>
                  </a:xfrm>
                  <a:custGeom>
                    <a:avLst/>
                    <a:gdLst>
                      <a:gd name="T0" fmla="*/ 21 w 916"/>
                      <a:gd name="T1" fmla="*/ 0 h 1131"/>
                      <a:gd name="T2" fmla="*/ 131 w 916"/>
                      <a:gd name="T3" fmla="*/ 36 h 1131"/>
                      <a:gd name="T4" fmla="*/ 115 w 916"/>
                      <a:gd name="T5" fmla="*/ 162 h 1131"/>
                      <a:gd name="T6" fmla="*/ 0 w 916"/>
                      <a:gd name="T7" fmla="*/ 158 h 1131"/>
                      <a:gd name="T8" fmla="*/ 21 w 916"/>
                      <a:gd name="T9" fmla="*/ 0 h 11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16"/>
                      <a:gd name="T16" fmla="*/ 0 h 1131"/>
                      <a:gd name="T17" fmla="*/ 916 w 916"/>
                      <a:gd name="T18" fmla="*/ 1131 h 11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16" h="1131">
                        <a:moveTo>
                          <a:pt x="144" y="0"/>
                        </a:moveTo>
                        <a:lnTo>
                          <a:pt x="916" y="252"/>
                        </a:lnTo>
                        <a:lnTo>
                          <a:pt x="807" y="1131"/>
                        </a:lnTo>
                        <a:lnTo>
                          <a:pt x="0" y="1103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51309" name="Freeform 13"/>
                  <p:cNvSpPr>
                    <a:spLocks/>
                  </p:cNvSpPr>
                  <p:nvPr/>
                </p:nvSpPr>
                <p:spPr bwMode="auto">
                  <a:xfrm>
                    <a:off x="928" y="3617"/>
                    <a:ext cx="106" cy="122"/>
                  </a:xfrm>
                  <a:custGeom>
                    <a:avLst/>
                    <a:gdLst>
                      <a:gd name="T0" fmla="*/ 106 w 742"/>
                      <a:gd name="T1" fmla="*/ 5 h 856"/>
                      <a:gd name="T2" fmla="*/ 91 w 742"/>
                      <a:gd name="T3" fmla="*/ 122 h 856"/>
                      <a:gd name="T4" fmla="*/ 0 w 742"/>
                      <a:gd name="T5" fmla="*/ 108 h 856"/>
                      <a:gd name="T6" fmla="*/ 15 w 742"/>
                      <a:gd name="T7" fmla="*/ 0 h 856"/>
                      <a:gd name="T8" fmla="*/ 106 w 742"/>
                      <a:gd name="T9" fmla="*/ 5 h 8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856"/>
                      <a:gd name="T17" fmla="*/ 742 w 742"/>
                      <a:gd name="T18" fmla="*/ 856 h 8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856">
                        <a:moveTo>
                          <a:pt x="742" y="38"/>
                        </a:moveTo>
                        <a:lnTo>
                          <a:pt x="636" y="856"/>
                        </a:lnTo>
                        <a:lnTo>
                          <a:pt x="0" y="760"/>
                        </a:lnTo>
                        <a:lnTo>
                          <a:pt x="108" y="0"/>
                        </a:lnTo>
                        <a:lnTo>
                          <a:pt x="742" y="38"/>
                        </a:lnTo>
                        <a:close/>
                      </a:path>
                    </a:pathLst>
                  </a:custGeom>
                  <a:solidFill>
                    <a:srgbClr val="0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51296" name="Group 14"/>
              <p:cNvGrpSpPr>
                <a:grpSpLocks/>
              </p:cNvGrpSpPr>
              <p:nvPr/>
            </p:nvGrpSpPr>
            <p:grpSpPr bwMode="auto">
              <a:xfrm>
                <a:off x="887" y="3764"/>
                <a:ext cx="104" cy="76"/>
                <a:chOff x="887" y="3764"/>
                <a:chExt cx="104" cy="76"/>
              </a:xfrm>
            </p:grpSpPr>
            <p:sp>
              <p:nvSpPr>
                <p:cNvPr id="51297" name="Freeform 15"/>
                <p:cNvSpPr>
                  <a:spLocks/>
                </p:cNvSpPr>
                <p:nvPr/>
              </p:nvSpPr>
              <p:spPr bwMode="auto">
                <a:xfrm>
                  <a:off x="887" y="3764"/>
                  <a:ext cx="104" cy="76"/>
                </a:xfrm>
                <a:custGeom>
                  <a:avLst/>
                  <a:gdLst>
                    <a:gd name="T0" fmla="*/ 0 w 728"/>
                    <a:gd name="T1" fmla="*/ 0 h 531"/>
                    <a:gd name="T2" fmla="*/ 104 w 728"/>
                    <a:gd name="T3" fmla="*/ 23 h 531"/>
                    <a:gd name="T4" fmla="*/ 104 w 728"/>
                    <a:gd name="T5" fmla="*/ 76 h 531"/>
                    <a:gd name="T6" fmla="*/ 0 w 728"/>
                    <a:gd name="T7" fmla="*/ 43 h 531"/>
                    <a:gd name="T8" fmla="*/ 0 w 728"/>
                    <a:gd name="T9" fmla="*/ 0 h 5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8"/>
                    <a:gd name="T16" fmla="*/ 0 h 531"/>
                    <a:gd name="T17" fmla="*/ 728 w 728"/>
                    <a:gd name="T18" fmla="*/ 531 h 5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8" h="531">
                      <a:moveTo>
                        <a:pt x="0" y="0"/>
                      </a:moveTo>
                      <a:lnTo>
                        <a:pt x="728" y="160"/>
                      </a:lnTo>
                      <a:lnTo>
                        <a:pt x="728" y="531"/>
                      </a:lnTo>
                      <a:lnTo>
                        <a:pt x="0" y="2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98" name="Line 16"/>
                <p:cNvSpPr>
                  <a:spLocks noChangeShapeType="1"/>
                </p:cNvSpPr>
                <p:nvPr/>
              </p:nvSpPr>
              <p:spPr bwMode="auto">
                <a:xfrm flipH="1" flipV="1">
                  <a:off x="896" y="3783"/>
                  <a:ext cx="28" cy="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99" name="Line 17"/>
                <p:cNvSpPr>
                  <a:spLocks noChangeShapeType="1"/>
                </p:cNvSpPr>
                <p:nvPr/>
              </p:nvSpPr>
              <p:spPr bwMode="auto">
                <a:xfrm>
                  <a:off x="938" y="3792"/>
                  <a:ext cx="36" cy="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300" name="Line 18"/>
                <p:cNvSpPr>
                  <a:spLocks noChangeShapeType="1"/>
                </p:cNvSpPr>
                <p:nvPr/>
              </p:nvSpPr>
              <p:spPr bwMode="auto">
                <a:xfrm>
                  <a:off x="931" y="3773"/>
                  <a:ext cx="1" cy="49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301" name="Line 19"/>
                <p:cNvSpPr>
                  <a:spLocks noChangeShapeType="1"/>
                </p:cNvSpPr>
                <p:nvPr/>
              </p:nvSpPr>
              <p:spPr bwMode="auto">
                <a:xfrm>
                  <a:off x="981" y="3785"/>
                  <a:ext cx="1" cy="5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302" name="Line 20"/>
                <p:cNvSpPr>
                  <a:spLocks noChangeShapeType="1"/>
                </p:cNvSpPr>
                <p:nvPr/>
              </p:nvSpPr>
              <p:spPr bwMode="auto">
                <a:xfrm>
                  <a:off x="888" y="3783"/>
                  <a:ext cx="94" cy="24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303" name="Line 21"/>
                <p:cNvSpPr>
                  <a:spLocks noChangeShapeType="1"/>
                </p:cNvSpPr>
                <p:nvPr/>
              </p:nvSpPr>
              <p:spPr bwMode="auto">
                <a:xfrm flipH="1" flipV="1">
                  <a:off x="887" y="3776"/>
                  <a:ext cx="95" cy="2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51263" name="Group 22"/>
            <p:cNvGrpSpPr>
              <a:grpSpLocks/>
            </p:cNvGrpSpPr>
            <p:nvPr/>
          </p:nvGrpSpPr>
          <p:grpSpPr bwMode="auto">
            <a:xfrm>
              <a:off x="780" y="3766"/>
              <a:ext cx="249" cy="130"/>
              <a:chOff x="780" y="3766"/>
              <a:chExt cx="249" cy="130"/>
            </a:xfrm>
          </p:grpSpPr>
          <p:grpSp>
            <p:nvGrpSpPr>
              <p:cNvPr id="51264" name="Group 23"/>
              <p:cNvGrpSpPr>
                <a:grpSpLocks/>
              </p:cNvGrpSpPr>
              <p:nvPr/>
            </p:nvGrpSpPr>
            <p:grpSpPr bwMode="auto">
              <a:xfrm>
                <a:off x="973" y="3836"/>
                <a:ext cx="40" cy="31"/>
                <a:chOff x="973" y="3836"/>
                <a:chExt cx="40" cy="31"/>
              </a:xfrm>
            </p:grpSpPr>
            <p:sp>
              <p:nvSpPr>
                <p:cNvPr id="51293" name="Freeform 24"/>
                <p:cNvSpPr>
                  <a:spLocks/>
                </p:cNvSpPr>
                <p:nvPr/>
              </p:nvSpPr>
              <p:spPr bwMode="auto">
                <a:xfrm>
                  <a:off x="1001" y="3836"/>
                  <a:ext cx="12" cy="31"/>
                </a:xfrm>
                <a:custGeom>
                  <a:avLst/>
                  <a:gdLst>
                    <a:gd name="T0" fmla="*/ 8 w 82"/>
                    <a:gd name="T1" fmla="*/ 0 h 215"/>
                    <a:gd name="T2" fmla="*/ 12 w 82"/>
                    <a:gd name="T3" fmla="*/ 29 h 215"/>
                    <a:gd name="T4" fmla="*/ 4 w 82"/>
                    <a:gd name="T5" fmla="*/ 31 h 215"/>
                    <a:gd name="T6" fmla="*/ 0 w 82"/>
                    <a:gd name="T7" fmla="*/ 1 h 215"/>
                    <a:gd name="T8" fmla="*/ 8 w 82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215"/>
                    <a:gd name="T17" fmla="*/ 82 w 82"/>
                    <a:gd name="T18" fmla="*/ 215 h 2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215">
                      <a:moveTo>
                        <a:pt x="58" y="0"/>
                      </a:moveTo>
                      <a:lnTo>
                        <a:pt x="82" y="201"/>
                      </a:lnTo>
                      <a:lnTo>
                        <a:pt x="24" y="215"/>
                      </a:lnTo>
                      <a:lnTo>
                        <a:pt x="0" y="1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94" name="Freeform 25"/>
                <p:cNvSpPr>
                  <a:spLocks/>
                </p:cNvSpPr>
                <p:nvPr/>
              </p:nvSpPr>
              <p:spPr bwMode="auto">
                <a:xfrm>
                  <a:off x="973" y="3840"/>
                  <a:ext cx="32" cy="27"/>
                </a:xfrm>
                <a:custGeom>
                  <a:avLst/>
                  <a:gdLst>
                    <a:gd name="T0" fmla="*/ 29 w 225"/>
                    <a:gd name="T1" fmla="*/ 1 h 187"/>
                    <a:gd name="T2" fmla="*/ 32 w 225"/>
                    <a:gd name="T3" fmla="*/ 27 h 187"/>
                    <a:gd name="T4" fmla="*/ 0 w 225"/>
                    <a:gd name="T5" fmla="*/ 13 h 187"/>
                    <a:gd name="T6" fmla="*/ 13 w 225"/>
                    <a:gd name="T7" fmla="*/ 10 h 187"/>
                    <a:gd name="T8" fmla="*/ 24 w 225"/>
                    <a:gd name="T9" fmla="*/ 15 h 187"/>
                    <a:gd name="T10" fmla="*/ 20 w 225"/>
                    <a:gd name="T11" fmla="*/ 0 h 187"/>
                    <a:gd name="T12" fmla="*/ 29 w 225"/>
                    <a:gd name="T13" fmla="*/ 1 h 1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5"/>
                    <a:gd name="T22" fmla="*/ 0 h 187"/>
                    <a:gd name="T23" fmla="*/ 225 w 225"/>
                    <a:gd name="T24" fmla="*/ 187 h 1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5" h="187">
                      <a:moveTo>
                        <a:pt x="205" y="7"/>
                      </a:moveTo>
                      <a:lnTo>
                        <a:pt x="225" y="187"/>
                      </a:lnTo>
                      <a:lnTo>
                        <a:pt x="0" y="93"/>
                      </a:lnTo>
                      <a:lnTo>
                        <a:pt x="89" y="66"/>
                      </a:lnTo>
                      <a:lnTo>
                        <a:pt x="167" y="107"/>
                      </a:lnTo>
                      <a:lnTo>
                        <a:pt x="143" y="0"/>
                      </a:lnTo>
                      <a:lnTo>
                        <a:pt x="205" y="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51265" name="Group 26"/>
              <p:cNvGrpSpPr>
                <a:grpSpLocks/>
              </p:cNvGrpSpPr>
              <p:nvPr/>
            </p:nvGrpSpPr>
            <p:grpSpPr bwMode="auto">
              <a:xfrm>
                <a:off x="780" y="3766"/>
                <a:ext cx="249" cy="130"/>
                <a:chOff x="780" y="3766"/>
                <a:chExt cx="249" cy="130"/>
              </a:xfrm>
            </p:grpSpPr>
            <p:sp>
              <p:nvSpPr>
                <p:cNvPr id="51266" name="Freeform 27"/>
                <p:cNvSpPr>
                  <a:spLocks/>
                </p:cNvSpPr>
                <p:nvPr/>
              </p:nvSpPr>
              <p:spPr bwMode="auto">
                <a:xfrm>
                  <a:off x="781" y="3766"/>
                  <a:ext cx="244" cy="115"/>
                </a:xfrm>
                <a:custGeom>
                  <a:avLst/>
                  <a:gdLst>
                    <a:gd name="T0" fmla="*/ 244 w 1708"/>
                    <a:gd name="T1" fmla="*/ 49 h 805"/>
                    <a:gd name="T2" fmla="*/ 127 w 1708"/>
                    <a:gd name="T3" fmla="*/ 115 h 805"/>
                    <a:gd name="T4" fmla="*/ 0 w 1708"/>
                    <a:gd name="T5" fmla="*/ 50 h 805"/>
                    <a:gd name="T6" fmla="*/ 97 w 1708"/>
                    <a:gd name="T7" fmla="*/ 0 h 805"/>
                    <a:gd name="T8" fmla="*/ 244 w 1708"/>
                    <a:gd name="T9" fmla="*/ 49 h 8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8"/>
                    <a:gd name="T16" fmla="*/ 0 h 805"/>
                    <a:gd name="T17" fmla="*/ 1708 w 1708"/>
                    <a:gd name="T18" fmla="*/ 805 h 8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8" h="805">
                      <a:moveTo>
                        <a:pt x="1708" y="343"/>
                      </a:moveTo>
                      <a:lnTo>
                        <a:pt x="890" y="805"/>
                      </a:lnTo>
                      <a:lnTo>
                        <a:pt x="0" y="352"/>
                      </a:lnTo>
                      <a:lnTo>
                        <a:pt x="681" y="0"/>
                      </a:lnTo>
                      <a:lnTo>
                        <a:pt x="1708" y="34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67" name="Freeform 28"/>
                <p:cNvSpPr>
                  <a:spLocks/>
                </p:cNvSpPr>
                <p:nvPr/>
              </p:nvSpPr>
              <p:spPr bwMode="auto">
                <a:xfrm>
                  <a:off x="907" y="3814"/>
                  <a:ext cx="122" cy="81"/>
                </a:xfrm>
                <a:custGeom>
                  <a:avLst/>
                  <a:gdLst>
                    <a:gd name="T0" fmla="*/ 118 w 854"/>
                    <a:gd name="T1" fmla="*/ 0 h 569"/>
                    <a:gd name="T2" fmla="*/ 0 w 854"/>
                    <a:gd name="T3" fmla="*/ 67 h 569"/>
                    <a:gd name="T4" fmla="*/ 3 w 854"/>
                    <a:gd name="T5" fmla="*/ 81 h 569"/>
                    <a:gd name="T6" fmla="*/ 122 w 854"/>
                    <a:gd name="T7" fmla="*/ 13 h 569"/>
                    <a:gd name="T8" fmla="*/ 118 w 854"/>
                    <a:gd name="T9" fmla="*/ 0 h 5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4"/>
                    <a:gd name="T16" fmla="*/ 0 h 569"/>
                    <a:gd name="T17" fmla="*/ 854 w 854"/>
                    <a:gd name="T18" fmla="*/ 569 h 5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4" h="569">
                      <a:moveTo>
                        <a:pt x="824" y="0"/>
                      </a:moveTo>
                      <a:lnTo>
                        <a:pt x="0" y="472"/>
                      </a:lnTo>
                      <a:lnTo>
                        <a:pt x="23" y="569"/>
                      </a:lnTo>
                      <a:lnTo>
                        <a:pt x="854" y="90"/>
                      </a:lnTo>
                      <a:lnTo>
                        <a:pt x="824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68" name="Freeform 29"/>
                <p:cNvSpPr>
                  <a:spLocks/>
                </p:cNvSpPr>
                <p:nvPr/>
              </p:nvSpPr>
              <p:spPr bwMode="auto">
                <a:xfrm>
                  <a:off x="780" y="3816"/>
                  <a:ext cx="130" cy="80"/>
                </a:xfrm>
                <a:custGeom>
                  <a:avLst/>
                  <a:gdLst>
                    <a:gd name="T0" fmla="*/ 130 w 912"/>
                    <a:gd name="T1" fmla="*/ 80 h 559"/>
                    <a:gd name="T2" fmla="*/ 126 w 912"/>
                    <a:gd name="T3" fmla="*/ 65 h 559"/>
                    <a:gd name="T4" fmla="*/ 0 w 912"/>
                    <a:gd name="T5" fmla="*/ 0 h 559"/>
                    <a:gd name="T6" fmla="*/ 4 w 912"/>
                    <a:gd name="T7" fmla="*/ 12 h 559"/>
                    <a:gd name="T8" fmla="*/ 130 w 912"/>
                    <a:gd name="T9" fmla="*/ 80 h 5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2"/>
                    <a:gd name="T16" fmla="*/ 0 h 559"/>
                    <a:gd name="T17" fmla="*/ 912 w 912"/>
                    <a:gd name="T18" fmla="*/ 559 h 5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2" h="559">
                      <a:moveTo>
                        <a:pt x="912" y="559"/>
                      </a:moveTo>
                      <a:lnTo>
                        <a:pt x="885" y="455"/>
                      </a:lnTo>
                      <a:lnTo>
                        <a:pt x="0" y="0"/>
                      </a:lnTo>
                      <a:lnTo>
                        <a:pt x="30" y="82"/>
                      </a:lnTo>
                      <a:lnTo>
                        <a:pt x="912" y="559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69" name="Freeform 30"/>
                <p:cNvSpPr>
                  <a:spLocks/>
                </p:cNvSpPr>
                <p:nvPr/>
              </p:nvSpPr>
              <p:spPr bwMode="auto">
                <a:xfrm>
                  <a:off x="879" y="3820"/>
                  <a:ext cx="98" cy="51"/>
                </a:xfrm>
                <a:custGeom>
                  <a:avLst/>
                  <a:gdLst>
                    <a:gd name="T0" fmla="*/ 98 w 685"/>
                    <a:gd name="T1" fmla="*/ 13 h 355"/>
                    <a:gd name="T2" fmla="*/ 64 w 685"/>
                    <a:gd name="T3" fmla="*/ 0 h 355"/>
                    <a:gd name="T4" fmla="*/ 0 w 685"/>
                    <a:gd name="T5" fmla="*/ 36 h 355"/>
                    <a:gd name="T6" fmla="*/ 32 w 685"/>
                    <a:gd name="T7" fmla="*/ 51 h 355"/>
                    <a:gd name="T8" fmla="*/ 98 w 685"/>
                    <a:gd name="T9" fmla="*/ 13 h 3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5"/>
                    <a:gd name="T16" fmla="*/ 0 h 355"/>
                    <a:gd name="T17" fmla="*/ 685 w 685"/>
                    <a:gd name="T18" fmla="*/ 355 h 3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5" h="355">
                      <a:moveTo>
                        <a:pt x="685" y="92"/>
                      </a:moveTo>
                      <a:lnTo>
                        <a:pt x="448" y="0"/>
                      </a:lnTo>
                      <a:lnTo>
                        <a:pt x="0" y="248"/>
                      </a:lnTo>
                      <a:lnTo>
                        <a:pt x="227" y="355"/>
                      </a:lnTo>
                      <a:lnTo>
                        <a:pt x="685" y="92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0" name="Freeform 31"/>
                <p:cNvSpPr>
                  <a:spLocks/>
                </p:cNvSpPr>
                <p:nvPr/>
              </p:nvSpPr>
              <p:spPr bwMode="auto">
                <a:xfrm>
                  <a:off x="792" y="3784"/>
                  <a:ext cx="145" cy="68"/>
                </a:xfrm>
                <a:custGeom>
                  <a:avLst/>
                  <a:gdLst>
                    <a:gd name="T0" fmla="*/ 145 w 1012"/>
                    <a:gd name="T1" fmla="*/ 33 h 476"/>
                    <a:gd name="T2" fmla="*/ 82 w 1012"/>
                    <a:gd name="T3" fmla="*/ 68 h 476"/>
                    <a:gd name="T4" fmla="*/ 0 w 1012"/>
                    <a:gd name="T5" fmla="*/ 29 h 476"/>
                    <a:gd name="T6" fmla="*/ 59 w 1012"/>
                    <a:gd name="T7" fmla="*/ 0 h 476"/>
                    <a:gd name="T8" fmla="*/ 145 w 1012"/>
                    <a:gd name="T9" fmla="*/ 33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12"/>
                    <a:gd name="T16" fmla="*/ 0 h 476"/>
                    <a:gd name="T17" fmla="*/ 1012 w 1012"/>
                    <a:gd name="T18" fmla="*/ 476 h 4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12" h="476">
                      <a:moveTo>
                        <a:pt x="1012" y="231"/>
                      </a:moveTo>
                      <a:lnTo>
                        <a:pt x="571" y="476"/>
                      </a:lnTo>
                      <a:lnTo>
                        <a:pt x="0" y="204"/>
                      </a:lnTo>
                      <a:lnTo>
                        <a:pt x="414" y="0"/>
                      </a:lnTo>
                      <a:lnTo>
                        <a:pt x="1012" y="23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1" name="Freeform 32"/>
                <p:cNvSpPr>
                  <a:spLocks/>
                </p:cNvSpPr>
                <p:nvPr/>
              </p:nvSpPr>
              <p:spPr bwMode="auto">
                <a:xfrm>
                  <a:off x="853" y="3769"/>
                  <a:ext cx="160" cy="62"/>
                </a:xfrm>
                <a:custGeom>
                  <a:avLst/>
                  <a:gdLst>
                    <a:gd name="T0" fmla="*/ 127 w 1116"/>
                    <a:gd name="T1" fmla="*/ 62 h 435"/>
                    <a:gd name="T2" fmla="*/ 160 w 1116"/>
                    <a:gd name="T3" fmla="*/ 45 h 435"/>
                    <a:gd name="T4" fmla="*/ 26 w 1116"/>
                    <a:gd name="T5" fmla="*/ 0 h 435"/>
                    <a:gd name="T6" fmla="*/ 0 w 1116"/>
                    <a:gd name="T7" fmla="*/ 13 h 435"/>
                    <a:gd name="T8" fmla="*/ 127 w 1116"/>
                    <a:gd name="T9" fmla="*/ 62 h 4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16"/>
                    <a:gd name="T16" fmla="*/ 0 h 435"/>
                    <a:gd name="T17" fmla="*/ 1116 w 1116"/>
                    <a:gd name="T18" fmla="*/ 435 h 4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16" h="435">
                      <a:moveTo>
                        <a:pt x="884" y="435"/>
                      </a:moveTo>
                      <a:lnTo>
                        <a:pt x="1116" y="316"/>
                      </a:lnTo>
                      <a:lnTo>
                        <a:pt x="181" y="0"/>
                      </a:lnTo>
                      <a:lnTo>
                        <a:pt x="0" y="91"/>
                      </a:lnTo>
                      <a:lnTo>
                        <a:pt x="884" y="43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2" name="Line 33"/>
                <p:cNvSpPr>
                  <a:spLocks noChangeShapeType="1"/>
                </p:cNvSpPr>
                <p:nvPr/>
              </p:nvSpPr>
              <p:spPr bwMode="auto">
                <a:xfrm flipH="1" flipV="1">
                  <a:off x="872" y="3772"/>
                  <a:ext cx="138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3" name="Line 34"/>
                <p:cNvSpPr>
                  <a:spLocks noChangeShapeType="1"/>
                </p:cNvSpPr>
                <p:nvPr/>
              </p:nvSpPr>
              <p:spPr bwMode="auto">
                <a:xfrm flipH="1" flipV="1">
                  <a:off x="865" y="3776"/>
                  <a:ext cx="133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4" name="Line 35"/>
                <p:cNvSpPr>
                  <a:spLocks noChangeShapeType="1"/>
                </p:cNvSpPr>
                <p:nvPr/>
              </p:nvSpPr>
              <p:spPr bwMode="auto">
                <a:xfrm flipH="1" flipV="1">
                  <a:off x="860" y="3779"/>
                  <a:ext cx="130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5" name="Line 36"/>
                <p:cNvSpPr>
                  <a:spLocks noChangeShapeType="1"/>
                </p:cNvSpPr>
                <p:nvPr/>
              </p:nvSpPr>
              <p:spPr bwMode="auto">
                <a:xfrm flipH="1" flipV="1">
                  <a:off x="843" y="3788"/>
                  <a:ext cx="12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6" name="Line 37"/>
                <p:cNvSpPr>
                  <a:spLocks noChangeShapeType="1"/>
                </p:cNvSpPr>
                <p:nvPr/>
              </p:nvSpPr>
              <p:spPr bwMode="auto">
                <a:xfrm flipH="1" flipV="1">
                  <a:off x="834" y="3794"/>
                  <a:ext cx="126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7" name="Line 38"/>
                <p:cNvSpPr>
                  <a:spLocks noChangeShapeType="1"/>
                </p:cNvSpPr>
                <p:nvPr/>
              </p:nvSpPr>
              <p:spPr bwMode="auto">
                <a:xfrm flipH="1" flipV="1">
                  <a:off x="829" y="3799"/>
                  <a:ext cx="11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8" name="Line 39"/>
                <p:cNvSpPr>
                  <a:spLocks noChangeShapeType="1"/>
                </p:cNvSpPr>
                <p:nvPr/>
              </p:nvSpPr>
              <p:spPr bwMode="auto">
                <a:xfrm flipH="1" flipV="1">
                  <a:off x="820" y="3804"/>
                  <a:ext cx="11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79" name="Line 40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3811"/>
                  <a:ext cx="111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0" name="Line 41"/>
                <p:cNvSpPr>
                  <a:spLocks noChangeShapeType="1"/>
                </p:cNvSpPr>
                <p:nvPr/>
              </p:nvSpPr>
              <p:spPr bwMode="auto">
                <a:xfrm flipH="1">
                  <a:off x="901" y="3829"/>
                  <a:ext cx="65" cy="3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1" name="Line 42"/>
                <p:cNvSpPr>
                  <a:spLocks noChangeShapeType="1"/>
                </p:cNvSpPr>
                <p:nvPr/>
              </p:nvSpPr>
              <p:spPr bwMode="auto">
                <a:xfrm flipH="1">
                  <a:off x="889" y="3824"/>
                  <a:ext cx="64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2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862" y="3813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3" name="Line 44"/>
                <p:cNvSpPr>
                  <a:spLocks noChangeShapeType="1"/>
                </p:cNvSpPr>
                <p:nvPr/>
              </p:nvSpPr>
              <p:spPr bwMode="auto">
                <a:xfrm flipH="1">
                  <a:off x="847" y="3807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4" name="Line 45"/>
                <p:cNvSpPr>
                  <a:spLocks noChangeShapeType="1"/>
                </p:cNvSpPr>
                <p:nvPr/>
              </p:nvSpPr>
              <p:spPr bwMode="auto">
                <a:xfrm flipH="1">
                  <a:off x="834" y="3801"/>
                  <a:ext cx="60" cy="3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5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822" y="3796"/>
                  <a:ext cx="59" cy="3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6" name="Line 47"/>
                <p:cNvSpPr>
                  <a:spLocks noChangeShapeType="1"/>
                </p:cNvSpPr>
                <p:nvPr/>
              </p:nvSpPr>
              <p:spPr bwMode="auto">
                <a:xfrm flipH="1">
                  <a:off x="809" y="3790"/>
                  <a:ext cx="59" cy="3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7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962" y="380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8" name="Line 49"/>
                <p:cNvSpPr>
                  <a:spLocks noChangeShapeType="1"/>
                </p:cNvSpPr>
                <p:nvPr/>
              </p:nvSpPr>
              <p:spPr bwMode="auto">
                <a:xfrm flipH="1">
                  <a:off x="944" y="3801"/>
                  <a:ext cx="29" cy="1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89" name="Line 50"/>
                <p:cNvSpPr>
                  <a:spLocks noChangeShapeType="1"/>
                </p:cNvSpPr>
                <p:nvPr/>
              </p:nvSpPr>
              <p:spPr bwMode="auto">
                <a:xfrm flipH="1">
                  <a:off x="925" y="3795"/>
                  <a:ext cx="28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90" name="Line 51"/>
                <p:cNvSpPr>
                  <a:spLocks noChangeShapeType="1"/>
                </p:cNvSpPr>
                <p:nvPr/>
              </p:nvSpPr>
              <p:spPr bwMode="auto">
                <a:xfrm flipH="1">
                  <a:off x="907" y="378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91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890" y="3782"/>
                  <a:ext cx="26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92" name="Line 53"/>
                <p:cNvSpPr>
                  <a:spLocks noChangeShapeType="1"/>
                </p:cNvSpPr>
                <p:nvPr/>
              </p:nvSpPr>
              <p:spPr bwMode="auto">
                <a:xfrm flipH="1">
                  <a:off x="870" y="3775"/>
                  <a:ext cx="27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51204" name="Rectangle 54"/>
          <p:cNvSpPr>
            <a:spLocks noChangeArrowheads="1"/>
          </p:cNvSpPr>
          <p:nvPr/>
        </p:nvSpPr>
        <p:spPr bwMode="blackWhite">
          <a:xfrm>
            <a:off x="1619250" y="2274888"/>
            <a:ext cx="5689600" cy="1873250"/>
          </a:xfrm>
          <a:prstGeom prst="rect">
            <a:avLst/>
          </a:prstGeom>
          <a:solidFill>
            <a:srgbClr val="F5FF23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457200" indent="-457200" eaLnBrk="0" hangingPunct="0">
              <a:lnSpc>
                <a:spcPct val="50000"/>
              </a:lnSpc>
              <a:spcBef>
                <a:spcPct val="30000"/>
              </a:spcBef>
            </a:pPr>
            <a:r>
              <a:rPr lang="en-US" sz="1600" b="1" u="sng">
                <a:solidFill>
                  <a:schemeClr val="bg2"/>
                </a:solidFill>
                <a:latin typeface="Times New Roman" pitchFamily="18" charset="0"/>
              </a:rPr>
              <a:t>1</a:t>
            </a:r>
            <a:r>
              <a:rPr lang="en-US" sz="1600" b="1" u="sng" baseline="30000">
                <a:solidFill>
                  <a:schemeClr val="bg2"/>
                </a:solidFill>
                <a:latin typeface="Times New Roman" pitchFamily="18" charset="0"/>
              </a:rPr>
              <a:t>st</a:t>
            </a:r>
            <a:r>
              <a:rPr lang="en-US" sz="1600" b="1" u="sng">
                <a:solidFill>
                  <a:schemeClr val="bg2"/>
                </a:solidFill>
                <a:latin typeface="Times New Roman" pitchFamily="18" charset="0"/>
              </a:rPr>
              <a:t> initialization phase:</a:t>
            </a:r>
          </a:p>
          <a:p>
            <a:pPr marL="457200" indent="-457200" eaLnBrk="0" hangingPunct="0">
              <a:lnSpc>
                <a:spcPct val="50000"/>
              </a:lnSpc>
              <a:spcBef>
                <a:spcPct val="30000"/>
              </a:spcBef>
            </a:pPr>
            <a:endParaRPr lang="en-US" sz="1600" b="1" u="sng">
              <a:solidFill>
                <a:schemeClr val="bg2"/>
              </a:solidFill>
              <a:latin typeface="Times New Roman" pitchFamily="18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30000"/>
              </a:spcBef>
              <a:buFontTx/>
              <a:buChar char="-"/>
            </a:pPr>
            <a:r>
              <a:rPr lang="en-US" sz="1600" b="1">
                <a:solidFill>
                  <a:schemeClr val="bg2"/>
                </a:solidFill>
                <a:latin typeface="Times New Roman" pitchFamily="18" charset="0"/>
              </a:rPr>
              <a:t>Mutual authentication of entities (ex: based on the peer entity’s certificate), 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30000"/>
              </a:spcBef>
              <a:buFontTx/>
              <a:buChar char="-"/>
            </a:pPr>
            <a:r>
              <a:rPr lang="en-US" sz="1600" b="1">
                <a:solidFill>
                  <a:schemeClr val="bg2"/>
                </a:solidFill>
                <a:latin typeface="Times New Roman" pitchFamily="18" charset="0"/>
              </a:rPr>
              <a:t>Agreement on one or several secret keys, 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30000"/>
              </a:spcBef>
              <a:buFontTx/>
              <a:buChar char="-"/>
            </a:pPr>
            <a:r>
              <a:rPr lang="en-US" sz="1600" b="1">
                <a:solidFill>
                  <a:schemeClr val="bg2"/>
                </a:solidFill>
                <a:latin typeface="Times New Roman" pitchFamily="18" charset="0"/>
              </a:rPr>
              <a:t>Negotiation of security associations (security services and mechanisms) for data protection</a:t>
            </a:r>
          </a:p>
        </p:txBody>
      </p:sp>
      <p:sp>
        <p:nvSpPr>
          <p:cNvPr id="51205" name="Rectangle 55"/>
          <p:cNvSpPr>
            <a:spLocks noChangeArrowheads="1"/>
          </p:cNvSpPr>
          <p:nvPr/>
        </p:nvSpPr>
        <p:spPr bwMode="blackWhite">
          <a:xfrm>
            <a:off x="1547813" y="4508500"/>
            <a:ext cx="5689600" cy="1873250"/>
          </a:xfrm>
          <a:prstGeom prst="rect">
            <a:avLst/>
          </a:prstGeom>
          <a:solidFill>
            <a:srgbClr val="F5FF23"/>
          </a:solidFill>
          <a:ln w="12700">
            <a:solidFill>
              <a:schemeClr val="bg2"/>
            </a:solidFill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marL="457200" indent="-457200" eaLnBrk="0" hangingPunct="0">
              <a:lnSpc>
                <a:spcPct val="80000"/>
              </a:lnSpc>
              <a:spcBef>
                <a:spcPct val="30000"/>
              </a:spcBef>
            </a:pPr>
            <a:r>
              <a:rPr lang="en-US" sz="1600" b="1" u="sng" dirty="0">
                <a:solidFill>
                  <a:schemeClr val="bg2"/>
                </a:solidFill>
                <a:latin typeface="Times New Roman" pitchFamily="18" charset="0"/>
              </a:rPr>
              <a:t>2</a:t>
            </a:r>
            <a:r>
              <a:rPr lang="en-US" sz="1600" b="1" u="sng" baseline="30000" dirty="0">
                <a:solidFill>
                  <a:schemeClr val="bg2"/>
                </a:solidFill>
                <a:latin typeface="Times New Roman" pitchFamily="18" charset="0"/>
              </a:rPr>
              <a:t>nd</a:t>
            </a:r>
            <a:r>
              <a:rPr lang="en-US" sz="1600" b="1" u="sng" dirty="0">
                <a:solidFill>
                  <a:schemeClr val="bg2"/>
                </a:solidFill>
                <a:latin typeface="Times New Roman" pitchFamily="18" charset="0"/>
              </a:rPr>
              <a:t> data protection phase</a:t>
            </a:r>
            <a:r>
              <a:rPr lang="en-US" sz="1600" b="1" dirty="0">
                <a:solidFill>
                  <a:schemeClr val="bg2"/>
                </a:solidFill>
                <a:latin typeface="Times New Roman" pitchFamily="18" charset="0"/>
              </a:rPr>
              <a:t> with the possibility to offer the following security services (secret keys) :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30000"/>
              </a:spcBef>
            </a:pPr>
            <a:endParaRPr lang="en-US" sz="1600" b="1" dirty="0">
              <a:solidFill>
                <a:schemeClr val="bg2"/>
              </a:solidFill>
              <a:latin typeface="Times New Roman" pitchFamily="18" charset="0"/>
            </a:endParaRPr>
          </a:p>
          <a:p>
            <a:pPr marL="457200" indent="-457200" eaLnBrk="0" hangingPunct="0">
              <a:lnSpc>
                <a:spcPct val="80000"/>
              </a:lnSpc>
              <a:spcBef>
                <a:spcPct val="30000"/>
              </a:spcBef>
              <a:buFontTx/>
              <a:buChar char="-"/>
            </a:pPr>
            <a:r>
              <a:rPr lang="en-US" sz="1600" b="1" dirty="0">
                <a:solidFill>
                  <a:schemeClr val="bg2"/>
                </a:solidFill>
                <a:latin typeface="Times New Roman" pitchFamily="18" charset="0"/>
              </a:rPr>
              <a:t>Data confidentiality (encryption mechanism), 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30000"/>
              </a:spcBef>
              <a:buFontTx/>
              <a:buChar char="-"/>
            </a:pPr>
            <a:r>
              <a:rPr lang="en-US" sz="1600" b="1" dirty="0">
                <a:solidFill>
                  <a:schemeClr val="bg2"/>
                </a:solidFill>
                <a:latin typeface="Times New Roman" pitchFamily="18" charset="0"/>
              </a:rPr>
              <a:t>Data integrity, </a:t>
            </a:r>
          </a:p>
          <a:p>
            <a:pPr marL="457200" indent="-457200" eaLnBrk="0" hangingPunct="0">
              <a:lnSpc>
                <a:spcPct val="80000"/>
              </a:lnSpc>
              <a:spcBef>
                <a:spcPct val="30000"/>
              </a:spcBef>
              <a:buFontTx/>
              <a:buChar char="-"/>
            </a:pPr>
            <a:r>
              <a:rPr lang="en-US" sz="1600" b="1" dirty="0">
                <a:solidFill>
                  <a:schemeClr val="bg2"/>
                </a:solidFill>
                <a:latin typeface="Times New Roman" pitchFamily="18" charset="0"/>
              </a:rPr>
              <a:t>Authentication of data origin</a:t>
            </a:r>
          </a:p>
        </p:txBody>
      </p:sp>
      <p:grpSp>
        <p:nvGrpSpPr>
          <p:cNvPr id="51206" name="Group 56"/>
          <p:cNvGrpSpPr>
            <a:grpSpLocks/>
          </p:cNvGrpSpPr>
          <p:nvPr/>
        </p:nvGrpSpPr>
        <p:grpSpPr bwMode="auto">
          <a:xfrm flipH="1">
            <a:off x="7596188" y="1412875"/>
            <a:ext cx="1296987" cy="936625"/>
            <a:chOff x="780" y="3601"/>
            <a:chExt cx="413" cy="295"/>
          </a:xfrm>
        </p:grpSpPr>
        <p:grpSp>
          <p:nvGrpSpPr>
            <p:cNvPr id="51211" name="Group 57"/>
            <p:cNvGrpSpPr>
              <a:grpSpLocks/>
            </p:cNvGrpSpPr>
            <p:nvPr/>
          </p:nvGrpSpPr>
          <p:grpSpPr bwMode="auto">
            <a:xfrm>
              <a:off x="874" y="3601"/>
              <a:ext cx="319" cy="267"/>
              <a:chOff x="874" y="3601"/>
              <a:chExt cx="319" cy="267"/>
            </a:xfrm>
          </p:grpSpPr>
          <p:grpSp>
            <p:nvGrpSpPr>
              <p:cNvPr id="51244" name="Group 58"/>
              <p:cNvGrpSpPr>
                <a:grpSpLocks/>
              </p:cNvGrpSpPr>
              <p:nvPr/>
            </p:nvGrpSpPr>
            <p:grpSpPr bwMode="auto">
              <a:xfrm>
                <a:off x="874" y="3601"/>
                <a:ext cx="319" cy="267"/>
                <a:chOff x="874" y="3601"/>
                <a:chExt cx="319" cy="267"/>
              </a:xfrm>
            </p:grpSpPr>
            <p:grpSp>
              <p:nvGrpSpPr>
                <p:cNvPr id="51253" name="Group 59"/>
                <p:cNvGrpSpPr>
                  <a:grpSpLocks/>
                </p:cNvGrpSpPr>
                <p:nvPr/>
              </p:nvGrpSpPr>
              <p:grpSpPr bwMode="auto">
                <a:xfrm>
                  <a:off x="874" y="3751"/>
                  <a:ext cx="319" cy="117"/>
                  <a:chOff x="874" y="3751"/>
                  <a:chExt cx="319" cy="117"/>
                </a:xfrm>
              </p:grpSpPr>
              <p:sp>
                <p:nvSpPr>
                  <p:cNvPr id="51259" name="Freeform 60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183" cy="117"/>
                  </a:xfrm>
                  <a:custGeom>
                    <a:avLst/>
                    <a:gdLst>
                      <a:gd name="T0" fmla="*/ 183 w 1280"/>
                      <a:gd name="T1" fmla="*/ 36 h 815"/>
                      <a:gd name="T2" fmla="*/ 183 w 1280"/>
                      <a:gd name="T3" fmla="*/ 117 h 815"/>
                      <a:gd name="T4" fmla="*/ 0 w 1280"/>
                      <a:gd name="T5" fmla="*/ 57 h 815"/>
                      <a:gd name="T6" fmla="*/ 0 w 1280"/>
                      <a:gd name="T7" fmla="*/ 0 h 815"/>
                      <a:gd name="T8" fmla="*/ 183 w 1280"/>
                      <a:gd name="T9" fmla="*/ 36 h 8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0"/>
                      <a:gd name="T16" fmla="*/ 0 h 815"/>
                      <a:gd name="T17" fmla="*/ 1280 w 1280"/>
                      <a:gd name="T18" fmla="*/ 815 h 8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0" h="815">
                        <a:moveTo>
                          <a:pt x="1280" y="250"/>
                        </a:moveTo>
                        <a:lnTo>
                          <a:pt x="1280" y="815"/>
                        </a:lnTo>
                        <a:lnTo>
                          <a:pt x="0" y="399"/>
                        </a:lnTo>
                        <a:lnTo>
                          <a:pt x="0" y="0"/>
                        </a:lnTo>
                        <a:lnTo>
                          <a:pt x="1280" y="2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51260" name="Freeform 61"/>
                  <p:cNvSpPr>
                    <a:spLocks/>
                  </p:cNvSpPr>
                  <p:nvPr/>
                </p:nvSpPr>
                <p:spPr bwMode="auto">
                  <a:xfrm>
                    <a:off x="1057" y="3779"/>
                    <a:ext cx="136" cy="89"/>
                  </a:xfrm>
                  <a:custGeom>
                    <a:avLst/>
                    <a:gdLst>
                      <a:gd name="T0" fmla="*/ 0 w 954"/>
                      <a:gd name="T1" fmla="*/ 8 h 620"/>
                      <a:gd name="T2" fmla="*/ 0 w 954"/>
                      <a:gd name="T3" fmla="*/ 89 h 620"/>
                      <a:gd name="T4" fmla="*/ 136 w 954"/>
                      <a:gd name="T5" fmla="*/ 69 h 620"/>
                      <a:gd name="T6" fmla="*/ 136 w 954"/>
                      <a:gd name="T7" fmla="*/ 0 h 620"/>
                      <a:gd name="T8" fmla="*/ 0 w 954"/>
                      <a:gd name="T9" fmla="*/ 8 h 6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4"/>
                      <a:gd name="T16" fmla="*/ 0 h 620"/>
                      <a:gd name="T17" fmla="*/ 954 w 954"/>
                      <a:gd name="T18" fmla="*/ 620 h 6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4" h="620">
                        <a:moveTo>
                          <a:pt x="0" y="55"/>
                        </a:moveTo>
                        <a:lnTo>
                          <a:pt x="0" y="620"/>
                        </a:lnTo>
                        <a:lnTo>
                          <a:pt x="954" y="481"/>
                        </a:lnTo>
                        <a:lnTo>
                          <a:pt x="954" y="0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51261" name="Freeform 62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319" cy="36"/>
                  </a:xfrm>
                  <a:custGeom>
                    <a:avLst/>
                    <a:gdLst>
                      <a:gd name="T0" fmla="*/ 319 w 2234"/>
                      <a:gd name="T1" fmla="*/ 28 h 250"/>
                      <a:gd name="T2" fmla="*/ 181 w 2234"/>
                      <a:gd name="T3" fmla="*/ 36 h 250"/>
                      <a:gd name="T4" fmla="*/ 0 w 2234"/>
                      <a:gd name="T5" fmla="*/ 0 h 250"/>
                      <a:gd name="T6" fmla="*/ 134 w 2234"/>
                      <a:gd name="T7" fmla="*/ 0 h 250"/>
                      <a:gd name="T8" fmla="*/ 319 w 2234"/>
                      <a:gd name="T9" fmla="*/ 28 h 2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4"/>
                      <a:gd name="T16" fmla="*/ 0 h 250"/>
                      <a:gd name="T17" fmla="*/ 2234 w 2234"/>
                      <a:gd name="T18" fmla="*/ 250 h 2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4" h="250">
                        <a:moveTo>
                          <a:pt x="2234" y="195"/>
                        </a:moveTo>
                        <a:lnTo>
                          <a:pt x="1271" y="250"/>
                        </a:lnTo>
                        <a:lnTo>
                          <a:pt x="0" y="0"/>
                        </a:lnTo>
                        <a:lnTo>
                          <a:pt x="935" y="0"/>
                        </a:lnTo>
                        <a:lnTo>
                          <a:pt x="2234" y="19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51254" name="Freeform 63"/>
                <p:cNvSpPr>
                  <a:spLocks/>
                </p:cNvSpPr>
                <p:nvPr/>
              </p:nvSpPr>
              <p:spPr bwMode="auto">
                <a:xfrm>
                  <a:off x="974" y="3742"/>
                  <a:ext cx="115" cy="33"/>
                </a:xfrm>
                <a:custGeom>
                  <a:avLst/>
                  <a:gdLst>
                    <a:gd name="T0" fmla="*/ 115 w 810"/>
                    <a:gd name="T1" fmla="*/ 19 h 233"/>
                    <a:gd name="T2" fmla="*/ 115 w 810"/>
                    <a:gd name="T3" fmla="*/ 30 h 233"/>
                    <a:gd name="T4" fmla="*/ 61 w 810"/>
                    <a:gd name="T5" fmla="*/ 33 h 233"/>
                    <a:gd name="T6" fmla="*/ 0 w 810"/>
                    <a:gd name="T7" fmla="*/ 21 h 233"/>
                    <a:gd name="T8" fmla="*/ 0 w 810"/>
                    <a:gd name="T9" fmla="*/ 0 h 233"/>
                    <a:gd name="T10" fmla="*/ 115 w 810"/>
                    <a:gd name="T11" fmla="*/ 19 h 2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0"/>
                    <a:gd name="T19" fmla="*/ 0 h 233"/>
                    <a:gd name="T20" fmla="*/ 810 w 810"/>
                    <a:gd name="T21" fmla="*/ 233 h 2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0" h="233">
                      <a:moveTo>
                        <a:pt x="810" y="132"/>
                      </a:moveTo>
                      <a:lnTo>
                        <a:pt x="810" y="209"/>
                      </a:lnTo>
                      <a:lnTo>
                        <a:pt x="433" y="233"/>
                      </a:lnTo>
                      <a:lnTo>
                        <a:pt x="0" y="149"/>
                      </a:lnTo>
                      <a:lnTo>
                        <a:pt x="0" y="0"/>
                      </a:lnTo>
                      <a:lnTo>
                        <a:pt x="810" y="13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51255" name="Group 64"/>
                <p:cNvGrpSpPr>
                  <a:grpSpLocks/>
                </p:cNvGrpSpPr>
                <p:nvPr/>
              </p:nvGrpSpPr>
              <p:grpSpPr bwMode="auto">
                <a:xfrm>
                  <a:off x="910" y="3601"/>
                  <a:ext cx="259" cy="167"/>
                  <a:chOff x="910" y="3601"/>
                  <a:chExt cx="259" cy="167"/>
                </a:xfrm>
              </p:grpSpPr>
              <p:sp>
                <p:nvSpPr>
                  <p:cNvPr id="51256" name="Freeform 65"/>
                  <p:cNvSpPr>
                    <a:spLocks/>
                  </p:cNvSpPr>
                  <p:nvPr/>
                </p:nvSpPr>
                <p:spPr bwMode="auto">
                  <a:xfrm>
                    <a:off x="910" y="3601"/>
                    <a:ext cx="148" cy="163"/>
                  </a:xfrm>
                  <a:custGeom>
                    <a:avLst/>
                    <a:gdLst>
                      <a:gd name="T0" fmla="*/ 127 w 1035"/>
                      <a:gd name="T1" fmla="*/ 163 h 1139"/>
                      <a:gd name="T2" fmla="*/ 148 w 1035"/>
                      <a:gd name="T3" fmla="*/ 5 h 1139"/>
                      <a:gd name="T4" fmla="*/ 21 w 1035"/>
                      <a:gd name="T5" fmla="*/ 0 h 1139"/>
                      <a:gd name="T6" fmla="*/ 0 w 1035"/>
                      <a:gd name="T7" fmla="*/ 140 h 1139"/>
                      <a:gd name="T8" fmla="*/ 127 w 1035"/>
                      <a:gd name="T9" fmla="*/ 163 h 11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35"/>
                      <a:gd name="T16" fmla="*/ 0 h 1139"/>
                      <a:gd name="T17" fmla="*/ 1035 w 1035"/>
                      <a:gd name="T18" fmla="*/ 1139 h 11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35" h="1139">
                        <a:moveTo>
                          <a:pt x="891" y="1139"/>
                        </a:moveTo>
                        <a:lnTo>
                          <a:pt x="1035" y="37"/>
                        </a:lnTo>
                        <a:lnTo>
                          <a:pt x="146" y="0"/>
                        </a:lnTo>
                        <a:lnTo>
                          <a:pt x="0" y="981"/>
                        </a:lnTo>
                        <a:lnTo>
                          <a:pt x="891" y="113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51257" name="Freeform 66"/>
                  <p:cNvSpPr>
                    <a:spLocks/>
                  </p:cNvSpPr>
                  <p:nvPr/>
                </p:nvSpPr>
                <p:spPr bwMode="auto">
                  <a:xfrm>
                    <a:off x="1038" y="3606"/>
                    <a:ext cx="131" cy="162"/>
                  </a:xfrm>
                  <a:custGeom>
                    <a:avLst/>
                    <a:gdLst>
                      <a:gd name="T0" fmla="*/ 21 w 916"/>
                      <a:gd name="T1" fmla="*/ 0 h 1131"/>
                      <a:gd name="T2" fmla="*/ 131 w 916"/>
                      <a:gd name="T3" fmla="*/ 36 h 1131"/>
                      <a:gd name="T4" fmla="*/ 115 w 916"/>
                      <a:gd name="T5" fmla="*/ 162 h 1131"/>
                      <a:gd name="T6" fmla="*/ 0 w 916"/>
                      <a:gd name="T7" fmla="*/ 158 h 1131"/>
                      <a:gd name="T8" fmla="*/ 21 w 916"/>
                      <a:gd name="T9" fmla="*/ 0 h 11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16"/>
                      <a:gd name="T16" fmla="*/ 0 h 1131"/>
                      <a:gd name="T17" fmla="*/ 916 w 916"/>
                      <a:gd name="T18" fmla="*/ 1131 h 11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16" h="1131">
                        <a:moveTo>
                          <a:pt x="144" y="0"/>
                        </a:moveTo>
                        <a:lnTo>
                          <a:pt x="916" y="252"/>
                        </a:lnTo>
                        <a:lnTo>
                          <a:pt x="807" y="1131"/>
                        </a:lnTo>
                        <a:lnTo>
                          <a:pt x="0" y="1103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51258" name="Freeform 67"/>
                  <p:cNvSpPr>
                    <a:spLocks/>
                  </p:cNvSpPr>
                  <p:nvPr/>
                </p:nvSpPr>
                <p:spPr bwMode="auto">
                  <a:xfrm>
                    <a:off x="928" y="3617"/>
                    <a:ext cx="106" cy="122"/>
                  </a:xfrm>
                  <a:custGeom>
                    <a:avLst/>
                    <a:gdLst>
                      <a:gd name="T0" fmla="*/ 106 w 742"/>
                      <a:gd name="T1" fmla="*/ 5 h 856"/>
                      <a:gd name="T2" fmla="*/ 91 w 742"/>
                      <a:gd name="T3" fmla="*/ 122 h 856"/>
                      <a:gd name="T4" fmla="*/ 0 w 742"/>
                      <a:gd name="T5" fmla="*/ 108 h 856"/>
                      <a:gd name="T6" fmla="*/ 15 w 742"/>
                      <a:gd name="T7" fmla="*/ 0 h 856"/>
                      <a:gd name="T8" fmla="*/ 106 w 742"/>
                      <a:gd name="T9" fmla="*/ 5 h 8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856"/>
                      <a:gd name="T17" fmla="*/ 742 w 742"/>
                      <a:gd name="T18" fmla="*/ 856 h 8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856">
                        <a:moveTo>
                          <a:pt x="742" y="38"/>
                        </a:moveTo>
                        <a:lnTo>
                          <a:pt x="636" y="856"/>
                        </a:lnTo>
                        <a:lnTo>
                          <a:pt x="0" y="760"/>
                        </a:lnTo>
                        <a:lnTo>
                          <a:pt x="108" y="0"/>
                        </a:lnTo>
                        <a:lnTo>
                          <a:pt x="742" y="38"/>
                        </a:lnTo>
                        <a:close/>
                      </a:path>
                    </a:pathLst>
                  </a:custGeom>
                  <a:solidFill>
                    <a:srgbClr val="0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51245" name="Group 68"/>
              <p:cNvGrpSpPr>
                <a:grpSpLocks/>
              </p:cNvGrpSpPr>
              <p:nvPr/>
            </p:nvGrpSpPr>
            <p:grpSpPr bwMode="auto">
              <a:xfrm>
                <a:off x="887" y="3764"/>
                <a:ext cx="104" cy="76"/>
                <a:chOff x="887" y="3764"/>
                <a:chExt cx="104" cy="76"/>
              </a:xfrm>
            </p:grpSpPr>
            <p:sp>
              <p:nvSpPr>
                <p:cNvPr id="51246" name="Freeform 69"/>
                <p:cNvSpPr>
                  <a:spLocks/>
                </p:cNvSpPr>
                <p:nvPr/>
              </p:nvSpPr>
              <p:spPr bwMode="auto">
                <a:xfrm>
                  <a:off x="887" y="3764"/>
                  <a:ext cx="104" cy="76"/>
                </a:xfrm>
                <a:custGeom>
                  <a:avLst/>
                  <a:gdLst>
                    <a:gd name="T0" fmla="*/ 0 w 728"/>
                    <a:gd name="T1" fmla="*/ 0 h 531"/>
                    <a:gd name="T2" fmla="*/ 104 w 728"/>
                    <a:gd name="T3" fmla="*/ 23 h 531"/>
                    <a:gd name="T4" fmla="*/ 104 w 728"/>
                    <a:gd name="T5" fmla="*/ 76 h 531"/>
                    <a:gd name="T6" fmla="*/ 0 w 728"/>
                    <a:gd name="T7" fmla="*/ 43 h 531"/>
                    <a:gd name="T8" fmla="*/ 0 w 728"/>
                    <a:gd name="T9" fmla="*/ 0 h 5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8"/>
                    <a:gd name="T16" fmla="*/ 0 h 531"/>
                    <a:gd name="T17" fmla="*/ 728 w 728"/>
                    <a:gd name="T18" fmla="*/ 531 h 5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8" h="531">
                      <a:moveTo>
                        <a:pt x="0" y="0"/>
                      </a:moveTo>
                      <a:lnTo>
                        <a:pt x="728" y="160"/>
                      </a:lnTo>
                      <a:lnTo>
                        <a:pt x="728" y="531"/>
                      </a:lnTo>
                      <a:lnTo>
                        <a:pt x="0" y="2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47" name="Line 70"/>
                <p:cNvSpPr>
                  <a:spLocks noChangeShapeType="1"/>
                </p:cNvSpPr>
                <p:nvPr/>
              </p:nvSpPr>
              <p:spPr bwMode="auto">
                <a:xfrm flipH="1" flipV="1">
                  <a:off x="896" y="3783"/>
                  <a:ext cx="28" cy="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48" name="Line 71"/>
                <p:cNvSpPr>
                  <a:spLocks noChangeShapeType="1"/>
                </p:cNvSpPr>
                <p:nvPr/>
              </p:nvSpPr>
              <p:spPr bwMode="auto">
                <a:xfrm>
                  <a:off x="938" y="3792"/>
                  <a:ext cx="36" cy="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49" name="Line 72"/>
                <p:cNvSpPr>
                  <a:spLocks noChangeShapeType="1"/>
                </p:cNvSpPr>
                <p:nvPr/>
              </p:nvSpPr>
              <p:spPr bwMode="auto">
                <a:xfrm>
                  <a:off x="931" y="3773"/>
                  <a:ext cx="1" cy="49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50" name="Line 73"/>
                <p:cNvSpPr>
                  <a:spLocks noChangeShapeType="1"/>
                </p:cNvSpPr>
                <p:nvPr/>
              </p:nvSpPr>
              <p:spPr bwMode="auto">
                <a:xfrm>
                  <a:off x="981" y="3785"/>
                  <a:ext cx="1" cy="5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51" name="Line 74"/>
                <p:cNvSpPr>
                  <a:spLocks noChangeShapeType="1"/>
                </p:cNvSpPr>
                <p:nvPr/>
              </p:nvSpPr>
              <p:spPr bwMode="auto">
                <a:xfrm>
                  <a:off x="888" y="3783"/>
                  <a:ext cx="94" cy="24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52" name="Line 75"/>
                <p:cNvSpPr>
                  <a:spLocks noChangeShapeType="1"/>
                </p:cNvSpPr>
                <p:nvPr/>
              </p:nvSpPr>
              <p:spPr bwMode="auto">
                <a:xfrm flipH="1" flipV="1">
                  <a:off x="887" y="3776"/>
                  <a:ext cx="95" cy="2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51212" name="Group 76"/>
            <p:cNvGrpSpPr>
              <a:grpSpLocks/>
            </p:cNvGrpSpPr>
            <p:nvPr/>
          </p:nvGrpSpPr>
          <p:grpSpPr bwMode="auto">
            <a:xfrm>
              <a:off x="780" y="3766"/>
              <a:ext cx="249" cy="130"/>
              <a:chOff x="780" y="3766"/>
              <a:chExt cx="249" cy="130"/>
            </a:xfrm>
          </p:grpSpPr>
          <p:grpSp>
            <p:nvGrpSpPr>
              <p:cNvPr id="51213" name="Group 77"/>
              <p:cNvGrpSpPr>
                <a:grpSpLocks/>
              </p:cNvGrpSpPr>
              <p:nvPr/>
            </p:nvGrpSpPr>
            <p:grpSpPr bwMode="auto">
              <a:xfrm>
                <a:off x="973" y="3836"/>
                <a:ext cx="40" cy="31"/>
                <a:chOff x="973" y="3836"/>
                <a:chExt cx="40" cy="31"/>
              </a:xfrm>
            </p:grpSpPr>
            <p:sp>
              <p:nvSpPr>
                <p:cNvPr id="51242" name="Freeform 78"/>
                <p:cNvSpPr>
                  <a:spLocks/>
                </p:cNvSpPr>
                <p:nvPr/>
              </p:nvSpPr>
              <p:spPr bwMode="auto">
                <a:xfrm>
                  <a:off x="1001" y="3836"/>
                  <a:ext cx="12" cy="31"/>
                </a:xfrm>
                <a:custGeom>
                  <a:avLst/>
                  <a:gdLst>
                    <a:gd name="T0" fmla="*/ 8 w 82"/>
                    <a:gd name="T1" fmla="*/ 0 h 215"/>
                    <a:gd name="T2" fmla="*/ 12 w 82"/>
                    <a:gd name="T3" fmla="*/ 29 h 215"/>
                    <a:gd name="T4" fmla="*/ 4 w 82"/>
                    <a:gd name="T5" fmla="*/ 31 h 215"/>
                    <a:gd name="T6" fmla="*/ 0 w 82"/>
                    <a:gd name="T7" fmla="*/ 1 h 215"/>
                    <a:gd name="T8" fmla="*/ 8 w 82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215"/>
                    <a:gd name="T17" fmla="*/ 82 w 82"/>
                    <a:gd name="T18" fmla="*/ 215 h 2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215">
                      <a:moveTo>
                        <a:pt x="58" y="0"/>
                      </a:moveTo>
                      <a:lnTo>
                        <a:pt x="82" y="201"/>
                      </a:lnTo>
                      <a:lnTo>
                        <a:pt x="24" y="215"/>
                      </a:lnTo>
                      <a:lnTo>
                        <a:pt x="0" y="1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43" name="Freeform 79"/>
                <p:cNvSpPr>
                  <a:spLocks/>
                </p:cNvSpPr>
                <p:nvPr/>
              </p:nvSpPr>
              <p:spPr bwMode="auto">
                <a:xfrm>
                  <a:off x="973" y="3840"/>
                  <a:ext cx="32" cy="27"/>
                </a:xfrm>
                <a:custGeom>
                  <a:avLst/>
                  <a:gdLst>
                    <a:gd name="T0" fmla="*/ 29 w 225"/>
                    <a:gd name="T1" fmla="*/ 1 h 187"/>
                    <a:gd name="T2" fmla="*/ 32 w 225"/>
                    <a:gd name="T3" fmla="*/ 27 h 187"/>
                    <a:gd name="T4" fmla="*/ 0 w 225"/>
                    <a:gd name="T5" fmla="*/ 13 h 187"/>
                    <a:gd name="T6" fmla="*/ 13 w 225"/>
                    <a:gd name="T7" fmla="*/ 10 h 187"/>
                    <a:gd name="T8" fmla="*/ 24 w 225"/>
                    <a:gd name="T9" fmla="*/ 15 h 187"/>
                    <a:gd name="T10" fmla="*/ 20 w 225"/>
                    <a:gd name="T11" fmla="*/ 0 h 187"/>
                    <a:gd name="T12" fmla="*/ 29 w 225"/>
                    <a:gd name="T13" fmla="*/ 1 h 1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5"/>
                    <a:gd name="T22" fmla="*/ 0 h 187"/>
                    <a:gd name="T23" fmla="*/ 225 w 225"/>
                    <a:gd name="T24" fmla="*/ 187 h 1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5" h="187">
                      <a:moveTo>
                        <a:pt x="205" y="7"/>
                      </a:moveTo>
                      <a:lnTo>
                        <a:pt x="225" y="187"/>
                      </a:lnTo>
                      <a:lnTo>
                        <a:pt x="0" y="93"/>
                      </a:lnTo>
                      <a:lnTo>
                        <a:pt x="89" y="66"/>
                      </a:lnTo>
                      <a:lnTo>
                        <a:pt x="167" y="107"/>
                      </a:lnTo>
                      <a:lnTo>
                        <a:pt x="143" y="0"/>
                      </a:lnTo>
                      <a:lnTo>
                        <a:pt x="205" y="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51214" name="Group 80"/>
              <p:cNvGrpSpPr>
                <a:grpSpLocks/>
              </p:cNvGrpSpPr>
              <p:nvPr/>
            </p:nvGrpSpPr>
            <p:grpSpPr bwMode="auto">
              <a:xfrm>
                <a:off x="780" y="3766"/>
                <a:ext cx="249" cy="130"/>
                <a:chOff x="780" y="3766"/>
                <a:chExt cx="249" cy="130"/>
              </a:xfrm>
            </p:grpSpPr>
            <p:sp>
              <p:nvSpPr>
                <p:cNvPr id="51215" name="Freeform 81"/>
                <p:cNvSpPr>
                  <a:spLocks/>
                </p:cNvSpPr>
                <p:nvPr/>
              </p:nvSpPr>
              <p:spPr bwMode="auto">
                <a:xfrm>
                  <a:off x="781" y="3766"/>
                  <a:ext cx="244" cy="115"/>
                </a:xfrm>
                <a:custGeom>
                  <a:avLst/>
                  <a:gdLst>
                    <a:gd name="T0" fmla="*/ 244 w 1708"/>
                    <a:gd name="T1" fmla="*/ 49 h 805"/>
                    <a:gd name="T2" fmla="*/ 127 w 1708"/>
                    <a:gd name="T3" fmla="*/ 115 h 805"/>
                    <a:gd name="T4" fmla="*/ 0 w 1708"/>
                    <a:gd name="T5" fmla="*/ 50 h 805"/>
                    <a:gd name="T6" fmla="*/ 97 w 1708"/>
                    <a:gd name="T7" fmla="*/ 0 h 805"/>
                    <a:gd name="T8" fmla="*/ 244 w 1708"/>
                    <a:gd name="T9" fmla="*/ 49 h 8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8"/>
                    <a:gd name="T16" fmla="*/ 0 h 805"/>
                    <a:gd name="T17" fmla="*/ 1708 w 1708"/>
                    <a:gd name="T18" fmla="*/ 805 h 8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8" h="805">
                      <a:moveTo>
                        <a:pt x="1708" y="343"/>
                      </a:moveTo>
                      <a:lnTo>
                        <a:pt x="890" y="805"/>
                      </a:lnTo>
                      <a:lnTo>
                        <a:pt x="0" y="352"/>
                      </a:lnTo>
                      <a:lnTo>
                        <a:pt x="681" y="0"/>
                      </a:lnTo>
                      <a:lnTo>
                        <a:pt x="1708" y="34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16" name="Freeform 82"/>
                <p:cNvSpPr>
                  <a:spLocks/>
                </p:cNvSpPr>
                <p:nvPr/>
              </p:nvSpPr>
              <p:spPr bwMode="auto">
                <a:xfrm>
                  <a:off x="907" y="3814"/>
                  <a:ext cx="122" cy="81"/>
                </a:xfrm>
                <a:custGeom>
                  <a:avLst/>
                  <a:gdLst>
                    <a:gd name="T0" fmla="*/ 118 w 854"/>
                    <a:gd name="T1" fmla="*/ 0 h 569"/>
                    <a:gd name="T2" fmla="*/ 0 w 854"/>
                    <a:gd name="T3" fmla="*/ 67 h 569"/>
                    <a:gd name="T4" fmla="*/ 3 w 854"/>
                    <a:gd name="T5" fmla="*/ 81 h 569"/>
                    <a:gd name="T6" fmla="*/ 122 w 854"/>
                    <a:gd name="T7" fmla="*/ 13 h 569"/>
                    <a:gd name="T8" fmla="*/ 118 w 854"/>
                    <a:gd name="T9" fmla="*/ 0 h 5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4"/>
                    <a:gd name="T16" fmla="*/ 0 h 569"/>
                    <a:gd name="T17" fmla="*/ 854 w 854"/>
                    <a:gd name="T18" fmla="*/ 569 h 5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4" h="569">
                      <a:moveTo>
                        <a:pt x="824" y="0"/>
                      </a:moveTo>
                      <a:lnTo>
                        <a:pt x="0" y="472"/>
                      </a:lnTo>
                      <a:lnTo>
                        <a:pt x="23" y="569"/>
                      </a:lnTo>
                      <a:lnTo>
                        <a:pt x="854" y="90"/>
                      </a:lnTo>
                      <a:lnTo>
                        <a:pt x="824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17" name="Freeform 83"/>
                <p:cNvSpPr>
                  <a:spLocks/>
                </p:cNvSpPr>
                <p:nvPr/>
              </p:nvSpPr>
              <p:spPr bwMode="auto">
                <a:xfrm>
                  <a:off x="780" y="3816"/>
                  <a:ext cx="130" cy="80"/>
                </a:xfrm>
                <a:custGeom>
                  <a:avLst/>
                  <a:gdLst>
                    <a:gd name="T0" fmla="*/ 130 w 912"/>
                    <a:gd name="T1" fmla="*/ 80 h 559"/>
                    <a:gd name="T2" fmla="*/ 126 w 912"/>
                    <a:gd name="T3" fmla="*/ 65 h 559"/>
                    <a:gd name="T4" fmla="*/ 0 w 912"/>
                    <a:gd name="T5" fmla="*/ 0 h 559"/>
                    <a:gd name="T6" fmla="*/ 4 w 912"/>
                    <a:gd name="T7" fmla="*/ 12 h 559"/>
                    <a:gd name="T8" fmla="*/ 130 w 912"/>
                    <a:gd name="T9" fmla="*/ 80 h 5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2"/>
                    <a:gd name="T16" fmla="*/ 0 h 559"/>
                    <a:gd name="T17" fmla="*/ 912 w 912"/>
                    <a:gd name="T18" fmla="*/ 559 h 5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2" h="559">
                      <a:moveTo>
                        <a:pt x="912" y="559"/>
                      </a:moveTo>
                      <a:lnTo>
                        <a:pt x="885" y="455"/>
                      </a:lnTo>
                      <a:lnTo>
                        <a:pt x="0" y="0"/>
                      </a:lnTo>
                      <a:lnTo>
                        <a:pt x="30" y="82"/>
                      </a:lnTo>
                      <a:lnTo>
                        <a:pt x="912" y="559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18" name="Freeform 84"/>
                <p:cNvSpPr>
                  <a:spLocks/>
                </p:cNvSpPr>
                <p:nvPr/>
              </p:nvSpPr>
              <p:spPr bwMode="auto">
                <a:xfrm>
                  <a:off x="879" y="3820"/>
                  <a:ext cx="98" cy="51"/>
                </a:xfrm>
                <a:custGeom>
                  <a:avLst/>
                  <a:gdLst>
                    <a:gd name="T0" fmla="*/ 98 w 685"/>
                    <a:gd name="T1" fmla="*/ 13 h 355"/>
                    <a:gd name="T2" fmla="*/ 64 w 685"/>
                    <a:gd name="T3" fmla="*/ 0 h 355"/>
                    <a:gd name="T4" fmla="*/ 0 w 685"/>
                    <a:gd name="T5" fmla="*/ 36 h 355"/>
                    <a:gd name="T6" fmla="*/ 32 w 685"/>
                    <a:gd name="T7" fmla="*/ 51 h 355"/>
                    <a:gd name="T8" fmla="*/ 98 w 685"/>
                    <a:gd name="T9" fmla="*/ 13 h 3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5"/>
                    <a:gd name="T16" fmla="*/ 0 h 355"/>
                    <a:gd name="T17" fmla="*/ 685 w 685"/>
                    <a:gd name="T18" fmla="*/ 355 h 3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5" h="355">
                      <a:moveTo>
                        <a:pt x="685" y="92"/>
                      </a:moveTo>
                      <a:lnTo>
                        <a:pt x="448" y="0"/>
                      </a:lnTo>
                      <a:lnTo>
                        <a:pt x="0" y="248"/>
                      </a:lnTo>
                      <a:lnTo>
                        <a:pt x="227" y="355"/>
                      </a:lnTo>
                      <a:lnTo>
                        <a:pt x="685" y="92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19" name="Freeform 85"/>
                <p:cNvSpPr>
                  <a:spLocks/>
                </p:cNvSpPr>
                <p:nvPr/>
              </p:nvSpPr>
              <p:spPr bwMode="auto">
                <a:xfrm>
                  <a:off x="792" y="3784"/>
                  <a:ext cx="145" cy="68"/>
                </a:xfrm>
                <a:custGeom>
                  <a:avLst/>
                  <a:gdLst>
                    <a:gd name="T0" fmla="*/ 145 w 1012"/>
                    <a:gd name="T1" fmla="*/ 33 h 476"/>
                    <a:gd name="T2" fmla="*/ 82 w 1012"/>
                    <a:gd name="T3" fmla="*/ 68 h 476"/>
                    <a:gd name="T4" fmla="*/ 0 w 1012"/>
                    <a:gd name="T5" fmla="*/ 29 h 476"/>
                    <a:gd name="T6" fmla="*/ 59 w 1012"/>
                    <a:gd name="T7" fmla="*/ 0 h 476"/>
                    <a:gd name="T8" fmla="*/ 145 w 1012"/>
                    <a:gd name="T9" fmla="*/ 33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12"/>
                    <a:gd name="T16" fmla="*/ 0 h 476"/>
                    <a:gd name="T17" fmla="*/ 1012 w 1012"/>
                    <a:gd name="T18" fmla="*/ 476 h 4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12" h="476">
                      <a:moveTo>
                        <a:pt x="1012" y="231"/>
                      </a:moveTo>
                      <a:lnTo>
                        <a:pt x="571" y="476"/>
                      </a:lnTo>
                      <a:lnTo>
                        <a:pt x="0" y="204"/>
                      </a:lnTo>
                      <a:lnTo>
                        <a:pt x="414" y="0"/>
                      </a:lnTo>
                      <a:lnTo>
                        <a:pt x="1012" y="23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0" name="Freeform 86"/>
                <p:cNvSpPr>
                  <a:spLocks/>
                </p:cNvSpPr>
                <p:nvPr/>
              </p:nvSpPr>
              <p:spPr bwMode="auto">
                <a:xfrm>
                  <a:off x="853" y="3769"/>
                  <a:ext cx="160" cy="62"/>
                </a:xfrm>
                <a:custGeom>
                  <a:avLst/>
                  <a:gdLst>
                    <a:gd name="T0" fmla="*/ 127 w 1116"/>
                    <a:gd name="T1" fmla="*/ 62 h 435"/>
                    <a:gd name="T2" fmla="*/ 160 w 1116"/>
                    <a:gd name="T3" fmla="*/ 45 h 435"/>
                    <a:gd name="T4" fmla="*/ 26 w 1116"/>
                    <a:gd name="T5" fmla="*/ 0 h 435"/>
                    <a:gd name="T6" fmla="*/ 0 w 1116"/>
                    <a:gd name="T7" fmla="*/ 13 h 435"/>
                    <a:gd name="T8" fmla="*/ 127 w 1116"/>
                    <a:gd name="T9" fmla="*/ 62 h 4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16"/>
                    <a:gd name="T16" fmla="*/ 0 h 435"/>
                    <a:gd name="T17" fmla="*/ 1116 w 1116"/>
                    <a:gd name="T18" fmla="*/ 435 h 4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16" h="435">
                      <a:moveTo>
                        <a:pt x="884" y="435"/>
                      </a:moveTo>
                      <a:lnTo>
                        <a:pt x="1116" y="316"/>
                      </a:lnTo>
                      <a:lnTo>
                        <a:pt x="181" y="0"/>
                      </a:lnTo>
                      <a:lnTo>
                        <a:pt x="0" y="91"/>
                      </a:lnTo>
                      <a:lnTo>
                        <a:pt x="884" y="43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1" name="Line 87"/>
                <p:cNvSpPr>
                  <a:spLocks noChangeShapeType="1"/>
                </p:cNvSpPr>
                <p:nvPr/>
              </p:nvSpPr>
              <p:spPr bwMode="auto">
                <a:xfrm flipH="1" flipV="1">
                  <a:off x="872" y="3772"/>
                  <a:ext cx="138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2" name="Line 88"/>
                <p:cNvSpPr>
                  <a:spLocks noChangeShapeType="1"/>
                </p:cNvSpPr>
                <p:nvPr/>
              </p:nvSpPr>
              <p:spPr bwMode="auto">
                <a:xfrm flipH="1" flipV="1">
                  <a:off x="865" y="3776"/>
                  <a:ext cx="133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3" name="Line 89"/>
                <p:cNvSpPr>
                  <a:spLocks noChangeShapeType="1"/>
                </p:cNvSpPr>
                <p:nvPr/>
              </p:nvSpPr>
              <p:spPr bwMode="auto">
                <a:xfrm flipH="1" flipV="1">
                  <a:off x="860" y="3779"/>
                  <a:ext cx="130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4" name="Line 90"/>
                <p:cNvSpPr>
                  <a:spLocks noChangeShapeType="1"/>
                </p:cNvSpPr>
                <p:nvPr/>
              </p:nvSpPr>
              <p:spPr bwMode="auto">
                <a:xfrm flipH="1" flipV="1">
                  <a:off x="843" y="3788"/>
                  <a:ext cx="12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5" name="Line 91"/>
                <p:cNvSpPr>
                  <a:spLocks noChangeShapeType="1"/>
                </p:cNvSpPr>
                <p:nvPr/>
              </p:nvSpPr>
              <p:spPr bwMode="auto">
                <a:xfrm flipH="1" flipV="1">
                  <a:off x="834" y="3794"/>
                  <a:ext cx="126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6" name="Line 92"/>
                <p:cNvSpPr>
                  <a:spLocks noChangeShapeType="1"/>
                </p:cNvSpPr>
                <p:nvPr/>
              </p:nvSpPr>
              <p:spPr bwMode="auto">
                <a:xfrm flipH="1" flipV="1">
                  <a:off x="829" y="3799"/>
                  <a:ext cx="11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7" name="Line 93"/>
                <p:cNvSpPr>
                  <a:spLocks noChangeShapeType="1"/>
                </p:cNvSpPr>
                <p:nvPr/>
              </p:nvSpPr>
              <p:spPr bwMode="auto">
                <a:xfrm flipH="1" flipV="1">
                  <a:off x="820" y="3804"/>
                  <a:ext cx="11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8" name="Line 94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3811"/>
                  <a:ext cx="111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29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901" y="3829"/>
                  <a:ext cx="65" cy="3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0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889" y="3824"/>
                  <a:ext cx="64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1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862" y="3813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2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847" y="3807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3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834" y="3801"/>
                  <a:ext cx="60" cy="3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4" name="Line 100"/>
                <p:cNvSpPr>
                  <a:spLocks noChangeShapeType="1"/>
                </p:cNvSpPr>
                <p:nvPr/>
              </p:nvSpPr>
              <p:spPr bwMode="auto">
                <a:xfrm flipH="1">
                  <a:off x="822" y="3796"/>
                  <a:ext cx="59" cy="3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5" name="Line 101"/>
                <p:cNvSpPr>
                  <a:spLocks noChangeShapeType="1"/>
                </p:cNvSpPr>
                <p:nvPr/>
              </p:nvSpPr>
              <p:spPr bwMode="auto">
                <a:xfrm flipH="1">
                  <a:off x="809" y="3790"/>
                  <a:ext cx="59" cy="3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6" name="Line 102"/>
                <p:cNvSpPr>
                  <a:spLocks noChangeShapeType="1"/>
                </p:cNvSpPr>
                <p:nvPr/>
              </p:nvSpPr>
              <p:spPr bwMode="auto">
                <a:xfrm flipH="1">
                  <a:off x="962" y="380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7" name="Line 103"/>
                <p:cNvSpPr>
                  <a:spLocks noChangeShapeType="1"/>
                </p:cNvSpPr>
                <p:nvPr/>
              </p:nvSpPr>
              <p:spPr bwMode="auto">
                <a:xfrm flipH="1">
                  <a:off x="944" y="3801"/>
                  <a:ext cx="29" cy="1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8" name="Line 104"/>
                <p:cNvSpPr>
                  <a:spLocks noChangeShapeType="1"/>
                </p:cNvSpPr>
                <p:nvPr/>
              </p:nvSpPr>
              <p:spPr bwMode="auto">
                <a:xfrm flipH="1">
                  <a:off x="925" y="3795"/>
                  <a:ext cx="28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39" name="Line 105"/>
                <p:cNvSpPr>
                  <a:spLocks noChangeShapeType="1"/>
                </p:cNvSpPr>
                <p:nvPr/>
              </p:nvSpPr>
              <p:spPr bwMode="auto">
                <a:xfrm flipH="1">
                  <a:off x="907" y="378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40" name="Line 106"/>
                <p:cNvSpPr>
                  <a:spLocks noChangeShapeType="1"/>
                </p:cNvSpPr>
                <p:nvPr/>
              </p:nvSpPr>
              <p:spPr bwMode="auto">
                <a:xfrm flipH="1">
                  <a:off x="890" y="3782"/>
                  <a:ext cx="26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51241" name="Line 107"/>
                <p:cNvSpPr>
                  <a:spLocks noChangeShapeType="1"/>
                </p:cNvSpPr>
                <p:nvPr/>
              </p:nvSpPr>
              <p:spPr bwMode="auto">
                <a:xfrm flipH="1">
                  <a:off x="870" y="3775"/>
                  <a:ext cx="27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51207" name="Line 108"/>
          <p:cNvSpPr>
            <a:spLocks noChangeShapeType="1"/>
          </p:cNvSpPr>
          <p:nvPr/>
        </p:nvSpPr>
        <p:spPr bwMode="auto">
          <a:xfrm>
            <a:off x="1619250" y="1844675"/>
            <a:ext cx="5832475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51208" name="Text Box 109"/>
          <p:cNvSpPr txBox="1">
            <a:spLocks noChangeArrowheads="1"/>
          </p:cNvSpPr>
          <p:nvPr/>
        </p:nvSpPr>
        <p:spPr bwMode="auto">
          <a:xfrm>
            <a:off x="7308850" y="2838450"/>
            <a:ext cx="14319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b="1">
                <a:solidFill>
                  <a:schemeClr val="bg2"/>
                </a:solidFill>
              </a:rPr>
              <a:t>Control</a:t>
            </a:r>
          </a:p>
        </p:txBody>
      </p:sp>
      <p:sp>
        <p:nvSpPr>
          <p:cNvPr id="51209" name="Text Box 110"/>
          <p:cNvSpPr txBox="1">
            <a:spLocks noChangeArrowheads="1"/>
          </p:cNvSpPr>
          <p:nvPr/>
        </p:nvSpPr>
        <p:spPr bwMode="auto">
          <a:xfrm>
            <a:off x="7308850" y="4997450"/>
            <a:ext cx="9556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fr-FR" b="1">
                <a:solidFill>
                  <a:schemeClr val="bg2"/>
                </a:solidFill>
              </a:rPr>
              <a:t>Data</a:t>
            </a:r>
          </a:p>
        </p:txBody>
      </p:sp>
      <p:sp>
        <p:nvSpPr>
          <p:cNvPr id="2" name="Rectangle 5">
            <a:extLst>
              <a:ext uri="{FF2B5EF4-FFF2-40B4-BE49-F238E27FC236}">
                <a16:creationId xmlns:a16="http://schemas.microsoft.com/office/drawing/2014/main" id="{505B54F3-51CC-DE1E-2152-252EE6118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145135"/>
            <a:ext cx="7772400" cy="935955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sz="3600" dirty="0">
                <a:solidFill>
                  <a:schemeClr val="bg2"/>
                </a:solidFill>
              </a:rPr>
              <a:t>Security protocols and VPN</a:t>
            </a:r>
          </a:p>
        </p:txBody>
      </p:sp>
    </p:spTree>
    <p:extLst>
      <p:ext uri="{BB962C8B-B14F-4D97-AF65-F5344CB8AC3E}">
        <p14:creationId xmlns:p14="http://schemas.microsoft.com/office/powerpoint/2010/main" val="11319160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F289478F-D21F-46BF-990E-264C8953558F}" type="slidenum">
              <a:rPr lang="fr-FR">
                <a:latin typeface="+mn-lt"/>
              </a:rPr>
              <a:pPr defTabSz="762000">
                <a:defRPr/>
              </a:pPr>
              <a:t>34</a:t>
            </a:fld>
            <a:endParaRPr lang="fr-FR">
              <a:latin typeface="+mn-lt"/>
            </a:endParaRPr>
          </a:p>
        </p:txBody>
      </p:sp>
      <p:sp>
        <p:nvSpPr>
          <p:cNvPr id="95235" name="Rectangle 2"/>
          <p:cNvSpPr>
            <a:spLocks noChangeArrowheads="1"/>
          </p:cNvSpPr>
          <p:nvPr/>
        </p:nvSpPr>
        <p:spPr bwMode="auto">
          <a:xfrm>
            <a:off x="685800" y="95789"/>
            <a:ext cx="7772400" cy="87937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 eaLnBrk="0" hangingPunct="0"/>
            <a:r>
              <a:rPr lang="en-US" sz="3600" dirty="0">
                <a:solidFill>
                  <a:schemeClr val="bg2"/>
                </a:solidFill>
                <a:latin typeface="+mj-lt"/>
                <a:ea typeface="+mj-ea"/>
                <a:cs typeface="+mj-cs"/>
              </a:rPr>
              <a:t>IPsec and TLS VPN</a:t>
            </a:r>
          </a:p>
        </p:txBody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2775" y="1836738"/>
            <a:ext cx="7920038" cy="4905375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buClr>
                <a:schemeClr val="bg2"/>
              </a:buClr>
              <a:buSzTx/>
            </a:pPr>
            <a:r>
              <a:rPr lang="en-US" dirty="0">
                <a:solidFill>
                  <a:schemeClr val="bg2"/>
                </a:solidFill>
              </a:rPr>
              <a:t> 2 main usages:</a:t>
            </a:r>
          </a:p>
          <a:p>
            <a:pPr lvl="1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Interconnecting LANs - 2 solutions:</a:t>
            </a:r>
          </a:p>
          <a:p>
            <a:pPr lvl="2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VPN only supported by gateways </a:t>
            </a:r>
            <a:r>
              <a:rPr lang="en-US" i="1" dirty="0">
                <a:solidFill>
                  <a:schemeClr val="bg2"/>
                </a:solidFill>
              </a:rPr>
              <a:t>(Customer Equipment based)</a:t>
            </a:r>
            <a:r>
              <a:rPr lang="en-US" dirty="0">
                <a:solidFill>
                  <a:schemeClr val="bg2"/>
                </a:solidFill>
              </a:rPr>
              <a:t> of remote sites</a:t>
            </a:r>
          </a:p>
          <a:p>
            <a:pPr lvl="2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Possible protocol: IPsec</a:t>
            </a:r>
          </a:p>
          <a:p>
            <a:pPr lvl="1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Remote access to a network from a nomad</a:t>
            </a:r>
          </a:p>
          <a:p>
            <a:pPr lvl="2" eaLnBrk="1" hangingPunct="1"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</a:rPr>
              <a:t>Possible protocols: </a:t>
            </a:r>
            <a:r>
              <a:rPr lang="en-US" dirty="0" err="1">
                <a:solidFill>
                  <a:schemeClr val="bg2"/>
                </a:solidFill>
              </a:rPr>
              <a:t>IPsec</a:t>
            </a:r>
            <a:r>
              <a:rPr lang="en-US" dirty="0">
                <a:solidFill>
                  <a:schemeClr val="bg2"/>
                </a:solidFill>
              </a:rPr>
              <a:t> or TLS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8FB62-1D6A-110A-F394-03730D857F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414" y="138609"/>
            <a:ext cx="8229600" cy="657819"/>
          </a:xfrm>
        </p:spPr>
        <p:txBody>
          <a:bodyPr/>
          <a:lstStyle/>
          <a:p>
            <a:r>
              <a:rPr lang="fr-FR" sz="360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3600" dirty="0">
                <a:solidFill>
                  <a:schemeClr val="bg2"/>
                </a:solidFill>
                <a:latin typeface="Times New Roman" pitchFamily="18" charset="0"/>
              </a:rPr>
              <a:t> VPN</a:t>
            </a:r>
            <a:endParaRPr lang="en-GB" sz="3600" dirty="0"/>
          </a:p>
        </p:txBody>
      </p:sp>
      <p:sp>
        <p:nvSpPr>
          <p:cNvPr id="193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C7A34D91-CAA3-4997-86D7-BED0127EC8B2}" type="slidenum">
              <a:rPr lang="fr-FR">
                <a:latin typeface="+mn-lt"/>
              </a:rPr>
              <a:pPr defTabSz="762000">
                <a:defRPr/>
              </a:pPr>
              <a:t>35</a:t>
            </a:fld>
            <a:endParaRPr lang="fr-FR">
              <a:latin typeface="+mn-lt"/>
            </a:endParaRPr>
          </a:p>
        </p:txBody>
      </p:sp>
      <p:grpSp>
        <p:nvGrpSpPr>
          <p:cNvPr id="96259" name="Group 2"/>
          <p:cNvGrpSpPr>
            <a:grpSpLocks/>
          </p:cNvGrpSpPr>
          <p:nvPr/>
        </p:nvGrpSpPr>
        <p:grpSpPr bwMode="auto">
          <a:xfrm>
            <a:off x="3581400" y="3638550"/>
            <a:ext cx="2590800" cy="1447800"/>
            <a:chOff x="2201" y="916"/>
            <a:chExt cx="1571" cy="1192"/>
          </a:xfrm>
        </p:grpSpPr>
        <p:grpSp>
          <p:nvGrpSpPr>
            <p:cNvPr id="96439" name="Group 3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96441" name="Oval 4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3366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42" name="Oval 5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3366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43" name="Oval 6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3366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44" name="Oval 7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3366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45" name="Oval 8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3366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46" name="Oval 9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3366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47" name="Oval 10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3366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96440" name="Oval 11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3366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96260" name="Oval 12"/>
          <p:cNvSpPr>
            <a:spLocks noChangeArrowheads="1"/>
          </p:cNvSpPr>
          <p:nvPr/>
        </p:nvSpPr>
        <p:spPr bwMode="auto">
          <a:xfrm>
            <a:off x="855663" y="3763963"/>
            <a:ext cx="1447800" cy="739775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61" name="Oval 13"/>
          <p:cNvSpPr>
            <a:spLocks noChangeArrowheads="1"/>
          </p:cNvSpPr>
          <p:nvPr/>
        </p:nvSpPr>
        <p:spPr bwMode="auto">
          <a:xfrm>
            <a:off x="0" y="4192588"/>
            <a:ext cx="1236663" cy="595312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62" name="Oval 14"/>
          <p:cNvSpPr>
            <a:spLocks noChangeArrowheads="1"/>
          </p:cNvSpPr>
          <p:nvPr/>
        </p:nvSpPr>
        <p:spPr bwMode="auto">
          <a:xfrm>
            <a:off x="468313" y="4422775"/>
            <a:ext cx="1617662" cy="665163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63" name="Oval 15"/>
          <p:cNvSpPr>
            <a:spLocks noChangeArrowheads="1"/>
          </p:cNvSpPr>
          <p:nvPr/>
        </p:nvSpPr>
        <p:spPr bwMode="auto">
          <a:xfrm>
            <a:off x="1398588" y="4464050"/>
            <a:ext cx="1652587" cy="528638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64" name="Oval 16"/>
          <p:cNvSpPr>
            <a:spLocks noChangeArrowheads="1"/>
          </p:cNvSpPr>
          <p:nvPr/>
        </p:nvSpPr>
        <p:spPr bwMode="auto">
          <a:xfrm>
            <a:off x="1825625" y="4054475"/>
            <a:ext cx="1416050" cy="619125"/>
          </a:xfrm>
          <a:prstGeom prst="ellipse">
            <a:avLst/>
          </a:prstGeom>
          <a:solidFill>
            <a:srgbClr val="008000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65" name="Oval 17"/>
          <p:cNvSpPr>
            <a:spLocks noChangeArrowheads="1"/>
          </p:cNvSpPr>
          <p:nvPr/>
        </p:nvSpPr>
        <p:spPr bwMode="auto">
          <a:xfrm>
            <a:off x="1825625" y="3836988"/>
            <a:ext cx="1100138" cy="400050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66" name="Oval 18"/>
          <p:cNvSpPr>
            <a:spLocks noChangeArrowheads="1"/>
          </p:cNvSpPr>
          <p:nvPr/>
        </p:nvSpPr>
        <p:spPr bwMode="auto">
          <a:xfrm>
            <a:off x="228600" y="3902075"/>
            <a:ext cx="1389063" cy="430213"/>
          </a:xfrm>
          <a:prstGeom prst="ellipse">
            <a:avLst/>
          </a:prstGeom>
          <a:solidFill>
            <a:srgbClr val="99CC00"/>
          </a:solidFill>
          <a:ln w="127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67" name="Oval 19"/>
          <p:cNvSpPr>
            <a:spLocks noChangeArrowheads="1"/>
          </p:cNvSpPr>
          <p:nvPr/>
        </p:nvSpPr>
        <p:spPr bwMode="auto">
          <a:xfrm>
            <a:off x="266700" y="3879850"/>
            <a:ext cx="2781300" cy="1036638"/>
          </a:xfrm>
          <a:prstGeom prst="ellipse">
            <a:avLst/>
          </a:prstGeom>
          <a:solidFill>
            <a:srgbClr val="99CC00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96268" name="Group 20"/>
          <p:cNvGrpSpPr>
            <a:grpSpLocks/>
          </p:cNvGrpSpPr>
          <p:nvPr/>
        </p:nvGrpSpPr>
        <p:grpSpPr bwMode="auto">
          <a:xfrm>
            <a:off x="3092450" y="4222750"/>
            <a:ext cx="412750" cy="422275"/>
            <a:chOff x="3318" y="2390"/>
            <a:chExt cx="317" cy="314"/>
          </a:xfrm>
        </p:grpSpPr>
        <p:grpSp>
          <p:nvGrpSpPr>
            <p:cNvPr id="96434" name="Group 21"/>
            <p:cNvGrpSpPr>
              <a:grpSpLocks/>
            </p:cNvGrpSpPr>
            <p:nvPr/>
          </p:nvGrpSpPr>
          <p:grpSpPr bwMode="auto">
            <a:xfrm>
              <a:off x="3318" y="2390"/>
              <a:ext cx="303" cy="300"/>
              <a:chOff x="3722" y="1460"/>
              <a:chExt cx="327" cy="299"/>
            </a:xfrm>
          </p:grpSpPr>
          <p:sp>
            <p:nvSpPr>
              <p:cNvPr id="96436" name="AutoShape 22"/>
              <p:cNvSpPr>
                <a:spLocks noChangeArrowheads="1"/>
              </p:cNvSpPr>
              <p:nvPr/>
            </p:nvSpPr>
            <p:spPr bwMode="auto">
              <a:xfrm>
                <a:off x="3722" y="1460"/>
                <a:ext cx="327" cy="206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1 h 21600"/>
                  <a:gd name="T4" fmla="*/ 2 w 21600"/>
                  <a:gd name="T5" fmla="*/ 2 h 21600"/>
                  <a:gd name="T6" fmla="*/ 5 w 21600"/>
                  <a:gd name="T7" fmla="*/ 1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1717 w 21600"/>
                  <a:gd name="T13" fmla="*/ 13002 h 21600"/>
                  <a:gd name="T14" fmla="*/ 19883 w 21600"/>
                  <a:gd name="T15" fmla="*/ 1793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00" y="0"/>
                    </a:moveTo>
                    <a:lnTo>
                      <a:pt x="6480" y="6104"/>
                    </a:lnTo>
                    <a:lnTo>
                      <a:pt x="9067" y="6104"/>
                    </a:lnTo>
                    <a:lnTo>
                      <a:pt x="9067" y="12953"/>
                    </a:lnTo>
                    <a:lnTo>
                      <a:pt x="4273" y="12953"/>
                    </a:lnTo>
                    <a:lnTo>
                      <a:pt x="4273" y="9257"/>
                    </a:lnTo>
                    <a:lnTo>
                      <a:pt x="0" y="15429"/>
                    </a:lnTo>
                    <a:lnTo>
                      <a:pt x="4273" y="21600"/>
                    </a:lnTo>
                    <a:lnTo>
                      <a:pt x="4273" y="17904"/>
                    </a:lnTo>
                    <a:lnTo>
                      <a:pt x="17327" y="17904"/>
                    </a:lnTo>
                    <a:lnTo>
                      <a:pt x="17327" y="21600"/>
                    </a:lnTo>
                    <a:lnTo>
                      <a:pt x="21600" y="15429"/>
                    </a:lnTo>
                    <a:lnTo>
                      <a:pt x="17327" y="9257"/>
                    </a:lnTo>
                    <a:lnTo>
                      <a:pt x="17327" y="12953"/>
                    </a:lnTo>
                    <a:lnTo>
                      <a:pt x="12533" y="12953"/>
                    </a:lnTo>
                    <a:lnTo>
                      <a:pt x="12533" y="6104"/>
                    </a:lnTo>
                    <a:lnTo>
                      <a:pt x="15120" y="6104"/>
                    </a:lnTo>
                    <a:close/>
                  </a:path>
                </a:pathLst>
              </a:custGeom>
              <a:solidFill>
                <a:schemeClr val="tx1"/>
              </a:solidFill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437" name="AutoShape 23"/>
              <p:cNvSpPr>
                <a:spLocks noChangeArrowheads="1"/>
              </p:cNvSpPr>
              <p:nvPr/>
            </p:nvSpPr>
            <p:spPr bwMode="auto">
              <a:xfrm flipV="1">
                <a:off x="3722" y="1549"/>
                <a:ext cx="327" cy="206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1 h 21600"/>
                  <a:gd name="T4" fmla="*/ 2 w 21600"/>
                  <a:gd name="T5" fmla="*/ 2 h 21600"/>
                  <a:gd name="T6" fmla="*/ 5 w 21600"/>
                  <a:gd name="T7" fmla="*/ 1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1717 w 21600"/>
                  <a:gd name="T13" fmla="*/ 13002 h 21600"/>
                  <a:gd name="T14" fmla="*/ 19883 w 21600"/>
                  <a:gd name="T15" fmla="*/ 1793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00" y="0"/>
                    </a:moveTo>
                    <a:lnTo>
                      <a:pt x="6480" y="6104"/>
                    </a:lnTo>
                    <a:lnTo>
                      <a:pt x="9067" y="6104"/>
                    </a:lnTo>
                    <a:lnTo>
                      <a:pt x="9067" y="12953"/>
                    </a:lnTo>
                    <a:lnTo>
                      <a:pt x="4273" y="12953"/>
                    </a:lnTo>
                    <a:lnTo>
                      <a:pt x="4273" y="9257"/>
                    </a:lnTo>
                    <a:lnTo>
                      <a:pt x="0" y="15429"/>
                    </a:lnTo>
                    <a:lnTo>
                      <a:pt x="4273" y="21600"/>
                    </a:lnTo>
                    <a:lnTo>
                      <a:pt x="4273" y="17904"/>
                    </a:lnTo>
                    <a:lnTo>
                      <a:pt x="17327" y="17904"/>
                    </a:lnTo>
                    <a:lnTo>
                      <a:pt x="17327" y="21600"/>
                    </a:lnTo>
                    <a:lnTo>
                      <a:pt x="21600" y="15429"/>
                    </a:lnTo>
                    <a:lnTo>
                      <a:pt x="17327" y="9257"/>
                    </a:lnTo>
                    <a:lnTo>
                      <a:pt x="17327" y="12953"/>
                    </a:lnTo>
                    <a:lnTo>
                      <a:pt x="12533" y="12953"/>
                    </a:lnTo>
                    <a:lnTo>
                      <a:pt x="12533" y="6104"/>
                    </a:lnTo>
                    <a:lnTo>
                      <a:pt x="15120" y="6104"/>
                    </a:lnTo>
                    <a:close/>
                  </a:path>
                </a:pathLst>
              </a:custGeom>
              <a:solidFill>
                <a:schemeClr val="tx1"/>
              </a:solidFill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438" name="Rectangle 24"/>
              <p:cNvSpPr>
                <a:spLocks noChangeArrowheads="1"/>
              </p:cNvSpPr>
              <p:nvPr/>
            </p:nvSpPr>
            <p:spPr bwMode="auto">
              <a:xfrm>
                <a:off x="3722" y="1460"/>
                <a:ext cx="327" cy="29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96435" name="Freeform 25"/>
            <p:cNvSpPr>
              <a:spLocks/>
            </p:cNvSpPr>
            <p:nvPr/>
          </p:nvSpPr>
          <p:spPr bwMode="auto">
            <a:xfrm>
              <a:off x="3339" y="2650"/>
              <a:ext cx="296" cy="54"/>
            </a:xfrm>
            <a:custGeom>
              <a:avLst/>
              <a:gdLst>
                <a:gd name="T0" fmla="*/ 296 w 420"/>
                <a:gd name="T1" fmla="*/ 0 h 49"/>
                <a:gd name="T2" fmla="*/ 296 w 420"/>
                <a:gd name="T3" fmla="*/ 54 h 49"/>
                <a:gd name="T4" fmla="*/ 0 w 420"/>
                <a:gd name="T5" fmla="*/ 54 h 49"/>
                <a:gd name="T6" fmla="*/ 0 60000 65536"/>
                <a:gd name="T7" fmla="*/ 0 60000 65536"/>
                <a:gd name="T8" fmla="*/ 0 60000 65536"/>
                <a:gd name="T9" fmla="*/ 0 w 420"/>
                <a:gd name="T10" fmla="*/ 0 h 49"/>
                <a:gd name="T11" fmla="*/ 420 w 420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0" h="49">
                  <a:moveTo>
                    <a:pt x="420" y="0"/>
                  </a:moveTo>
                  <a:lnTo>
                    <a:pt x="420" y="49"/>
                  </a:lnTo>
                  <a:lnTo>
                    <a:pt x="0" y="49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96269" name="Line 26"/>
          <p:cNvSpPr>
            <a:spLocks noChangeShapeType="1"/>
          </p:cNvSpPr>
          <p:nvPr/>
        </p:nvSpPr>
        <p:spPr bwMode="auto">
          <a:xfrm>
            <a:off x="2798763" y="4410075"/>
            <a:ext cx="249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96270" name="Group 27"/>
          <p:cNvGrpSpPr>
            <a:grpSpLocks/>
          </p:cNvGrpSpPr>
          <p:nvPr/>
        </p:nvGrpSpPr>
        <p:grpSpPr bwMode="auto">
          <a:xfrm>
            <a:off x="6781800" y="3817938"/>
            <a:ext cx="2362200" cy="1292225"/>
            <a:chOff x="2201" y="916"/>
            <a:chExt cx="1571" cy="1192"/>
          </a:xfrm>
        </p:grpSpPr>
        <p:grpSp>
          <p:nvGrpSpPr>
            <p:cNvPr id="96425" name="Group 28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96427" name="Oval 29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28" name="Oval 30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29" name="Oval 31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30" name="Oval 32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31" name="Oval 33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32" name="Oval 34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433" name="Oval 35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96426" name="Oval 36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96271" name="Line 37"/>
          <p:cNvSpPr>
            <a:spLocks noChangeShapeType="1"/>
          </p:cNvSpPr>
          <p:nvPr/>
        </p:nvSpPr>
        <p:spPr bwMode="auto">
          <a:xfrm>
            <a:off x="7362825" y="4387850"/>
            <a:ext cx="13096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96272" name="Group 38"/>
          <p:cNvGrpSpPr>
            <a:grpSpLocks/>
          </p:cNvGrpSpPr>
          <p:nvPr/>
        </p:nvGrpSpPr>
        <p:grpSpPr bwMode="auto">
          <a:xfrm>
            <a:off x="6096000" y="4222750"/>
            <a:ext cx="412750" cy="422275"/>
            <a:chOff x="3318" y="2390"/>
            <a:chExt cx="317" cy="314"/>
          </a:xfrm>
        </p:grpSpPr>
        <p:grpSp>
          <p:nvGrpSpPr>
            <p:cNvPr id="96420" name="Group 39"/>
            <p:cNvGrpSpPr>
              <a:grpSpLocks/>
            </p:cNvGrpSpPr>
            <p:nvPr/>
          </p:nvGrpSpPr>
          <p:grpSpPr bwMode="auto">
            <a:xfrm>
              <a:off x="3318" y="2390"/>
              <a:ext cx="303" cy="300"/>
              <a:chOff x="3722" y="1460"/>
              <a:chExt cx="327" cy="299"/>
            </a:xfrm>
          </p:grpSpPr>
          <p:sp>
            <p:nvSpPr>
              <p:cNvPr id="96422" name="AutoShape 40"/>
              <p:cNvSpPr>
                <a:spLocks noChangeArrowheads="1"/>
              </p:cNvSpPr>
              <p:nvPr/>
            </p:nvSpPr>
            <p:spPr bwMode="auto">
              <a:xfrm>
                <a:off x="3722" y="1460"/>
                <a:ext cx="327" cy="206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1 h 21600"/>
                  <a:gd name="T4" fmla="*/ 2 w 21600"/>
                  <a:gd name="T5" fmla="*/ 2 h 21600"/>
                  <a:gd name="T6" fmla="*/ 5 w 21600"/>
                  <a:gd name="T7" fmla="*/ 1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1717 w 21600"/>
                  <a:gd name="T13" fmla="*/ 13002 h 21600"/>
                  <a:gd name="T14" fmla="*/ 19883 w 21600"/>
                  <a:gd name="T15" fmla="*/ 1793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00" y="0"/>
                    </a:moveTo>
                    <a:lnTo>
                      <a:pt x="6480" y="6104"/>
                    </a:lnTo>
                    <a:lnTo>
                      <a:pt x="9067" y="6104"/>
                    </a:lnTo>
                    <a:lnTo>
                      <a:pt x="9067" y="12953"/>
                    </a:lnTo>
                    <a:lnTo>
                      <a:pt x="4273" y="12953"/>
                    </a:lnTo>
                    <a:lnTo>
                      <a:pt x="4273" y="9257"/>
                    </a:lnTo>
                    <a:lnTo>
                      <a:pt x="0" y="15429"/>
                    </a:lnTo>
                    <a:lnTo>
                      <a:pt x="4273" y="21600"/>
                    </a:lnTo>
                    <a:lnTo>
                      <a:pt x="4273" y="17904"/>
                    </a:lnTo>
                    <a:lnTo>
                      <a:pt x="17327" y="17904"/>
                    </a:lnTo>
                    <a:lnTo>
                      <a:pt x="17327" y="21600"/>
                    </a:lnTo>
                    <a:lnTo>
                      <a:pt x="21600" y="15429"/>
                    </a:lnTo>
                    <a:lnTo>
                      <a:pt x="17327" y="9257"/>
                    </a:lnTo>
                    <a:lnTo>
                      <a:pt x="17327" y="12953"/>
                    </a:lnTo>
                    <a:lnTo>
                      <a:pt x="12533" y="12953"/>
                    </a:lnTo>
                    <a:lnTo>
                      <a:pt x="12533" y="6104"/>
                    </a:lnTo>
                    <a:lnTo>
                      <a:pt x="15120" y="6104"/>
                    </a:lnTo>
                    <a:close/>
                  </a:path>
                </a:pathLst>
              </a:custGeom>
              <a:solidFill>
                <a:schemeClr val="tx1"/>
              </a:solidFill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423" name="AutoShape 41"/>
              <p:cNvSpPr>
                <a:spLocks noChangeArrowheads="1"/>
              </p:cNvSpPr>
              <p:nvPr/>
            </p:nvSpPr>
            <p:spPr bwMode="auto">
              <a:xfrm flipV="1">
                <a:off x="3722" y="1549"/>
                <a:ext cx="327" cy="206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1 h 21600"/>
                  <a:gd name="T4" fmla="*/ 2 w 21600"/>
                  <a:gd name="T5" fmla="*/ 2 h 21600"/>
                  <a:gd name="T6" fmla="*/ 5 w 21600"/>
                  <a:gd name="T7" fmla="*/ 1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1717 w 21600"/>
                  <a:gd name="T13" fmla="*/ 13002 h 21600"/>
                  <a:gd name="T14" fmla="*/ 19883 w 21600"/>
                  <a:gd name="T15" fmla="*/ 1793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00" y="0"/>
                    </a:moveTo>
                    <a:lnTo>
                      <a:pt x="6480" y="6104"/>
                    </a:lnTo>
                    <a:lnTo>
                      <a:pt x="9067" y="6104"/>
                    </a:lnTo>
                    <a:lnTo>
                      <a:pt x="9067" y="12953"/>
                    </a:lnTo>
                    <a:lnTo>
                      <a:pt x="4273" y="12953"/>
                    </a:lnTo>
                    <a:lnTo>
                      <a:pt x="4273" y="9257"/>
                    </a:lnTo>
                    <a:lnTo>
                      <a:pt x="0" y="15429"/>
                    </a:lnTo>
                    <a:lnTo>
                      <a:pt x="4273" y="21600"/>
                    </a:lnTo>
                    <a:lnTo>
                      <a:pt x="4273" y="17904"/>
                    </a:lnTo>
                    <a:lnTo>
                      <a:pt x="17327" y="17904"/>
                    </a:lnTo>
                    <a:lnTo>
                      <a:pt x="17327" y="21600"/>
                    </a:lnTo>
                    <a:lnTo>
                      <a:pt x="21600" y="15429"/>
                    </a:lnTo>
                    <a:lnTo>
                      <a:pt x="17327" y="9257"/>
                    </a:lnTo>
                    <a:lnTo>
                      <a:pt x="17327" y="12953"/>
                    </a:lnTo>
                    <a:lnTo>
                      <a:pt x="12533" y="12953"/>
                    </a:lnTo>
                    <a:lnTo>
                      <a:pt x="12533" y="6104"/>
                    </a:lnTo>
                    <a:lnTo>
                      <a:pt x="15120" y="6104"/>
                    </a:lnTo>
                    <a:close/>
                  </a:path>
                </a:pathLst>
              </a:custGeom>
              <a:solidFill>
                <a:schemeClr val="tx1"/>
              </a:solidFill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96424" name="Rectangle 42"/>
              <p:cNvSpPr>
                <a:spLocks noChangeArrowheads="1"/>
              </p:cNvSpPr>
              <p:nvPr/>
            </p:nvSpPr>
            <p:spPr bwMode="auto">
              <a:xfrm>
                <a:off x="3722" y="1460"/>
                <a:ext cx="327" cy="29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96421" name="Freeform 43"/>
            <p:cNvSpPr>
              <a:spLocks/>
            </p:cNvSpPr>
            <p:nvPr/>
          </p:nvSpPr>
          <p:spPr bwMode="auto">
            <a:xfrm>
              <a:off x="3339" y="2650"/>
              <a:ext cx="296" cy="54"/>
            </a:xfrm>
            <a:custGeom>
              <a:avLst/>
              <a:gdLst>
                <a:gd name="T0" fmla="*/ 296 w 420"/>
                <a:gd name="T1" fmla="*/ 0 h 49"/>
                <a:gd name="T2" fmla="*/ 296 w 420"/>
                <a:gd name="T3" fmla="*/ 54 h 49"/>
                <a:gd name="T4" fmla="*/ 0 w 420"/>
                <a:gd name="T5" fmla="*/ 54 h 49"/>
                <a:gd name="T6" fmla="*/ 0 60000 65536"/>
                <a:gd name="T7" fmla="*/ 0 60000 65536"/>
                <a:gd name="T8" fmla="*/ 0 60000 65536"/>
                <a:gd name="T9" fmla="*/ 0 w 420"/>
                <a:gd name="T10" fmla="*/ 0 h 49"/>
                <a:gd name="T11" fmla="*/ 420 w 420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0" h="49">
                  <a:moveTo>
                    <a:pt x="420" y="0"/>
                  </a:moveTo>
                  <a:lnTo>
                    <a:pt x="420" y="49"/>
                  </a:lnTo>
                  <a:lnTo>
                    <a:pt x="0" y="49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pic>
        <p:nvPicPr>
          <p:cNvPr id="96273" name="Picture 45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09000" y="3235325"/>
            <a:ext cx="31115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74" name="Rectangle 46"/>
          <p:cNvSpPr>
            <a:spLocks noChangeArrowheads="1"/>
          </p:cNvSpPr>
          <p:nvPr/>
        </p:nvSpPr>
        <p:spPr bwMode="auto">
          <a:xfrm>
            <a:off x="7451725" y="3265488"/>
            <a:ext cx="106362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fr-FR" sz="1400" b="1">
                <a:solidFill>
                  <a:schemeClr val="bg2"/>
                </a:solidFill>
                <a:latin typeface="Times New Roman" pitchFamily="18" charset="0"/>
              </a:rPr>
              <a:t>Certificates</a:t>
            </a:r>
          </a:p>
          <a:p>
            <a:pPr algn="ctr" eaLnBrk="0" hangingPunct="0"/>
            <a:r>
              <a:rPr lang="fr-FR" sz="1400" b="1">
                <a:solidFill>
                  <a:schemeClr val="bg2"/>
                </a:solidFill>
                <a:latin typeface="Times New Roman" pitchFamily="18" charset="0"/>
              </a:rPr>
              <a:t>server</a:t>
            </a:r>
          </a:p>
        </p:txBody>
      </p:sp>
      <p:sp>
        <p:nvSpPr>
          <p:cNvPr id="96275" name="Line 47"/>
          <p:cNvSpPr>
            <a:spLocks noChangeShapeType="1"/>
          </p:cNvSpPr>
          <p:nvPr/>
        </p:nvSpPr>
        <p:spPr bwMode="auto">
          <a:xfrm flipV="1">
            <a:off x="8653463" y="4065588"/>
            <a:ext cx="0" cy="322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96276" name="Group 48"/>
          <p:cNvGrpSpPr>
            <a:grpSpLocks/>
          </p:cNvGrpSpPr>
          <p:nvPr/>
        </p:nvGrpSpPr>
        <p:grpSpPr bwMode="auto">
          <a:xfrm>
            <a:off x="8534400" y="4452938"/>
            <a:ext cx="536575" cy="396875"/>
            <a:chOff x="780" y="3601"/>
            <a:chExt cx="413" cy="295"/>
          </a:xfrm>
        </p:grpSpPr>
        <p:grpSp>
          <p:nvGrpSpPr>
            <p:cNvPr id="96369" name="Group 49"/>
            <p:cNvGrpSpPr>
              <a:grpSpLocks/>
            </p:cNvGrpSpPr>
            <p:nvPr/>
          </p:nvGrpSpPr>
          <p:grpSpPr bwMode="auto">
            <a:xfrm>
              <a:off x="874" y="3601"/>
              <a:ext cx="319" cy="267"/>
              <a:chOff x="874" y="3601"/>
              <a:chExt cx="319" cy="267"/>
            </a:xfrm>
          </p:grpSpPr>
          <p:grpSp>
            <p:nvGrpSpPr>
              <p:cNvPr id="96402" name="Group 50"/>
              <p:cNvGrpSpPr>
                <a:grpSpLocks/>
              </p:cNvGrpSpPr>
              <p:nvPr/>
            </p:nvGrpSpPr>
            <p:grpSpPr bwMode="auto">
              <a:xfrm>
                <a:off x="874" y="3601"/>
                <a:ext cx="319" cy="267"/>
                <a:chOff x="874" y="3601"/>
                <a:chExt cx="319" cy="267"/>
              </a:xfrm>
            </p:grpSpPr>
            <p:grpSp>
              <p:nvGrpSpPr>
                <p:cNvPr id="96411" name="Group 51"/>
                <p:cNvGrpSpPr>
                  <a:grpSpLocks/>
                </p:cNvGrpSpPr>
                <p:nvPr/>
              </p:nvGrpSpPr>
              <p:grpSpPr bwMode="auto">
                <a:xfrm>
                  <a:off x="874" y="3751"/>
                  <a:ext cx="319" cy="117"/>
                  <a:chOff x="874" y="3751"/>
                  <a:chExt cx="319" cy="117"/>
                </a:xfrm>
              </p:grpSpPr>
              <p:sp>
                <p:nvSpPr>
                  <p:cNvPr id="96417" name="Freeform 52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183" cy="117"/>
                  </a:xfrm>
                  <a:custGeom>
                    <a:avLst/>
                    <a:gdLst>
                      <a:gd name="T0" fmla="*/ 183 w 1280"/>
                      <a:gd name="T1" fmla="*/ 36 h 815"/>
                      <a:gd name="T2" fmla="*/ 183 w 1280"/>
                      <a:gd name="T3" fmla="*/ 117 h 815"/>
                      <a:gd name="T4" fmla="*/ 0 w 1280"/>
                      <a:gd name="T5" fmla="*/ 57 h 815"/>
                      <a:gd name="T6" fmla="*/ 0 w 1280"/>
                      <a:gd name="T7" fmla="*/ 0 h 815"/>
                      <a:gd name="T8" fmla="*/ 183 w 1280"/>
                      <a:gd name="T9" fmla="*/ 36 h 8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0"/>
                      <a:gd name="T16" fmla="*/ 0 h 815"/>
                      <a:gd name="T17" fmla="*/ 1280 w 1280"/>
                      <a:gd name="T18" fmla="*/ 815 h 8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0" h="815">
                        <a:moveTo>
                          <a:pt x="1280" y="250"/>
                        </a:moveTo>
                        <a:lnTo>
                          <a:pt x="1280" y="815"/>
                        </a:lnTo>
                        <a:lnTo>
                          <a:pt x="0" y="399"/>
                        </a:lnTo>
                        <a:lnTo>
                          <a:pt x="0" y="0"/>
                        </a:lnTo>
                        <a:lnTo>
                          <a:pt x="1280" y="2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6418" name="Freeform 53"/>
                  <p:cNvSpPr>
                    <a:spLocks/>
                  </p:cNvSpPr>
                  <p:nvPr/>
                </p:nvSpPr>
                <p:spPr bwMode="auto">
                  <a:xfrm>
                    <a:off x="1057" y="3779"/>
                    <a:ext cx="136" cy="89"/>
                  </a:xfrm>
                  <a:custGeom>
                    <a:avLst/>
                    <a:gdLst>
                      <a:gd name="T0" fmla="*/ 0 w 954"/>
                      <a:gd name="T1" fmla="*/ 8 h 620"/>
                      <a:gd name="T2" fmla="*/ 0 w 954"/>
                      <a:gd name="T3" fmla="*/ 89 h 620"/>
                      <a:gd name="T4" fmla="*/ 136 w 954"/>
                      <a:gd name="T5" fmla="*/ 69 h 620"/>
                      <a:gd name="T6" fmla="*/ 136 w 954"/>
                      <a:gd name="T7" fmla="*/ 0 h 620"/>
                      <a:gd name="T8" fmla="*/ 0 w 954"/>
                      <a:gd name="T9" fmla="*/ 8 h 6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4"/>
                      <a:gd name="T16" fmla="*/ 0 h 620"/>
                      <a:gd name="T17" fmla="*/ 954 w 954"/>
                      <a:gd name="T18" fmla="*/ 620 h 6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4" h="620">
                        <a:moveTo>
                          <a:pt x="0" y="55"/>
                        </a:moveTo>
                        <a:lnTo>
                          <a:pt x="0" y="620"/>
                        </a:lnTo>
                        <a:lnTo>
                          <a:pt x="954" y="481"/>
                        </a:lnTo>
                        <a:lnTo>
                          <a:pt x="954" y="0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6419" name="Freeform 54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319" cy="36"/>
                  </a:xfrm>
                  <a:custGeom>
                    <a:avLst/>
                    <a:gdLst>
                      <a:gd name="T0" fmla="*/ 319 w 2234"/>
                      <a:gd name="T1" fmla="*/ 28 h 250"/>
                      <a:gd name="T2" fmla="*/ 181 w 2234"/>
                      <a:gd name="T3" fmla="*/ 36 h 250"/>
                      <a:gd name="T4" fmla="*/ 0 w 2234"/>
                      <a:gd name="T5" fmla="*/ 0 h 250"/>
                      <a:gd name="T6" fmla="*/ 134 w 2234"/>
                      <a:gd name="T7" fmla="*/ 0 h 250"/>
                      <a:gd name="T8" fmla="*/ 319 w 2234"/>
                      <a:gd name="T9" fmla="*/ 28 h 2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4"/>
                      <a:gd name="T16" fmla="*/ 0 h 250"/>
                      <a:gd name="T17" fmla="*/ 2234 w 2234"/>
                      <a:gd name="T18" fmla="*/ 250 h 2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4" h="250">
                        <a:moveTo>
                          <a:pt x="2234" y="195"/>
                        </a:moveTo>
                        <a:lnTo>
                          <a:pt x="1271" y="250"/>
                        </a:lnTo>
                        <a:lnTo>
                          <a:pt x="0" y="0"/>
                        </a:lnTo>
                        <a:lnTo>
                          <a:pt x="935" y="0"/>
                        </a:lnTo>
                        <a:lnTo>
                          <a:pt x="2234" y="19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96412" name="Freeform 55"/>
                <p:cNvSpPr>
                  <a:spLocks/>
                </p:cNvSpPr>
                <p:nvPr/>
              </p:nvSpPr>
              <p:spPr bwMode="auto">
                <a:xfrm>
                  <a:off x="974" y="3742"/>
                  <a:ext cx="115" cy="33"/>
                </a:xfrm>
                <a:custGeom>
                  <a:avLst/>
                  <a:gdLst>
                    <a:gd name="T0" fmla="*/ 115 w 810"/>
                    <a:gd name="T1" fmla="*/ 19 h 233"/>
                    <a:gd name="T2" fmla="*/ 115 w 810"/>
                    <a:gd name="T3" fmla="*/ 30 h 233"/>
                    <a:gd name="T4" fmla="*/ 61 w 810"/>
                    <a:gd name="T5" fmla="*/ 33 h 233"/>
                    <a:gd name="T6" fmla="*/ 0 w 810"/>
                    <a:gd name="T7" fmla="*/ 21 h 233"/>
                    <a:gd name="T8" fmla="*/ 0 w 810"/>
                    <a:gd name="T9" fmla="*/ 0 h 233"/>
                    <a:gd name="T10" fmla="*/ 115 w 810"/>
                    <a:gd name="T11" fmla="*/ 19 h 2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0"/>
                    <a:gd name="T19" fmla="*/ 0 h 233"/>
                    <a:gd name="T20" fmla="*/ 810 w 810"/>
                    <a:gd name="T21" fmla="*/ 233 h 2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0" h="233">
                      <a:moveTo>
                        <a:pt x="810" y="132"/>
                      </a:moveTo>
                      <a:lnTo>
                        <a:pt x="810" y="209"/>
                      </a:lnTo>
                      <a:lnTo>
                        <a:pt x="433" y="233"/>
                      </a:lnTo>
                      <a:lnTo>
                        <a:pt x="0" y="149"/>
                      </a:lnTo>
                      <a:lnTo>
                        <a:pt x="0" y="0"/>
                      </a:lnTo>
                      <a:lnTo>
                        <a:pt x="810" y="13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96413" name="Group 56"/>
                <p:cNvGrpSpPr>
                  <a:grpSpLocks/>
                </p:cNvGrpSpPr>
                <p:nvPr/>
              </p:nvGrpSpPr>
              <p:grpSpPr bwMode="auto">
                <a:xfrm>
                  <a:off x="910" y="3601"/>
                  <a:ext cx="259" cy="167"/>
                  <a:chOff x="910" y="3601"/>
                  <a:chExt cx="259" cy="167"/>
                </a:xfrm>
              </p:grpSpPr>
              <p:sp>
                <p:nvSpPr>
                  <p:cNvPr id="96414" name="Freeform 57"/>
                  <p:cNvSpPr>
                    <a:spLocks/>
                  </p:cNvSpPr>
                  <p:nvPr/>
                </p:nvSpPr>
                <p:spPr bwMode="auto">
                  <a:xfrm>
                    <a:off x="910" y="3601"/>
                    <a:ext cx="148" cy="163"/>
                  </a:xfrm>
                  <a:custGeom>
                    <a:avLst/>
                    <a:gdLst>
                      <a:gd name="T0" fmla="*/ 127 w 1035"/>
                      <a:gd name="T1" fmla="*/ 163 h 1139"/>
                      <a:gd name="T2" fmla="*/ 148 w 1035"/>
                      <a:gd name="T3" fmla="*/ 5 h 1139"/>
                      <a:gd name="T4" fmla="*/ 21 w 1035"/>
                      <a:gd name="T5" fmla="*/ 0 h 1139"/>
                      <a:gd name="T6" fmla="*/ 0 w 1035"/>
                      <a:gd name="T7" fmla="*/ 140 h 1139"/>
                      <a:gd name="T8" fmla="*/ 127 w 1035"/>
                      <a:gd name="T9" fmla="*/ 163 h 11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35"/>
                      <a:gd name="T16" fmla="*/ 0 h 1139"/>
                      <a:gd name="T17" fmla="*/ 1035 w 1035"/>
                      <a:gd name="T18" fmla="*/ 1139 h 11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35" h="1139">
                        <a:moveTo>
                          <a:pt x="891" y="1139"/>
                        </a:moveTo>
                        <a:lnTo>
                          <a:pt x="1035" y="37"/>
                        </a:lnTo>
                        <a:lnTo>
                          <a:pt x="146" y="0"/>
                        </a:lnTo>
                        <a:lnTo>
                          <a:pt x="0" y="981"/>
                        </a:lnTo>
                        <a:lnTo>
                          <a:pt x="891" y="113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6415" name="Freeform 58"/>
                  <p:cNvSpPr>
                    <a:spLocks/>
                  </p:cNvSpPr>
                  <p:nvPr/>
                </p:nvSpPr>
                <p:spPr bwMode="auto">
                  <a:xfrm>
                    <a:off x="1038" y="3606"/>
                    <a:ext cx="131" cy="162"/>
                  </a:xfrm>
                  <a:custGeom>
                    <a:avLst/>
                    <a:gdLst>
                      <a:gd name="T0" fmla="*/ 21 w 916"/>
                      <a:gd name="T1" fmla="*/ 0 h 1131"/>
                      <a:gd name="T2" fmla="*/ 131 w 916"/>
                      <a:gd name="T3" fmla="*/ 36 h 1131"/>
                      <a:gd name="T4" fmla="*/ 115 w 916"/>
                      <a:gd name="T5" fmla="*/ 162 h 1131"/>
                      <a:gd name="T6" fmla="*/ 0 w 916"/>
                      <a:gd name="T7" fmla="*/ 158 h 1131"/>
                      <a:gd name="T8" fmla="*/ 21 w 916"/>
                      <a:gd name="T9" fmla="*/ 0 h 11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16"/>
                      <a:gd name="T16" fmla="*/ 0 h 1131"/>
                      <a:gd name="T17" fmla="*/ 916 w 916"/>
                      <a:gd name="T18" fmla="*/ 1131 h 11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16" h="1131">
                        <a:moveTo>
                          <a:pt x="144" y="0"/>
                        </a:moveTo>
                        <a:lnTo>
                          <a:pt x="916" y="252"/>
                        </a:lnTo>
                        <a:lnTo>
                          <a:pt x="807" y="1131"/>
                        </a:lnTo>
                        <a:lnTo>
                          <a:pt x="0" y="1103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6416" name="Freeform 59"/>
                  <p:cNvSpPr>
                    <a:spLocks/>
                  </p:cNvSpPr>
                  <p:nvPr/>
                </p:nvSpPr>
                <p:spPr bwMode="auto">
                  <a:xfrm>
                    <a:off x="928" y="3617"/>
                    <a:ext cx="106" cy="122"/>
                  </a:xfrm>
                  <a:custGeom>
                    <a:avLst/>
                    <a:gdLst>
                      <a:gd name="T0" fmla="*/ 106 w 742"/>
                      <a:gd name="T1" fmla="*/ 5 h 856"/>
                      <a:gd name="T2" fmla="*/ 91 w 742"/>
                      <a:gd name="T3" fmla="*/ 122 h 856"/>
                      <a:gd name="T4" fmla="*/ 0 w 742"/>
                      <a:gd name="T5" fmla="*/ 108 h 856"/>
                      <a:gd name="T6" fmla="*/ 15 w 742"/>
                      <a:gd name="T7" fmla="*/ 0 h 856"/>
                      <a:gd name="T8" fmla="*/ 106 w 742"/>
                      <a:gd name="T9" fmla="*/ 5 h 8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856"/>
                      <a:gd name="T17" fmla="*/ 742 w 742"/>
                      <a:gd name="T18" fmla="*/ 856 h 8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856">
                        <a:moveTo>
                          <a:pt x="742" y="38"/>
                        </a:moveTo>
                        <a:lnTo>
                          <a:pt x="636" y="856"/>
                        </a:lnTo>
                        <a:lnTo>
                          <a:pt x="0" y="760"/>
                        </a:lnTo>
                        <a:lnTo>
                          <a:pt x="108" y="0"/>
                        </a:lnTo>
                        <a:lnTo>
                          <a:pt x="742" y="38"/>
                        </a:lnTo>
                        <a:close/>
                      </a:path>
                    </a:pathLst>
                  </a:custGeom>
                  <a:solidFill>
                    <a:srgbClr val="0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6403" name="Group 60"/>
              <p:cNvGrpSpPr>
                <a:grpSpLocks/>
              </p:cNvGrpSpPr>
              <p:nvPr/>
            </p:nvGrpSpPr>
            <p:grpSpPr bwMode="auto">
              <a:xfrm>
                <a:off x="887" y="3764"/>
                <a:ext cx="104" cy="76"/>
                <a:chOff x="887" y="3764"/>
                <a:chExt cx="104" cy="76"/>
              </a:xfrm>
            </p:grpSpPr>
            <p:sp>
              <p:nvSpPr>
                <p:cNvPr id="96404" name="Freeform 61"/>
                <p:cNvSpPr>
                  <a:spLocks/>
                </p:cNvSpPr>
                <p:nvPr/>
              </p:nvSpPr>
              <p:spPr bwMode="auto">
                <a:xfrm>
                  <a:off x="887" y="3764"/>
                  <a:ext cx="104" cy="76"/>
                </a:xfrm>
                <a:custGeom>
                  <a:avLst/>
                  <a:gdLst>
                    <a:gd name="T0" fmla="*/ 0 w 728"/>
                    <a:gd name="T1" fmla="*/ 0 h 531"/>
                    <a:gd name="T2" fmla="*/ 104 w 728"/>
                    <a:gd name="T3" fmla="*/ 23 h 531"/>
                    <a:gd name="T4" fmla="*/ 104 w 728"/>
                    <a:gd name="T5" fmla="*/ 76 h 531"/>
                    <a:gd name="T6" fmla="*/ 0 w 728"/>
                    <a:gd name="T7" fmla="*/ 43 h 531"/>
                    <a:gd name="T8" fmla="*/ 0 w 728"/>
                    <a:gd name="T9" fmla="*/ 0 h 5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8"/>
                    <a:gd name="T16" fmla="*/ 0 h 531"/>
                    <a:gd name="T17" fmla="*/ 728 w 728"/>
                    <a:gd name="T18" fmla="*/ 531 h 5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8" h="531">
                      <a:moveTo>
                        <a:pt x="0" y="0"/>
                      </a:moveTo>
                      <a:lnTo>
                        <a:pt x="728" y="160"/>
                      </a:lnTo>
                      <a:lnTo>
                        <a:pt x="728" y="531"/>
                      </a:lnTo>
                      <a:lnTo>
                        <a:pt x="0" y="2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405" name="Line 62"/>
                <p:cNvSpPr>
                  <a:spLocks noChangeShapeType="1"/>
                </p:cNvSpPr>
                <p:nvPr/>
              </p:nvSpPr>
              <p:spPr bwMode="auto">
                <a:xfrm flipH="1" flipV="1">
                  <a:off x="896" y="3783"/>
                  <a:ext cx="28" cy="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406" name="Line 63"/>
                <p:cNvSpPr>
                  <a:spLocks noChangeShapeType="1"/>
                </p:cNvSpPr>
                <p:nvPr/>
              </p:nvSpPr>
              <p:spPr bwMode="auto">
                <a:xfrm>
                  <a:off x="938" y="3792"/>
                  <a:ext cx="36" cy="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407" name="Line 64"/>
                <p:cNvSpPr>
                  <a:spLocks noChangeShapeType="1"/>
                </p:cNvSpPr>
                <p:nvPr/>
              </p:nvSpPr>
              <p:spPr bwMode="auto">
                <a:xfrm>
                  <a:off x="931" y="3773"/>
                  <a:ext cx="1" cy="49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408" name="Line 65"/>
                <p:cNvSpPr>
                  <a:spLocks noChangeShapeType="1"/>
                </p:cNvSpPr>
                <p:nvPr/>
              </p:nvSpPr>
              <p:spPr bwMode="auto">
                <a:xfrm>
                  <a:off x="981" y="3785"/>
                  <a:ext cx="1" cy="5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409" name="Line 66"/>
                <p:cNvSpPr>
                  <a:spLocks noChangeShapeType="1"/>
                </p:cNvSpPr>
                <p:nvPr/>
              </p:nvSpPr>
              <p:spPr bwMode="auto">
                <a:xfrm>
                  <a:off x="888" y="3783"/>
                  <a:ext cx="94" cy="24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410" name="Line 67"/>
                <p:cNvSpPr>
                  <a:spLocks noChangeShapeType="1"/>
                </p:cNvSpPr>
                <p:nvPr/>
              </p:nvSpPr>
              <p:spPr bwMode="auto">
                <a:xfrm flipH="1" flipV="1">
                  <a:off x="887" y="3776"/>
                  <a:ext cx="95" cy="2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96370" name="Group 68"/>
            <p:cNvGrpSpPr>
              <a:grpSpLocks/>
            </p:cNvGrpSpPr>
            <p:nvPr/>
          </p:nvGrpSpPr>
          <p:grpSpPr bwMode="auto">
            <a:xfrm>
              <a:off x="780" y="3766"/>
              <a:ext cx="249" cy="130"/>
              <a:chOff x="780" y="3766"/>
              <a:chExt cx="249" cy="130"/>
            </a:xfrm>
          </p:grpSpPr>
          <p:grpSp>
            <p:nvGrpSpPr>
              <p:cNvPr id="96371" name="Group 69"/>
              <p:cNvGrpSpPr>
                <a:grpSpLocks/>
              </p:cNvGrpSpPr>
              <p:nvPr/>
            </p:nvGrpSpPr>
            <p:grpSpPr bwMode="auto">
              <a:xfrm>
                <a:off x="973" y="3836"/>
                <a:ext cx="40" cy="31"/>
                <a:chOff x="973" y="3836"/>
                <a:chExt cx="40" cy="31"/>
              </a:xfrm>
            </p:grpSpPr>
            <p:sp>
              <p:nvSpPr>
                <p:cNvPr id="96400" name="Freeform 70"/>
                <p:cNvSpPr>
                  <a:spLocks/>
                </p:cNvSpPr>
                <p:nvPr/>
              </p:nvSpPr>
              <p:spPr bwMode="auto">
                <a:xfrm>
                  <a:off x="1001" y="3836"/>
                  <a:ext cx="12" cy="31"/>
                </a:xfrm>
                <a:custGeom>
                  <a:avLst/>
                  <a:gdLst>
                    <a:gd name="T0" fmla="*/ 8 w 82"/>
                    <a:gd name="T1" fmla="*/ 0 h 215"/>
                    <a:gd name="T2" fmla="*/ 12 w 82"/>
                    <a:gd name="T3" fmla="*/ 29 h 215"/>
                    <a:gd name="T4" fmla="*/ 4 w 82"/>
                    <a:gd name="T5" fmla="*/ 31 h 215"/>
                    <a:gd name="T6" fmla="*/ 0 w 82"/>
                    <a:gd name="T7" fmla="*/ 1 h 215"/>
                    <a:gd name="T8" fmla="*/ 8 w 82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215"/>
                    <a:gd name="T17" fmla="*/ 82 w 82"/>
                    <a:gd name="T18" fmla="*/ 215 h 2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215">
                      <a:moveTo>
                        <a:pt x="58" y="0"/>
                      </a:moveTo>
                      <a:lnTo>
                        <a:pt x="82" y="201"/>
                      </a:lnTo>
                      <a:lnTo>
                        <a:pt x="24" y="215"/>
                      </a:lnTo>
                      <a:lnTo>
                        <a:pt x="0" y="1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401" name="Freeform 71"/>
                <p:cNvSpPr>
                  <a:spLocks/>
                </p:cNvSpPr>
                <p:nvPr/>
              </p:nvSpPr>
              <p:spPr bwMode="auto">
                <a:xfrm>
                  <a:off x="973" y="3840"/>
                  <a:ext cx="32" cy="27"/>
                </a:xfrm>
                <a:custGeom>
                  <a:avLst/>
                  <a:gdLst>
                    <a:gd name="T0" fmla="*/ 29 w 225"/>
                    <a:gd name="T1" fmla="*/ 1 h 187"/>
                    <a:gd name="T2" fmla="*/ 32 w 225"/>
                    <a:gd name="T3" fmla="*/ 27 h 187"/>
                    <a:gd name="T4" fmla="*/ 0 w 225"/>
                    <a:gd name="T5" fmla="*/ 13 h 187"/>
                    <a:gd name="T6" fmla="*/ 13 w 225"/>
                    <a:gd name="T7" fmla="*/ 10 h 187"/>
                    <a:gd name="T8" fmla="*/ 24 w 225"/>
                    <a:gd name="T9" fmla="*/ 15 h 187"/>
                    <a:gd name="T10" fmla="*/ 20 w 225"/>
                    <a:gd name="T11" fmla="*/ 0 h 187"/>
                    <a:gd name="T12" fmla="*/ 29 w 225"/>
                    <a:gd name="T13" fmla="*/ 1 h 1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5"/>
                    <a:gd name="T22" fmla="*/ 0 h 187"/>
                    <a:gd name="T23" fmla="*/ 225 w 225"/>
                    <a:gd name="T24" fmla="*/ 187 h 1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5" h="187">
                      <a:moveTo>
                        <a:pt x="205" y="7"/>
                      </a:moveTo>
                      <a:lnTo>
                        <a:pt x="225" y="187"/>
                      </a:lnTo>
                      <a:lnTo>
                        <a:pt x="0" y="93"/>
                      </a:lnTo>
                      <a:lnTo>
                        <a:pt x="89" y="66"/>
                      </a:lnTo>
                      <a:lnTo>
                        <a:pt x="167" y="107"/>
                      </a:lnTo>
                      <a:lnTo>
                        <a:pt x="143" y="0"/>
                      </a:lnTo>
                      <a:lnTo>
                        <a:pt x="205" y="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96372" name="Group 72"/>
              <p:cNvGrpSpPr>
                <a:grpSpLocks/>
              </p:cNvGrpSpPr>
              <p:nvPr/>
            </p:nvGrpSpPr>
            <p:grpSpPr bwMode="auto">
              <a:xfrm>
                <a:off x="780" y="3766"/>
                <a:ext cx="249" cy="130"/>
                <a:chOff x="780" y="3766"/>
                <a:chExt cx="249" cy="130"/>
              </a:xfrm>
            </p:grpSpPr>
            <p:sp>
              <p:nvSpPr>
                <p:cNvPr id="96373" name="Freeform 73"/>
                <p:cNvSpPr>
                  <a:spLocks/>
                </p:cNvSpPr>
                <p:nvPr/>
              </p:nvSpPr>
              <p:spPr bwMode="auto">
                <a:xfrm>
                  <a:off x="781" y="3766"/>
                  <a:ext cx="244" cy="115"/>
                </a:xfrm>
                <a:custGeom>
                  <a:avLst/>
                  <a:gdLst>
                    <a:gd name="T0" fmla="*/ 244 w 1708"/>
                    <a:gd name="T1" fmla="*/ 49 h 805"/>
                    <a:gd name="T2" fmla="*/ 127 w 1708"/>
                    <a:gd name="T3" fmla="*/ 115 h 805"/>
                    <a:gd name="T4" fmla="*/ 0 w 1708"/>
                    <a:gd name="T5" fmla="*/ 50 h 805"/>
                    <a:gd name="T6" fmla="*/ 97 w 1708"/>
                    <a:gd name="T7" fmla="*/ 0 h 805"/>
                    <a:gd name="T8" fmla="*/ 244 w 1708"/>
                    <a:gd name="T9" fmla="*/ 49 h 8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8"/>
                    <a:gd name="T16" fmla="*/ 0 h 805"/>
                    <a:gd name="T17" fmla="*/ 1708 w 1708"/>
                    <a:gd name="T18" fmla="*/ 805 h 8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8" h="805">
                      <a:moveTo>
                        <a:pt x="1708" y="343"/>
                      </a:moveTo>
                      <a:lnTo>
                        <a:pt x="890" y="805"/>
                      </a:lnTo>
                      <a:lnTo>
                        <a:pt x="0" y="352"/>
                      </a:lnTo>
                      <a:lnTo>
                        <a:pt x="681" y="0"/>
                      </a:lnTo>
                      <a:lnTo>
                        <a:pt x="1708" y="34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74" name="Freeform 74"/>
                <p:cNvSpPr>
                  <a:spLocks/>
                </p:cNvSpPr>
                <p:nvPr/>
              </p:nvSpPr>
              <p:spPr bwMode="auto">
                <a:xfrm>
                  <a:off x="907" y="3814"/>
                  <a:ext cx="122" cy="81"/>
                </a:xfrm>
                <a:custGeom>
                  <a:avLst/>
                  <a:gdLst>
                    <a:gd name="T0" fmla="*/ 118 w 854"/>
                    <a:gd name="T1" fmla="*/ 0 h 569"/>
                    <a:gd name="T2" fmla="*/ 0 w 854"/>
                    <a:gd name="T3" fmla="*/ 67 h 569"/>
                    <a:gd name="T4" fmla="*/ 3 w 854"/>
                    <a:gd name="T5" fmla="*/ 81 h 569"/>
                    <a:gd name="T6" fmla="*/ 122 w 854"/>
                    <a:gd name="T7" fmla="*/ 13 h 569"/>
                    <a:gd name="T8" fmla="*/ 118 w 854"/>
                    <a:gd name="T9" fmla="*/ 0 h 5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4"/>
                    <a:gd name="T16" fmla="*/ 0 h 569"/>
                    <a:gd name="T17" fmla="*/ 854 w 854"/>
                    <a:gd name="T18" fmla="*/ 569 h 5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4" h="569">
                      <a:moveTo>
                        <a:pt x="824" y="0"/>
                      </a:moveTo>
                      <a:lnTo>
                        <a:pt x="0" y="472"/>
                      </a:lnTo>
                      <a:lnTo>
                        <a:pt x="23" y="569"/>
                      </a:lnTo>
                      <a:lnTo>
                        <a:pt x="854" y="90"/>
                      </a:lnTo>
                      <a:lnTo>
                        <a:pt x="824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75" name="Freeform 75"/>
                <p:cNvSpPr>
                  <a:spLocks/>
                </p:cNvSpPr>
                <p:nvPr/>
              </p:nvSpPr>
              <p:spPr bwMode="auto">
                <a:xfrm>
                  <a:off x="780" y="3816"/>
                  <a:ext cx="130" cy="80"/>
                </a:xfrm>
                <a:custGeom>
                  <a:avLst/>
                  <a:gdLst>
                    <a:gd name="T0" fmla="*/ 130 w 912"/>
                    <a:gd name="T1" fmla="*/ 80 h 559"/>
                    <a:gd name="T2" fmla="*/ 126 w 912"/>
                    <a:gd name="T3" fmla="*/ 65 h 559"/>
                    <a:gd name="T4" fmla="*/ 0 w 912"/>
                    <a:gd name="T5" fmla="*/ 0 h 559"/>
                    <a:gd name="T6" fmla="*/ 4 w 912"/>
                    <a:gd name="T7" fmla="*/ 12 h 559"/>
                    <a:gd name="T8" fmla="*/ 130 w 912"/>
                    <a:gd name="T9" fmla="*/ 80 h 5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2"/>
                    <a:gd name="T16" fmla="*/ 0 h 559"/>
                    <a:gd name="T17" fmla="*/ 912 w 912"/>
                    <a:gd name="T18" fmla="*/ 559 h 5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2" h="559">
                      <a:moveTo>
                        <a:pt x="912" y="559"/>
                      </a:moveTo>
                      <a:lnTo>
                        <a:pt x="885" y="455"/>
                      </a:lnTo>
                      <a:lnTo>
                        <a:pt x="0" y="0"/>
                      </a:lnTo>
                      <a:lnTo>
                        <a:pt x="30" y="82"/>
                      </a:lnTo>
                      <a:lnTo>
                        <a:pt x="912" y="559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76" name="Freeform 76"/>
                <p:cNvSpPr>
                  <a:spLocks/>
                </p:cNvSpPr>
                <p:nvPr/>
              </p:nvSpPr>
              <p:spPr bwMode="auto">
                <a:xfrm>
                  <a:off x="879" y="3820"/>
                  <a:ext cx="98" cy="51"/>
                </a:xfrm>
                <a:custGeom>
                  <a:avLst/>
                  <a:gdLst>
                    <a:gd name="T0" fmla="*/ 98 w 685"/>
                    <a:gd name="T1" fmla="*/ 13 h 355"/>
                    <a:gd name="T2" fmla="*/ 64 w 685"/>
                    <a:gd name="T3" fmla="*/ 0 h 355"/>
                    <a:gd name="T4" fmla="*/ 0 w 685"/>
                    <a:gd name="T5" fmla="*/ 36 h 355"/>
                    <a:gd name="T6" fmla="*/ 32 w 685"/>
                    <a:gd name="T7" fmla="*/ 51 h 355"/>
                    <a:gd name="T8" fmla="*/ 98 w 685"/>
                    <a:gd name="T9" fmla="*/ 13 h 3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5"/>
                    <a:gd name="T16" fmla="*/ 0 h 355"/>
                    <a:gd name="T17" fmla="*/ 685 w 685"/>
                    <a:gd name="T18" fmla="*/ 355 h 3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5" h="355">
                      <a:moveTo>
                        <a:pt x="685" y="92"/>
                      </a:moveTo>
                      <a:lnTo>
                        <a:pt x="448" y="0"/>
                      </a:lnTo>
                      <a:lnTo>
                        <a:pt x="0" y="248"/>
                      </a:lnTo>
                      <a:lnTo>
                        <a:pt x="227" y="355"/>
                      </a:lnTo>
                      <a:lnTo>
                        <a:pt x="685" y="92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77" name="Freeform 77"/>
                <p:cNvSpPr>
                  <a:spLocks/>
                </p:cNvSpPr>
                <p:nvPr/>
              </p:nvSpPr>
              <p:spPr bwMode="auto">
                <a:xfrm>
                  <a:off x="792" y="3784"/>
                  <a:ext cx="145" cy="68"/>
                </a:xfrm>
                <a:custGeom>
                  <a:avLst/>
                  <a:gdLst>
                    <a:gd name="T0" fmla="*/ 145 w 1012"/>
                    <a:gd name="T1" fmla="*/ 33 h 476"/>
                    <a:gd name="T2" fmla="*/ 82 w 1012"/>
                    <a:gd name="T3" fmla="*/ 68 h 476"/>
                    <a:gd name="T4" fmla="*/ 0 w 1012"/>
                    <a:gd name="T5" fmla="*/ 29 h 476"/>
                    <a:gd name="T6" fmla="*/ 59 w 1012"/>
                    <a:gd name="T7" fmla="*/ 0 h 476"/>
                    <a:gd name="T8" fmla="*/ 145 w 1012"/>
                    <a:gd name="T9" fmla="*/ 33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12"/>
                    <a:gd name="T16" fmla="*/ 0 h 476"/>
                    <a:gd name="T17" fmla="*/ 1012 w 1012"/>
                    <a:gd name="T18" fmla="*/ 476 h 4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12" h="476">
                      <a:moveTo>
                        <a:pt x="1012" y="231"/>
                      </a:moveTo>
                      <a:lnTo>
                        <a:pt x="571" y="476"/>
                      </a:lnTo>
                      <a:lnTo>
                        <a:pt x="0" y="204"/>
                      </a:lnTo>
                      <a:lnTo>
                        <a:pt x="414" y="0"/>
                      </a:lnTo>
                      <a:lnTo>
                        <a:pt x="1012" y="23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78" name="Freeform 78"/>
                <p:cNvSpPr>
                  <a:spLocks/>
                </p:cNvSpPr>
                <p:nvPr/>
              </p:nvSpPr>
              <p:spPr bwMode="auto">
                <a:xfrm>
                  <a:off x="853" y="3769"/>
                  <a:ext cx="160" cy="62"/>
                </a:xfrm>
                <a:custGeom>
                  <a:avLst/>
                  <a:gdLst>
                    <a:gd name="T0" fmla="*/ 127 w 1116"/>
                    <a:gd name="T1" fmla="*/ 62 h 435"/>
                    <a:gd name="T2" fmla="*/ 160 w 1116"/>
                    <a:gd name="T3" fmla="*/ 45 h 435"/>
                    <a:gd name="T4" fmla="*/ 26 w 1116"/>
                    <a:gd name="T5" fmla="*/ 0 h 435"/>
                    <a:gd name="T6" fmla="*/ 0 w 1116"/>
                    <a:gd name="T7" fmla="*/ 13 h 435"/>
                    <a:gd name="T8" fmla="*/ 127 w 1116"/>
                    <a:gd name="T9" fmla="*/ 62 h 4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16"/>
                    <a:gd name="T16" fmla="*/ 0 h 435"/>
                    <a:gd name="T17" fmla="*/ 1116 w 1116"/>
                    <a:gd name="T18" fmla="*/ 435 h 4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16" h="435">
                      <a:moveTo>
                        <a:pt x="884" y="435"/>
                      </a:moveTo>
                      <a:lnTo>
                        <a:pt x="1116" y="316"/>
                      </a:lnTo>
                      <a:lnTo>
                        <a:pt x="181" y="0"/>
                      </a:lnTo>
                      <a:lnTo>
                        <a:pt x="0" y="91"/>
                      </a:lnTo>
                      <a:lnTo>
                        <a:pt x="884" y="43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79" name="Line 79"/>
                <p:cNvSpPr>
                  <a:spLocks noChangeShapeType="1"/>
                </p:cNvSpPr>
                <p:nvPr/>
              </p:nvSpPr>
              <p:spPr bwMode="auto">
                <a:xfrm flipH="1" flipV="1">
                  <a:off x="872" y="3772"/>
                  <a:ext cx="138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0" name="Line 80"/>
                <p:cNvSpPr>
                  <a:spLocks noChangeShapeType="1"/>
                </p:cNvSpPr>
                <p:nvPr/>
              </p:nvSpPr>
              <p:spPr bwMode="auto">
                <a:xfrm flipH="1" flipV="1">
                  <a:off x="865" y="3776"/>
                  <a:ext cx="133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1" name="Line 81"/>
                <p:cNvSpPr>
                  <a:spLocks noChangeShapeType="1"/>
                </p:cNvSpPr>
                <p:nvPr/>
              </p:nvSpPr>
              <p:spPr bwMode="auto">
                <a:xfrm flipH="1" flipV="1">
                  <a:off x="860" y="3779"/>
                  <a:ext cx="130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2" name="Line 82"/>
                <p:cNvSpPr>
                  <a:spLocks noChangeShapeType="1"/>
                </p:cNvSpPr>
                <p:nvPr/>
              </p:nvSpPr>
              <p:spPr bwMode="auto">
                <a:xfrm flipH="1" flipV="1">
                  <a:off x="843" y="3788"/>
                  <a:ext cx="12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3" name="Line 83"/>
                <p:cNvSpPr>
                  <a:spLocks noChangeShapeType="1"/>
                </p:cNvSpPr>
                <p:nvPr/>
              </p:nvSpPr>
              <p:spPr bwMode="auto">
                <a:xfrm flipH="1" flipV="1">
                  <a:off x="834" y="3794"/>
                  <a:ext cx="126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4" name="Line 84"/>
                <p:cNvSpPr>
                  <a:spLocks noChangeShapeType="1"/>
                </p:cNvSpPr>
                <p:nvPr/>
              </p:nvSpPr>
              <p:spPr bwMode="auto">
                <a:xfrm flipH="1" flipV="1">
                  <a:off x="829" y="3799"/>
                  <a:ext cx="11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5" name="Line 85"/>
                <p:cNvSpPr>
                  <a:spLocks noChangeShapeType="1"/>
                </p:cNvSpPr>
                <p:nvPr/>
              </p:nvSpPr>
              <p:spPr bwMode="auto">
                <a:xfrm flipH="1" flipV="1">
                  <a:off x="820" y="3804"/>
                  <a:ext cx="11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6" name="Line 86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3811"/>
                  <a:ext cx="111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7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901" y="3829"/>
                  <a:ext cx="65" cy="3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8" name="Line 88"/>
                <p:cNvSpPr>
                  <a:spLocks noChangeShapeType="1"/>
                </p:cNvSpPr>
                <p:nvPr/>
              </p:nvSpPr>
              <p:spPr bwMode="auto">
                <a:xfrm flipH="1">
                  <a:off x="889" y="3824"/>
                  <a:ext cx="64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89" name="Line 89"/>
                <p:cNvSpPr>
                  <a:spLocks noChangeShapeType="1"/>
                </p:cNvSpPr>
                <p:nvPr/>
              </p:nvSpPr>
              <p:spPr bwMode="auto">
                <a:xfrm flipH="1">
                  <a:off x="862" y="3813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0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847" y="3807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1" name="Line 91"/>
                <p:cNvSpPr>
                  <a:spLocks noChangeShapeType="1"/>
                </p:cNvSpPr>
                <p:nvPr/>
              </p:nvSpPr>
              <p:spPr bwMode="auto">
                <a:xfrm flipH="1">
                  <a:off x="834" y="3801"/>
                  <a:ext cx="60" cy="3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2" name="Line 92"/>
                <p:cNvSpPr>
                  <a:spLocks noChangeShapeType="1"/>
                </p:cNvSpPr>
                <p:nvPr/>
              </p:nvSpPr>
              <p:spPr bwMode="auto">
                <a:xfrm flipH="1">
                  <a:off x="822" y="3796"/>
                  <a:ext cx="59" cy="3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3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809" y="3790"/>
                  <a:ext cx="59" cy="3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4" name="Line 94"/>
                <p:cNvSpPr>
                  <a:spLocks noChangeShapeType="1"/>
                </p:cNvSpPr>
                <p:nvPr/>
              </p:nvSpPr>
              <p:spPr bwMode="auto">
                <a:xfrm flipH="1">
                  <a:off x="962" y="380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5" name="Line 95"/>
                <p:cNvSpPr>
                  <a:spLocks noChangeShapeType="1"/>
                </p:cNvSpPr>
                <p:nvPr/>
              </p:nvSpPr>
              <p:spPr bwMode="auto">
                <a:xfrm flipH="1">
                  <a:off x="944" y="3801"/>
                  <a:ext cx="29" cy="1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6" name="Line 96"/>
                <p:cNvSpPr>
                  <a:spLocks noChangeShapeType="1"/>
                </p:cNvSpPr>
                <p:nvPr/>
              </p:nvSpPr>
              <p:spPr bwMode="auto">
                <a:xfrm flipH="1">
                  <a:off x="925" y="3795"/>
                  <a:ext cx="28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7" name="Line 97"/>
                <p:cNvSpPr>
                  <a:spLocks noChangeShapeType="1"/>
                </p:cNvSpPr>
                <p:nvPr/>
              </p:nvSpPr>
              <p:spPr bwMode="auto">
                <a:xfrm flipH="1">
                  <a:off x="907" y="378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8" name="Line 98"/>
                <p:cNvSpPr>
                  <a:spLocks noChangeShapeType="1"/>
                </p:cNvSpPr>
                <p:nvPr/>
              </p:nvSpPr>
              <p:spPr bwMode="auto">
                <a:xfrm flipH="1">
                  <a:off x="890" y="3782"/>
                  <a:ext cx="26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99" name="Line 99"/>
                <p:cNvSpPr>
                  <a:spLocks noChangeShapeType="1"/>
                </p:cNvSpPr>
                <p:nvPr/>
              </p:nvSpPr>
              <p:spPr bwMode="auto">
                <a:xfrm flipH="1">
                  <a:off x="870" y="3775"/>
                  <a:ext cx="27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96277" name="Line 100"/>
          <p:cNvSpPr>
            <a:spLocks noChangeShapeType="1"/>
          </p:cNvSpPr>
          <p:nvPr/>
        </p:nvSpPr>
        <p:spPr bwMode="auto">
          <a:xfrm>
            <a:off x="6400800" y="4402138"/>
            <a:ext cx="24923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78" name="Line 101"/>
          <p:cNvSpPr>
            <a:spLocks noChangeShapeType="1"/>
          </p:cNvSpPr>
          <p:nvPr/>
        </p:nvSpPr>
        <p:spPr bwMode="auto">
          <a:xfrm>
            <a:off x="7113588" y="4389438"/>
            <a:ext cx="249237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79" name="Line 102"/>
          <p:cNvSpPr>
            <a:spLocks noChangeShapeType="1"/>
          </p:cNvSpPr>
          <p:nvPr/>
        </p:nvSpPr>
        <p:spPr bwMode="auto">
          <a:xfrm flipV="1">
            <a:off x="762000" y="4375150"/>
            <a:ext cx="1600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96280" name="Line 103"/>
          <p:cNvSpPr>
            <a:spLocks noChangeShapeType="1"/>
          </p:cNvSpPr>
          <p:nvPr/>
        </p:nvSpPr>
        <p:spPr bwMode="auto">
          <a:xfrm flipV="1">
            <a:off x="990600" y="3943350"/>
            <a:ext cx="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96281" name="Group 104"/>
          <p:cNvGrpSpPr>
            <a:grpSpLocks/>
          </p:cNvGrpSpPr>
          <p:nvPr/>
        </p:nvGrpSpPr>
        <p:grpSpPr bwMode="auto">
          <a:xfrm>
            <a:off x="304800" y="4552950"/>
            <a:ext cx="536575" cy="396875"/>
            <a:chOff x="780" y="3601"/>
            <a:chExt cx="413" cy="295"/>
          </a:xfrm>
        </p:grpSpPr>
        <p:grpSp>
          <p:nvGrpSpPr>
            <p:cNvPr id="96318" name="Group 105"/>
            <p:cNvGrpSpPr>
              <a:grpSpLocks/>
            </p:cNvGrpSpPr>
            <p:nvPr/>
          </p:nvGrpSpPr>
          <p:grpSpPr bwMode="auto">
            <a:xfrm>
              <a:off x="874" y="3601"/>
              <a:ext cx="319" cy="267"/>
              <a:chOff x="874" y="3601"/>
              <a:chExt cx="319" cy="267"/>
            </a:xfrm>
          </p:grpSpPr>
          <p:grpSp>
            <p:nvGrpSpPr>
              <p:cNvPr id="96351" name="Group 106"/>
              <p:cNvGrpSpPr>
                <a:grpSpLocks/>
              </p:cNvGrpSpPr>
              <p:nvPr/>
            </p:nvGrpSpPr>
            <p:grpSpPr bwMode="auto">
              <a:xfrm>
                <a:off x="874" y="3601"/>
                <a:ext cx="319" cy="267"/>
                <a:chOff x="874" y="3601"/>
                <a:chExt cx="319" cy="267"/>
              </a:xfrm>
            </p:grpSpPr>
            <p:grpSp>
              <p:nvGrpSpPr>
                <p:cNvPr id="96360" name="Group 107"/>
                <p:cNvGrpSpPr>
                  <a:grpSpLocks/>
                </p:cNvGrpSpPr>
                <p:nvPr/>
              </p:nvGrpSpPr>
              <p:grpSpPr bwMode="auto">
                <a:xfrm>
                  <a:off x="874" y="3751"/>
                  <a:ext cx="319" cy="117"/>
                  <a:chOff x="874" y="3751"/>
                  <a:chExt cx="319" cy="117"/>
                </a:xfrm>
              </p:grpSpPr>
              <p:sp>
                <p:nvSpPr>
                  <p:cNvPr id="96366" name="Freeform 108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183" cy="117"/>
                  </a:xfrm>
                  <a:custGeom>
                    <a:avLst/>
                    <a:gdLst>
                      <a:gd name="T0" fmla="*/ 183 w 1280"/>
                      <a:gd name="T1" fmla="*/ 36 h 815"/>
                      <a:gd name="T2" fmla="*/ 183 w 1280"/>
                      <a:gd name="T3" fmla="*/ 117 h 815"/>
                      <a:gd name="T4" fmla="*/ 0 w 1280"/>
                      <a:gd name="T5" fmla="*/ 57 h 815"/>
                      <a:gd name="T6" fmla="*/ 0 w 1280"/>
                      <a:gd name="T7" fmla="*/ 0 h 815"/>
                      <a:gd name="T8" fmla="*/ 183 w 1280"/>
                      <a:gd name="T9" fmla="*/ 36 h 8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0"/>
                      <a:gd name="T16" fmla="*/ 0 h 815"/>
                      <a:gd name="T17" fmla="*/ 1280 w 1280"/>
                      <a:gd name="T18" fmla="*/ 815 h 8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0" h="815">
                        <a:moveTo>
                          <a:pt x="1280" y="250"/>
                        </a:moveTo>
                        <a:lnTo>
                          <a:pt x="1280" y="815"/>
                        </a:lnTo>
                        <a:lnTo>
                          <a:pt x="0" y="399"/>
                        </a:lnTo>
                        <a:lnTo>
                          <a:pt x="0" y="0"/>
                        </a:lnTo>
                        <a:lnTo>
                          <a:pt x="1280" y="2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6367" name="Freeform 109"/>
                  <p:cNvSpPr>
                    <a:spLocks/>
                  </p:cNvSpPr>
                  <p:nvPr/>
                </p:nvSpPr>
                <p:spPr bwMode="auto">
                  <a:xfrm>
                    <a:off x="1057" y="3779"/>
                    <a:ext cx="136" cy="89"/>
                  </a:xfrm>
                  <a:custGeom>
                    <a:avLst/>
                    <a:gdLst>
                      <a:gd name="T0" fmla="*/ 0 w 954"/>
                      <a:gd name="T1" fmla="*/ 8 h 620"/>
                      <a:gd name="T2" fmla="*/ 0 w 954"/>
                      <a:gd name="T3" fmla="*/ 89 h 620"/>
                      <a:gd name="T4" fmla="*/ 136 w 954"/>
                      <a:gd name="T5" fmla="*/ 69 h 620"/>
                      <a:gd name="T6" fmla="*/ 136 w 954"/>
                      <a:gd name="T7" fmla="*/ 0 h 620"/>
                      <a:gd name="T8" fmla="*/ 0 w 954"/>
                      <a:gd name="T9" fmla="*/ 8 h 6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4"/>
                      <a:gd name="T16" fmla="*/ 0 h 620"/>
                      <a:gd name="T17" fmla="*/ 954 w 954"/>
                      <a:gd name="T18" fmla="*/ 620 h 6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4" h="620">
                        <a:moveTo>
                          <a:pt x="0" y="55"/>
                        </a:moveTo>
                        <a:lnTo>
                          <a:pt x="0" y="620"/>
                        </a:lnTo>
                        <a:lnTo>
                          <a:pt x="954" y="481"/>
                        </a:lnTo>
                        <a:lnTo>
                          <a:pt x="954" y="0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6368" name="Freeform 110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319" cy="36"/>
                  </a:xfrm>
                  <a:custGeom>
                    <a:avLst/>
                    <a:gdLst>
                      <a:gd name="T0" fmla="*/ 319 w 2234"/>
                      <a:gd name="T1" fmla="*/ 28 h 250"/>
                      <a:gd name="T2" fmla="*/ 181 w 2234"/>
                      <a:gd name="T3" fmla="*/ 36 h 250"/>
                      <a:gd name="T4" fmla="*/ 0 w 2234"/>
                      <a:gd name="T5" fmla="*/ 0 h 250"/>
                      <a:gd name="T6" fmla="*/ 134 w 2234"/>
                      <a:gd name="T7" fmla="*/ 0 h 250"/>
                      <a:gd name="T8" fmla="*/ 319 w 2234"/>
                      <a:gd name="T9" fmla="*/ 28 h 2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4"/>
                      <a:gd name="T16" fmla="*/ 0 h 250"/>
                      <a:gd name="T17" fmla="*/ 2234 w 2234"/>
                      <a:gd name="T18" fmla="*/ 250 h 2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4" h="250">
                        <a:moveTo>
                          <a:pt x="2234" y="195"/>
                        </a:moveTo>
                        <a:lnTo>
                          <a:pt x="1271" y="250"/>
                        </a:lnTo>
                        <a:lnTo>
                          <a:pt x="0" y="0"/>
                        </a:lnTo>
                        <a:lnTo>
                          <a:pt x="935" y="0"/>
                        </a:lnTo>
                        <a:lnTo>
                          <a:pt x="2234" y="19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96361" name="Freeform 111"/>
                <p:cNvSpPr>
                  <a:spLocks/>
                </p:cNvSpPr>
                <p:nvPr/>
              </p:nvSpPr>
              <p:spPr bwMode="auto">
                <a:xfrm>
                  <a:off x="974" y="3742"/>
                  <a:ext cx="115" cy="33"/>
                </a:xfrm>
                <a:custGeom>
                  <a:avLst/>
                  <a:gdLst>
                    <a:gd name="T0" fmla="*/ 115 w 810"/>
                    <a:gd name="T1" fmla="*/ 19 h 233"/>
                    <a:gd name="T2" fmla="*/ 115 w 810"/>
                    <a:gd name="T3" fmla="*/ 30 h 233"/>
                    <a:gd name="T4" fmla="*/ 61 w 810"/>
                    <a:gd name="T5" fmla="*/ 33 h 233"/>
                    <a:gd name="T6" fmla="*/ 0 w 810"/>
                    <a:gd name="T7" fmla="*/ 21 h 233"/>
                    <a:gd name="T8" fmla="*/ 0 w 810"/>
                    <a:gd name="T9" fmla="*/ 0 h 233"/>
                    <a:gd name="T10" fmla="*/ 115 w 810"/>
                    <a:gd name="T11" fmla="*/ 19 h 2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0"/>
                    <a:gd name="T19" fmla="*/ 0 h 233"/>
                    <a:gd name="T20" fmla="*/ 810 w 810"/>
                    <a:gd name="T21" fmla="*/ 233 h 2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0" h="233">
                      <a:moveTo>
                        <a:pt x="810" y="132"/>
                      </a:moveTo>
                      <a:lnTo>
                        <a:pt x="810" y="209"/>
                      </a:lnTo>
                      <a:lnTo>
                        <a:pt x="433" y="233"/>
                      </a:lnTo>
                      <a:lnTo>
                        <a:pt x="0" y="149"/>
                      </a:lnTo>
                      <a:lnTo>
                        <a:pt x="0" y="0"/>
                      </a:lnTo>
                      <a:lnTo>
                        <a:pt x="810" y="13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96362" name="Group 112"/>
                <p:cNvGrpSpPr>
                  <a:grpSpLocks/>
                </p:cNvGrpSpPr>
                <p:nvPr/>
              </p:nvGrpSpPr>
              <p:grpSpPr bwMode="auto">
                <a:xfrm>
                  <a:off x="910" y="3601"/>
                  <a:ext cx="259" cy="167"/>
                  <a:chOff x="910" y="3601"/>
                  <a:chExt cx="259" cy="167"/>
                </a:xfrm>
              </p:grpSpPr>
              <p:sp>
                <p:nvSpPr>
                  <p:cNvPr id="96363" name="Freeform 113"/>
                  <p:cNvSpPr>
                    <a:spLocks/>
                  </p:cNvSpPr>
                  <p:nvPr/>
                </p:nvSpPr>
                <p:spPr bwMode="auto">
                  <a:xfrm>
                    <a:off x="910" y="3601"/>
                    <a:ext cx="148" cy="163"/>
                  </a:xfrm>
                  <a:custGeom>
                    <a:avLst/>
                    <a:gdLst>
                      <a:gd name="T0" fmla="*/ 127 w 1035"/>
                      <a:gd name="T1" fmla="*/ 163 h 1139"/>
                      <a:gd name="T2" fmla="*/ 148 w 1035"/>
                      <a:gd name="T3" fmla="*/ 5 h 1139"/>
                      <a:gd name="T4" fmla="*/ 21 w 1035"/>
                      <a:gd name="T5" fmla="*/ 0 h 1139"/>
                      <a:gd name="T6" fmla="*/ 0 w 1035"/>
                      <a:gd name="T7" fmla="*/ 140 h 1139"/>
                      <a:gd name="T8" fmla="*/ 127 w 1035"/>
                      <a:gd name="T9" fmla="*/ 163 h 11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35"/>
                      <a:gd name="T16" fmla="*/ 0 h 1139"/>
                      <a:gd name="T17" fmla="*/ 1035 w 1035"/>
                      <a:gd name="T18" fmla="*/ 1139 h 11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35" h="1139">
                        <a:moveTo>
                          <a:pt x="891" y="1139"/>
                        </a:moveTo>
                        <a:lnTo>
                          <a:pt x="1035" y="37"/>
                        </a:lnTo>
                        <a:lnTo>
                          <a:pt x="146" y="0"/>
                        </a:lnTo>
                        <a:lnTo>
                          <a:pt x="0" y="981"/>
                        </a:lnTo>
                        <a:lnTo>
                          <a:pt x="891" y="113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6364" name="Freeform 114"/>
                  <p:cNvSpPr>
                    <a:spLocks/>
                  </p:cNvSpPr>
                  <p:nvPr/>
                </p:nvSpPr>
                <p:spPr bwMode="auto">
                  <a:xfrm>
                    <a:off x="1038" y="3606"/>
                    <a:ext cx="131" cy="162"/>
                  </a:xfrm>
                  <a:custGeom>
                    <a:avLst/>
                    <a:gdLst>
                      <a:gd name="T0" fmla="*/ 21 w 916"/>
                      <a:gd name="T1" fmla="*/ 0 h 1131"/>
                      <a:gd name="T2" fmla="*/ 131 w 916"/>
                      <a:gd name="T3" fmla="*/ 36 h 1131"/>
                      <a:gd name="T4" fmla="*/ 115 w 916"/>
                      <a:gd name="T5" fmla="*/ 162 h 1131"/>
                      <a:gd name="T6" fmla="*/ 0 w 916"/>
                      <a:gd name="T7" fmla="*/ 158 h 1131"/>
                      <a:gd name="T8" fmla="*/ 21 w 916"/>
                      <a:gd name="T9" fmla="*/ 0 h 11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16"/>
                      <a:gd name="T16" fmla="*/ 0 h 1131"/>
                      <a:gd name="T17" fmla="*/ 916 w 916"/>
                      <a:gd name="T18" fmla="*/ 1131 h 11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16" h="1131">
                        <a:moveTo>
                          <a:pt x="144" y="0"/>
                        </a:moveTo>
                        <a:lnTo>
                          <a:pt x="916" y="252"/>
                        </a:lnTo>
                        <a:lnTo>
                          <a:pt x="807" y="1131"/>
                        </a:lnTo>
                        <a:lnTo>
                          <a:pt x="0" y="1103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6365" name="Freeform 115"/>
                  <p:cNvSpPr>
                    <a:spLocks/>
                  </p:cNvSpPr>
                  <p:nvPr/>
                </p:nvSpPr>
                <p:spPr bwMode="auto">
                  <a:xfrm>
                    <a:off x="928" y="3617"/>
                    <a:ext cx="106" cy="122"/>
                  </a:xfrm>
                  <a:custGeom>
                    <a:avLst/>
                    <a:gdLst>
                      <a:gd name="T0" fmla="*/ 106 w 742"/>
                      <a:gd name="T1" fmla="*/ 5 h 856"/>
                      <a:gd name="T2" fmla="*/ 91 w 742"/>
                      <a:gd name="T3" fmla="*/ 122 h 856"/>
                      <a:gd name="T4" fmla="*/ 0 w 742"/>
                      <a:gd name="T5" fmla="*/ 108 h 856"/>
                      <a:gd name="T6" fmla="*/ 15 w 742"/>
                      <a:gd name="T7" fmla="*/ 0 h 856"/>
                      <a:gd name="T8" fmla="*/ 106 w 742"/>
                      <a:gd name="T9" fmla="*/ 5 h 8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856"/>
                      <a:gd name="T17" fmla="*/ 742 w 742"/>
                      <a:gd name="T18" fmla="*/ 856 h 8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856">
                        <a:moveTo>
                          <a:pt x="742" y="38"/>
                        </a:moveTo>
                        <a:lnTo>
                          <a:pt x="636" y="856"/>
                        </a:lnTo>
                        <a:lnTo>
                          <a:pt x="0" y="760"/>
                        </a:lnTo>
                        <a:lnTo>
                          <a:pt x="108" y="0"/>
                        </a:lnTo>
                        <a:lnTo>
                          <a:pt x="742" y="38"/>
                        </a:lnTo>
                        <a:close/>
                      </a:path>
                    </a:pathLst>
                  </a:custGeom>
                  <a:solidFill>
                    <a:srgbClr val="0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96352" name="Group 116"/>
              <p:cNvGrpSpPr>
                <a:grpSpLocks/>
              </p:cNvGrpSpPr>
              <p:nvPr/>
            </p:nvGrpSpPr>
            <p:grpSpPr bwMode="auto">
              <a:xfrm>
                <a:off x="887" y="3764"/>
                <a:ext cx="104" cy="76"/>
                <a:chOff x="887" y="3764"/>
                <a:chExt cx="104" cy="76"/>
              </a:xfrm>
            </p:grpSpPr>
            <p:sp>
              <p:nvSpPr>
                <p:cNvPr id="96353" name="Freeform 117"/>
                <p:cNvSpPr>
                  <a:spLocks/>
                </p:cNvSpPr>
                <p:nvPr/>
              </p:nvSpPr>
              <p:spPr bwMode="auto">
                <a:xfrm>
                  <a:off x="887" y="3764"/>
                  <a:ext cx="104" cy="76"/>
                </a:xfrm>
                <a:custGeom>
                  <a:avLst/>
                  <a:gdLst>
                    <a:gd name="T0" fmla="*/ 0 w 728"/>
                    <a:gd name="T1" fmla="*/ 0 h 531"/>
                    <a:gd name="T2" fmla="*/ 104 w 728"/>
                    <a:gd name="T3" fmla="*/ 23 h 531"/>
                    <a:gd name="T4" fmla="*/ 104 w 728"/>
                    <a:gd name="T5" fmla="*/ 76 h 531"/>
                    <a:gd name="T6" fmla="*/ 0 w 728"/>
                    <a:gd name="T7" fmla="*/ 43 h 531"/>
                    <a:gd name="T8" fmla="*/ 0 w 728"/>
                    <a:gd name="T9" fmla="*/ 0 h 5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8"/>
                    <a:gd name="T16" fmla="*/ 0 h 531"/>
                    <a:gd name="T17" fmla="*/ 728 w 728"/>
                    <a:gd name="T18" fmla="*/ 531 h 5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8" h="531">
                      <a:moveTo>
                        <a:pt x="0" y="0"/>
                      </a:moveTo>
                      <a:lnTo>
                        <a:pt x="728" y="160"/>
                      </a:lnTo>
                      <a:lnTo>
                        <a:pt x="728" y="531"/>
                      </a:lnTo>
                      <a:lnTo>
                        <a:pt x="0" y="2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54" name="Line 118"/>
                <p:cNvSpPr>
                  <a:spLocks noChangeShapeType="1"/>
                </p:cNvSpPr>
                <p:nvPr/>
              </p:nvSpPr>
              <p:spPr bwMode="auto">
                <a:xfrm flipH="1" flipV="1">
                  <a:off x="896" y="3783"/>
                  <a:ext cx="28" cy="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55" name="Line 119"/>
                <p:cNvSpPr>
                  <a:spLocks noChangeShapeType="1"/>
                </p:cNvSpPr>
                <p:nvPr/>
              </p:nvSpPr>
              <p:spPr bwMode="auto">
                <a:xfrm>
                  <a:off x="938" y="3792"/>
                  <a:ext cx="36" cy="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56" name="Line 120"/>
                <p:cNvSpPr>
                  <a:spLocks noChangeShapeType="1"/>
                </p:cNvSpPr>
                <p:nvPr/>
              </p:nvSpPr>
              <p:spPr bwMode="auto">
                <a:xfrm>
                  <a:off x="931" y="3773"/>
                  <a:ext cx="1" cy="49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57" name="Line 121"/>
                <p:cNvSpPr>
                  <a:spLocks noChangeShapeType="1"/>
                </p:cNvSpPr>
                <p:nvPr/>
              </p:nvSpPr>
              <p:spPr bwMode="auto">
                <a:xfrm>
                  <a:off x="981" y="3785"/>
                  <a:ext cx="1" cy="5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58" name="Line 122"/>
                <p:cNvSpPr>
                  <a:spLocks noChangeShapeType="1"/>
                </p:cNvSpPr>
                <p:nvPr/>
              </p:nvSpPr>
              <p:spPr bwMode="auto">
                <a:xfrm>
                  <a:off x="888" y="3783"/>
                  <a:ext cx="94" cy="24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59" name="Line 123"/>
                <p:cNvSpPr>
                  <a:spLocks noChangeShapeType="1"/>
                </p:cNvSpPr>
                <p:nvPr/>
              </p:nvSpPr>
              <p:spPr bwMode="auto">
                <a:xfrm flipH="1" flipV="1">
                  <a:off x="887" y="3776"/>
                  <a:ext cx="95" cy="2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96319" name="Group 124"/>
            <p:cNvGrpSpPr>
              <a:grpSpLocks/>
            </p:cNvGrpSpPr>
            <p:nvPr/>
          </p:nvGrpSpPr>
          <p:grpSpPr bwMode="auto">
            <a:xfrm>
              <a:off x="780" y="3766"/>
              <a:ext cx="249" cy="130"/>
              <a:chOff x="780" y="3766"/>
              <a:chExt cx="249" cy="130"/>
            </a:xfrm>
          </p:grpSpPr>
          <p:grpSp>
            <p:nvGrpSpPr>
              <p:cNvPr id="96320" name="Group 125"/>
              <p:cNvGrpSpPr>
                <a:grpSpLocks/>
              </p:cNvGrpSpPr>
              <p:nvPr/>
            </p:nvGrpSpPr>
            <p:grpSpPr bwMode="auto">
              <a:xfrm>
                <a:off x="973" y="3836"/>
                <a:ext cx="40" cy="31"/>
                <a:chOff x="973" y="3836"/>
                <a:chExt cx="40" cy="31"/>
              </a:xfrm>
            </p:grpSpPr>
            <p:sp>
              <p:nvSpPr>
                <p:cNvPr id="96349" name="Freeform 126"/>
                <p:cNvSpPr>
                  <a:spLocks/>
                </p:cNvSpPr>
                <p:nvPr/>
              </p:nvSpPr>
              <p:spPr bwMode="auto">
                <a:xfrm>
                  <a:off x="1001" y="3836"/>
                  <a:ext cx="12" cy="31"/>
                </a:xfrm>
                <a:custGeom>
                  <a:avLst/>
                  <a:gdLst>
                    <a:gd name="T0" fmla="*/ 8 w 82"/>
                    <a:gd name="T1" fmla="*/ 0 h 215"/>
                    <a:gd name="T2" fmla="*/ 12 w 82"/>
                    <a:gd name="T3" fmla="*/ 29 h 215"/>
                    <a:gd name="T4" fmla="*/ 4 w 82"/>
                    <a:gd name="T5" fmla="*/ 31 h 215"/>
                    <a:gd name="T6" fmla="*/ 0 w 82"/>
                    <a:gd name="T7" fmla="*/ 1 h 215"/>
                    <a:gd name="T8" fmla="*/ 8 w 82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215"/>
                    <a:gd name="T17" fmla="*/ 82 w 82"/>
                    <a:gd name="T18" fmla="*/ 215 h 2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215">
                      <a:moveTo>
                        <a:pt x="58" y="0"/>
                      </a:moveTo>
                      <a:lnTo>
                        <a:pt x="82" y="201"/>
                      </a:lnTo>
                      <a:lnTo>
                        <a:pt x="24" y="215"/>
                      </a:lnTo>
                      <a:lnTo>
                        <a:pt x="0" y="1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50" name="Freeform 127"/>
                <p:cNvSpPr>
                  <a:spLocks/>
                </p:cNvSpPr>
                <p:nvPr/>
              </p:nvSpPr>
              <p:spPr bwMode="auto">
                <a:xfrm>
                  <a:off x="973" y="3840"/>
                  <a:ext cx="32" cy="27"/>
                </a:xfrm>
                <a:custGeom>
                  <a:avLst/>
                  <a:gdLst>
                    <a:gd name="T0" fmla="*/ 29 w 225"/>
                    <a:gd name="T1" fmla="*/ 1 h 187"/>
                    <a:gd name="T2" fmla="*/ 32 w 225"/>
                    <a:gd name="T3" fmla="*/ 27 h 187"/>
                    <a:gd name="T4" fmla="*/ 0 w 225"/>
                    <a:gd name="T5" fmla="*/ 13 h 187"/>
                    <a:gd name="T6" fmla="*/ 13 w 225"/>
                    <a:gd name="T7" fmla="*/ 10 h 187"/>
                    <a:gd name="T8" fmla="*/ 24 w 225"/>
                    <a:gd name="T9" fmla="*/ 15 h 187"/>
                    <a:gd name="T10" fmla="*/ 20 w 225"/>
                    <a:gd name="T11" fmla="*/ 0 h 187"/>
                    <a:gd name="T12" fmla="*/ 29 w 225"/>
                    <a:gd name="T13" fmla="*/ 1 h 1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5"/>
                    <a:gd name="T22" fmla="*/ 0 h 187"/>
                    <a:gd name="T23" fmla="*/ 225 w 225"/>
                    <a:gd name="T24" fmla="*/ 187 h 1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5" h="187">
                      <a:moveTo>
                        <a:pt x="205" y="7"/>
                      </a:moveTo>
                      <a:lnTo>
                        <a:pt x="225" y="187"/>
                      </a:lnTo>
                      <a:lnTo>
                        <a:pt x="0" y="93"/>
                      </a:lnTo>
                      <a:lnTo>
                        <a:pt x="89" y="66"/>
                      </a:lnTo>
                      <a:lnTo>
                        <a:pt x="167" y="107"/>
                      </a:lnTo>
                      <a:lnTo>
                        <a:pt x="143" y="0"/>
                      </a:lnTo>
                      <a:lnTo>
                        <a:pt x="205" y="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96321" name="Group 128"/>
              <p:cNvGrpSpPr>
                <a:grpSpLocks/>
              </p:cNvGrpSpPr>
              <p:nvPr/>
            </p:nvGrpSpPr>
            <p:grpSpPr bwMode="auto">
              <a:xfrm>
                <a:off x="780" y="3766"/>
                <a:ext cx="249" cy="130"/>
                <a:chOff x="780" y="3766"/>
                <a:chExt cx="249" cy="130"/>
              </a:xfrm>
            </p:grpSpPr>
            <p:sp>
              <p:nvSpPr>
                <p:cNvPr id="96322" name="Freeform 129"/>
                <p:cNvSpPr>
                  <a:spLocks/>
                </p:cNvSpPr>
                <p:nvPr/>
              </p:nvSpPr>
              <p:spPr bwMode="auto">
                <a:xfrm>
                  <a:off x="781" y="3766"/>
                  <a:ext cx="244" cy="115"/>
                </a:xfrm>
                <a:custGeom>
                  <a:avLst/>
                  <a:gdLst>
                    <a:gd name="T0" fmla="*/ 244 w 1708"/>
                    <a:gd name="T1" fmla="*/ 49 h 805"/>
                    <a:gd name="T2" fmla="*/ 127 w 1708"/>
                    <a:gd name="T3" fmla="*/ 115 h 805"/>
                    <a:gd name="T4" fmla="*/ 0 w 1708"/>
                    <a:gd name="T5" fmla="*/ 50 h 805"/>
                    <a:gd name="T6" fmla="*/ 97 w 1708"/>
                    <a:gd name="T7" fmla="*/ 0 h 805"/>
                    <a:gd name="T8" fmla="*/ 244 w 1708"/>
                    <a:gd name="T9" fmla="*/ 49 h 8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8"/>
                    <a:gd name="T16" fmla="*/ 0 h 805"/>
                    <a:gd name="T17" fmla="*/ 1708 w 1708"/>
                    <a:gd name="T18" fmla="*/ 805 h 8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8" h="805">
                      <a:moveTo>
                        <a:pt x="1708" y="343"/>
                      </a:moveTo>
                      <a:lnTo>
                        <a:pt x="890" y="805"/>
                      </a:lnTo>
                      <a:lnTo>
                        <a:pt x="0" y="352"/>
                      </a:lnTo>
                      <a:lnTo>
                        <a:pt x="681" y="0"/>
                      </a:lnTo>
                      <a:lnTo>
                        <a:pt x="1708" y="34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23" name="Freeform 130"/>
                <p:cNvSpPr>
                  <a:spLocks/>
                </p:cNvSpPr>
                <p:nvPr/>
              </p:nvSpPr>
              <p:spPr bwMode="auto">
                <a:xfrm>
                  <a:off x="907" y="3814"/>
                  <a:ext cx="122" cy="81"/>
                </a:xfrm>
                <a:custGeom>
                  <a:avLst/>
                  <a:gdLst>
                    <a:gd name="T0" fmla="*/ 118 w 854"/>
                    <a:gd name="T1" fmla="*/ 0 h 569"/>
                    <a:gd name="T2" fmla="*/ 0 w 854"/>
                    <a:gd name="T3" fmla="*/ 67 h 569"/>
                    <a:gd name="T4" fmla="*/ 3 w 854"/>
                    <a:gd name="T5" fmla="*/ 81 h 569"/>
                    <a:gd name="T6" fmla="*/ 122 w 854"/>
                    <a:gd name="T7" fmla="*/ 13 h 569"/>
                    <a:gd name="T8" fmla="*/ 118 w 854"/>
                    <a:gd name="T9" fmla="*/ 0 h 5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4"/>
                    <a:gd name="T16" fmla="*/ 0 h 569"/>
                    <a:gd name="T17" fmla="*/ 854 w 854"/>
                    <a:gd name="T18" fmla="*/ 569 h 5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4" h="569">
                      <a:moveTo>
                        <a:pt x="824" y="0"/>
                      </a:moveTo>
                      <a:lnTo>
                        <a:pt x="0" y="472"/>
                      </a:lnTo>
                      <a:lnTo>
                        <a:pt x="23" y="569"/>
                      </a:lnTo>
                      <a:lnTo>
                        <a:pt x="854" y="90"/>
                      </a:lnTo>
                      <a:lnTo>
                        <a:pt x="824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24" name="Freeform 131"/>
                <p:cNvSpPr>
                  <a:spLocks/>
                </p:cNvSpPr>
                <p:nvPr/>
              </p:nvSpPr>
              <p:spPr bwMode="auto">
                <a:xfrm>
                  <a:off x="780" y="3816"/>
                  <a:ext cx="130" cy="80"/>
                </a:xfrm>
                <a:custGeom>
                  <a:avLst/>
                  <a:gdLst>
                    <a:gd name="T0" fmla="*/ 130 w 912"/>
                    <a:gd name="T1" fmla="*/ 80 h 559"/>
                    <a:gd name="T2" fmla="*/ 126 w 912"/>
                    <a:gd name="T3" fmla="*/ 65 h 559"/>
                    <a:gd name="T4" fmla="*/ 0 w 912"/>
                    <a:gd name="T5" fmla="*/ 0 h 559"/>
                    <a:gd name="T6" fmla="*/ 4 w 912"/>
                    <a:gd name="T7" fmla="*/ 12 h 559"/>
                    <a:gd name="T8" fmla="*/ 130 w 912"/>
                    <a:gd name="T9" fmla="*/ 80 h 5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2"/>
                    <a:gd name="T16" fmla="*/ 0 h 559"/>
                    <a:gd name="T17" fmla="*/ 912 w 912"/>
                    <a:gd name="T18" fmla="*/ 559 h 5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2" h="559">
                      <a:moveTo>
                        <a:pt x="912" y="559"/>
                      </a:moveTo>
                      <a:lnTo>
                        <a:pt x="885" y="455"/>
                      </a:lnTo>
                      <a:lnTo>
                        <a:pt x="0" y="0"/>
                      </a:lnTo>
                      <a:lnTo>
                        <a:pt x="30" y="82"/>
                      </a:lnTo>
                      <a:lnTo>
                        <a:pt x="912" y="559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25" name="Freeform 132"/>
                <p:cNvSpPr>
                  <a:spLocks/>
                </p:cNvSpPr>
                <p:nvPr/>
              </p:nvSpPr>
              <p:spPr bwMode="auto">
                <a:xfrm>
                  <a:off x="879" y="3820"/>
                  <a:ext cx="98" cy="51"/>
                </a:xfrm>
                <a:custGeom>
                  <a:avLst/>
                  <a:gdLst>
                    <a:gd name="T0" fmla="*/ 98 w 685"/>
                    <a:gd name="T1" fmla="*/ 13 h 355"/>
                    <a:gd name="T2" fmla="*/ 64 w 685"/>
                    <a:gd name="T3" fmla="*/ 0 h 355"/>
                    <a:gd name="T4" fmla="*/ 0 w 685"/>
                    <a:gd name="T5" fmla="*/ 36 h 355"/>
                    <a:gd name="T6" fmla="*/ 32 w 685"/>
                    <a:gd name="T7" fmla="*/ 51 h 355"/>
                    <a:gd name="T8" fmla="*/ 98 w 685"/>
                    <a:gd name="T9" fmla="*/ 13 h 3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5"/>
                    <a:gd name="T16" fmla="*/ 0 h 355"/>
                    <a:gd name="T17" fmla="*/ 685 w 685"/>
                    <a:gd name="T18" fmla="*/ 355 h 3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5" h="355">
                      <a:moveTo>
                        <a:pt x="685" y="92"/>
                      </a:moveTo>
                      <a:lnTo>
                        <a:pt x="448" y="0"/>
                      </a:lnTo>
                      <a:lnTo>
                        <a:pt x="0" y="248"/>
                      </a:lnTo>
                      <a:lnTo>
                        <a:pt x="227" y="355"/>
                      </a:lnTo>
                      <a:lnTo>
                        <a:pt x="685" y="92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26" name="Freeform 133"/>
                <p:cNvSpPr>
                  <a:spLocks/>
                </p:cNvSpPr>
                <p:nvPr/>
              </p:nvSpPr>
              <p:spPr bwMode="auto">
                <a:xfrm>
                  <a:off x="792" y="3784"/>
                  <a:ext cx="145" cy="68"/>
                </a:xfrm>
                <a:custGeom>
                  <a:avLst/>
                  <a:gdLst>
                    <a:gd name="T0" fmla="*/ 145 w 1012"/>
                    <a:gd name="T1" fmla="*/ 33 h 476"/>
                    <a:gd name="T2" fmla="*/ 82 w 1012"/>
                    <a:gd name="T3" fmla="*/ 68 h 476"/>
                    <a:gd name="T4" fmla="*/ 0 w 1012"/>
                    <a:gd name="T5" fmla="*/ 29 h 476"/>
                    <a:gd name="T6" fmla="*/ 59 w 1012"/>
                    <a:gd name="T7" fmla="*/ 0 h 476"/>
                    <a:gd name="T8" fmla="*/ 145 w 1012"/>
                    <a:gd name="T9" fmla="*/ 33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12"/>
                    <a:gd name="T16" fmla="*/ 0 h 476"/>
                    <a:gd name="T17" fmla="*/ 1012 w 1012"/>
                    <a:gd name="T18" fmla="*/ 476 h 4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12" h="476">
                      <a:moveTo>
                        <a:pt x="1012" y="231"/>
                      </a:moveTo>
                      <a:lnTo>
                        <a:pt x="571" y="476"/>
                      </a:lnTo>
                      <a:lnTo>
                        <a:pt x="0" y="204"/>
                      </a:lnTo>
                      <a:lnTo>
                        <a:pt x="414" y="0"/>
                      </a:lnTo>
                      <a:lnTo>
                        <a:pt x="1012" y="23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27" name="Freeform 134"/>
                <p:cNvSpPr>
                  <a:spLocks/>
                </p:cNvSpPr>
                <p:nvPr/>
              </p:nvSpPr>
              <p:spPr bwMode="auto">
                <a:xfrm>
                  <a:off x="853" y="3769"/>
                  <a:ext cx="160" cy="62"/>
                </a:xfrm>
                <a:custGeom>
                  <a:avLst/>
                  <a:gdLst>
                    <a:gd name="T0" fmla="*/ 127 w 1116"/>
                    <a:gd name="T1" fmla="*/ 62 h 435"/>
                    <a:gd name="T2" fmla="*/ 160 w 1116"/>
                    <a:gd name="T3" fmla="*/ 45 h 435"/>
                    <a:gd name="T4" fmla="*/ 26 w 1116"/>
                    <a:gd name="T5" fmla="*/ 0 h 435"/>
                    <a:gd name="T6" fmla="*/ 0 w 1116"/>
                    <a:gd name="T7" fmla="*/ 13 h 435"/>
                    <a:gd name="T8" fmla="*/ 127 w 1116"/>
                    <a:gd name="T9" fmla="*/ 62 h 4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16"/>
                    <a:gd name="T16" fmla="*/ 0 h 435"/>
                    <a:gd name="T17" fmla="*/ 1116 w 1116"/>
                    <a:gd name="T18" fmla="*/ 435 h 4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16" h="435">
                      <a:moveTo>
                        <a:pt x="884" y="435"/>
                      </a:moveTo>
                      <a:lnTo>
                        <a:pt x="1116" y="316"/>
                      </a:lnTo>
                      <a:lnTo>
                        <a:pt x="181" y="0"/>
                      </a:lnTo>
                      <a:lnTo>
                        <a:pt x="0" y="91"/>
                      </a:lnTo>
                      <a:lnTo>
                        <a:pt x="884" y="43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28" name="Line 135"/>
                <p:cNvSpPr>
                  <a:spLocks noChangeShapeType="1"/>
                </p:cNvSpPr>
                <p:nvPr/>
              </p:nvSpPr>
              <p:spPr bwMode="auto">
                <a:xfrm flipH="1" flipV="1">
                  <a:off x="872" y="3772"/>
                  <a:ext cx="138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29" name="Line 136"/>
                <p:cNvSpPr>
                  <a:spLocks noChangeShapeType="1"/>
                </p:cNvSpPr>
                <p:nvPr/>
              </p:nvSpPr>
              <p:spPr bwMode="auto">
                <a:xfrm flipH="1" flipV="1">
                  <a:off x="865" y="3776"/>
                  <a:ext cx="133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0" name="Line 137"/>
                <p:cNvSpPr>
                  <a:spLocks noChangeShapeType="1"/>
                </p:cNvSpPr>
                <p:nvPr/>
              </p:nvSpPr>
              <p:spPr bwMode="auto">
                <a:xfrm flipH="1" flipV="1">
                  <a:off x="860" y="3779"/>
                  <a:ext cx="130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1" name="Line 138"/>
                <p:cNvSpPr>
                  <a:spLocks noChangeShapeType="1"/>
                </p:cNvSpPr>
                <p:nvPr/>
              </p:nvSpPr>
              <p:spPr bwMode="auto">
                <a:xfrm flipH="1" flipV="1">
                  <a:off x="843" y="3788"/>
                  <a:ext cx="12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2" name="Line 139"/>
                <p:cNvSpPr>
                  <a:spLocks noChangeShapeType="1"/>
                </p:cNvSpPr>
                <p:nvPr/>
              </p:nvSpPr>
              <p:spPr bwMode="auto">
                <a:xfrm flipH="1" flipV="1">
                  <a:off x="834" y="3794"/>
                  <a:ext cx="126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3" name="Line 140"/>
                <p:cNvSpPr>
                  <a:spLocks noChangeShapeType="1"/>
                </p:cNvSpPr>
                <p:nvPr/>
              </p:nvSpPr>
              <p:spPr bwMode="auto">
                <a:xfrm flipH="1" flipV="1">
                  <a:off x="829" y="3799"/>
                  <a:ext cx="11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4" name="Line 141"/>
                <p:cNvSpPr>
                  <a:spLocks noChangeShapeType="1"/>
                </p:cNvSpPr>
                <p:nvPr/>
              </p:nvSpPr>
              <p:spPr bwMode="auto">
                <a:xfrm flipH="1" flipV="1">
                  <a:off x="820" y="3804"/>
                  <a:ext cx="11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5" name="Line 142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3811"/>
                  <a:ext cx="111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6" name="Line 143"/>
                <p:cNvSpPr>
                  <a:spLocks noChangeShapeType="1"/>
                </p:cNvSpPr>
                <p:nvPr/>
              </p:nvSpPr>
              <p:spPr bwMode="auto">
                <a:xfrm flipH="1">
                  <a:off x="901" y="3829"/>
                  <a:ext cx="65" cy="3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7" name="Line 144"/>
                <p:cNvSpPr>
                  <a:spLocks noChangeShapeType="1"/>
                </p:cNvSpPr>
                <p:nvPr/>
              </p:nvSpPr>
              <p:spPr bwMode="auto">
                <a:xfrm flipH="1">
                  <a:off x="889" y="3824"/>
                  <a:ext cx="64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8" name="Line 145"/>
                <p:cNvSpPr>
                  <a:spLocks noChangeShapeType="1"/>
                </p:cNvSpPr>
                <p:nvPr/>
              </p:nvSpPr>
              <p:spPr bwMode="auto">
                <a:xfrm flipH="1">
                  <a:off x="862" y="3813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39" name="Line 146"/>
                <p:cNvSpPr>
                  <a:spLocks noChangeShapeType="1"/>
                </p:cNvSpPr>
                <p:nvPr/>
              </p:nvSpPr>
              <p:spPr bwMode="auto">
                <a:xfrm flipH="1">
                  <a:off x="847" y="3807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0" name="Line 147"/>
                <p:cNvSpPr>
                  <a:spLocks noChangeShapeType="1"/>
                </p:cNvSpPr>
                <p:nvPr/>
              </p:nvSpPr>
              <p:spPr bwMode="auto">
                <a:xfrm flipH="1">
                  <a:off x="834" y="3801"/>
                  <a:ext cx="60" cy="3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1" name="Line 148"/>
                <p:cNvSpPr>
                  <a:spLocks noChangeShapeType="1"/>
                </p:cNvSpPr>
                <p:nvPr/>
              </p:nvSpPr>
              <p:spPr bwMode="auto">
                <a:xfrm flipH="1">
                  <a:off x="822" y="3796"/>
                  <a:ext cx="59" cy="3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2" name="Line 149"/>
                <p:cNvSpPr>
                  <a:spLocks noChangeShapeType="1"/>
                </p:cNvSpPr>
                <p:nvPr/>
              </p:nvSpPr>
              <p:spPr bwMode="auto">
                <a:xfrm flipH="1">
                  <a:off x="809" y="3790"/>
                  <a:ext cx="59" cy="3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3" name="Line 150"/>
                <p:cNvSpPr>
                  <a:spLocks noChangeShapeType="1"/>
                </p:cNvSpPr>
                <p:nvPr/>
              </p:nvSpPr>
              <p:spPr bwMode="auto">
                <a:xfrm flipH="1">
                  <a:off x="962" y="380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4" name="Line 151"/>
                <p:cNvSpPr>
                  <a:spLocks noChangeShapeType="1"/>
                </p:cNvSpPr>
                <p:nvPr/>
              </p:nvSpPr>
              <p:spPr bwMode="auto">
                <a:xfrm flipH="1">
                  <a:off x="944" y="3801"/>
                  <a:ext cx="29" cy="1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5" name="Line 152"/>
                <p:cNvSpPr>
                  <a:spLocks noChangeShapeType="1"/>
                </p:cNvSpPr>
                <p:nvPr/>
              </p:nvSpPr>
              <p:spPr bwMode="auto">
                <a:xfrm flipH="1">
                  <a:off x="925" y="3795"/>
                  <a:ext cx="28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6" name="Line 153"/>
                <p:cNvSpPr>
                  <a:spLocks noChangeShapeType="1"/>
                </p:cNvSpPr>
                <p:nvPr/>
              </p:nvSpPr>
              <p:spPr bwMode="auto">
                <a:xfrm flipH="1">
                  <a:off x="907" y="378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7" name="Line 154"/>
                <p:cNvSpPr>
                  <a:spLocks noChangeShapeType="1"/>
                </p:cNvSpPr>
                <p:nvPr/>
              </p:nvSpPr>
              <p:spPr bwMode="auto">
                <a:xfrm flipH="1">
                  <a:off x="890" y="3782"/>
                  <a:ext cx="26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6348" name="Line 155"/>
                <p:cNvSpPr>
                  <a:spLocks noChangeShapeType="1"/>
                </p:cNvSpPr>
                <p:nvPr/>
              </p:nvSpPr>
              <p:spPr bwMode="auto">
                <a:xfrm flipH="1">
                  <a:off x="870" y="3775"/>
                  <a:ext cx="27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96282" name="Line 156"/>
          <p:cNvSpPr>
            <a:spLocks noChangeShapeType="1"/>
          </p:cNvSpPr>
          <p:nvPr/>
        </p:nvSpPr>
        <p:spPr bwMode="auto">
          <a:xfrm flipH="1" flipV="1">
            <a:off x="762000" y="4375150"/>
            <a:ext cx="0" cy="130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pic>
        <p:nvPicPr>
          <p:cNvPr id="96283" name="Picture 158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47738" y="3308350"/>
            <a:ext cx="311150" cy="78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84" name="Rectangle 159"/>
          <p:cNvSpPr>
            <a:spLocks noChangeArrowheads="1"/>
          </p:cNvSpPr>
          <p:nvPr/>
        </p:nvSpPr>
        <p:spPr bwMode="auto">
          <a:xfrm>
            <a:off x="-85725" y="3338513"/>
            <a:ext cx="1108075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2075" tIns="46038" rIns="92075" bIns="46038">
            <a:spAutoFit/>
          </a:bodyPr>
          <a:lstStyle/>
          <a:p>
            <a:pPr algn="ctr" eaLnBrk="0" hangingPunct="0"/>
            <a:r>
              <a:rPr lang="fr-FR" sz="1400" b="1">
                <a:solidFill>
                  <a:schemeClr val="bg2"/>
                </a:solidFill>
                <a:latin typeface="Times New Roman" pitchFamily="18" charset="0"/>
              </a:rPr>
              <a:t>Certificates </a:t>
            </a:r>
          </a:p>
          <a:p>
            <a:pPr algn="ctr" eaLnBrk="0" hangingPunct="0"/>
            <a:r>
              <a:rPr lang="fr-FR" sz="1400" b="1">
                <a:solidFill>
                  <a:schemeClr val="bg2"/>
                </a:solidFill>
                <a:latin typeface="Times New Roman" pitchFamily="18" charset="0"/>
              </a:rPr>
              <a:t>server</a:t>
            </a:r>
          </a:p>
        </p:txBody>
      </p:sp>
      <p:grpSp>
        <p:nvGrpSpPr>
          <p:cNvPr id="28" name="Group 160"/>
          <p:cNvGrpSpPr>
            <a:grpSpLocks/>
          </p:cNvGrpSpPr>
          <p:nvPr/>
        </p:nvGrpSpPr>
        <p:grpSpPr bwMode="auto">
          <a:xfrm>
            <a:off x="381000" y="4146550"/>
            <a:ext cx="2749550" cy="1522413"/>
            <a:chOff x="240" y="2304"/>
            <a:chExt cx="1732" cy="959"/>
          </a:xfrm>
        </p:grpSpPr>
        <p:sp>
          <p:nvSpPr>
            <p:cNvPr id="96315" name="Arc 161"/>
            <p:cNvSpPr>
              <a:spLocks/>
            </p:cNvSpPr>
            <p:nvPr/>
          </p:nvSpPr>
          <p:spPr bwMode="auto">
            <a:xfrm rot="16200000" flipH="1">
              <a:off x="850" y="2030"/>
              <a:ext cx="577" cy="1125"/>
            </a:xfrm>
            <a:custGeom>
              <a:avLst/>
              <a:gdLst>
                <a:gd name="T0" fmla="*/ 1 w 19775"/>
                <a:gd name="T1" fmla="*/ 0 h 21591"/>
                <a:gd name="T2" fmla="*/ 17 w 19775"/>
                <a:gd name="T3" fmla="*/ 35 h 21591"/>
                <a:gd name="T4" fmla="*/ 0 w 19775"/>
                <a:gd name="T5" fmla="*/ 59 h 21591"/>
                <a:gd name="T6" fmla="*/ 0 60000 65536"/>
                <a:gd name="T7" fmla="*/ 0 60000 65536"/>
                <a:gd name="T8" fmla="*/ 0 60000 65536"/>
                <a:gd name="T9" fmla="*/ 0 w 19775"/>
                <a:gd name="T10" fmla="*/ 0 h 21591"/>
                <a:gd name="T11" fmla="*/ 19775 w 19775"/>
                <a:gd name="T12" fmla="*/ 21591 h 2159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75" h="21591" fill="none" extrusionOk="0">
                  <a:moveTo>
                    <a:pt x="633" y="0"/>
                  </a:moveTo>
                  <a:cubicBezTo>
                    <a:pt x="8970" y="245"/>
                    <a:pt x="16420" y="5267"/>
                    <a:pt x="19775" y="12902"/>
                  </a:cubicBezTo>
                </a:path>
                <a:path w="19775" h="21591" stroke="0" extrusionOk="0">
                  <a:moveTo>
                    <a:pt x="633" y="0"/>
                  </a:moveTo>
                  <a:cubicBezTo>
                    <a:pt x="8970" y="245"/>
                    <a:pt x="16420" y="5267"/>
                    <a:pt x="19775" y="12902"/>
                  </a:cubicBezTo>
                  <a:lnTo>
                    <a:pt x="0" y="21591"/>
                  </a:lnTo>
                  <a:close/>
                </a:path>
              </a:pathLst>
            </a:custGeom>
            <a:noFill/>
            <a:ln w="12700">
              <a:solidFill>
                <a:srgbClr val="F5FF23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6316" name="Arc 162"/>
            <p:cNvSpPr>
              <a:spLocks/>
            </p:cNvSpPr>
            <p:nvPr/>
          </p:nvSpPr>
          <p:spPr bwMode="auto">
            <a:xfrm rot="-5400000" flipH="1" flipV="1">
              <a:off x="758" y="2074"/>
              <a:ext cx="308" cy="1344"/>
            </a:xfrm>
            <a:custGeom>
              <a:avLst/>
              <a:gdLst>
                <a:gd name="T0" fmla="*/ 0 w 19770"/>
                <a:gd name="T1" fmla="*/ 0 h 21600"/>
                <a:gd name="T2" fmla="*/ 5 w 19770"/>
                <a:gd name="T3" fmla="*/ 43 h 21600"/>
                <a:gd name="T4" fmla="*/ 0 w 19770"/>
                <a:gd name="T5" fmla="*/ 84 h 21600"/>
                <a:gd name="T6" fmla="*/ 0 60000 65536"/>
                <a:gd name="T7" fmla="*/ 0 60000 65536"/>
                <a:gd name="T8" fmla="*/ 0 60000 65536"/>
                <a:gd name="T9" fmla="*/ 0 w 19770"/>
                <a:gd name="T10" fmla="*/ 0 h 21600"/>
                <a:gd name="T11" fmla="*/ 19770 w 1977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770" h="21600" fill="none" extrusionOk="0">
                  <a:moveTo>
                    <a:pt x="-1" y="20"/>
                  </a:moveTo>
                  <a:cubicBezTo>
                    <a:pt x="315" y="6"/>
                    <a:pt x="630" y="-1"/>
                    <a:pt x="946" y="0"/>
                  </a:cubicBezTo>
                  <a:cubicBezTo>
                    <a:pt x="8748" y="0"/>
                    <a:pt x="15944" y="4207"/>
                    <a:pt x="19770" y="11007"/>
                  </a:cubicBezTo>
                </a:path>
                <a:path w="19770" h="21600" stroke="0" extrusionOk="0">
                  <a:moveTo>
                    <a:pt x="-1" y="20"/>
                  </a:moveTo>
                  <a:cubicBezTo>
                    <a:pt x="315" y="6"/>
                    <a:pt x="630" y="-1"/>
                    <a:pt x="946" y="0"/>
                  </a:cubicBezTo>
                  <a:cubicBezTo>
                    <a:pt x="8748" y="0"/>
                    <a:pt x="15944" y="4207"/>
                    <a:pt x="19770" y="11007"/>
                  </a:cubicBezTo>
                  <a:lnTo>
                    <a:pt x="946" y="21600"/>
                  </a:lnTo>
                  <a:close/>
                </a:path>
              </a:pathLst>
            </a:custGeom>
            <a:noFill/>
            <a:ln w="12700">
              <a:solidFill>
                <a:srgbClr val="F5FF23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6317" name="Rectangle 163"/>
            <p:cNvSpPr>
              <a:spLocks noChangeArrowheads="1"/>
            </p:cNvSpPr>
            <p:nvPr/>
          </p:nvSpPr>
          <p:spPr bwMode="blackWhite">
            <a:xfrm>
              <a:off x="352" y="2879"/>
              <a:ext cx="1620" cy="384"/>
            </a:xfrm>
            <a:prstGeom prst="rect">
              <a:avLst/>
            </a:prstGeom>
            <a:solidFill>
              <a:srgbClr val="F5FF23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marL="457200" indent="-457200" algn="ctr" eaLnBrk="0" hangingPunct="0">
                <a:lnSpc>
                  <a:spcPct val="50000"/>
                </a:lnSpc>
                <a:spcBef>
                  <a:spcPct val="30000"/>
                </a:spcBef>
              </a:pPr>
              <a:r>
                <a:rPr lang="en-US" sz="1600" b="1" dirty="0">
                  <a:solidFill>
                    <a:schemeClr val="bg2"/>
                  </a:solidFill>
                  <a:latin typeface="Times New Roman" pitchFamily="18" charset="0"/>
                </a:rPr>
                <a:t>1. Getting the certificate of </a:t>
              </a:r>
            </a:p>
            <a:p>
              <a:pPr marL="457200" indent="-457200" algn="ctr" eaLnBrk="0" hangingPunct="0">
                <a:lnSpc>
                  <a:spcPct val="50000"/>
                </a:lnSpc>
                <a:spcBef>
                  <a:spcPct val="30000"/>
                </a:spcBef>
              </a:pPr>
              <a:r>
                <a:rPr lang="en-US" sz="1600" b="1" dirty="0">
                  <a:solidFill>
                    <a:schemeClr val="bg2"/>
                  </a:solidFill>
                  <a:latin typeface="Times New Roman" pitchFamily="18" charset="0"/>
                </a:rPr>
                <a:t>the remote gateway</a:t>
              </a:r>
            </a:p>
          </p:txBody>
        </p:sp>
      </p:grpSp>
      <p:grpSp>
        <p:nvGrpSpPr>
          <p:cNvPr id="29" name="Group 164"/>
          <p:cNvGrpSpPr>
            <a:grpSpLocks/>
          </p:cNvGrpSpPr>
          <p:nvPr/>
        </p:nvGrpSpPr>
        <p:grpSpPr bwMode="auto">
          <a:xfrm>
            <a:off x="2590800" y="3155950"/>
            <a:ext cx="4038600" cy="1009650"/>
            <a:chOff x="1632" y="1680"/>
            <a:chExt cx="2544" cy="636"/>
          </a:xfrm>
        </p:grpSpPr>
        <p:grpSp>
          <p:nvGrpSpPr>
            <p:cNvPr id="96311" name="Group 165"/>
            <p:cNvGrpSpPr>
              <a:grpSpLocks/>
            </p:cNvGrpSpPr>
            <p:nvPr/>
          </p:nvGrpSpPr>
          <p:grpSpPr bwMode="auto">
            <a:xfrm rot="5400000">
              <a:off x="2736" y="876"/>
              <a:ext cx="336" cy="2544"/>
              <a:chOff x="2638" y="1572"/>
              <a:chExt cx="313" cy="1296"/>
            </a:xfrm>
          </p:grpSpPr>
          <p:sp>
            <p:nvSpPr>
              <p:cNvPr id="96313" name="Arc 166"/>
              <p:cNvSpPr>
                <a:spLocks/>
              </p:cNvSpPr>
              <p:nvPr/>
            </p:nvSpPr>
            <p:spPr bwMode="auto">
              <a:xfrm flipH="1">
                <a:off x="2638" y="1572"/>
                <a:ext cx="308" cy="1296"/>
              </a:xfrm>
              <a:custGeom>
                <a:avLst/>
                <a:gdLst>
                  <a:gd name="T0" fmla="*/ 0 w 19770"/>
                  <a:gd name="T1" fmla="*/ 0 h 21600"/>
                  <a:gd name="T2" fmla="*/ 5 w 19770"/>
                  <a:gd name="T3" fmla="*/ 40 h 21600"/>
                  <a:gd name="T4" fmla="*/ 0 w 19770"/>
                  <a:gd name="T5" fmla="*/ 78 h 21600"/>
                  <a:gd name="T6" fmla="*/ 0 60000 65536"/>
                  <a:gd name="T7" fmla="*/ 0 60000 65536"/>
                  <a:gd name="T8" fmla="*/ 0 60000 65536"/>
                  <a:gd name="T9" fmla="*/ 0 w 19770"/>
                  <a:gd name="T10" fmla="*/ 0 h 21600"/>
                  <a:gd name="T11" fmla="*/ 19770 w 1977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70" h="21600" fill="none" extrusionOk="0">
                    <a:moveTo>
                      <a:pt x="-1" y="20"/>
                    </a:moveTo>
                    <a:cubicBezTo>
                      <a:pt x="315" y="6"/>
                      <a:pt x="630" y="-1"/>
                      <a:pt x="946" y="0"/>
                    </a:cubicBezTo>
                    <a:cubicBezTo>
                      <a:pt x="8748" y="0"/>
                      <a:pt x="15944" y="4207"/>
                      <a:pt x="19770" y="11007"/>
                    </a:cubicBezTo>
                  </a:path>
                  <a:path w="19770" h="21600" stroke="0" extrusionOk="0">
                    <a:moveTo>
                      <a:pt x="-1" y="20"/>
                    </a:moveTo>
                    <a:cubicBezTo>
                      <a:pt x="315" y="6"/>
                      <a:pt x="630" y="-1"/>
                      <a:pt x="946" y="0"/>
                    </a:cubicBezTo>
                    <a:cubicBezTo>
                      <a:pt x="8748" y="0"/>
                      <a:pt x="15944" y="4207"/>
                      <a:pt x="19770" y="11007"/>
                    </a:cubicBezTo>
                    <a:lnTo>
                      <a:pt x="946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F5FF23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6314" name="Arc 167"/>
              <p:cNvSpPr>
                <a:spLocks/>
              </p:cNvSpPr>
              <p:nvPr/>
            </p:nvSpPr>
            <p:spPr bwMode="auto">
              <a:xfrm flipH="1" flipV="1">
                <a:off x="2643" y="1572"/>
                <a:ext cx="308" cy="1296"/>
              </a:xfrm>
              <a:custGeom>
                <a:avLst/>
                <a:gdLst>
                  <a:gd name="T0" fmla="*/ 0 w 19770"/>
                  <a:gd name="T1" fmla="*/ 0 h 21600"/>
                  <a:gd name="T2" fmla="*/ 5 w 19770"/>
                  <a:gd name="T3" fmla="*/ 40 h 21600"/>
                  <a:gd name="T4" fmla="*/ 0 w 19770"/>
                  <a:gd name="T5" fmla="*/ 78 h 21600"/>
                  <a:gd name="T6" fmla="*/ 0 60000 65536"/>
                  <a:gd name="T7" fmla="*/ 0 60000 65536"/>
                  <a:gd name="T8" fmla="*/ 0 60000 65536"/>
                  <a:gd name="T9" fmla="*/ 0 w 19770"/>
                  <a:gd name="T10" fmla="*/ 0 h 21600"/>
                  <a:gd name="T11" fmla="*/ 19770 w 1977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9770" h="21600" fill="none" extrusionOk="0">
                    <a:moveTo>
                      <a:pt x="-1" y="20"/>
                    </a:moveTo>
                    <a:cubicBezTo>
                      <a:pt x="315" y="6"/>
                      <a:pt x="630" y="-1"/>
                      <a:pt x="946" y="0"/>
                    </a:cubicBezTo>
                    <a:cubicBezTo>
                      <a:pt x="8748" y="0"/>
                      <a:pt x="15944" y="4207"/>
                      <a:pt x="19770" y="11007"/>
                    </a:cubicBezTo>
                  </a:path>
                  <a:path w="19770" h="21600" stroke="0" extrusionOk="0">
                    <a:moveTo>
                      <a:pt x="-1" y="20"/>
                    </a:moveTo>
                    <a:cubicBezTo>
                      <a:pt x="315" y="6"/>
                      <a:pt x="630" y="-1"/>
                      <a:pt x="946" y="0"/>
                    </a:cubicBezTo>
                    <a:cubicBezTo>
                      <a:pt x="8748" y="0"/>
                      <a:pt x="15944" y="4207"/>
                      <a:pt x="19770" y="11007"/>
                    </a:cubicBezTo>
                    <a:lnTo>
                      <a:pt x="946" y="21600"/>
                    </a:lnTo>
                    <a:close/>
                  </a:path>
                </a:pathLst>
              </a:custGeom>
              <a:noFill/>
              <a:ln w="12700">
                <a:solidFill>
                  <a:srgbClr val="F5FF23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96312" name="Rectangle 168"/>
            <p:cNvSpPr>
              <a:spLocks noChangeArrowheads="1"/>
            </p:cNvSpPr>
            <p:nvPr/>
          </p:nvSpPr>
          <p:spPr bwMode="blackWhite">
            <a:xfrm>
              <a:off x="2245" y="1680"/>
              <a:ext cx="1742" cy="396"/>
            </a:xfrm>
            <a:prstGeom prst="rect">
              <a:avLst/>
            </a:prstGeom>
            <a:solidFill>
              <a:srgbClr val="F5FF23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>
                <a:lnSpc>
                  <a:spcPct val="50000"/>
                </a:lnSpc>
                <a:spcBef>
                  <a:spcPct val="30000"/>
                </a:spcBef>
              </a:pPr>
              <a:r>
                <a:rPr lang="en-US" sz="1600" b="1" dirty="0">
                  <a:solidFill>
                    <a:schemeClr val="bg2"/>
                  </a:solidFill>
                  <a:latin typeface="Times New Roman" pitchFamily="18" charset="0"/>
                </a:rPr>
                <a:t>2. Initialization phase with </a:t>
              </a:r>
            </a:p>
            <a:p>
              <a:pPr algn="ctr" eaLnBrk="0" hangingPunct="0">
                <a:lnSpc>
                  <a:spcPct val="50000"/>
                </a:lnSpc>
                <a:spcBef>
                  <a:spcPct val="30000"/>
                </a:spcBef>
              </a:pPr>
              <a:r>
                <a:rPr lang="en-US" sz="1600" b="1" dirty="0">
                  <a:solidFill>
                    <a:schemeClr val="bg2"/>
                  </a:solidFill>
                  <a:latin typeface="Times New Roman" pitchFamily="18" charset="0"/>
                </a:rPr>
                <a:t>negotiation of a security </a:t>
              </a:r>
            </a:p>
            <a:p>
              <a:pPr algn="ctr" eaLnBrk="0" hangingPunct="0">
                <a:lnSpc>
                  <a:spcPct val="50000"/>
                </a:lnSpc>
                <a:spcBef>
                  <a:spcPct val="30000"/>
                </a:spcBef>
              </a:pPr>
              <a:r>
                <a:rPr lang="en-US" sz="1600" b="1" dirty="0">
                  <a:solidFill>
                    <a:schemeClr val="bg2"/>
                  </a:solidFill>
                  <a:latin typeface="Times New Roman" pitchFamily="18" charset="0"/>
                </a:rPr>
                <a:t>association</a:t>
              </a:r>
            </a:p>
          </p:txBody>
        </p:sp>
      </p:grpSp>
      <p:grpSp>
        <p:nvGrpSpPr>
          <p:cNvPr id="31" name="Group 169"/>
          <p:cNvGrpSpPr>
            <a:grpSpLocks/>
          </p:cNvGrpSpPr>
          <p:nvPr/>
        </p:nvGrpSpPr>
        <p:grpSpPr bwMode="auto">
          <a:xfrm>
            <a:off x="2819400" y="4222749"/>
            <a:ext cx="6629400" cy="1897063"/>
            <a:chOff x="1776" y="2352"/>
            <a:chExt cx="4176" cy="1195"/>
          </a:xfrm>
        </p:grpSpPr>
        <p:sp>
          <p:nvSpPr>
            <p:cNvPr id="96305" name="Line 170"/>
            <p:cNvSpPr>
              <a:spLocks noChangeShapeType="1"/>
            </p:cNvSpPr>
            <p:nvPr/>
          </p:nvSpPr>
          <p:spPr bwMode="auto">
            <a:xfrm>
              <a:off x="3024" y="2514"/>
              <a:ext cx="0" cy="14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fr-FR"/>
            </a:p>
          </p:txBody>
        </p:sp>
        <p:grpSp>
          <p:nvGrpSpPr>
            <p:cNvPr id="96306" name="Group 171"/>
            <p:cNvGrpSpPr>
              <a:grpSpLocks/>
            </p:cNvGrpSpPr>
            <p:nvPr/>
          </p:nvGrpSpPr>
          <p:grpSpPr bwMode="auto">
            <a:xfrm>
              <a:off x="1776" y="2352"/>
              <a:ext cx="4176" cy="1195"/>
              <a:chOff x="1776" y="2352"/>
              <a:chExt cx="4176" cy="1195"/>
            </a:xfrm>
          </p:grpSpPr>
          <p:sp>
            <p:nvSpPr>
              <p:cNvPr id="96307" name="Rectangle 172"/>
              <p:cNvSpPr>
                <a:spLocks noChangeArrowheads="1"/>
              </p:cNvSpPr>
              <p:nvPr/>
            </p:nvSpPr>
            <p:spPr bwMode="blackWhite">
              <a:xfrm>
                <a:off x="2493" y="2770"/>
                <a:ext cx="2110" cy="777"/>
              </a:xfrm>
              <a:prstGeom prst="rect">
                <a:avLst/>
              </a:prstGeom>
              <a:solidFill>
                <a:srgbClr val="F5FF23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50000"/>
                  </a:lnSpc>
                  <a:spcBef>
                    <a:spcPct val="30000"/>
                  </a:spcBef>
                </a:pPr>
                <a:r>
                  <a:rPr lang="en-US" sz="1600" b="1" dirty="0">
                    <a:solidFill>
                      <a:schemeClr val="bg2"/>
                    </a:solidFill>
                    <a:latin typeface="Times New Roman" pitchFamily="18" charset="0"/>
                  </a:rPr>
                  <a:t>3. Protection of data ensured by each </a:t>
                </a:r>
              </a:p>
              <a:p>
                <a:pPr algn="ctr" eaLnBrk="0" hangingPunct="0">
                  <a:lnSpc>
                    <a:spcPct val="50000"/>
                  </a:lnSpc>
                  <a:spcBef>
                    <a:spcPct val="30000"/>
                  </a:spcBef>
                </a:pPr>
                <a:r>
                  <a:rPr lang="en-US" sz="1600" b="1" dirty="0">
                    <a:solidFill>
                      <a:schemeClr val="bg2"/>
                    </a:solidFill>
                    <a:latin typeface="Times New Roman" pitchFamily="18" charset="0"/>
                  </a:rPr>
                  <a:t>gateway introducing security headers</a:t>
                </a:r>
              </a:p>
              <a:p>
                <a:pPr algn="ctr" eaLnBrk="0" hangingPunct="0">
                  <a:lnSpc>
                    <a:spcPct val="50000"/>
                  </a:lnSpc>
                  <a:spcBef>
                    <a:spcPct val="30000"/>
                  </a:spcBef>
                </a:pPr>
                <a:r>
                  <a:rPr lang="en-US" sz="1600" b="1" dirty="0">
                    <a:solidFill>
                      <a:schemeClr val="bg2"/>
                    </a:solidFill>
                    <a:latin typeface="Times New Roman" pitchFamily="18" charset="0"/>
                  </a:rPr>
                  <a:t> to encrypt, authenticate their </a:t>
                </a:r>
              </a:p>
              <a:p>
                <a:pPr algn="ctr" eaLnBrk="0" hangingPunct="0">
                  <a:lnSpc>
                    <a:spcPct val="50000"/>
                  </a:lnSpc>
                  <a:spcBef>
                    <a:spcPct val="30000"/>
                  </a:spcBef>
                </a:pPr>
                <a:r>
                  <a:rPr lang="en-US" sz="1600" b="1" dirty="0">
                    <a:solidFill>
                      <a:schemeClr val="bg2"/>
                    </a:solidFill>
                    <a:latin typeface="Times New Roman" pitchFamily="18" charset="0"/>
                  </a:rPr>
                  <a:t>originator, check their integrity</a:t>
                </a:r>
              </a:p>
            </p:txBody>
          </p:sp>
          <p:grpSp>
            <p:nvGrpSpPr>
              <p:cNvPr id="96308" name="Group 173"/>
              <p:cNvGrpSpPr>
                <a:grpSpLocks/>
              </p:cNvGrpSpPr>
              <p:nvPr/>
            </p:nvGrpSpPr>
            <p:grpSpPr bwMode="auto">
              <a:xfrm>
                <a:off x="1776" y="2352"/>
                <a:ext cx="4176" cy="402"/>
                <a:chOff x="1776" y="2370"/>
                <a:chExt cx="4176" cy="402"/>
              </a:xfrm>
            </p:grpSpPr>
            <p:sp>
              <p:nvSpPr>
                <p:cNvPr id="96309" name="Rectangle 174"/>
                <p:cNvSpPr>
                  <a:spLocks noChangeArrowheads="1"/>
                </p:cNvSpPr>
                <p:nvPr/>
              </p:nvSpPr>
              <p:spPr bwMode="auto">
                <a:xfrm>
                  <a:off x="1776" y="2370"/>
                  <a:ext cx="2382" cy="192"/>
                </a:xfrm>
                <a:prstGeom prst="rect">
                  <a:avLst/>
                </a:prstGeom>
                <a:solidFill>
                  <a:schemeClr val="tx1"/>
                </a:solidFill>
                <a:ln w="12700">
                  <a:noFill/>
                  <a:miter lim="800000"/>
                  <a:headEnd type="none" w="sm" len="sm"/>
                  <a:tailEnd type="none" w="sm" len="sm"/>
                </a:ln>
              </p:spPr>
              <p:txBody>
                <a:bodyPr wrap="none" anchor="ctr"/>
                <a:lstStyle/>
                <a:p>
                  <a:endParaRPr lang="fr-FR"/>
                </a:p>
              </p:txBody>
            </p:sp>
            <p:sp>
              <p:nvSpPr>
                <p:cNvPr id="96310" name="Rectangle 175"/>
                <p:cNvSpPr>
                  <a:spLocks noChangeArrowheads="1"/>
                </p:cNvSpPr>
                <p:nvPr/>
              </p:nvSpPr>
              <p:spPr bwMode="auto">
                <a:xfrm rot="-65455">
                  <a:off x="2343" y="2400"/>
                  <a:ext cx="3609" cy="37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2075" tIns="46038" rIns="92075" bIns="46038"/>
                <a:lstStyle/>
                <a:p>
                  <a:pPr eaLnBrk="0" hangingPunct="0">
                    <a:lnSpc>
                      <a:spcPct val="70000"/>
                    </a:lnSpc>
                    <a:spcBef>
                      <a:spcPct val="20000"/>
                    </a:spcBef>
                  </a:pPr>
                  <a:r>
                    <a:rPr lang="en-US" sz="1600" b="1">
                      <a:solidFill>
                        <a:schemeClr val="bg2"/>
                      </a:solidFill>
                      <a:latin typeface="Times New Roman" pitchFamily="18" charset="0"/>
                    </a:rPr>
                    <a:t>TUNNEL AH/ESP</a:t>
                  </a:r>
                </a:p>
              </p:txBody>
            </p:sp>
          </p:grpSp>
        </p:grpSp>
      </p:grpSp>
      <p:grpSp>
        <p:nvGrpSpPr>
          <p:cNvPr id="96288" name="Group 176"/>
          <p:cNvGrpSpPr>
            <a:grpSpLocks/>
          </p:cNvGrpSpPr>
          <p:nvPr/>
        </p:nvGrpSpPr>
        <p:grpSpPr bwMode="auto">
          <a:xfrm>
            <a:off x="2286000" y="3943350"/>
            <a:ext cx="1497013" cy="565150"/>
            <a:chOff x="2081" y="2466"/>
            <a:chExt cx="943" cy="356"/>
          </a:xfrm>
        </p:grpSpPr>
        <p:sp>
          <p:nvSpPr>
            <p:cNvPr id="96298" name="Rectangle 177"/>
            <p:cNvSpPr>
              <a:spLocks noChangeArrowheads="1"/>
            </p:cNvSpPr>
            <p:nvPr/>
          </p:nvSpPr>
          <p:spPr bwMode="auto">
            <a:xfrm>
              <a:off x="2081" y="2466"/>
              <a:ext cx="943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400" b="1">
                  <a:solidFill>
                    <a:schemeClr val="bg2"/>
                  </a:solidFill>
                  <a:latin typeface="Times New Roman" pitchFamily="18" charset="0"/>
                </a:rPr>
                <a:t>IPsec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400" b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fr-FR" sz="18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96299" name="Group 178"/>
            <p:cNvGrpSpPr>
              <a:grpSpLocks/>
            </p:cNvGrpSpPr>
            <p:nvPr/>
          </p:nvGrpSpPr>
          <p:grpSpPr bwMode="auto">
            <a:xfrm>
              <a:off x="2095" y="2699"/>
              <a:ext cx="353" cy="123"/>
              <a:chOff x="2160" y="2016"/>
              <a:chExt cx="816" cy="277"/>
            </a:xfrm>
          </p:grpSpPr>
          <p:sp>
            <p:nvSpPr>
              <p:cNvPr id="96300" name="Rectangle 179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6301" name="Rectangle 180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6302" name="Rectangle 181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6303" name="Line 182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6304" name="Freeform 183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96289" name="Group 184"/>
          <p:cNvGrpSpPr>
            <a:grpSpLocks/>
          </p:cNvGrpSpPr>
          <p:nvPr/>
        </p:nvGrpSpPr>
        <p:grpSpPr bwMode="auto">
          <a:xfrm>
            <a:off x="6580188" y="3868738"/>
            <a:ext cx="1497012" cy="609600"/>
            <a:chOff x="4128" y="2529"/>
            <a:chExt cx="943" cy="384"/>
          </a:xfrm>
        </p:grpSpPr>
        <p:sp>
          <p:nvSpPr>
            <p:cNvPr id="96291" name="Rectangle 185"/>
            <p:cNvSpPr>
              <a:spLocks noChangeArrowheads="1"/>
            </p:cNvSpPr>
            <p:nvPr/>
          </p:nvSpPr>
          <p:spPr bwMode="auto">
            <a:xfrm>
              <a:off x="4128" y="2529"/>
              <a:ext cx="943" cy="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400" b="1">
                  <a:solidFill>
                    <a:schemeClr val="bg2"/>
                  </a:solidFill>
                  <a:latin typeface="Times New Roman" pitchFamily="18" charset="0"/>
                </a:rPr>
                <a:t>IPsec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</a:pPr>
              <a:r>
                <a:rPr lang="fr-FR" sz="1400" b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fr-FR" sz="18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96292" name="Group 186"/>
            <p:cNvGrpSpPr>
              <a:grpSpLocks/>
            </p:cNvGrpSpPr>
            <p:nvPr/>
          </p:nvGrpSpPr>
          <p:grpSpPr bwMode="auto">
            <a:xfrm>
              <a:off x="4128" y="2790"/>
              <a:ext cx="353" cy="123"/>
              <a:chOff x="2160" y="2016"/>
              <a:chExt cx="816" cy="277"/>
            </a:xfrm>
          </p:grpSpPr>
          <p:sp>
            <p:nvSpPr>
              <p:cNvPr id="96293" name="Rectangle 187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6294" name="Rectangle 188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6295" name="Rectangle 189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6296" name="Line 190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6297" name="Freeform 191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96290" name="Rectangle 192"/>
          <p:cNvSpPr>
            <a:spLocks noChangeArrowheads="1"/>
          </p:cNvSpPr>
          <p:nvPr/>
        </p:nvSpPr>
        <p:spPr bwMode="auto">
          <a:xfrm>
            <a:off x="503580" y="1310874"/>
            <a:ext cx="8458200" cy="260290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2"/>
              </a:buClr>
            </a:pPr>
            <a:r>
              <a:rPr lang="fr-FR" dirty="0" err="1">
                <a:solidFill>
                  <a:schemeClr val="bg2"/>
                </a:solidFill>
                <a:latin typeface="Times New Roman" pitchFamily="18" charset="0"/>
              </a:rPr>
              <a:t>Interconnecting</a:t>
            </a:r>
            <a:r>
              <a:rPr lang="fr-FR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dirty="0" err="1">
                <a:solidFill>
                  <a:schemeClr val="bg2"/>
                </a:solidFill>
                <a:latin typeface="Times New Roman" pitchFamily="18" charset="0"/>
              </a:rPr>
              <a:t>remote</a:t>
            </a:r>
            <a:r>
              <a:rPr lang="fr-FR" dirty="0">
                <a:solidFill>
                  <a:schemeClr val="bg2"/>
                </a:solidFill>
                <a:latin typeface="Times New Roman" pitchFamily="18" charset="0"/>
              </a:rPr>
              <a:t> sites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</a:pPr>
            <a:endParaRPr lang="fr-FR" dirty="0">
              <a:solidFill>
                <a:schemeClr val="bg2"/>
              </a:solidFill>
              <a:latin typeface="Times New Roman" pitchFamily="18" charset="0"/>
            </a:endParaRPr>
          </a:p>
          <a:p>
            <a:pPr algn="ctr">
              <a:spcBef>
                <a:spcPct val="20000"/>
              </a:spcBef>
              <a:buClr>
                <a:schemeClr val="bg2"/>
              </a:buClr>
            </a:pP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Establishment of an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tunnel (VPN)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2350D7-DBE5-3414-BD5B-921A0FA95C4E}"/>
              </a:ext>
            </a:extLst>
          </p:cNvPr>
          <p:cNvSpPr txBox="1"/>
          <p:nvPr/>
        </p:nvSpPr>
        <p:spPr>
          <a:xfrm>
            <a:off x="2897717" y="5498589"/>
            <a:ext cx="4784756" cy="3416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C0FEF9"/>
              </a:buClr>
              <a:buSzPct val="75000"/>
              <a:buFont typeface="Monotype Sorts" pitchFamily="2" charset="2"/>
              <a:buNone/>
            </a:pPr>
            <a:r>
              <a:rPr lang="en-US" sz="1800" dirty="0">
                <a:solidFill>
                  <a:schemeClr val="bg2"/>
                </a:solidFill>
                <a:latin typeface="Times New Roman" pitchFamily="18" charset="0"/>
              </a:rPr>
              <a:t>-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3FEC89BA-93BB-481D-B133-91F8EA3E3F67}" type="slidenum">
              <a:rPr lang="fr-FR">
                <a:latin typeface="+mn-lt"/>
              </a:rPr>
              <a:pPr defTabSz="762000">
                <a:defRPr/>
              </a:pPr>
              <a:t>36</a:t>
            </a:fld>
            <a:endParaRPr lang="fr-FR">
              <a:latin typeface="+mn-lt"/>
            </a:endParaRPr>
          </a:p>
        </p:txBody>
      </p:sp>
      <p:sp>
        <p:nvSpPr>
          <p:cNvPr id="98307" name="Rectangle 2"/>
          <p:cNvSpPr>
            <a:spLocks noChangeArrowheads="1"/>
          </p:cNvSpPr>
          <p:nvPr/>
        </p:nvSpPr>
        <p:spPr bwMode="auto">
          <a:xfrm>
            <a:off x="611188" y="1628775"/>
            <a:ext cx="8458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C0FEF9"/>
              </a:buClr>
              <a:buSzPct val="75000"/>
              <a:buFont typeface="Monotype Sorts" pitchFamily="2" charset="2"/>
              <a:buNone/>
            </a:pPr>
            <a:r>
              <a:rPr lang="en-US" sz="3200" dirty="0">
                <a:solidFill>
                  <a:schemeClr val="bg2"/>
                </a:solidFill>
                <a:latin typeface="Times New Roman" pitchFamily="18" charset="0"/>
              </a:rPr>
              <a:t>Authentication within (IPsec) VPN</a:t>
            </a: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60000"/>
              <a:buFont typeface="Monotype Sorts" pitchFamily="2" charset="2"/>
              <a:buChar char="l"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Gateways authenticate to each other: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Based on a pre-shared key (password)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Based on a public key certificate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endParaRPr lang="en-US" sz="24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342900" indent="-342900">
              <a:spcBef>
                <a:spcPct val="20000"/>
              </a:spcBef>
              <a:buClr>
                <a:schemeClr val="bg2"/>
              </a:buClr>
              <a:buSzPct val="60000"/>
              <a:buFont typeface="Monotype Sorts" pitchFamily="2" charset="2"/>
              <a:buChar char="l"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Users authenticate:</a:t>
            </a:r>
          </a:p>
          <a:p>
            <a:pPr marL="742950" lvl="1" indent="-285750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Based on a password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EF439C-C79B-0132-395B-02FD887519FC}"/>
              </a:ext>
            </a:extLst>
          </p:cNvPr>
          <p:cNvSpPr txBox="1">
            <a:spLocks/>
          </p:cNvSpPr>
          <p:nvPr/>
        </p:nvSpPr>
        <p:spPr>
          <a:xfrm>
            <a:off x="446414" y="138609"/>
            <a:ext cx="8229600" cy="65781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fr-FR" sz="3600" kern="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3600" kern="0" dirty="0">
                <a:solidFill>
                  <a:schemeClr val="bg2"/>
                </a:solidFill>
                <a:latin typeface="Times New Roman" pitchFamily="18" charset="0"/>
              </a:rPr>
              <a:t> VPN</a:t>
            </a:r>
            <a:endParaRPr lang="en-GB" sz="3600" kern="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009839E6-9EA7-4E02-81B3-06FB64E484CB}" type="slidenum">
              <a:rPr lang="fr-FR">
                <a:latin typeface="+mn-lt"/>
              </a:rPr>
              <a:pPr defTabSz="762000">
                <a:defRPr/>
              </a:pPr>
              <a:t>37</a:t>
            </a:fld>
            <a:endParaRPr lang="fr-FR">
              <a:latin typeface="+mn-lt"/>
            </a:endParaRPr>
          </a:p>
        </p:txBody>
      </p:sp>
      <p:sp>
        <p:nvSpPr>
          <p:cNvPr id="99331" name="Rectangle 2"/>
          <p:cNvSpPr>
            <a:spLocks noChangeArrowheads="1"/>
          </p:cNvSpPr>
          <p:nvPr/>
        </p:nvSpPr>
        <p:spPr bwMode="auto">
          <a:xfrm>
            <a:off x="342900" y="1254126"/>
            <a:ext cx="8458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Layer Two Tunneling Protocol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L2TP/IPsec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Remote access scenario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</a:pPr>
            <a:endParaRPr lang="en-US" dirty="0">
              <a:solidFill>
                <a:schemeClr val="bg2"/>
              </a:solidFill>
              <a:latin typeface="Times New Roman" pitchFamily="18" charset="0"/>
            </a:endParaRPr>
          </a:p>
          <a:p>
            <a:pPr marL="190500" lvl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Establishing an IPsec session between the nomad and the IPsec gateway (every next packets are protected by IPsec)</a:t>
            </a:r>
          </a:p>
          <a:p>
            <a:pPr marL="190500" lvl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Establishing an L2TP tunnel between a nomad and a gateway</a:t>
            </a:r>
          </a:p>
          <a:p>
            <a:pPr algn="ctr">
              <a:spcBef>
                <a:spcPct val="20000"/>
              </a:spcBef>
              <a:buClr>
                <a:schemeClr val="bg2"/>
              </a:buClr>
            </a:pPr>
            <a:endParaRPr lang="en-US" sz="320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grpSp>
        <p:nvGrpSpPr>
          <p:cNvPr id="99332" name="Group 3"/>
          <p:cNvGrpSpPr>
            <a:grpSpLocks/>
          </p:cNvGrpSpPr>
          <p:nvPr/>
        </p:nvGrpSpPr>
        <p:grpSpPr bwMode="auto">
          <a:xfrm>
            <a:off x="584200" y="4713288"/>
            <a:ext cx="2195513" cy="990600"/>
            <a:chOff x="2201" y="916"/>
            <a:chExt cx="1571" cy="1192"/>
          </a:xfrm>
        </p:grpSpPr>
        <p:grpSp>
          <p:nvGrpSpPr>
            <p:cNvPr id="99560" name="Group 4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99562" name="Oval 5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63" name="Oval 6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64" name="Oval 7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65" name="Oval 8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66" name="Oval 9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67" name="Oval 10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68" name="Oval 11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99561" name="Oval 12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99333" name="Group 13"/>
          <p:cNvGrpSpPr>
            <a:grpSpLocks/>
          </p:cNvGrpSpPr>
          <p:nvPr/>
        </p:nvGrpSpPr>
        <p:grpSpPr bwMode="auto">
          <a:xfrm>
            <a:off x="1789113" y="4789488"/>
            <a:ext cx="1828800" cy="658812"/>
            <a:chOff x="1200" y="2304"/>
            <a:chExt cx="1152" cy="415"/>
          </a:xfrm>
        </p:grpSpPr>
        <p:sp>
          <p:nvSpPr>
            <p:cNvPr id="99553" name="Rectangle 14"/>
            <p:cNvSpPr>
              <a:spLocks noChangeArrowheads="1"/>
            </p:cNvSpPr>
            <p:nvPr/>
          </p:nvSpPr>
          <p:spPr bwMode="auto">
            <a:xfrm>
              <a:off x="1200" y="2304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en-US" sz="1800" b="1">
                  <a:solidFill>
                    <a:schemeClr val="bg2"/>
                  </a:solidFill>
                  <a:latin typeface="Times New Roman" pitchFamily="18" charset="0"/>
                </a:rPr>
                <a:t>IPsec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en-US" sz="1800" b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en-US" sz="2000" b="1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99554" name="Group 15"/>
            <p:cNvGrpSpPr>
              <a:grpSpLocks/>
            </p:cNvGrpSpPr>
            <p:nvPr/>
          </p:nvGrpSpPr>
          <p:grpSpPr bwMode="auto">
            <a:xfrm>
              <a:off x="1200" y="2575"/>
              <a:ext cx="432" cy="144"/>
              <a:chOff x="2160" y="2016"/>
              <a:chExt cx="816" cy="277"/>
            </a:xfrm>
          </p:grpSpPr>
          <p:sp>
            <p:nvSpPr>
              <p:cNvPr id="99555" name="Rectangle 16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56" name="Rectangle 17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57" name="Rectangle 18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58" name="Line 19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59" name="Freeform 20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99334" name="Group 21"/>
          <p:cNvGrpSpPr>
            <a:grpSpLocks/>
          </p:cNvGrpSpPr>
          <p:nvPr/>
        </p:nvGrpSpPr>
        <p:grpSpPr bwMode="auto">
          <a:xfrm>
            <a:off x="3770313" y="4865688"/>
            <a:ext cx="2195512" cy="990600"/>
            <a:chOff x="2201" y="916"/>
            <a:chExt cx="1571" cy="1192"/>
          </a:xfrm>
        </p:grpSpPr>
        <p:grpSp>
          <p:nvGrpSpPr>
            <p:cNvPr id="99544" name="Group 22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99546" name="Oval 23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47" name="Oval 24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48" name="Oval 25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49" name="Oval 26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50" name="Oval 27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51" name="Oval 28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552" name="Oval 29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33CCCC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99545" name="Oval 30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33CCCC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99335" name="Rectangle 31"/>
          <p:cNvSpPr>
            <a:spLocks noChangeArrowheads="1"/>
          </p:cNvSpPr>
          <p:nvPr/>
        </p:nvSpPr>
        <p:spPr bwMode="auto">
          <a:xfrm>
            <a:off x="2474913" y="5373688"/>
            <a:ext cx="48768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 eaLnBrk="0" hangingPunct="0">
              <a:spcBef>
                <a:spcPct val="20000"/>
              </a:spcBef>
              <a:buClr>
                <a:schemeClr val="bg2"/>
              </a:buClr>
            </a:pPr>
            <a:r>
              <a:rPr lang="en-US" sz="2400">
                <a:solidFill>
                  <a:schemeClr val="bg2"/>
                </a:solidFill>
                <a:latin typeface="Times New Roman" pitchFamily="18" charset="0"/>
              </a:rPr>
              <a:t>L2TP tunnel protected by IPsec</a:t>
            </a:r>
          </a:p>
        </p:txBody>
      </p:sp>
      <p:sp>
        <p:nvSpPr>
          <p:cNvPr id="99336" name="Line 32"/>
          <p:cNvSpPr>
            <a:spLocks noChangeShapeType="1"/>
          </p:cNvSpPr>
          <p:nvPr/>
        </p:nvSpPr>
        <p:spPr bwMode="auto">
          <a:xfrm flipV="1">
            <a:off x="2551113" y="5322888"/>
            <a:ext cx="46958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99337" name="Group 33"/>
          <p:cNvGrpSpPr>
            <a:grpSpLocks/>
          </p:cNvGrpSpPr>
          <p:nvPr/>
        </p:nvGrpSpPr>
        <p:grpSpPr bwMode="auto">
          <a:xfrm>
            <a:off x="7351713" y="5130800"/>
            <a:ext cx="749300" cy="674688"/>
            <a:chOff x="5137" y="1344"/>
            <a:chExt cx="472" cy="425"/>
          </a:xfrm>
        </p:grpSpPr>
        <p:grpSp>
          <p:nvGrpSpPr>
            <p:cNvPr id="99433" name="Group 34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99541" name="Freeform 35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42" name="Freeform 36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43" name="Freeform 37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tx1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99434" name="Freeform 38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99435" name="Group 39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99538" name="Freeform 40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39" name="Freeform 41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40" name="Freeform 42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99436" name="Group 43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99531" name="Freeform 44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32" name="Line 45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33" name="Line 46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34" name="Line 47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35" name="Line 48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36" name="Line 49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537" name="Line 50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99437" name="Group 51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99500" name="Group 52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99529" name="Freeform 53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30" name="Freeform 54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99501" name="Group 55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99502" name="Freeform 56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03" name="Freeform 57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04" name="Freeform 58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05" name="Freeform 59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06" name="Freeform 60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07" name="Freeform 61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08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09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0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1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2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3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4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5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6" name="Line 70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7" name="Line 71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8" name="Line 72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19" name="Line 73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0" name="Line 74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1" name="Line 75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2" name="Line 76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3" name="Line 77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4" name="Line 78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5" name="Line 79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6" name="Line 80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7" name="Line 81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528" name="Line 82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99438" name="Group 83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99442" name="Group 84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99494" name="Freeform 85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95" name="Freeform 86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96" name="Freeform 87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97" name="Freeform 88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98" name="Freeform 89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99" name="Freeform 90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99443" name="Group 91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99481" name="Group 92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99485" name="Freeform 93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86" name="Freeform 94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87" name="Freeform 95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88" name="Freeform 96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89" name="Freeform 97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90" name="Freeform 98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91" name="Freeform 99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92" name="Freeform 100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93" name="Freeform 101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99482" name="Group 102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99483" name="Freeform 103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484" name="Freeform 104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99444" name="Freeform 105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45" name="Freeform 106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46" name="Freeform 107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47" name="Freeform 108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48" name="Freeform 109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49" name="Freeform 110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50" name="Freeform 111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51" name="Freeform 112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52" name="Freeform 113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53" name="Freeform 114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54" name="Freeform 115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99455" name="Group 116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99471" name="Freeform 117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2" name="Freeform 118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3" name="Freeform 119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4" name="Freeform 120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5" name="Freeform 121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6" name="Freeform 122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7" name="Freeform 123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8" name="Freeform 124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9" name="Freeform 125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80" name="Freeform 126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99456" name="Group 127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99457" name="Freeform 128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58" name="Freeform 129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59" name="Freeform 130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0" name="Freeform 131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1" name="Freeform 132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2" name="Freeform 133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3" name="Freeform 134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4" name="Freeform 135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5" name="Freeform 136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6" name="Freeform 137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7" name="Freeform 138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8" name="Freeform 139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69" name="Freeform 140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470" name="Freeform 141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99439" name="Group 142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99440" name="Freeform 143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41" name="Freeform 144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99338" name="Group 145"/>
          <p:cNvGrpSpPr>
            <a:grpSpLocks/>
          </p:cNvGrpSpPr>
          <p:nvPr/>
        </p:nvGrpSpPr>
        <p:grpSpPr bwMode="auto">
          <a:xfrm>
            <a:off x="592138" y="4891088"/>
            <a:ext cx="815975" cy="704850"/>
            <a:chOff x="1502" y="1344"/>
            <a:chExt cx="514" cy="444"/>
          </a:xfrm>
        </p:grpSpPr>
        <p:sp>
          <p:nvSpPr>
            <p:cNvPr id="99339" name="Freeform 146"/>
            <p:cNvSpPr>
              <a:spLocks/>
            </p:cNvSpPr>
            <p:nvPr/>
          </p:nvSpPr>
          <p:spPr bwMode="auto">
            <a:xfrm>
              <a:off x="1750" y="1540"/>
              <a:ext cx="153" cy="106"/>
            </a:xfrm>
            <a:custGeom>
              <a:avLst/>
              <a:gdLst>
                <a:gd name="T0" fmla="*/ 152 w 238"/>
                <a:gd name="T1" fmla="*/ 32 h 145"/>
                <a:gd name="T2" fmla="*/ 152 w 238"/>
                <a:gd name="T3" fmla="*/ 105 h 145"/>
                <a:gd name="T4" fmla="*/ 0 w 238"/>
                <a:gd name="T5" fmla="*/ 52 h 145"/>
                <a:gd name="T6" fmla="*/ 0 w 238"/>
                <a:gd name="T7" fmla="*/ 0 h 145"/>
                <a:gd name="T8" fmla="*/ 152 w 238"/>
                <a:gd name="T9" fmla="*/ 32 h 1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38"/>
                <a:gd name="T16" fmla="*/ 0 h 145"/>
                <a:gd name="T17" fmla="*/ 238 w 238"/>
                <a:gd name="T18" fmla="*/ 145 h 1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38" h="145">
                  <a:moveTo>
                    <a:pt x="237" y="44"/>
                  </a:moveTo>
                  <a:lnTo>
                    <a:pt x="237" y="144"/>
                  </a:lnTo>
                  <a:lnTo>
                    <a:pt x="0" y="71"/>
                  </a:lnTo>
                  <a:lnTo>
                    <a:pt x="0" y="0"/>
                  </a:lnTo>
                  <a:lnTo>
                    <a:pt x="237" y="44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9340" name="Freeform 147"/>
            <p:cNvSpPr>
              <a:spLocks/>
            </p:cNvSpPr>
            <p:nvPr/>
          </p:nvSpPr>
          <p:spPr bwMode="auto">
            <a:xfrm>
              <a:off x="1902" y="1565"/>
              <a:ext cx="114" cy="81"/>
            </a:xfrm>
            <a:custGeom>
              <a:avLst/>
              <a:gdLst>
                <a:gd name="T0" fmla="*/ 0 w 177"/>
                <a:gd name="T1" fmla="*/ 7 h 111"/>
                <a:gd name="T2" fmla="*/ 0 w 177"/>
                <a:gd name="T3" fmla="*/ 80 h 111"/>
                <a:gd name="T4" fmla="*/ 113 w 177"/>
                <a:gd name="T5" fmla="*/ 63 h 111"/>
                <a:gd name="T6" fmla="*/ 113 w 177"/>
                <a:gd name="T7" fmla="*/ 0 h 111"/>
                <a:gd name="T8" fmla="*/ 0 w 177"/>
                <a:gd name="T9" fmla="*/ 7 h 1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7"/>
                <a:gd name="T16" fmla="*/ 0 h 111"/>
                <a:gd name="T17" fmla="*/ 177 w 177"/>
                <a:gd name="T18" fmla="*/ 111 h 11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7" h="111">
                  <a:moveTo>
                    <a:pt x="0" y="10"/>
                  </a:moveTo>
                  <a:lnTo>
                    <a:pt x="0" y="110"/>
                  </a:lnTo>
                  <a:lnTo>
                    <a:pt x="176" y="86"/>
                  </a:lnTo>
                  <a:lnTo>
                    <a:pt x="176" y="0"/>
                  </a:lnTo>
                  <a:lnTo>
                    <a:pt x="0" y="1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9341" name="Freeform 148"/>
            <p:cNvSpPr>
              <a:spLocks/>
            </p:cNvSpPr>
            <p:nvPr/>
          </p:nvSpPr>
          <p:spPr bwMode="auto">
            <a:xfrm>
              <a:off x="1750" y="1540"/>
              <a:ext cx="266" cy="33"/>
            </a:xfrm>
            <a:custGeom>
              <a:avLst/>
              <a:gdLst>
                <a:gd name="T0" fmla="*/ 265 w 414"/>
                <a:gd name="T1" fmla="*/ 25 h 45"/>
                <a:gd name="T2" fmla="*/ 151 w 414"/>
                <a:gd name="T3" fmla="*/ 32 h 45"/>
                <a:gd name="T4" fmla="*/ 0 w 414"/>
                <a:gd name="T5" fmla="*/ 0 h 45"/>
                <a:gd name="T6" fmla="*/ 111 w 414"/>
                <a:gd name="T7" fmla="*/ 0 h 45"/>
                <a:gd name="T8" fmla="*/ 265 w 414"/>
                <a:gd name="T9" fmla="*/ 25 h 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14"/>
                <a:gd name="T16" fmla="*/ 0 h 45"/>
                <a:gd name="T17" fmla="*/ 414 w 414"/>
                <a:gd name="T18" fmla="*/ 45 h 4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14" h="45">
                  <a:moveTo>
                    <a:pt x="413" y="34"/>
                  </a:moveTo>
                  <a:lnTo>
                    <a:pt x="235" y="44"/>
                  </a:lnTo>
                  <a:lnTo>
                    <a:pt x="0" y="0"/>
                  </a:lnTo>
                  <a:lnTo>
                    <a:pt x="173" y="0"/>
                  </a:lnTo>
                  <a:lnTo>
                    <a:pt x="413" y="34"/>
                  </a:lnTo>
                </a:path>
              </a:pathLst>
            </a:custGeom>
            <a:solidFill>
              <a:srgbClr val="C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9342" name="Freeform 149"/>
            <p:cNvSpPr>
              <a:spLocks/>
            </p:cNvSpPr>
            <p:nvPr/>
          </p:nvSpPr>
          <p:spPr bwMode="auto">
            <a:xfrm>
              <a:off x="1833" y="1532"/>
              <a:ext cx="97" cy="30"/>
            </a:xfrm>
            <a:custGeom>
              <a:avLst/>
              <a:gdLst>
                <a:gd name="T0" fmla="*/ 96 w 151"/>
                <a:gd name="T1" fmla="*/ 16 h 42"/>
                <a:gd name="T2" fmla="*/ 96 w 151"/>
                <a:gd name="T3" fmla="*/ 26 h 42"/>
                <a:gd name="T4" fmla="*/ 51 w 151"/>
                <a:gd name="T5" fmla="*/ 29 h 42"/>
                <a:gd name="T6" fmla="*/ 0 w 151"/>
                <a:gd name="T7" fmla="*/ 19 h 42"/>
                <a:gd name="T8" fmla="*/ 0 w 151"/>
                <a:gd name="T9" fmla="*/ 0 h 42"/>
                <a:gd name="T10" fmla="*/ 96 w 151"/>
                <a:gd name="T11" fmla="*/ 16 h 42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51"/>
                <a:gd name="T19" fmla="*/ 0 h 42"/>
                <a:gd name="T20" fmla="*/ 151 w 151"/>
                <a:gd name="T21" fmla="*/ 42 h 42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51" h="42">
                  <a:moveTo>
                    <a:pt x="150" y="23"/>
                  </a:moveTo>
                  <a:lnTo>
                    <a:pt x="150" y="37"/>
                  </a:lnTo>
                  <a:lnTo>
                    <a:pt x="80" y="41"/>
                  </a:lnTo>
                  <a:lnTo>
                    <a:pt x="0" y="26"/>
                  </a:lnTo>
                  <a:lnTo>
                    <a:pt x="0" y="0"/>
                  </a:lnTo>
                  <a:lnTo>
                    <a:pt x="150" y="23"/>
                  </a:lnTo>
                </a:path>
              </a:pathLst>
            </a:custGeom>
            <a:solidFill>
              <a:srgbClr val="60606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9343" name="Freeform 150"/>
            <p:cNvSpPr>
              <a:spLocks/>
            </p:cNvSpPr>
            <p:nvPr/>
          </p:nvSpPr>
          <p:spPr bwMode="auto">
            <a:xfrm>
              <a:off x="1780" y="1404"/>
              <a:ext cx="124" cy="148"/>
            </a:xfrm>
            <a:custGeom>
              <a:avLst/>
              <a:gdLst>
                <a:gd name="T0" fmla="*/ 106 w 193"/>
                <a:gd name="T1" fmla="*/ 147 h 203"/>
                <a:gd name="T2" fmla="*/ 123 w 193"/>
                <a:gd name="T3" fmla="*/ 4 h 203"/>
                <a:gd name="T4" fmla="*/ 17 w 193"/>
                <a:gd name="T5" fmla="*/ 0 h 203"/>
                <a:gd name="T6" fmla="*/ 0 w 193"/>
                <a:gd name="T7" fmla="*/ 127 h 203"/>
                <a:gd name="T8" fmla="*/ 106 w 193"/>
                <a:gd name="T9" fmla="*/ 147 h 2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93"/>
                <a:gd name="T16" fmla="*/ 0 h 203"/>
                <a:gd name="T17" fmla="*/ 193 w 193"/>
                <a:gd name="T18" fmla="*/ 203 h 20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93" h="203">
                  <a:moveTo>
                    <a:pt x="165" y="202"/>
                  </a:moveTo>
                  <a:lnTo>
                    <a:pt x="192" y="6"/>
                  </a:lnTo>
                  <a:lnTo>
                    <a:pt x="27" y="0"/>
                  </a:lnTo>
                  <a:lnTo>
                    <a:pt x="0" y="174"/>
                  </a:lnTo>
                  <a:lnTo>
                    <a:pt x="165" y="202"/>
                  </a:lnTo>
                </a:path>
              </a:pathLst>
            </a:custGeom>
            <a:solidFill>
              <a:srgbClr val="A0A0A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9344" name="Freeform 151"/>
            <p:cNvSpPr>
              <a:spLocks/>
            </p:cNvSpPr>
            <p:nvPr/>
          </p:nvSpPr>
          <p:spPr bwMode="auto">
            <a:xfrm>
              <a:off x="1886" y="1408"/>
              <a:ext cx="109" cy="148"/>
            </a:xfrm>
            <a:custGeom>
              <a:avLst/>
              <a:gdLst>
                <a:gd name="T0" fmla="*/ 17 w 170"/>
                <a:gd name="T1" fmla="*/ 0 h 202"/>
                <a:gd name="T2" fmla="*/ 108 w 170"/>
                <a:gd name="T3" fmla="*/ 33 h 202"/>
                <a:gd name="T4" fmla="*/ 96 w 170"/>
                <a:gd name="T5" fmla="*/ 147 h 202"/>
                <a:gd name="T6" fmla="*/ 0 w 170"/>
                <a:gd name="T7" fmla="*/ 144 h 202"/>
                <a:gd name="T8" fmla="*/ 17 w 170"/>
                <a:gd name="T9" fmla="*/ 0 h 2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70"/>
                <a:gd name="T16" fmla="*/ 0 h 202"/>
                <a:gd name="T17" fmla="*/ 170 w 170"/>
                <a:gd name="T18" fmla="*/ 202 h 20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70" h="202">
                  <a:moveTo>
                    <a:pt x="27" y="0"/>
                  </a:moveTo>
                  <a:lnTo>
                    <a:pt x="169" y="45"/>
                  </a:lnTo>
                  <a:lnTo>
                    <a:pt x="149" y="201"/>
                  </a:lnTo>
                  <a:lnTo>
                    <a:pt x="0" y="196"/>
                  </a:lnTo>
                  <a:lnTo>
                    <a:pt x="27" y="0"/>
                  </a:lnTo>
                </a:path>
              </a:pathLst>
            </a:custGeom>
            <a:solidFill>
              <a:srgbClr val="80808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99345" name="Freeform 152"/>
            <p:cNvSpPr>
              <a:spLocks/>
            </p:cNvSpPr>
            <p:nvPr/>
          </p:nvSpPr>
          <p:spPr bwMode="auto">
            <a:xfrm>
              <a:off x="1795" y="1419"/>
              <a:ext cx="88" cy="111"/>
            </a:xfrm>
            <a:custGeom>
              <a:avLst/>
              <a:gdLst>
                <a:gd name="T0" fmla="*/ 87 w 138"/>
                <a:gd name="T1" fmla="*/ 5 h 153"/>
                <a:gd name="T2" fmla="*/ 75 w 138"/>
                <a:gd name="T3" fmla="*/ 110 h 153"/>
                <a:gd name="T4" fmla="*/ 0 w 138"/>
                <a:gd name="T5" fmla="*/ 98 h 153"/>
                <a:gd name="T6" fmla="*/ 13 w 138"/>
                <a:gd name="T7" fmla="*/ 0 h 153"/>
                <a:gd name="T8" fmla="*/ 87 w 138"/>
                <a:gd name="T9" fmla="*/ 5 h 1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38"/>
                <a:gd name="T16" fmla="*/ 0 h 153"/>
                <a:gd name="T17" fmla="*/ 138 w 138"/>
                <a:gd name="T18" fmla="*/ 153 h 1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38" h="153">
                  <a:moveTo>
                    <a:pt x="137" y="7"/>
                  </a:moveTo>
                  <a:lnTo>
                    <a:pt x="117" y="152"/>
                  </a:lnTo>
                  <a:lnTo>
                    <a:pt x="0" y="135"/>
                  </a:lnTo>
                  <a:lnTo>
                    <a:pt x="20" y="0"/>
                  </a:lnTo>
                  <a:lnTo>
                    <a:pt x="137" y="7"/>
                  </a:lnTo>
                </a:path>
              </a:pathLst>
            </a:custGeom>
            <a:solidFill>
              <a:srgbClr val="00C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99346" name="Group 153"/>
            <p:cNvGrpSpPr>
              <a:grpSpLocks/>
            </p:cNvGrpSpPr>
            <p:nvPr/>
          </p:nvGrpSpPr>
          <p:grpSpPr bwMode="auto">
            <a:xfrm>
              <a:off x="1761" y="1551"/>
              <a:ext cx="87" cy="69"/>
              <a:chOff x="405" y="1877"/>
              <a:chExt cx="136" cy="95"/>
            </a:xfrm>
          </p:grpSpPr>
          <p:sp>
            <p:nvSpPr>
              <p:cNvPr id="99426" name="Freeform 154"/>
              <p:cNvSpPr>
                <a:spLocks/>
              </p:cNvSpPr>
              <p:nvPr/>
            </p:nvSpPr>
            <p:spPr bwMode="auto">
              <a:xfrm>
                <a:off x="405" y="1877"/>
                <a:ext cx="136" cy="95"/>
              </a:xfrm>
              <a:custGeom>
                <a:avLst/>
                <a:gdLst>
                  <a:gd name="T0" fmla="*/ 0 w 136"/>
                  <a:gd name="T1" fmla="*/ 0 h 95"/>
                  <a:gd name="T2" fmla="*/ 135 w 136"/>
                  <a:gd name="T3" fmla="*/ 29 h 95"/>
                  <a:gd name="T4" fmla="*/ 135 w 136"/>
                  <a:gd name="T5" fmla="*/ 94 h 95"/>
                  <a:gd name="T6" fmla="*/ 0 w 136"/>
                  <a:gd name="T7" fmla="*/ 53 h 95"/>
                  <a:gd name="T8" fmla="*/ 0 w 136"/>
                  <a:gd name="T9" fmla="*/ 0 h 9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36"/>
                  <a:gd name="T16" fmla="*/ 0 h 95"/>
                  <a:gd name="T17" fmla="*/ 136 w 136"/>
                  <a:gd name="T18" fmla="*/ 95 h 9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36" h="95">
                    <a:moveTo>
                      <a:pt x="0" y="0"/>
                    </a:moveTo>
                    <a:lnTo>
                      <a:pt x="135" y="29"/>
                    </a:lnTo>
                    <a:lnTo>
                      <a:pt x="135" y="94"/>
                    </a:lnTo>
                    <a:lnTo>
                      <a:pt x="0" y="53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27" name="Line 155"/>
              <p:cNvSpPr>
                <a:spLocks noChangeShapeType="1"/>
              </p:cNvSpPr>
              <p:nvPr/>
            </p:nvSpPr>
            <p:spPr bwMode="auto">
              <a:xfrm flipH="1" flipV="1">
                <a:off x="418" y="1900"/>
                <a:ext cx="35" cy="8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28" name="Line 156"/>
              <p:cNvSpPr>
                <a:spLocks noChangeShapeType="1"/>
              </p:cNvSpPr>
              <p:nvPr/>
            </p:nvSpPr>
            <p:spPr bwMode="auto">
              <a:xfrm>
                <a:off x="472" y="1914"/>
                <a:ext cx="46" cy="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29" name="Line 157"/>
              <p:cNvSpPr>
                <a:spLocks noChangeShapeType="1"/>
              </p:cNvSpPr>
              <p:nvPr/>
            </p:nvSpPr>
            <p:spPr bwMode="auto">
              <a:xfrm>
                <a:off x="462" y="1890"/>
                <a:ext cx="0" cy="6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30" name="Line 158"/>
              <p:cNvSpPr>
                <a:spLocks noChangeShapeType="1"/>
              </p:cNvSpPr>
              <p:nvPr/>
            </p:nvSpPr>
            <p:spPr bwMode="auto">
              <a:xfrm>
                <a:off x="527" y="1904"/>
                <a:ext cx="0" cy="65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31" name="Line 159"/>
              <p:cNvSpPr>
                <a:spLocks noChangeShapeType="1"/>
              </p:cNvSpPr>
              <p:nvPr/>
            </p:nvSpPr>
            <p:spPr bwMode="auto">
              <a:xfrm>
                <a:off x="407" y="1903"/>
                <a:ext cx="121" cy="3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32" name="Line 160"/>
              <p:cNvSpPr>
                <a:spLocks noChangeShapeType="1"/>
              </p:cNvSpPr>
              <p:nvPr/>
            </p:nvSpPr>
            <p:spPr bwMode="auto">
              <a:xfrm flipH="1" flipV="1">
                <a:off x="405" y="1893"/>
                <a:ext cx="122" cy="2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99347" name="Group 161"/>
            <p:cNvGrpSpPr>
              <a:grpSpLocks/>
            </p:cNvGrpSpPr>
            <p:nvPr/>
          </p:nvGrpSpPr>
          <p:grpSpPr bwMode="auto">
            <a:xfrm>
              <a:off x="1832" y="1617"/>
              <a:ext cx="35" cy="29"/>
              <a:chOff x="516" y="1967"/>
              <a:chExt cx="54" cy="40"/>
            </a:xfrm>
          </p:grpSpPr>
          <p:sp>
            <p:nvSpPr>
              <p:cNvPr id="99424" name="Freeform 162"/>
              <p:cNvSpPr>
                <a:spLocks/>
              </p:cNvSpPr>
              <p:nvPr/>
            </p:nvSpPr>
            <p:spPr bwMode="auto">
              <a:xfrm>
                <a:off x="553" y="1967"/>
                <a:ext cx="17" cy="40"/>
              </a:xfrm>
              <a:custGeom>
                <a:avLst/>
                <a:gdLst>
                  <a:gd name="T0" fmla="*/ 11 w 17"/>
                  <a:gd name="T1" fmla="*/ 0 h 40"/>
                  <a:gd name="T2" fmla="*/ 16 w 17"/>
                  <a:gd name="T3" fmla="*/ 36 h 40"/>
                  <a:gd name="T4" fmla="*/ 5 w 17"/>
                  <a:gd name="T5" fmla="*/ 39 h 40"/>
                  <a:gd name="T6" fmla="*/ 0 w 17"/>
                  <a:gd name="T7" fmla="*/ 2 h 40"/>
                  <a:gd name="T8" fmla="*/ 11 w 17"/>
                  <a:gd name="T9" fmla="*/ 0 h 4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7"/>
                  <a:gd name="T16" fmla="*/ 0 h 40"/>
                  <a:gd name="T17" fmla="*/ 17 w 17"/>
                  <a:gd name="T18" fmla="*/ 40 h 4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7" h="40">
                    <a:moveTo>
                      <a:pt x="11" y="0"/>
                    </a:moveTo>
                    <a:lnTo>
                      <a:pt x="16" y="36"/>
                    </a:lnTo>
                    <a:lnTo>
                      <a:pt x="5" y="39"/>
                    </a:lnTo>
                    <a:lnTo>
                      <a:pt x="0" y="2"/>
                    </a:lnTo>
                    <a:lnTo>
                      <a:pt x="11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25" name="Freeform 163"/>
              <p:cNvSpPr>
                <a:spLocks/>
              </p:cNvSpPr>
              <p:nvPr/>
            </p:nvSpPr>
            <p:spPr bwMode="auto">
              <a:xfrm>
                <a:off x="516" y="1972"/>
                <a:ext cx="43" cy="35"/>
              </a:xfrm>
              <a:custGeom>
                <a:avLst/>
                <a:gdLst>
                  <a:gd name="T0" fmla="*/ 38 w 43"/>
                  <a:gd name="T1" fmla="*/ 1 h 35"/>
                  <a:gd name="T2" fmla="*/ 42 w 43"/>
                  <a:gd name="T3" fmla="*/ 34 h 35"/>
                  <a:gd name="T4" fmla="*/ 0 w 43"/>
                  <a:gd name="T5" fmla="*/ 17 h 35"/>
                  <a:gd name="T6" fmla="*/ 16 w 43"/>
                  <a:gd name="T7" fmla="*/ 12 h 35"/>
                  <a:gd name="T8" fmla="*/ 31 w 43"/>
                  <a:gd name="T9" fmla="*/ 19 h 35"/>
                  <a:gd name="T10" fmla="*/ 26 w 43"/>
                  <a:gd name="T11" fmla="*/ 0 h 35"/>
                  <a:gd name="T12" fmla="*/ 38 w 43"/>
                  <a:gd name="T13" fmla="*/ 1 h 35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35"/>
                  <a:gd name="T23" fmla="*/ 43 w 43"/>
                  <a:gd name="T24" fmla="*/ 35 h 35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35">
                    <a:moveTo>
                      <a:pt x="38" y="1"/>
                    </a:moveTo>
                    <a:lnTo>
                      <a:pt x="42" y="34"/>
                    </a:lnTo>
                    <a:lnTo>
                      <a:pt x="0" y="17"/>
                    </a:lnTo>
                    <a:lnTo>
                      <a:pt x="16" y="12"/>
                    </a:lnTo>
                    <a:lnTo>
                      <a:pt x="31" y="19"/>
                    </a:lnTo>
                    <a:lnTo>
                      <a:pt x="26" y="0"/>
                    </a:lnTo>
                    <a:lnTo>
                      <a:pt x="38" y="1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99348" name="Group 164"/>
            <p:cNvGrpSpPr>
              <a:grpSpLocks/>
            </p:cNvGrpSpPr>
            <p:nvPr/>
          </p:nvGrpSpPr>
          <p:grpSpPr bwMode="auto">
            <a:xfrm>
              <a:off x="1672" y="1553"/>
              <a:ext cx="208" cy="119"/>
              <a:chOff x="267" y="1879"/>
              <a:chExt cx="323" cy="163"/>
            </a:xfrm>
          </p:grpSpPr>
          <p:sp>
            <p:nvSpPr>
              <p:cNvPr id="99397" name="Freeform 165"/>
              <p:cNvSpPr>
                <a:spLocks/>
              </p:cNvSpPr>
              <p:nvPr/>
            </p:nvSpPr>
            <p:spPr bwMode="auto">
              <a:xfrm>
                <a:off x="268" y="1879"/>
                <a:ext cx="316" cy="144"/>
              </a:xfrm>
              <a:custGeom>
                <a:avLst/>
                <a:gdLst>
                  <a:gd name="T0" fmla="*/ 315 w 316"/>
                  <a:gd name="T1" fmla="*/ 61 h 144"/>
                  <a:gd name="T2" fmla="*/ 164 w 316"/>
                  <a:gd name="T3" fmla="*/ 143 h 144"/>
                  <a:gd name="T4" fmla="*/ 0 w 316"/>
                  <a:gd name="T5" fmla="*/ 63 h 144"/>
                  <a:gd name="T6" fmla="*/ 125 w 316"/>
                  <a:gd name="T7" fmla="*/ 0 h 144"/>
                  <a:gd name="T8" fmla="*/ 315 w 316"/>
                  <a:gd name="T9" fmla="*/ 61 h 14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316"/>
                  <a:gd name="T16" fmla="*/ 0 h 144"/>
                  <a:gd name="T17" fmla="*/ 316 w 316"/>
                  <a:gd name="T18" fmla="*/ 144 h 14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316" h="144">
                    <a:moveTo>
                      <a:pt x="315" y="61"/>
                    </a:moveTo>
                    <a:lnTo>
                      <a:pt x="164" y="143"/>
                    </a:lnTo>
                    <a:lnTo>
                      <a:pt x="0" y="63"/>
                    </a:lnTo>
                    <a:lnTo>
                      <a:pt x="125" y="0"/>
                    </a:lnTo>
                    <a:lnTo>
                      <a:pt x="315" y="61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398" name="Freeform 166"/>
              <p:cNvSpPr>
                <a:spLocks/>
              </p:cNvSpPr>
              <p:nvPr/>
            </p:nvSpPr>
            <p:spPr bwMode="auto">
              <a:xfrm>
                <a:off x="431" y="1940"/>
                <a:ext cx="159" cy="102"/>
              </a:xfrm>
              <a:custGeom>
                <a:avLst/>
                <a:gdLst>
                  <a:gd name="T0" fmla="*/ 152 w 159"/>
                  <a:gd name="T1" fmla="*/ 0 h 102"/>
                  <a:gd name="T2" fmla="*/ 0 w 159"/>
                  <a:gd name="T3" fmla="*/ 83 h 102"/>
                  <a:gd name="T4" fmla="*/ 4 w 159"/>
                  <a:gd name="T5" fmla="*/ 101 h 102"/>
                  <a:gd name="T6" fmla="*/ 158 w 159"/>
                  <a:gd name="T7" fmla="*/ 15 h 102"/>
                  <a:gd name="T8" fmla="*/ 152 w 159"/>
                  <a:gd name="T9" fmla="*/ 0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59"/>
                  <a:gd name="T16" fmla="*/ 0 h 102"/>
                  <a:gd name="T17" fmla="*/ 159 w 159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59" h="102">
                    <a:moveTo>
                      <a:pt x="152" y="0"/>
                    </a:moveTo>
                    <a:lnTo>
                      <a:pt x="0" y="83"/>
                    </a:lnTo>
                    <a:lnTo>
                      <a:pt x="4" y="101"/>
                    </a:lnTo>
                    <a:lnTo>
                      <a:pt x="158" y="15"/>
                    </a:lnTo>
                    <a:lnTo>
                      <a:pt x="152" y="0"/>
                    </a:lnTo>
                  </a:path>
                </a:pathLst>
              </a:custGeom>
              <a:solidFill>
                <a:srgbClr val="60606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399" name="Freeform 167"/>
              <p:cNvSpPr>
                <a:spLocks/>
              </p:cNvSpPr>
              <p:nvPr/>
            </p:nvSpPr>
            <p:spPr bwMode="auto">
              <a:xfrm>
                <a:off x="267" y="1942"/>
                <a:ext cx="169" cy="100"/>
              </a:xfrm>
              <a:custGeom>
                <a:avLst/>
                <a:gdLst>
                  <a:gd name="T0" fmla="*/ 168 w 169"/>
                  <a:gd name="T1" fmla="*/ 99 h 100"/>
                  <a:gd name="T2" fmla="*/ 163 w 169"/>
                  <a:gd name="T3" fmla="*/ 81 h 100"/>
                  <a:gd name="T4" fmla="*/ 0 w 169"/>
                  <a:gd name="T5" fmla="*/ 0 h 100"/>
                  <a:gd name="T6" fmla="*/ 5 w 169"/>
                  <a:gd name="T7" fmla="*/ 15 h 100"/>
                  <a:gd name="T8" fmla="*/ 168 w 169"/>
                  <a:gd name="T9" fmla="*/ 99 h 1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69"/>
                  <a:gd name="T16" fmla="*/ 0 h 100"/>
                  <a:gd name="T17" fmla="*/ 169 w 169"/>
                  <a:gd name="T18" fmla="*/ 100 h 1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69" h="100">
                    <a:moveTo>
                      <a:pt x="168" y="99"/>
                    </a:moveTo>
                    <a:lnTo>
                      <a:pt x="163" y="81"/>
                    </a:lnTo>
                    <a:lnTo>
                      <a:pt x="0" y="0"/>
                    </a:lnTo>
                    <a:lnTo>
                      <a:pt x="5" y="15"/>
                    </a:lnTo>
                    <a:lnTo>
                      <a:pt x="168" y="99"/>
                    </a:lnTo>
                  </a:path>
                </a:pathLst>
              </a:custGeom>
              <a:solidFill>
                <a:srgbClr val="40404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00" name="Freeform 168"/>
              <p:cNvSpPr>
                <a:spLocks/>
              </p:cNvSpPr>
              <p:nvPr/>
            </p:nvSpPr>
            <p:spPr bwMode="auto">
              <a:xfrm>
                <a:off x="395" y="1947"/>
                <a:ext cx="119" cy="56"/>
              </a:xfrm>
              <a:custGeom>
                <a:avLst/>
                <a:gdLst>
                  <a:gd name="T0" fmla="*/ 118 w 119"/>
                  <a:gd name="T1" fmla="*/ 14 h 56"/>
                  <a:gd name="T2" fmla="*/ 77 w 119"/>
                  <a:gd name="T3" fmla="*/ 0 h 56"/>
                  <a:gd name="T4" fmla="*/ 0 w 119"/>
                  <a:gd name="T5" fmla="*/ 38 h 56"/>
                  <a:gd name="T6" fmla="*/ 39 w 119"/>
                  <a:gd name="T7" fmla="*/ 55 h 56"/>
                  <a:gd name="T8" fmla="*/ 118 w 119"/>
                  <a:gd name="T9" fmla="*/ 14 h 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56"/>
                  <a:gd name="T17" fmla="*/ 119 w 119"/>
                  <a:gd name="T18" fmla="*/ 56 h 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56">
                    <a:moveTo>
                      <a:pt x="118" y="14"/>
                    </a:moveTo>
                    <a:lnTo>
                      <a:pt x="77" y="0"/>
                    </a:lnTo>
                    <a:lnTo>
                      <a:pt x="0" y="38"/>
                    </a:lnTo>
                    <a:lnTo>
                      <a:pt x="39" y="55"/>
                    </a:lnTo>
                    <a:lnTo>
                      <a:pt x="118" y="14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01" name="Freeform 169"/>
              <p:cNvSpPr>
                <a:spLocks/>
              </p:cNvSpPr>
              <p:nvPr/>
            </p:nvSpPr>
            <p:spPr bwMode="auto">
              <a:xfrm>
                <a:off x="282" y="1903"/>
                <a:ext cx="181" cy="77"/>
              </a:xfrm>
              <a:custGeom>
                <a:avLst/>
                <a:gdLst>
                  <a:gd name="T0" fmla="*/ 180 w 181"/>
                  <a:gd name="T1" fmla="*/ 37 h 77"/>
                  <a:gd name="T2" fmla="*/ 101 w 181"/>
                  <a:gd name="T3" fmla="*/ 76 h 77"/>
                  <a:gd name="T4" fmla="*/ 0 w 181"/>
                  <a:gd name="T5" fmla="*/ 33 h 77"/>
                  <a:gd name="T6" fmla="*/ 74 w 181"/>
                  <a:gd name="T7" fmla="*/ 0 h 77"/>
                  <a:gd name="T8" fmla="*/ 180 w 181"/>
                  <a:gd name="T9" fmla="*/ 37 h 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1"/>
                  <a:gd name="T16" fmla="*/ 0 h 77"/>
                  <a:gd name="T17" fmla="*/ 181 w 181"/>
                  <a:gd name="T18" fmla="*/ 77 h 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1" h="77">
                    <a:moveTo>
                      <a:pt x="180" y="37"/>
                    </a:moveTo>
                    <a:lnTo>
                      <a:pt x="101" y="76"/>
                    </a:lnTo>
                    <a:lnTo>
                      <a:pt x="0" y="33"/>
                    </a:lnTo>
                    <a:lnTo>
                      <a:pt x="74" y="0"/>
                    </a:lnTo>
                    <a:lnTo>
                      <a:pt x="180" y="37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02" name="Freeform 170"/>
              <p:cNvSpPr>
                <a:spLocks/>
              </p:cNvSpPr>
              <p:nvPr/>
            </p:nvSpPr>
            <p:spPr bwMode="auto">
              <a:xfrm>
                <a:off x="362" y="1884"/>
                <a:ext cx="199" cy="70"/>
              </a:xfrm>
              <a:custGeom>
                <a:avLst/>
                <a:gdLst>
                  <a:gd name="T0" fmla="*/ 157 w 199"/>
                  <a:gd name="T1" fmla="*/ 69 h 70"/>
                  <a:gd name="T2" fmla="*/ 198 w 199"/>
                  <a:gd name="T3" fmla="*/ 50 h 70"/>
                  <a:gd name="T4" fmla="*/ 32 w 199"/>
                  <a:gd name="T5" fmla="*/ 0 h 70"/>
                  <a:gd name="T6" fmla="*/ 0 w 199"/>
                  <a:gd name="T7" fmla="*/ 14 h 70"/>
                  <a:gd name="T8" fmla="*/ 157 w 199"/>
                  <a:gd name="T9" fmla="*/ 69 h 7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99"/>
                  <a:gd name="T16" fmla="*/ 0 h 70"/>
                  <a:gd name="T17" fmla="*/ 199 w 199"/>
                  <a:gd name="T18" fmla="*/ 70 h 7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99" h="70">
                    <a:moveTo>
                      <a:pt x="157" y="69"/>
                    </a:moveTo>
                    <a:lnTo>
                      <a:pt x="198" y="50"/>
                    </a:lnTo>
                    <a:lnTo>
                      <a:pt x="32" y="0"/>
                    </a:lnTo>
                    <a:lnTo>
                      <a:pt x="0" y="14"/>
                    </a:lnTo>
                    <a:lnTo>
                      <a:pt x="157" y="69"/>
                    </a:lnTo>
                  </a:path>
                </a:pathLst>
              </a:custGeom>
              <a:solidFill>
                <a:srgbClr val="A0A0A0"/>
              </a:solidFill>
              <a:ln w="9525" cap="rnd">
                <a:noFill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99403" name="Line 171"/>
              <p:cNvSpPr>
                <a:spLocks noChangeShapeType="1"/>
              </p:cNvSpPr>
              <p:nvPr/>
            </p:nvSpPr>
            <p:spPr bwMode="auto">
              <a:xfrm flipH="1" flipV="1">
                <a:off x="387" y="1889"/>
                <a:ext cx="177" cy="5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04" name="Line 172"/>
              <p:cNvSpPr>
                <a:spLocks noChangeShapeType="1"/>
              </p:cNvSpPr>
              <p:nvPr/>
            </p:nvSpPr>
            <p:spPr bwMode="auto">
              <a:xfrm flipH="1" flipV="1">
                <a:off x="378" y="1892"/>
                <a:ext cx="171" cy="6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05" name="Line 173"/>
              <p:cNvSpPr>
                <a:spLocks noChangeShapeType="1"/>
              </p:cNvSpPr>
              <p:nvPr/>
            </p:nvSpPr>
            <p:spPr bwMode="auto">
              <a:xfrm flipH="1" flipV="1">
                <a:off x="371" y="1896"/>
                <a:ext cx="167" cy="62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06" name="Line 174"/>
              <p:cNvSpPr>
                <a:spLocks noChangeShapeType="1"/>
              </p:cNvSpPr>
              <p:nvPr/>
            </p:nvSpPr>
            <p:spPr bwMode="auto">
              <a:xfrm flipH="1" flipV="1">
                <a:off x="349" y="1907"/>
                <a:ext cx="165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07" name="Line 175"/>
              <p:cNvSpPr>
                <a:spLocks noChangeShapeType="1"/>
              </p:cNvSpPr>
              <p:nvPr/>
            </p:nvSpPr>
            <p:spPr bwMode="auto">
              <a:xfrm flipH="1" flipV="1">
                <a:off x="337" y="1914"/>
                <a:ext cx="163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08" name="Line 176"/>
              <p:cNvSpPr>
                <a:spLocks noChangeShapeType="1"/>
              </p:cNvSpPr>
              <p:nvPr/>
            </p:nvSpPr>
            <p:spPr bwMode="auto">
              <a:xfrm flipH="1" flipV="1">
                <a:off x="328" y="1921"/>
                <a:ext cx="154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09" name="Line 177"/>
              <p:cNvSpPr>
                <a:spLocks noChangeShapeType="1"/>
              </p:cNvSpPr>
              <p:nvPr/>
            </p:nvSpPr>
            <p:spPr bwMode="auto">
              <a:xfrm flipH="1" flipV="1">
                <a:off x="318" y="1927"/>
                <a:ext cx="148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0" name="Line 178"/>
              <p:cNvSpPr>
                <a:spLocks noChangeShapeType="1"/>
              </p:cNvSpPr>
              <p:nvPr/>
            </p:nvSpPr>
            <p:spPr bwMode="auto">
              <a:xfrm flipH="1" flipV="1">
                <a:off x="305" y="1935"/>
                <a:ext cx="146" cy="6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1" name="Line 179"/>
              <p:cNvSpPr>
                <a:spLocks noChangeShapeType="1"/>
              </p:cNvSpPr>
              <p:nvPr/>
            </p:nvSpPr>
            <p:spPr bwMode="auto">
              <a:xfrm flipH="1">
                <a:off x="425" y="1959"/>
                <a:ext cx="83" cy="46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2" name="Line 180"/>
              <p:cNvSpPr>
                <a:spLocks noChangeShapeType="1"/>
              </p:cNvSpPr>
              <p:nvPr/>
            </p:nvSpPr>
            <p:spPr bwMode="auto">
              <a:xfrm flipH="1">
                <a:off x="408" y="1953"/>
                <a:ext cx="82" cy="44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3" name="Line 181"/>
              <p:cNvSpPr>
                <a:spLocks noChangeShapeType="1"/>
              </p:cNvSpPr>
              <p:nvPr/>
            </p:nvSpPr>
            <p:spPr bwMode="auto">
              <a:xfrm flipH="1">
                <a:off x="373" y="1939"/>
                <a:ext cx="78" cy="4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4" name="Line 182"/>
              <p:cNvSpPr>
                <a:spLocks noChangeShapeType="1"/>
              </p:cNvSpPr>
              <p:nvPr/>
            </p:nvSpPr>
            <p:spPr bwMode="auto">
              <a:xfrm flipH="1">
                <a:off x="355" y="1931"/>
                <a:ext cx="79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5" name="Line 183"/>
              <p:cNvSpPr>
                <a:spLocks noChangeShapeType="1"/>
              </p:cNvSpPr>
              <p:nvPr/>
            </p:nvSpPr>
            <p:spPr bwMode="auto">
              <a:xfrm flipH="1">
                <a:off x="338" y="1924"/>
                <a:ext cx="77" cy="41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6" name="Line 184"/>
              <p:cNvSpPr>
                <a:spLocks noChangeShapeType="1"/>
              </p:cNvSpPr>
              <p:nvPr/>
            </p:nvSpPr>
            <p:spPr bwMode="auto">
              <a:xfrm flipH="1">
                <a:off x="322" y="1918"/>
                <a:ext cx="74" cy="3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7" name="Line 185"/>
              <p:cNvSpPr>
                <a:spLocks noChangeShapeType="1"/>
              </p:cNvSpPr>
              <p:nvPr/>
            </p:nvSpPr>
            <p:spPr bwMode="auto">
              <a:xfrm flipH="1">
                <a:off x="305" y="1911"/>
                <a:ext cx="74" cy="3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8" name="Line 186"/>
              <p:cNvSpPr>
                <a:spLocks noChangeShapeType="1"/>
              </p:cNvSpPr>
              <p:nvPr/>
            </p:nvSpPr>
            <p:spPr bwMode="auto">
              <a:xfrm flipH="1">
                <a:off x="504" y="1933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19" name="Line 187"/>
              <p:cNvSpPr>
                <a:spLocks noChangeShapeType="1"/>
              </p:cNvSpPr>
              <p:nvPr/>
            </p:nvSpPr>
            <p:spPr bwMode="auto">
              <a:xfrm flipH="1">
                <a:off x="480" y="1924"/>
                <a:ext cx="37" cy="20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20" name="Line 188"/>
              <p:cNvSpPr>
                <a:spLocks noChangeShapeType="1"/>
              </p:cNvSpPr>
              <p:nvPr/>
            </p:nvSpPr>
            <p:spPr bwMode="auto">
              <a:xfrm flipH="1">
                <a:off x="455" y="1916"/>
                <a:ext cx="38" cy="19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21" name="Line 189"/>
              <p:cNvSpPr>
                <a:spLocks noChangeShapeType="1"/>
              </p:cNvSpPr>
              <p:nvPr/>
            </p:nvSpPr>
            <p:spPr bwMode="auto">
              <a:xfrm flipH="1">
                <a:off x="432" y="1908"/>
                <a:ext cx="38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22" name="Line 190"/>
              <p:cNvSpPr>
                <a:spLocks noChangeShapeType="1"/>
              </p:cNvSpPr>
              <p:nvPr/>
            </p:nvSpPr>
            <p:spPr bwMode="auto">
              <a:xfrm flipH="1">
                <a:off x="410" y="1900"/>
                <a:ext cx="35" cy="18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99423" name="Line 191"/>
              <p:cNvSpPr>
                <a:spLocks noChangeShapeType="1"/>
              </p:cNvSpPr>
              <p:nvPr/>
            </p:nvSpPr>
            <p:spPr bwMode="auto">
              <a:xfrm flipH="1">
                <a:off x="384" y="1892"/>
                <a:ext cx="33" cy="17"/>
              </a:xfrm>
              <a:prstGeom prst="line">
                <a:avLst/>
              </a:prstGeom>
              <a:noFill/>
              <a:ln w="12700">
                <a:solidFill>
                  <a:srgbClr val="808080"/>
                </a:solidFill>
                <a:round/>
                <a:headEnd type="none" w="sm" len="sm"/>
                <a:tailEnd type="none" w="sm" len="sm"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99349" name="Group 192"/>
            <p:cNvGrpSpPr>
              <a:grpSpLocks/>
            </p:cNvGrpSpPr>
            <p:nvPr/>
          </p:nvGrpSpPr>
          <p:grpSpPr bwMode="auto">
            <a:xfrm>
              <a:off x="1502" y="1344"/>
              <a:ext cx="278" cy="444"/>
              <a:chOff x="2" y="1593"/>
              <a:chExt cx="433" cy="608"/>
            </a:xfrm>
          </p:grpSpPr>
          <p:grpSp>
            <p:nvGrpSpPr>
              <p:cNvPr id="99350" name="Group 193"/>
              <p:cNvGrpSpPr>
                <a:grpSpLocks/>
              </p:cNvGrpSpPr>
              <p:nvPr/>
            </p:nvGrpSpPr>
            <p:grpSpPr bwMode="auto">
              <a:xfrm>
                <a:off x="45" y="1593"/>
                <a:ext cx="390" cy="608"/>
                <a:chOff x="45" y="1593"/>
                <a:chExt cx="390" cy="608"/>
              </a:xfrm>
            </p:grpSpPr>
            <p:grpSp>
              <p:nvGrpSpPr>
                <p:cNvPr id="99354" name="Group 194"/>
                <p:cNvGrpSpPr>
                  <a:grpSpLocks/>
                </p:cNvGrpSpPr>
                <p:nvPr/>
              </p:nvGrpSpPr>
              <p:grpSpPr bwMode="auto">
                <a:xfrm>
                  <a:off x="82" y="1606"/>
                  <a:ext cx="144" cy="164"/>
                  <a:chOff x="82" y="1606"/>
                  <a:chExt cx="144" cy="164"/>
                </a:xfrm>
              </p:grpSpPr>
              <p:grpSp>
                <p:nvGrpSpPr>
                  <p:cNvPr id="99383" name="Group 195"/>
                  <p:cNvGrpSpPr>
                    <a:grpSpLocks/>
                  </p:cNvGrpSpPr>
                  <p:nvPr/>
                </p:nvGrpSpPr>
                <p:grpSpPr bwMode="auto">
                  <a:xfrm>
                    <a:off x="82" y="1606"/>
                    <a:ext cx="144" cy="164"/>
                    <a:chOff x="82" y="1606"/>
                    <a:chExt cx="144" cy="164"/>
                  </a:xfrm>
                </p:grpSpPr>
                <p:sp>
                  <p:nvSpPr>
                    <p:cNvPr id="99395" name="Freeform 196"/>
                    <p:cNvSpPr>
                      <a:spLocks/>
                    </p:cNvSpPr>
                    <p:nvPr/>
                  </p:nvSpPr>
                  <p:spPr bwMode="auto">
                    <a:xfrm>
                      <a:off x="82" y="1606"/>
                      <a:ext cx="144" cy="164"/>
                    </a:xfrm>
                    <a:custGeom>
                      <a:avLst/>
                      <a:gdLst>
                        <a:gd name="T0" fmla="*/ 99 w 144"/>
                        <a:gd name="T1" fmla="*/ 5 h 164"/>
                        <a:gd name="T2" fmla="*/ 118 w 144"/>
                        <a:gd name="T3" fmla="*/ 12 h 164"/>
                        <a:gd name="T4" fmla="*/ 124 w 144"/>
                        <a:gd name="T5" fmla="*/ 25 h 164"/>
                        <a:gd name="T6" fmla="*/ 130 w 144"/>
                        <a:gd name="T7" fmla="*/ 43 h 164"/>
                        <a:gd name="T8" fmla="*/ 131 w 144"/>
                        <a:gd name="T9" fmla="*/ 51 h 164"/>
                        <a:gd name="T10" fmla="*/ 130 w 144"/>
                        <a:gd name="T11" fmla="*/ 58 h 164"/>
                        <a:gd name="T12" fmla="*/ 128 w 144"/>
                        <a:gd name="T13" fmla="*/ 64 h 164"/>
                        <a:gd name="T14" fmla="*/ 131 w 144"/>
                        <a:gd name="T15" fmla="*/ 73 h 164"/>
                        <a:gd name="T16" fmla="*/ 136 w 144"/>
                        <a:gd name="T17" fmla="*/ 83 h 164"/>
                        <a:gd name="T18" fmla="*/ 138 w 144"/>
                        <a:gd name="T19" fmla="*/ 86 h 164"/>
                        <a:gd name="T20" fmla="*/ 141 w 144"/>
                        <a:gd name="T21" fmla="*/ 88 h 164"/>
                        <a:gd name="T22" fmla="*/ 142 w 144"/>
                        <a:gd name="T23" fmla="*/ 91 h 164"/>
                        <a:gd name="T24" fmla="*/ 143 w 144"/>
                        <a:gd name="T25" fmla="*/ 94 h 164"/>
                        <a:gd name="T26" fmla="*/ 142 w 144"/>
                        <a:gd name="T27" fmla="*/ 96 h 164"/>
                        <a:gd name="T28" fmla="*/ 140 w 144"/>
                        <a:gd name="T29" fmla="*/ 97 h 164"/>
                        <a:gd name="T30" fmla="*/ 134 w 144"/>
                        <a:gd name="T31" fmla="*/ 99 h 164"/>
                        <a:gd name="T32" fmla="*/ 132 w 144"/>
                        <a:gd name="T33" fmla="*/ 100 h 164"/>
                        <a:gd name="T34" fmla="*/ 131 w 144"/>
                        <a:gd name="T35" fmla="*/ 104 h 164"/>
                        <a:gd name="T36" fmla="*/ 131 w 144"/>
                        <a:gd name="T37" fmla="*/ 108 h 164"/>
                        <a:gd name="T38" fmla="*/ 134 w 144"/>
                        <a:gd name="T39" fmla="*/ 114 h 164"/>
                        <a:gd name="T40" fmla="*/ 133 w 144"/>
                        <a:gd name="T41" fmla="*/ 117 h 164"/>
                        <a:gd name="T42" fmla="*/ 130 w 144"/>
                        <a:gd name="T43" fmla="*/ 119 h 164"/>
                        <a:gd name="T44" fmla="*/ 131 w 144"/>
                        <a:gd name="T45" fmla="*/ 121 h 164"/>
                        <a:gd name="T46" fmla="*/ 131 w 144"/>
                        <a:gd name="T47" fmla="*/ 124 h 164"/>
                        <a:gd name="T48" fmla="*/ 130 w 144"/>
                        <a:gd name="T49" fmla="*/ 126 h 164"/>
                        <a:gd name="T50" fmla="*/ 128 w 144"/>
                        <a:gd name="T51" fmla="*/ 127 h 164"/>
                        <a:gd name="T52" fmla="*/ 126 w 144"/>
                        <a:gd name="T53" fmla="*/ 130 h 164"/>
                        <a:gd name="T54" fmla="*/ 126 w 144"/>
                        <a:gd name="T55" fmla="*/ 135 h 164"/>
                        <a:gd name="T56" fmla="*/ 125 w 144"/>
                        <a:gd name="T57" fmla="*/ 138 h 164"/>
                        <a:gd name="T58" fmla="*/ 122 w 144"/>
                        <a:gd name="T59" fmla="*/ 141 h 164"/>
                        <a:gd name="T60" fmla="*/ 120 w 144"/>
                        <a:gd name="T61" fmla="*/ 142 h 164"/>
                        <a:gd name="T62" fmla="*/ 116 w 144"/>
                        <a:gd name="T63" fmla="*/ 144 h 164"/>
                        <a:gd name="T64" fmla="*/ 112 w 144"/>
                        <a:gd name="T65" fmla="*/ 144 h 164"/>
                        <a:gd name="T66" fmla="*/ 101 w 144"/>
                        <a:gd name="T67" fmla="*/ 144 h 164"/>
                        <a:gd name="T68" fmla="*/ 91 w 144"/>
                        <a:gd name="T69" fmla="*/ 142 h 164"/>
                        <a:gd name="T70" fmla="*/ 77 w 144"/>
                        <a:gd name="T71" fmla="*/ 163 h 164"/>
                        <a:gd name="T72" fmla="*/ 18 w 144"/>
                        <a:gd name="T73" fmla="*/ 138 h 164"/>
                        <a:gd name="T74" fmla="*/ 24 w 144"/>
                        <a:gd name="T75" fmla="*/ 129 h 164"/>
                        <a:gd name="T76" fmla="*/ 27 w 144"/>
                        <a:gd name="T77" fmla="*/ 121 h 164"/>
                        <a:gd name="T78" fmla="*/ 27 w 144"/>
                        <a:gd name="T79" fmla="*/ 110 h 164"/>
                        <a:gd name="T80" fmla="*/ 0 w 144"/>
                        <a:gd name="T81" fmla="*/ 87 h 164"/>
                        <a:gd name="T82" fmla="*/ 0 w 144"/>
                        <a:gd name="T83" fmla="*/ 31 h 164"/>
                        <a:gd name="T84" fmla="*/ 14 w 144"/>
                        <a:gd name="T85" fmla="*/ 15 h 164"/>
                        <a:gd name="T86" fmla="*/ 32 w 144"/>
                        <a:gd name="T87" fmla="*/ 7 h 164"/>
                        <a:gd name="T88" fmla="*/ 51 w 144"/>
                        <a:gd name="T89" fmla="*/ 0 h 164"/>
                        <a:gd name="T90" fmla="*/ 76 w 144"/>
                        <a:gd name="T91" fmla="*/ 3 h 164"/>
                        <a:gd name="T92" fmla="*/ 99 w 144"/>
                        <a:gd name="T93" fmla="*/ 5 h 164"/>
                        <a:gd name="T94" fmla="*/ 0 60000 65536"/>
                        <a:gd name="T95" fmla="*/ 0 60000 65536"/>
                        <a:gd name="T96" fmla="*/ 0 60000 65536"/>
                        <a:gd name="T97" fmla="*/ 0 60000 65536"/>
                        <a:gd name="T98" fmla="*/ 0 60000 65536"/>
                        <a:gd name="T99" fmla="*/ 0 60000 65536"/>
                        <a:gd name="T100" fmla="*/ 0 60000 65536"/>
                        <a:gd name="T101" fmla="*/ 0 60000 65536"/>
                        <a:gd name="T102" fmla="*/ 0 60000 65536"/>
                        <a:gd name="T103" fmla="*/ 0 60000 65536"/>
                        <a:gd name="T104" fmla="*/ 0 60000 65536"/>
                        <a:gd name="T105" fmla="*/ 0 60000 65536"/>
                        <a:gd name="T106" fmla="*/ 0 60000 65536"/>
                        <a:gd name="T107" fmla="*/ 0 60000 65536"/>
                        <a:gd name="T108" fmla="*/ 0 60000 65536"/>
                        <a:gd name="T109" fmla="*/ 0 60000 65536"/>
                        <a:gd name="T110" fmla="*/ 0 60000 65536"/>
                        <a:gd name="T111" fmla="*/ 0 60000 65536"/>
                        <a:gd name="T112" fmla="*/ 0 60000 65536"/>
                        <a:gd name="T113" fmla="*/ 0 60000 65536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w 144"/>
                        <a:gd name="T142" fmla="*/ 0 h 164"/>
                        <a:gd name="T143" fmla="*/ 144 w 144"/>
                        <a:gd name="T144" fmla="*/ 164 h 164"/>
                      </a:gdLst>
                      <a:ahLst/>
                      <a:cxnLst>
                        <a:cxn ang="T94">
                          <a:pos x="T0" y="T1"/>
                        </a:cxn>
                        <a:cxn ang="T95">
                          <a:pos x="T2" y="T3"/>
                        </a:cxn>
                        <a:cxn ang="T96">
                          <a:pos x="T4" y="T5"/>
                        </a:cxn>
                        <a:cxn ang="T97">
                          <a:pos x="T6" y="T7"/>
                        </a:cxn>
                        <a:cxn ang="T98">
                          <a:pos x="T8" y="T9"/>
                        </a:cxn>
                        <a:cxn ang="T99">
                          <a:pos x="T10" y="T11"/>
                        </a:cxn>
                        <a:cxn ang="T100">
                          <a:pos x="T12" y="T13"/>
                        </a:cxn>
                        <a:cxn ang="T101">
                          <a:pos x="T14" y="T15"/>
                        </a:cxn>
                        <a:cxn ang="T102">
                          <a:pos x="T16" y="T17"/>
                        </a:cxn>
                        <a:cxn ang="T103">
                          <a:pos x="T18" y="T19"/>
                        </a:cxn>
                        <a:cxn ang="T104">
                          <a:pos x="T20" y="T21"/>
                        </a:cxn>
                        <a:cxn ang="T105">
                          <a:pos x="T22" y="T23"/>
                        </a:cxn>
                        <a:cxn ang="T106">
                          <a:pos x="T24" y="T25"/>
                        </a:cxn>
                        <a:cxn ang="T107">
                          <a:pos x="T26" y="T27"/>
                        </a:cxn>
                        <a:cxn ang="T108">
                          <a:pos x="T28" y="T29"/>
                        </a:cxn>
                        <a:cxn ang="T109">
                          <a:pos x="T30" y="T31"/>
                        </a:cxn>
                        <a:cxn ang="T110">
                          <a:pos x="T32" y="T33"/>
                        </a:cxn>
                        <a:cxn ang="T111">
                          <a:pos x="T34" y="T35"/>
                        </a:cxn>
                        <a:cxn ang="T112">
                          <a:pos x="T36" y="T37"/>
                        </a:cxn>
                        <a:cxn ang="T113">
                          <a:pos x="T38" y="T39"/>
                        </a:cxn>
                        <a:cxn ang="T114">
                          <a:pos x="T40" y="T41"/>
                        </a:cxn>
                        <a:cxn ang="T115">
                          <a:pos x="T42" y="T43"/>
                        </a:cxn>
                        <a:cxn ang="T116">
                          <a:pos x="T44" y="T45"/>
                        </a:cxn>
                        <a:cxn ang="T117">
                          <a:pos x="T46" y="T47"/>
                        </a:cxn>
                        <a:cxn ang="T118">
                          <a:pos x="T48" y="T49"/>
                        </a:cxn>
                        <a:cxn ang="T119">
                          <a:pos x="T50" y="T51"/>
                        </a:cxn>
                        <a:cxn ang="T120">
                          <a:pos x="T52" y="T53"/>
                        </a:cxn>
                        <a:cxn ang="T121">
                          <a:pos x="T54" y="T55"/>
                        </a:cxn>
                        <a:cxn ang="T122">
                          <a:pos x="T56" y="T57"/>
                        </a:cxn>
                        <a:cxn ang="T123">
                          <a:pos x="T58" y="T59"/>
                        </a:cxn>
                        <a:cxn ang="T124">
                          <a:pos x="T60" y="T61"/>
                        </a:cxn>
                        <a:cxn ang="T125">
                          <a:pos x="T62" y="T63"/>
                        </a:cxn>
                        <a:cxn ang="T126">
                          <a:pos x="T64" y="T65"/>
                        </a:cxn>
                        <a:cxn ang="T127">
                          <a:pos x="T66" y="T67"/>
                        </a:cxn>
                        <a:cxn ang="T128">
                          <a:pos x="T68" y="T69"/>
                        </a:cxn>
                        <a:cxn ang="T129">
                          <a:pos x="T70" y="T71"/>
                        </a:cxn>
                        <a:cxn ang="T130">
                          <a:pos x="T72" y="T73"/>
                        </a:cxn>
                        <a:cxn ang="T131">
                          <a:pos x="T74" y="T75"/>
                        </a:cxn>
                        <a:cxn ang="T132">
                          <a:pos x="T76" y="T77"/>
                        </a:cxn>
                        <a:cxn ang="T133">
                          <a:pos x="T78" y="T79"/>
                        </a:cxn>
                        <a:cxn ang="T134">
                          <a:pos x="T80" y="T81"/>
                        </a:cxn>
                        <a:cxn ang="T135">
                          <a:pos x="T82" y="T83"/>
                        </a:cxn>
                        <a:cxn ang="T136">
                          <a:pos x="T84" y="T85"/>
                        </a:cxn>
                        <a:cxn ang="T137">
                          <a:pos x="T86" y="T87"/>
                        </a:cxn>
                        <a:cxn ang="T138">
                          <a:pos x="T88" y="T89"/>
                        </a:cxn>
                        <a:cxn ang="T139">
                          <a:pos x="T90" y="T91"/>
                        </a:cxn>
                        <a:cxn ang="T140">
                          <a:pos x="T92" y="T93"/>
                        </a:cxn>
                      </a:cxnLst>
                      <a:rect l="T141" t="T142" r="T143" b="T144"/>
                      <a:pathLst>
                        <a:path w="144" h="164">
                          <a:moveTo>
                            <a:pt x="99" y="5"/>
                          </a:moveTo>
                          <a:lnTo>
                            <a:pt x="118" y="12"/>
                          </a:lnTo>
                          <a:lnTo>
                            <a:pt x="124" y="25"/>
                          </a:lnTo>
                          <a:lnTo>
                            <a:pt x="130" y="43"/>
                          </a:lnTo>
                          <a:lnTo>
                            <a:pt x="131" y="51"/>
                          </a:lnTo>
                          <a:lnTo>
                            <a:pt x="130" y="58"/>
                          </a:lnTo>
                          <a:lnTo>
                            <a:pt x="128" y="64"/>
                          </a:lnTo>
                          <a:lnTo>
                            <a:pt x="131" y="73"/>
                          </a:lnTo>
                          <a:lnTo>
                            <a:pt x="136" y="83"/>
                          </a:lnTo>
                          <a:lnTo>
                            <a:pt x="138" y="86"/>
                          </a:lnTo>
                          <a:lnTo>
                            <a:pt x="141" y="88"/>
                          </a:lnTo>
                          <a:lnTo>
                            <a:pt x="142" y="91"/>
                          </a:lnTo>
                          <a:lnTo>
                            <a:pt x="143" y="94"/>
                          </a:lnTo>
                          <a:lnTo>
                            <a:pt x="142" y="96"/>
                          </a:lnTo>
                          <a:lnTo>
                            <a:pt x="140" y="97"/>
                          </a:lnTo>
                          <a:lnTo>
                            <a:pt x="134" y="99"/>
                          </a:lnTo>
                          <a:lnTo>
                            <a:pt x="132" y="100"/>
                          </a:lnTo>
                          <a:lnTo>
                            <a:pt x="131" y="104"/>
                          </a:lnTo>
                          <a:lnTo>
                            <a:pt x="131" y="108"/>
                          </a:lnTo>
                          <a:lnTo>
                            <a:pt x="134" y="114"/>
                          </a:lnTo>
                          <a:lnTo>
                            <a:pt x="133" y="117"/>
                          </a:lnTo>
                          <a:lnTo>
                            <a:pt x="130" y="119"/>
                          </a:lnTo>
                          <a:lnTo>
                            <a:pt x="131" y="121"/>
                          </a:lnTo>
                          <a:lnTo>
                            <a:pt x="131" y="124"/>
                          </a:lnTo>
                          <a:lnTo>
                            <a:pt x="130" y="126"/>
                          </a:lnTo>
                          <a:lnTo>
                            <a:pt x="128" y="127"/>
                          </a:lnTo>
                          <a:lnTo>
                            <a:pt x="126" y="130"/>
                          </a:lnTo>
                          <a:lnTo>
                            <a:pt x="126" y="135"/>
                          </a:lnTo>
                          <a:lnTo>
                            <a:pt x="125" y="138"/>
                          </a:lnTo>
                          <a:lnTo>
                            <a:pt x="122" y="141"/>
                          </a:lnTo>
                          <a:lnTo>
                            <a:pt x="120" y="142"/>
                          </a:lnTo>
                          <a:lnTo>
                            <a:pt x="116" y="144"/>
                          </a:lnTo>
                          <a:lnTo>
                            <a:pt x="112" y="144"/>
                          </a:lnTo>
                          <a:lnTo>
                            <a:pt x="101" y="144"/>
                          </a:lnTo>
                          <a:lnTo>
                            <a:pt x="91" y="142"/>
                          </a:lnTo>
                          <a:lnTo>
                            <a:pt x="77" y="163"/>
                          </a:lnTo>
                          <a:lnTo>
                            <a:pt x="18" y="138"/>
                          </a:lnTo>
                          <a:lnTo>
                            <a:pt x="24" y="129"/>
                          </a:lnTo>
                          <a:lnTo>
                            <a:pt x="27" y="121"/>
                          </a:lnTo>
                          <a:lnTo>
                            <a:pt x="27" y="110"/>
                          </a:lnTo>
                          <a:lnTo>
                            <a:pt x="0" y="87"/>
                          </a:lnTo>
                          <a:lnTo>
                            <a:pt x="0" y="31"/>
                          </a:lnTo>
                          <a:lnTo>
                            <a:pt x="14" y="15"/>
                          </a:lnTo>
                          <a:lnTo>
                            <a:pt x="32" y="7"/>
                          </a:lnTo>
                          <a:lnTo>
                            <a:pt x="51" y="0"/>
                          </a:lnTo>
                          <a:lnTo>
                            <a:pt x="76" y="3"/>
                          </a:lnTo>
                          <a:lnTo>
                            <a:pt x="99" y="5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96" name="Freeform 197"/>
                    <p:cNvSpPr>
                      <a:spLocks/>
                    </p:cNvSpPr>
                    <p:nvPr/>
                  </p:nvSpPr>
                  <p:spPr bwMode="auto">
                    <a:xfrm>
                      <a:off x="142" y="1709"/>
                      <a:ext cx="17" cy="18"/>
                    </a:xfrm>
                    <a:custGeom>
                      <a:avLst/>
                      <a:gdLst>
                        <a:gd name="T0" fmla="*/ 0 w 17"/>
                        <a:gd name="T1" fmla="*/ 0 h 18"/>
                        <a:gd name="T2" fmla="*/ 5 w 17"/>
                        <a:gd name="T3" fmla="*/ 8 h 18"/>
                        <a:gd name="T4" fmla="*/ 8 w 17"/>
                        <a:gd name="T5" fmla="*/ 12 h 18"/>
                        <a:gd name="T6" fmla="*/ 16 w 17"/>
                        <a:gd name="T7" fmla="*/ 17 h 18"/>
                        <a:gd name="T8" fmla="*/ 7 w 17"/>
                        <a:gd name="T9" fmla="*/ 13 h 18"/>
                        <a:gd name="T10" fmla="*/ 1 w 17"/>
                        <a:gd name="T11" fmla="*/ 8 h 18"/>
                        <a:gd name="T12" fmla="*/ 0 w 17"/>
                        <a:gd name="T13" fmla="*/ 0 h 18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8"/>
                        <a:gd name="T23" fmla="*/ 17 w 17"/>
                        <a:gd name="T24" fmla="*/ 18 h 18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8">
                          <a:moveTo>
                            <a:pt x="0" y="0"/>
                          </a:moveTo>
                          <a:lnTo>
                            <a:pt x="5" y="8"/>
                          </a:lnTo>
                          <a:lnTo>
                            <a:pt x="8" y="12"/>
                          </a:lnTo>
                          <a:lnTo>
                            <a:pt x="16" y="17"/>
                          </a:lnTo>
                          <a:lnTo>
                            <a:pt x="7" y="13"/>
                          </a:lnTo>
                          <a:lnTo>
                            <a:pt x="1" y="8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99384" name="Group 198"/>
                  <p:cNvGrpSpPr>
                    <a:grpSpLocks/>
                  </p:cNvGrpSpPr>
                  <p:nvPr/>
                </p:nvGrpSpPr>
                <p:grpSpPr bwMode="auto">
                  <a:xfrm>
                    <a:off x="175" y="1658"/>
                    <a:ext cx="51" cy="83"/>
                    <a:chOff x="175" y="1658"/>
                    <a:chExt cx="51" cy="83"/>
                  </a:xfrm>
                </p:grpSpPr>
                <p:sp>
                  <p:nvSpPr>
                    <p:cNvPr id="99388" name="Freeform 199"/>
                    <p:cNvSpPr>
                      <a:spLocks/>
                    </p:cNvSpPr>
                    <p:nvPr/>
                  </p:nvSpPr>
                  <p:spPr bwMode="auto">
                    <a:xfrm>
                      <a:off x="184" y="1671"/>
                      <a:ext cx="17" cy="17"/>
                    </a:xfrm>
                    <a:custGeom>
                      <a:avLst/>
                      <a:gdLst>
                        <a:gd name="T0" fmla="*/ 14 w 17"/>
                        <a:gd name="T1" fmla="*/ 0 h 17"/>
                        <a:gd name="T2" fmla="*/ 12 w 17"/>
                        <a:gd name="T3" fmla="*/ 0 h 17"/>
                        <a:gd name="T4" fmla="*/ 16 w 17"/>
                        <a:gd name="T5" fmla="*/ 0 h 17"/>
                        <a:gd name="T6" fmla="*/ 12 w 17"/>
                        <a:gd name="T7" fmla="*/ 0 h 17"/>
                        <a:gd name="T8" fmla="*/ 11 w 17"/>
                        <a:gd name="T9" fmla="*/ 8 h 17"/>
                        <a:gd name="T10" fmla="*/ 12 w 17"/>
                        <a:gd name="T11" fmla="*/ 8 h 17"/>
                        <a:gd name="T12" fmla="*/ 11 w 17"/>
                        <a:gd name="T13" fmla="*/ 8 h 17"/>
                        <a:gd name="T14" fmla="*/ 12 w 17"/>
                        <a:gd name="T15" fmla="*/ 16 h 17"/>
                        <a:gd name="T16" fmla="*/ 11 w 17"/>
                        <a:gd name="T17" fmla="*/ 8 h 17"/>
                        <a:gd name="T18" fmla="*/ 8 w 17"/>
                        <a:gd name="T19" fmla="*/ 8 h 17"/>
                        <a:gd name="T20" fmla="*/ 4 w 17"/>
                        <a:gd name="T21" fmla="*/ 8 h 17"/>
                        <a:gd name="T22" fmla="*/ 0 w 17"/>
                        <a:gd name="T23" fmla="*/ 8 h 17"/>
                        <a:gd name="T24" fmla="*/ 4 w 17"/>
                        <a:gd name="T25" fmla="*/ 0 h 17"/>
                        <a:gd name="T26" fmla="*/ 14 w 17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17"/>
                        <a:gd name="T43" fmla="*/ 0 h 17"/>
                        <a:gd name="T44" fmla="*/ 17 w 17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17" h="17">
                          <a:moveTo>
                            <a:pt x="14" y="0"/>
                          </a:moveTo>
                          <a:lnTo>
                            <a:pt x="12" y="0"/>
                          </a:lnTo>
                          <a:lnTo>
                            <a:pt x="16" y="0"/>
                          </a:lnTo>
                          <a:lnTo>
                            <a:pt x="12" y="0"/>
                          </a:lnTo>
                          <a:lnTo>
                            <a:pt x="11" y="8"/>
                          </a:lnTo>
                          <a:lnTo>
                            <a:pt x="12" y="8"/>
                          </a:lnTo>
                          <a:lnTo>
                            <a:pt x="11" y="8"/>
                          </a:lnTo>
                          <a:lnTo>
                            <a:pt x="12" y="16"/>
                          </a:lnTo>
                          <a:lnTo>
                            <a:pt x="11" y="8"/>
                          </a:lnTo>
                          <a:lnTo>
                            <a:pt x="8" y="8"/>
                          </a:lnTo>
                          <a:lnTo>
                            <a:pt x="4" y="8"/>
                          </a:lnTo>
                          <a:lnTo>
                            <a:pt x="0" y="8"/>
                          </a:lnTo>
                          <a:lnTo>
                            <a:pt x="4" y="0"/>
                          </a:lnTo>
                          <a:lnTo>
                            <a:pt x="1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89" name="Freeform 200"/>
                    <p:cNvSpPr>
                      <a:spLocks/>
                    </p:cNvSpPr>
                    <p:nvPr/>
                  </p:nvSpPr>
                  <p:spPr bwMode="auto">
                    <a:xfrm>
                      <a:off x="175" y="1658"/>
                      <a:ext cx="24" cy="17"/>
                    </a:xfrm>
                    <a:custGeom>
                      <a:avLst/>
                      <a:gdLst>
                        <a:gd name="T0" fmla="*/ 23 w 24"/>
                        <a:gd name="T1" fmla="*/ 0 h 17"/>
                        <a:gd name="T2" fmla="*/ 22 w 24"/>
                        <a:gd name="T3" fmla="*/ 0 h 17"/>
                        <a:gd name="T4" fmla="*/ 19 w 24"/>
                        <a:gd name="T5" fmla="*/ 0 h 17"/>
                        <a:gd name="T6" fmla="*/ 16 w 24"/>
                        <a:gd name="T7" fmla="*/ 0 h 17"/>
                        <a:gd name="T8" fmla="*/ 11 w 24"/>
                        <a:gd name="T9" fmla="*/ 0 h 17"/>
                        <a:gd name="T10" fmla="*/ 4 w 24"/>
                        <a:gd name="T11" fmla="*/ 0 h 17"/>
                        <a:gd name="T12" fmla="*/ 0 w 24"/>
                        <a:gd name="T13" fmla="*/ 0 h 17"/>
                        <a:gd name="T14" fmla="*/ 6 w 24"/>
                        <a:gd name="T15" fmla="*/ 16 h 17"/>
                        <a:gd name="T16" fmla="*/ 10 w 24"/>
                        <a:gd name="T17" fmla="*/ 16 h 17"/>
                        <a:gd name="T18" fmla="*/ 9 w 24"/>
                        <a:gd name="T19" fmla="*/ 16 h 17"/>
                        <a:gd name="T20" fmla="*/ 13 w 24"/>
                        <a:gd name="T21" fmla="*/ 16 h 17"/>
                        <a:gd name="T22" fmla="*/ 16 w 24"/>
                        <a:gd name="T23" fmla="*/ 16 h 17"/>
                        <a:gd name="T24" fmla="*/ 19 w 24"/>
                        <a:gd name="T25" fmla="*/ 16 h 17"/>
                        <a:gd name="T26" fmla="*/ 23 w 24"/>
                        <a:gd name="T27" fmla="*/ 0 h 17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w 24"/>
                        <a:gd name="T43" fmla="*/ 0 h 17"/>
                        <a:gd name="T44" fmla="*/ 24 w 24"/>
                        <a:gd name="T45" fmla="*/ 17 h 17"/>
                      </a:gdLst>
                      <a:ahLst/>
                      <a:cxnLst>
                        <a:cxn ang="T28">
                          <a:pos x="T0" y="T1"/>
                        </a:cxn>
                        <a:cxn ang="T29">
                          <a:pos x="T2" y="T3"/>
                        </a:cxn>
                        <a:cxn ang="T30">
                          <a:pos x="T4" y="T5"/>
                        </a:cxn>
                        <a:cxn ang="T31">
                          <a:pos x="T6" y="T7"/>
                        </a:cxn>
                        <a:cxn ang="T32">
                          <a:pos x="T8" y="T9"/>
                        </a:cxn>
                        <a:cxn ang="T33">
                          <a:pos x="T10" y="T11"/>
                        </a:cxn>
                        <a:cxn ang="T34">
                          <a:pos x="T12" y="T13"/>
                        </a:cxn>
                        <a:cxn ang="T35">
                          <a:pos x="T14" y="T15"/>
                        </a:cxn>
                        <a:cxn ang="T36">
                          <a:pos x="T16" y="T17"/>
                        </a:cxn>
                        <a:cxn ang="T37">
                          <a:pos x="T18" y="T19"/>
                        </a:cxn>
                        <a:cxn ang="T38">
                          <a:pos x="T20" y="T21"/>
                        </a:cxn>
                        <a:cxn ang="T39">
                          <a:pos x="T22" y="T23"/>
                        </a:cxn>
                        <a:cxn ang="T40">
                          <a:pos x="T24" y="T25"/>
                        </a:cxn>
                        <a:cxn ang="T41">
                          <a:pos x="T26" y="T27"/>
                        </a:cxn>
                      </a:cxnLst>
                      <a:rect l="T42" t="T43" r="T44" b="T45"/>
                      <a:pathLst>
                        <a:path w="24" h="17">
                          <a:moveTo>
                            <a:pt x="23" y="0"/>
                          </a:moveTo>
                          <a:lnTo>
                            <a:pt x="22" y="0"/>
                          </a:lnTo>
                          <a:lnTo>
                            <a:pt x="19" y="0"/>
                          </a:lnTo>
                          <a:lnTo>
                            <a:pt x="16" y="0"/>
                          </a:lnTo>
                          <a:lnTo>
                            <a:pt x="11" y="0"/>
                          </a:lnTo>
                          <a:lnTo>
                            <a:pt x="4" y="0"/>
                          </a:lnTo>
                          <a:lnTo>
                            <a:pt x="0" y="0"/>
                          </a:lnTo>
                          <a:lnTo>
                            <a:pt x="6" y="16"/>
                          </a:lnTo>
                          <a:lnTo>
                            <a:pt x="10" y="16"/>
                          </a:lnTo>
                          <a:lnTo>
                            <a:pt x="9" y="16"/>
                          </a:lnTo>
                          <a:lnTo>
                            <a:pt x="13" y="16"/>
                          </a:lnTo>
                          <a:lnTo>
                            <a:pt x="16" y="16"/>
                          </a:lnTo>
                          <a:lnTo>
                            <a:pt x="19" y="16"/>
                          </a:lnTo>
                          <a:lnTo>
                            <a:pt x="23" y="0"/>
                          </a:lnTo>
                        </a:path>
                      </a:pathLst>
                    </a:custGeom>
                    <a:solidFill>
                      <a:srgbClr val="000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90" name="Freeform 201"/>
                    <p:cNvSpPr>
                      <a:spLocks/>
                    </p:cNvSpPr>
                    <p:nvPr/>
                  </p:nvSpPr>
                  <p:spPr bwMode="auto">
                    <a:xfrm>
                      <a:off x="201" y="171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3 w 17"/>
                        <a:gd name="T3" fmla="*/ 0 h 17"/>
                        <a:gd name="T4" fmla="*/ 10 w 17"/>
                        <a:gd name="T5" fmla="*/ 0 h 17"/>
                        <a:gd name="T6" fmla="*/ 8 w 17"/>
                        <a:gd name="T7" fmla="*/ 5 h 17"/>
                        <a:gd name="T8" fmla="*/ 5 w 17"/>
                        <a:gd name="T9" fmla="*/ 5 h 17"/>
                        <a:gd name="T10" fmla="*/ 0 w 17"/>
                        <a:gd name="T11" fmla="*/ 5 h 17"/>
                        <a:gd name="T12" fmla="*/ 0 w 17"/>
                        <a:gd name="T13" fmla="*/ 10 h 17"/>
                        <a:gd name="T14" fmla="*/ 0 w 17"/>
                        <a:gd name="T15" fmla="*/ 16 h 17"/>
                        <a:gd name="T16" fmla="*/ 0 w 17"/>
                        <a:gd name="T17" fmla="*/ 10 h 17"/>
                        <a:gd name="T18" fmla="*/ 2 w 17"/>
                        <a:gd name="T19" fmla="*/ 10 h 17"/>
                        <a:gd name="T20" fmla="*/ 8 w 17"/>
                        <a:gd name="T21" fmla="*/ 5 h 17"/>
                        <a:gd name="T22" fmla="*/ 8 w 17"/>
                        <a:gd name="T23" fmla="*/ 10 h 17"/>
                        <a:gd name="T24" fmla="*/ 13 w 17"/>
                        <a:gd name="T25" fmla="*/ 10 h 17"/>
                        <a:gd name="T26" fmla="*/ 16 w 17"/>
                        <a:gd name="T27" fmla="*/ 5 h 17"/>
                        <a:gd name="T28" fmla="*/ 16 w 17"/>
                        <a:gd name="T29" fmla="*/ 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7"/>
                        <a:gd name="T46" fmla="*/ 0 h 17"/>
                        <a:gd name="T47" fmla="*/ 17 w 17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3" y="0"/>
                          </a:lnTo>
                          <a:lnTo>
                            <a:pt x="10" y="0"/>
                          </a:lnTo>
                          <a:lnTo>
                            <a:pt x="8" y="5"/>
                          </a:lnTo>
                          <a:lnTo>
                            <a:pt x="5" y="5"/>
                          </a:lnTo>
                          <a:lnTo>
                            <a:pt x="0" y="5"/>
                          </a:lnTo>
                          <a:lnTo>
                            <a:pt x="0" y="10"/>
                          </a:lnTo>
                          <a:lnTo>
                            <a:pt x="0" y="16"/>
                          </a:lnTo>
                          <a:lnTo>
                            <a:pt x="0" y="10"/>
                          </a:lnTo>
                          <a:lnTo>
                            <a:pt x="2" y="10"/>
                          </a:lnTo>
                          <a:lnTo>
                            <a:pt x="8" y="5"/>
                          </a:lnTo>
                          <a:lnTo>
                            <a:pt x="8" y="10"/>
                          </a:lnTo>
                          <a:lnTo>
                            <a:pt x="13" y="10"/>
                          </a:lnTo>
                          <a:lnTo>
                            <a:pt x="16" y="5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91" name="Freeform 202"/>
                    <p:cNvSpPr>
                      <a:spLocks/>
                    </p:cNvSpPr>
                    <p:nvPr/>
                  </p:nvSpPr>
                  <p:spPr bwMode="auto">
                    <a:xfrm>
                      <a:off x="204" y="1724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8 h 17"/>
                        <a:gd name="T2" fmla="*/ 10 w 17"/>
                        <a:gd name="T3" fmla="*/ 16 h 17"/>
                        <a:gd name="T4" fmla="*/ 16 w 17"/>
                        <a:gd name="T5" fmla="*/ 8 h 17"/>
                        <a:gd name="T6" fmla="*/ 10 w 17"/>
                        <a:gd name="T7" fmla="*/ 0 h 17"/>
                        <a:gd name="T8" fmla="*/ 0 w 17"/>
                        <a:gd name="T9" fmla="*/ 8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8"/>
                          </a:moveTo>
                          <a:lnTo>
                            <a:pt x="10" y="16"/>
                          </a:lnTo>
                          <a:lnTo>
                            <a:pt x="16" y="8"/>
                          </a:lnTo>
                          <a:lnTo>
                            <a:pt x="10" y="0"/>
                          </a:lnTo>
                          <a:lnTo>
                            <a:pt x="0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92" name="Freeform 203"/>
                    <p:cNvSpPr>
                      <a:spLocks/>
                    </p:cNvSpPr>
                    <p:nvPr/>
                  </p:nvSpPr>
                  <p:spPr bwMode="auto">
                    <a:xfrm>
                      <a:off x="209" y="1695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8 w 17"/>
                        <a:gd name="T3" fmla="*/ 16 h 17"/>
                        <a:gd name="T4" fmla="*/ 16 w 17"/>
                        <a:gd name="T5" fmla="*/ 8 h 17"/>
                        <a:gd name="T6" fmla="*/ 16 w 17"/>
                        <a:gd name="T7" fmla="*/ 0 h 17"/>
                        <a:gd name="T8" fmla="*/ 8 w 17"/>
                        <a:gd name="T9" fmla="*/ 0 h 17"/>
                        <a:gd name="T10" fmla="*/ 0 w 17"/>
                        <a:gd name="T11" fmla="*/ 16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8" y="16"/>
                          </a:lnTo>
                          <a:lnTo>
                            <a:pt x="16" y="8"/>
                          </a:lnTo>
                          <a:lnTo>
                            <a:pt x="16" y="0"/>
                          </a:lnTo>
                          <a:lnTo>
                            <a:pt x="8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93" name="Freeform 204"/>
                    <p:cNvSpPr>
                      <a:spLocks/>
                    </p:cNvSpPr>
                    <p:nvPr/>
                  </p:nvSpPr>
                  <p:spPr bwMode="auto">
                    <a:xfrm>
                      <a:off x="201" y="1696"/>
                      <a:ext cx="17" cy="17"/>
                    </a:xfrm>
                    <a:custGeom>
                      <a:avLst/>
                      <a:gdLst>
                        <a:gd name="T0" fmla="*/ 9 w 17"/>
                        <a:gd name="T1" fmla="*/ 16 h 17"/>
                        <a:gd name="T2" fmla="*/ 16 w 17"/>
                        <a:gd name="T3" fmla="*/ 10 h 17"/>
                        <a:gd name="T4" fmla="*/ 9 w 17"/>
                        <a:gd name="T5" fmla="*/ 5 h 17"/>
                        <a:gd name="T6" fmla="*/ 0 w 17"/>
                        <a:gd name="T7" fmla="*/ 0 h 17"/>
                        <a:gd name="T8" fmla="*/ 9 w 17"/>
                        <a:gd name="T9" fmla="*/ 5 h 17"/>
                        <a:gd name="T10" fmla="*/ 16 w 17"/>
                        <a:gd name="T11" fmla="*/ 5 h 17"/>
                        <a:gd name="T12" fmla="*/ 16 w 17"/>
                        <a:gd name="T13" fmla="*/ 10 h 17"/>
                        <a:gd name="T14" fmla="*/ 9 w 17"/>
                        <a:gd name="T15" fmla="*/ 16 h 17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60000 65536"/>
                        <a:gd name="T22" fmla="*/ 0 60000 65536"/>
                        <a:gd name="T23" fmla="*/ 0 60000 65536"/>
                        <a:gd name="T24" fmla="*/ 0 w 17"/>
                        <a:gd name="T25" fmla="*/ 0 h 17"/>
                        <a:gd name="T26" fmla="*/ 17 w 17"/>
                        <a:gd name="T27" fmla="*/ 17 h 17"/>
                      </a:gdLst>
                      <a:ahLst/>
                      <a:cxnLst>
                        <a:cxn ang="T16">
                          <a:pos x="T0" y="T1"/>
                        </a:cxn>
                        <a:cxn ang="T17">
                          <a:pos x="T2" y="T3"/>
                        </a:cxn>
                        <a:cxn ang="T18">
                          <a:pos x="T4" y="T5"/>
                        </a:cxn>
                        <a:cxn ang="T19">
                          <a:pos x="T6" y="T7"/>
                        </a:cxn>
                        <a:cxn ang="T20">
                          <a:pos x="T8" y="T9"/>
                        </a:cxn>
                        <a:cxn ang="T21">
                          <a:pos x="T10" y="T11"/>
                        </a:cxn>
                        <a:cxn ang="T22">
                          <a:pos x="T12" y="T13"/>
                        </a:cxn>
                        <a:cxn ang="T23">
                          <a:pos x="T14" y="T15"/>
                        </a:cxn>
                      </a:cxnLst>
                      <a:rect l="T24" t="T25" r="T26" b="T27"/>
                      <a:pathLst>
                        <a:path w="17" h="17">
                          <a:moveTo>
                            <a:pt x="9" y="16"/>
                          </a:moveTo>
                          <a:lnTo>
                            <a:pt x="16" y="10"/>
                          </a:lnTo>
                          <a:lnTo>
                            <a:pt x="9" y="5"/>
                          </a:lnTo>
                          <a:lnTo>
                            <a:pt x="0" y="0"/>
                          </a:lnTo>
                          <a:lnTo>
                            <a:pt x="9" y="5"/>
                          </a:lnTo>
                          <a:lnTo>
                            <a:pt x="16" y="5"/>
                          </a:lnTo>
                          <a:lnTo>
                            <a:pt x="16" y="10"/>
                          </a:lnTo>
                          <a:lnTo>
                            <a:pt x="9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94" name="Freeform 205"/>
                    <p:cNvSpPr>
                      <a:spLocks/>
                    </p:cNvSpPr>
                    <p:nvPr/>
                  </p:nvSpPr>
                  <p:spPr bwMode="auto">
                    <a:xfrm>
                      <a:off x="185" y="1668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0 h 17"/>
                        <a:gd name="T4" fmla="*/ 4 w 17"/>
                        <a:gd name="T5" fmla="*/ 8 h 17"/>
                        <a:gd name="T6" fmla="*/ 12 w 17"/>
                        <a:gd name="T7" fmla="*/ 8 h 17"/>
                        <a:gd name="T8" fmla="*/ 16 w 17"/>
                        <a:gd name="T9" fmla="*/ 8 h 17"/>
                        <a:gd name="T10" fmla="*/ 8 w 17"/>
                        <a:gd name="T11" fmla="*/ 16 h 17"/>
                        <a:gd name="T12" fmla="*/ 0 w 17"/>
                        <a:gd name="T13" fmla="*/ 16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0"/>
                          </a:lnTo>
                          <a:lnTo>
                            <a:pt x="4" y="8"/>
                          </a:lnTo>
                          <a:lnTo>
                            <a:pt x="12" y="8"/>
                          </a:lnTo>
                          <a:lnTo>
                            <a:pt x="16" y="8"/>
                          </a:lnTo>
                          <a:lnTo>
                            <a:pt x="8" y="16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99385" name="Group 206"/>
                  <p:cNvGrpSpPr>
                    <a:grpSpLocks/>
                  </p:cNvGrpSpPr>
                  <p:nvPr/>
                </p:nvGrpSpPr>
                <p:grpSpPr bwMode="auto">
                  <a:xfrm>
                    <a:off x="127" y="1665"/>
                    <a:ext cx="21" cy="27"/>
                    <a:chOff x="127" y="1665"/>
                    <a:chExt cx="21" cy="27"/>
                  </a:xfrm>
                </p:grpSpPr>
                <p:sp>
                  <p:nvSpPr>
                    <p:cNvPr id="99386" name="Freeform 207"/>
                    <p:cNvSpPr>
                      <a:spLocks/>
                    </p:cNvSpPr>
                    <p:nvPr/>
                  </p:nvSpPr>
                  <p:spPr bwMode="auto">
                    <a:xfrm>
                      <a:off x="131" y="1669"/>
                      <a:ext cx="17" cy="18"/>
                    </a:xfrm>
                    <a:custGeom>
                      <a:avLst/>
                      <a:gdLst>
                        <a:gd name="T0" fmla="*/ 16 w 17"/>
                        <a:gd name="T1" fmla="*/ 3 h 18"/>
                        <a:gd name="T2" fmla="*/ 9 w 17"/>
                        <a:gd name="T3" fmla="*/ 1 h 18"/>
                        <a:gd name="T4" fmla="*/ 6 w 17"/>
                        <a:gd name="T5" fmla="*/ 1 h 18"/>
                        <a:gd name="T6" fmla="*/ 3 w 17"/>
                        <a:gd name="T7" fmla="*/ 4 h 18"/>
                        <a:gd name="T8" fmla="*/ 0 w 17"/>
                        <a:gd name="T9" fmla="*/ 8 h 18"/>
                        <a:gd name="T10" fmla="*/ 3 w 17"/>
                        <a:gd name="T11" fmla="*/ 12 h 18"/>
                        <a:gd name="T12" fmla="*/ 6 w 17"/>
                        <a:gd name="T13" fmla="*/ 14 h 18"/>
                        <a:gd name="T14" fmla="*/ 6 w 17"/>
                        <a:gd name="T15" fmla="*/ 10 h 18"/>
                        <a:gd name="T16" fmla="*/ 9 w 17"/>
                        <a:gd name="T17" fmla="*/ 8 h 18"/>
                        <a:gd name="T18" fmla="*/ 16 w 17"/>
                        <a:gd name="T19" fmla="*/ 7 h 18"/>
                        <a:gd name="T20" fmla="*/ 9 w 17"/>
                        <a:gd name="T21" fmla="*/ 10 h 18"/>
                        <a:gd name="T22" fmla="*/ 6 w 17"/>
                        <a:gd name="T23" fmla="*/ 12 h 18"/>
                        <a:gd name="T24" fmla="*/ 6 w 17"/>
                        <a:gd name="T25" fmla="*/ 15 h 18"/>
                        <a:gd name="T26" fmla="*/ 6 w 17"/>
                        <a:gd name="T27" fmla="*/ 17 h 18"/>
                        <a:gd name="T28" fmla="*/ 9 w 17"/>
                        <a:gd name="T29" fmla="*/ 17 h 18"/>
                        <a:gd name="T30" fmla="*/ 3 w 17"/>
                        <a:gd name="T31" fmla="*/ 16 h 18"/>
                        <a:gd name="T32" fmla="*/ 0 w 17"/>
                        <a:gd name="T33" fmla="*/ 13 h 18"/>
                        <a:gd name="T34" fmla="*/ 0 w 17"/>
                        <a:gd name="T35" fmla="*/ 8 h 18"/>
                        <a:gd name="T36" fmla="*/ 0 w 17"/>
                        <a:gd name="T37" fmla="*/ 3 h 18"/>
                        <a:gd name="T38" fmla="*/ 6 w 17"/>
                        <a:gd name="T39" fmla="*/ 1 h 18"/>
                        <a:gd name="T40" fmla="*/ 9 w 17"/>
                        <a:gd name="T41" fmla="*/ 0 h 18"/>
                        <a:gd name="T42" fmla="*/ 12 w 17"/>
                        <a:gd name="T43" fmla="*/ 1 h 18"/>
                        <a:gd name="T44" fmla="*/ 16 w 17"/>
                        <a:gd name="T45" fmla="*/ 3 h 18"/>
                        <a:gd name="T46" fmla="*/ 0 60000 65536"/>
                        <a:gd name="T47" fmla="*/ 0 60000 65536"/>
                        <a:gd name="T48" fmla="*/ 0 60000 65536"/>
                        <a:gd name="T49" fmla="*/ 0 60000 65536"/>
                        <a:gd name="T50" fmla="*/ 0 60000 65536"/>
                        <a:gd name="T51" fmla="*/ 0 60000 65536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w 17"/>
                        <a:gd name="T70" fmla="*/ 0 h 18"/>
                        <a:gd name="T71" fmla="*/ 17 w 17"/>
                        <a:gd name="T72" fmla="*/ 18 h 18"/>
                      </a:gdLst>
                      <a:ahLst/>
                      <a:cxnLst>
                        <a:cxn ang="T46">
                          <a:pos x="T0" y="T1"/>
                        </a:cxn>
                        <a:cxn ang="T47">
                          <a:pos x="T2" y="T3"/>
                        </a:cxn>
                        <a:cxn ang="T48">
                          <a:pos x="T4" y="T5"/>
                        </a:cxn>
                        <a:cxn ang="T49">
                          <a:pos x="T6" y="T7"/>
                        </a:cxn>
                        <a:cxn ang="T50">
                          <a:pos x="T8" y="T9"/>
                        </a:cxn>
                        <a:cxn ang="T51">
                          <a:pos x="T10" y="T11"/>
                        </a:cxn>
                        <a:cxn ang="T52">
                          <a:pos x="T12" y="T13"/>
                        </a:cxn>
                        <a:cxn ang="T53">
                          <a:pos x="T14" y="T15"/>
                        </a:cxn>
                        <a:cxn ang="T54">
                          <a:pos x="T16" y="T17"/>
                        </a:cxn>
                        <a:cxn ang="T55">
                          <a:pos x="T18" y="T19"/>
                        </a:cxn>
                        <a:cxn ang="T56">
                          <a:pos x="T20" y="T21"/>
                        </a:cxn>
                        <a:cxn ang="T57">
                          <a:pos x="T22" y="T23"/>
                        </a:cxn>
                        <a:cxn ang="T58">
                          <a:pos x="T24" y="T25"/>
                        </a:cxn>
                        <a:cxn ang="T59">
                          <a:pos x="T26" y="T27"/>
                        </a:cxn>
                        <a:cxn ang="T60">
                          <a:pos x="T28" y="T29"/>
                        </a:cxn>
                        <a:cxn ang="T61">
                          <a:pos x="T30" y="T31"/>
                        </a:cxn>
                        <a:cxn ang="T62">
                          <a:pos x="T32" y="T33"/>
                        </a:cxn>
                        <a:cxn ang="T63">
                          <a:pos x="T34" y="T35"/>
                        </a:cxn>
                        <a:cxn ang="T64">
                          <a:pos x="T36" y="T37"/>
                        </a:cxn>
                        <a:cxn ang="T65">
                          <a:pos x="T38" y="T39"/>
                        </a:cxn>
                        <a:cxn ang="T66">
                          <a:pos x="T40" y="T41"/>
                        </a:cxn>
                        <a:cxn ang="T67">
                          <a:pos x="T42" y="T43"/>
                        </a:cxn>
                        <a:cxn ang="T68">
                          <a:pos x="T44" y="T45"/>
                        </a:cxn>
                      </a:cxnLst>
                      <a:rect l="T69" t="T70" r="T71" b="T72"/>
                      <a:pathLst>
                        <a:path w="17" h="18">
                          <a:moveTo>
                            <a:pt x="16" y="3"/>
                          </a:moveTo>
                          <a:lnTo>
                            <a:pt x="9" y="1"/>
                          </a:lnTo>
                          <a:lnTo>
                            <a:pt x="6" y="1"/>
                          </a:lnTo>
                          <a:lnTo>
                            <a:pt x="3" y="4"/>
                          </a:lnTo>
                          <a:lnTo>
                            <a:pt x="0" y="8"/>
                          </a:lnTo>
                          <a:lnTo>
                            <a:pt x="3" y="12"/>
                          </a:lnTo>
                          <a:lnTo>
                            <a:pt x="6" y="14"/>
                          </a:lnTo>
                          <a:lnTo>
                            <a:pt x="6" y="10"/>
                          </a:lnTo>
                          <a:lnTo>
                            <a:pt x="9" y="8"/>
                          </a:lnTo>
                          <a:lnTo>
                            <a:pt x="16" y="7"/>
                          </a:lnTo>
                          <a:lnTo>
                            <a:pt x="9" y="10"/>
                          </a:lnTo>
                          <a:lnTo>
                            <a:pt x="6" y="12"/>
                          </a:lnTo>
                          <a:lnTo>
                            <a:pt x="6" y="15"/>
                          </a:lnTo>
                          <a:lnTo>
                            <a:pt x="6" y="17"/>
                          </a:lnTo>
                          <a:lnTo>
                            <a:pt x="9" y="17"/>
                          </a:lnTo>
                          <a:lnTo>
                            <a:pt x="3" y="16"/>
                          </a:lnTo>
                          <a:lnTo>
                            <a:pt x="0" y="13"/>
                          </a:lnTo>
                          <a:lnTo>
                            <a:pt x="0" y="8"/>
                          </a:lnTo>
                          <a:lnTo>
                            <a:pt x="0" y="3"/>
                          </a:lnTo>
                          <a:lnTo>
                            <a:pt x="6" y="1"/>
                          </a:lnTo>
                          <a:lnTo>
                            <a:pt x="9" y="0"/>
                          </a:lnTo>
                          <a:lnTo>
                            <a:pt x="12" y="1"/>
                          </a:lnTo>
                          <a:lnTo>
                            <a:pt x="16" y="3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87" name="Freeform 208"/>
                    <p:cNvSpPr>
                      <a:spLocks/>
                    </p:cNvSpPr>
                    <p:nvPr/>
                  </p:nvSpPr>
                  <p:spPr bwMode="auto">
                    <a:xfrm>
                      <a:off x="127" y="1665"/>
                      <a:ext cx="17" cy="27"/>
                    </a:xfrm>
                    <a:custGeom>
                      <a:avLst/>
                      <a:gdLst>
                        <a:gd name="T0" fmla="*/ 16 w 17"/>
                        <a:gd name="T1" fmla="*/ 6 h 27"/>
                        <a:gd name="T2" fmla="*/ 13 w 17"/>
                        <a:gd name="T3" fmla="*/ 2 h 27"/>
                        <a:gd name="T4" fmla="*/ 9 w 17"/>
                        <a:gd name="T5" fmla="*/ 1 h 27"/>
                        <a:gd name="T6" fmla="*/ 4 w 17"/>
                        <a:gd name="T7" fmla="*/ 2 h 27"/>
                        <a:gd name="T8" fmla="*/ 2 w 17"/>
                        <a:gd name="T9" fmla="*/ 4 h 27"/>
                        <a:gd name="T10" fmla="*/ 1 w 17"/>
                        <a:gd name="T11" fmla="*/ 8 h 27"/>
                        <a:gd name="T12" fmla="*/ 1 w 17"/>
                        <a:gd name="T13" fmla="*/ 11 h 27"/>
                        <a:gd name="T14" fmla="*/ 1 w 17"/>
                        <a:gd name="T15" fmla="*/ 14 h 27"/>
                        <a:gd name="T16" fmla="*/ 1 w 17"/>
                        <a:gd name="T17" fmla="*/ 17 h 27"/>
                        <a:gd name="T18" fmla="*/ 2 w 17"/>
                        <a:gd name="T19" fmla="*/ 21 h 27"/>
                        <a:gd name="T20" fmla="*/ 6 w 17"/>
                        <a:gd name="T21" fmla="*/ 24 h 27"/>
                        <a:gd name="T22" fmla="*/ 8 w 17"/>
                        <a:gd name="T23" fmla="*/ 24 h 27"/>
                        <a:gd name="T24" fmla="*/ 10 w 17"/>
                        <a:gd name="T25" fmla="*/ 24 h 27"/>
                        <a:gd name="T26" fmla="*/ 9 w 17"/>
                        <a:gd name="T27" fmla="*/ 26 h 27"/>
                        <a:gd name="T28" fmla="*/ 6 w 17"/>
                        <a:gd name="T29" fmla="*/ 26 h 27"/>
                        <a:gd name="T30" fmla="*/ 2 w 17"/>
                        <a:gd name="T31" fmla="*/ 24 h 27"/>
                        <a:gd name="T32" fmla="*/ 1 w 17"/>
                        <a:gd name="T33" fmla="*/ 21 h 27"/>
                        <a:gd name="T34" fmla="*/ 1 w 17"/>
                        <a:gd name="T35" fmla="*/ 15 h 27"/>
                        <a:gd name="T36" fmla="*/ 0 w 17"/>
                        <a:gd name="T37" fmla="*/ 11 h 27"/>
                        <a:gd name="T38" fmla="*/ 0 w 17"/>
                        <a:gd name="T39" fmla="*/ 7 h 27"/>
                        <a:gd name="T40" fmla="*/ 1 w 17"/>
                        <a:gd name="T41" fmla="*/ 4 h 27"/>
                        <a:gd name="T42" fmla="*/ 2 w 17"/>
                        <a:gd name="T43" fmla="*/ 1 h 27"/>
                        <a:gd name="T44" fmla="*/ 6 w 17"/>
                        <a:gd name="T45" fmla="*/ 0 h 27"/>
                        <a:gd name="T46" fmla="*/ 13 w 17"/>
                        <a:gd name="T47" fmla="*/ 1 h 27"/>
                        <a:gd name="T48" fmla="*/ 14 w 17"/>
                        <a:gd name="T49" fmla="*/ 2 h 27"/>
                        <a:gd name="T50" fmla="*/ 16 w 17"/>
                        <a:gd name="T51" fmla="*/ 6 h 27"/>
                        <a:gd name="T52" fmla="*/ 0 60000 65536"/>
                        <a:gd name="T53" fmla="*/ 0 60000 65536"/>
                        <a:gd name="T54" fmla="*/ 0 60000 65536"/>
                        <a:gd name="T55" fmla="*/ 0 60000 65536"/>
                        <a:gd name="T56" fmla="*/ 0 60000 65536"/>
                        <a:gd name="T57" fmla="*/ 0 60000 65536"/>
                        <a:gd name="T58" fmla="*/ 0 60000 65536"/>
                        <a:gd name="T59" fmla="*/ 0 60000 65536"/>
                        <a:gd name="T60" fmla="*/ 0 60000 65536"/>
                        <a:gd name="T61" fmla="*/ 0 60000 65536"/>
                        <a:gd name="T62" fmla="*/ 0 60000 65536"/>
                        <a:gd name="T63" fmla="*/ 0 60000 65536"/>
                        <a:gd name="T64" fmla="*/ 0 60000 65536"/>
                        <a:gd name="T65" fmla="*/ 0 60000 65536"/>
                        <a:gd name="T66" fmla="*/ 0 60000 65536"/>
                        <a:gd name="T67" fmla="*/ 0 60000 65536"/>
                        <a:gd name="T68" fmla="*/ 0 60000 65536"/>
                        <a:gd name="T69" fmla="*/ 0 60000 65536"/>
                        <a:gd name="T70" fmla="*/ 0 60000 65536"/>
                        <a:gd name="T71" fmla="*/ 0 60000 65536"/>
                        <a:gd name="T72" fmla="*/ 0 60000 65536"/>
                        <a:gd name="T73" fmla="*/ 0 60000 65536"/>
                        <a:gd name="T74" fmla="*/ 0 60000 65536"/>
                        <a:gd name="T75" fmla="*/ 0 60000 65536"/>
                        <a:gd name="T76" fmla="*/ 0 60000 65536"/>
                        <a:gd name="T77" fmla="*/ 0 60000 65536"/>
                        <a:gd name="T78" fmla="*/ 0 w 17"/>
                        <a:gd name="T79" fmla="*/ 0 h 27"/>
                        <a:gd name="T80" fmla="*/ 17 w 17"/>
                        <a:gd name="T81" fmla="*/ 27 h 27"/>
                      </a:gdLst>
                      <a:ahLst/>
                      <a:cxnLst>
                        <a:cxn ang="T52">
                          <a:pos x="T0" y="T1"/>
                        </a:cxn>
                        <a:cxn ang="T53">
                          <a:pos x="T2" y="T3"/>
                        </a:cxn>
                        <a:cxn ang="T54">
                          <a:pos x="T4" y="T5"/>
                        </a:cxn>
                        <a:cxn ang="T55">
                          <a:pos x="T6" y="T7"/>
                        </a:cxn>
                        <a:cxn ang="T56">
                          <a:pos x="T8" y="T9"/>
                        </a:cxn>
                        <a:cxn ang="T57">
                          <a:pos x="T10" y="T11"/>
                        </a:cxn>
                        <a:cxn ang="T58">
                          <a:pos x="T12" y="T13"/>
                        </a:cxn>
                        <a:cxn ang="T59">
                          <a:pos x="T14" y="T15"/>
                        </a:cxn>
                        <a:cxn ang="T60">
                          <a:pos x="T16" y="T17"/>
                        </a:cxn>
                        <a:cxn ang="T61">
                          <a:pos x="T18" y="T19"/>
                        </a:cxn>
                        <a:cxn ang="T62">
                          <a:pos x="T20" y="T21"/>
                        </a:cxn>
                        <a:cxn ang="T63">
                          <a:pos x="T22" y="T23"/>
                        </a:cxn>
                        <a:cxn ang="T64">
                          <a:pos x="T24" y="T25"/>
                        </a:cxn>
                        <a:cxn ang="T65">
                          <a:pos x="T26" y="T27"/>
                        </a:cxn>
                        <a:cxn ang="T66">
                          <a:pos x="T28" y="T29"/>
                        </a:cxn>
                        <a:cxn ang="T67">
                          <a:pos x="T30" y="T31"/>
                        </a:cxn>
                        <a:cxn ang="T68">
                          <a:pos x="T32" y="T33"/>
                        </a:cxn>
                        <a:cxn ang="T69">
                          <a:pos x="T34" y="T35"/>
                        </a:cxn>
                        <a:cxn ang="T70">
                          <a:pos x="T36" y="T37"/>
                        </a:cxn>
                        <a:cxn ang="T71">
                          <a:pos x="T38" y="T39"/>
                        </a:cxn>
                        <a:cxn ang="T72">
                          <a:pos x="T40" y="T41"/>
                        </a:cxn>
                        <a:cxn ang="T73">
                          <a:pos x="T42" y="T43"/>
                        </a:cxn>
                        <a:cxn ang="T74">
                          <a:pos x="T44" y="T45"/>
                        </a:cxn>
                        <a:cxn ang="T75">
                          <a:pos x="T46" y="T47"/>
                        </a:cxn>
                        <a:cxn ang="T76">
                          <a:pos x="T48" y="T49"/>
                        </a:cxn>
                        <a:cxn ang="T77">
                          <a:pos x="T50" y="T51"/>
                        </a:cxn>
                      </a:cxnLst>
                      <a:rect l="T78" t="T79" r="T80" b="T81"/>
                      <a:pathLst>
                        <a:path w="17" h="27">
                          <a:moveTo>
                            <a:pt x="16" y="6"/>
                          </a:moveTo>
                          <a:lnTo>
                            <a:pt x="13" y="2"/>
                          </a:lnTo>
                          <a:lnTo>
                            <a:pt x="9" y="1"/>
                          </a:lnTo>
                          <a:lnTo>
                            <a:pt x="4" y="2"/>
                          </a:lnTo>
                          <a:lnTo>
                            <a:pt x="2" y="4"/>
                          </a:lnTo>
                          <a:lnTo>
                            <a:pt x="1" y="8"/>
                          </a:lnTo>
                          <a:lnTo>
                            <a:pt x="1" y="11"/>
                          </a:lnTo>
                          <a:lnTo>
                            <a:pt x="1" y="14"/>
                          </a:lnTo>
                          <a:lnTo>
                            <a:pt x="1" y="17"/>
                          </a:lnTo>
                          <a:lnTo>
                            <a:pt x="2" y="21"/>
                          </a:lnTo>
                          <a:lnTo>
                            <a:pt x="6" y="24"/>
                          </a:lnTo>
                          <a:lnTo>
                            <a:pt x="8" y="24"/>
                          </a:lnTo>
                          <a:lnTo>
                            <a:pt x="10" y="24"/>
                          </a:lnTo>
                          <a:lnTo>
                            <a:pt x="9" y="26"/>
                          </a:lnTo>
                          <a:lnTo>
                            <a:pt x="6" y="26"/>
                          </a:lnTo>
                          <a:lnTo>
                            <a:pt x="2" y="24"/>
                          </a:lnTo>
                          <a:lnTo>
                            <a:pt x="1" y="21"/>
                          </a:lnTo>
                          <a:lnTo>
                            <a:pt x="1" y="15"/>
                          </a:lnTo>
                          <a:lnTo>
                            <a:pt x="0" y="11"/>
                          </a:lnTo>
                          <a:lnTo>
                            <a:pt x="0" y="7"/>
                          </a:lnTo>
                          <a:lnTo>
                            <a:pt x="1" y="4"/>
                          </a:lnTo>
                          <a:lnTo>
                            <a:pt x="2" y="1"/>
                          </a:lnTo>
                          <a:lnTo>
                            <a:pt x="6" y="0"/>
                          </a:lnTo>
                          <a:lnTo>
                            <a:pt x="13" y="1"/>
                          </a:lnTo>
                          <a:lnTo>
                            <a:pt x="14" y="2"/>
                          </a:lnTo>
                          <a:lnTo>
                            <a:pt x="16" y="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  <p:sp>
              <p:nvSpPr>
                <p:cNvPr id="99355" name="Freeform 209"/>
                <p:cNvSpPr>
                  <a:spLocks/>
                </p:cNvSpPr>
                <p:nvPr/>
              </p:nvSpPr>
              <p:spPr bwMode="auto">
                <a:xfrm>
                  <a:off x="45" y="1736"/>
                  <a:ext cx="376" cy="465"/>
                </a:xfrm>
                <a:custGeom>
                  <a:avLst/>
                  <a:gdLst>
                    <a:gd name="T0" fmla="*/ 55 w 376"/>
                    <a:gd name="T1" fmla="*/ 0 h 465"/>
                    <a:gd name="T2" fmla="*/ 112 w 376"/>
                    <a:gd name="T3" fmla="*/ 49 h 465"/>
                    <a:gd name="T4" fmla="*/ 131 w 376"/>
                    <a:gd name="T5" fmla="*/ 85 h 465"/>
                    <a:gd name="T6" fmla="*/ 164 w 376"/>
                    <a:gd name="T7" fmla="*/ 140 h 465"/>
                    <a:gd name="T8" fmla="*/ 171 w 376"/>
                    <a:gd name="T9" fmla="*/ 164 h 465"/>
                    <a:gd name="T10" fmla="*/ 168 w 376"/>
                    <a:gd name="T11" fmla="*/ 186 h 465"/>
                    <a:gd name="T12" fmla="*/ 165 w 376"/>
                    <a:gd name="T13" fmla="*/ 207 h 465"/>
                    <a:gd name="T14" fmla="*/ 260 w 376"/>
                    <a:gd name="T15" fmla="*/ 225 h 465"/>
                    <a:gd name="T16" fmla="*/ 288 w 376"/>
                    <a:gd name="T17" fmla="*/ 232 h 465"/>
                    <a:gd name="T18" fmla="*/ 292 w 376"/>
                    <a:gd name="T19" fmla="*/ 252 h 465"/>
                    <a:gd name="T20" fmla="*/ 238 w 376"/>
                    <a:gd name="T21" fmla="*/ 263 h 465"/>
                    <a:gd name="T22" fmla="*/ 186 w 376"/>
                    <a:gd name="T23" fmla="*/ 267 h 465"/>
                    <a:gd name="T24" fmla="*/ 167 w 376"/>
                    <a:gd name="T25" fmla="*/ 287 h 465"/>
                    <a:gd name="T26" fmla="*/ 164 w 376"/>
                    <a:gd name="T27" fmla="*/ 313 h 465"/>
                    <a:gd name="T28" fmla="*/ 173 w 376"/>
                    <a:gd name="T29" fmla="*/ 322 h 465"/>
                    <a:gd name="T30" fmla="*/ 195 w 376"/>
                    <a:gd name="T31" fmla="*/ 329 h 465"/>
                    <a:gd name="T32" fmla="*/ 220 w 376"/>
                    <a:gd name="T33" fmla="*/ 340 h 465"/>
                    <a:gd name="T34" fmla="*/ 322 w 376"/>
                    <a:gd name="T35" fmla="*/ 376 h 465"/>
                    <a:gd name="T36" fmla="*/ 349 w 376"/>
                    <a:gd name="T37" fmla="*/ 399 h 465"/>
                    <a:gd name="T38" fmla="*/ 375 w 376"/>
                    <a:gd name="T39" fmla="*/ 464 h 465"/>
                    <a:gd name="T40" fmla="*/ 188 w 376"/>
                    <a:gd name="T41" fmla="*/ 452 h 465"/>
                    <a:gd name="T42" fmla="*/ 81 w 376"/>
                    <a:gd name="T43" fmla="*/ 451 h 465"/>
                    <a:gd name="T44" fmla="*/ 32 w 376"/>
                    <a:gd name="T45" fmla="*/ 445 h 465"/>
                    <a:gd name="T46" fmla="*/ 10 w 376"/>
                    <a:gd name="T47" fmla="*/ 428 h 465"/>
                    <a:gd name="T48" fmla="*/ 3 w 376"/>
                    <a:gd name="T49" fmla="*/ 400 h 465"/>
                    <a:gd name="T50" fmla="*/ 14 w 376"/>
                    <a:gd name="T51" fmla="*/ 353 h 465"/>
                    <a:gd name="T52" fmla="*/ 28 w 376"/>
                    <a:gd name="T53" fmla="*/ 312 h 465"/>
                    <a:gd name="T54" fmla="*/ 25 w 376"/>
                    <a:gd name="T55" fmla="*/ 281 h 465"/>
                    <a:gd name="T56" fmla="*/ 27 w 376"/>
                    <a:gd name="T57" fmla="*/ 250 h 465"/>
                    <a:gd name="T58" fmla="*/ 5 w 376"/>
                    <a:gd name="T59" fmla="*/ 179 h 465"/>
                    <a:gd name="T60" fmla="*/ 0 w 376"/>
                    <a:gd name="T61" fmla="*/ 112 h 465"/>
                    <a:gd name="T62" fmla="*/ 8 w 376"/>
                    <a:gd name="T63" fmla="*/ 76 h 465"/>
                    <a:gd name="T64" fmla="*/ 23 w 376"/>
                    <a:gd name="T65" fmla="*/ 44 h 465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w 376"/>
                    <a:gd name="T100" fmla="*/ 0 h 465"/>
                    <a:gd name="T101" fmla="*/ 376 w 376"/>
                    <a:gd name="T102" fmla="*/ 465 h 465"/>
                  </a:gdLst>
                  <a:ahLst/>
                  <a:cxnLst>
                    <a:cxn ang="T66">
                      <a:pos x="T0" y="T1"/>
                    </a:cxn>
                    <a:cxn ang="T67">
                      <a:pos x="T2" y="T3"/>
                    </a:cxn>
                    <a:cxn ang="T68">
                      <a:pos x="T4" y="T5"/>
                    </a:cxn>
                    <a:cxn ang="T69">
                      <a:pos x="T6" y="T7"/>
                    </a:cxn>
                    <a:cxn ang="T70">
                      <a:pos x="T8" y="T9"/>
                    </a:cxn>
                    <a:cxn ang="T71">
                      <a:pos x="T10" y="T11"/>
                    </a:cxn>
                    <a:cxn ang="T72">
                      <a:pos x="T12" y="T13"/>
                    </a:cxn>
                    <a:cxn ang="T73">
                      <a:pos x="T14" y="T15"/>
                    </a:cxn>
                    <a:cxn ang="T74">
                      <a:pos x="T16" y="T17"/>
                    </a:cxn>
                    <a:cxn ang="T75">
                      <a:pos x="T18" y="T19"/>
                    </a:cxn>
                    <a:cxn ang="T76">
                      <a:pos x="T20" y="T21"/>
                    </a:cxn>
                    <a:cxn ang="T77">
                      <a:pos x="T22" y="T23"/>
                    </a:cxn>
                    <a:cxn ang="T78">
                      <a:pos x="T24" y="T25"/>
                    </a:cxn>
                    <a:cxn ang="T79">
                      <a:pos x="T26" y="T27"/>
                    </a:cxn>
                    <a:cxn ang="T80">
                      <a:pos x="T28" y="T29"/>
                    </a:cxn>
                    <a:cxn ang="T81">
                      <a:pos x="T30" y="T31"/>
                    </a:cxn>
                    <a:cxn ang="T82">
                      <a:pos x="T32" y="T33"/>
                    </a:cxn>
                    <a:cxn ang="T83">
                      <a:pos x="T34" y="T35"/>
                    </a:cxn>
                    <a:cxn ang="T84">
                      <a:pos x="T36" y="T37"/>
                    </a:cxn>
                    <a:cxn ang="T85">
                      <a:pos x="T38" y="T39"/>
                    </a:cxn>
                    <a:cxn ang="T86">
                      <a:pos x="T40" y="T41"/>
                    </a:cxn>
                    <a:cxn ang="T87">
                      <a:pos x="T42" y="T43"/>
                    </a:cxn>
                    <a:cxn ang="T88">
                      <a:pos x="T44" y="T45"/>
                    </a:cxn>
                    <a:cxn ang="T89">
                      <a:pos x="T46" y="T47"/>
                    </a:cxn>
                    <a:cxn ang="T90">
                      <a:pos x="T48" y="T49"/>
                    </a:cxn>
                    <a:cxn ang="T91">
                      <a:pos x="T50" y="T51"/>
                    </a:cxn>
                    <a:cxn ang="T92">
                      <a:pos x="T52" y="T53"/>
                    </a:cxn>
                    <a:cxn ang="T93">
                      <a:pos x="T54" y="T55"/>
                    </a:cxn>
                    <a:cxn ang="T94">
                      <a:pos x="T56" y="T57"/>
                    </a:cxn>
                    <a:cxn ang="T95">
                      <a:pos x="T58" y="T59"/>
                    </a:cxn>
                    <a:cxn ang="T96">
                      <a:pos x="T60" y="T61"/>
                    </a:cxn>
                    <a:cxn ang="T97">
                      <a:pos x="T62" y="T63"/>
                    </a:cxn>
                    <a:cxn ang="T98">
                      <a:pos x="T64" y="T65"/>
                    </a:cxn>
                  </a:cxnLst>
                  <a:rect l="T99" t="T100" r="T101" b="T102"/>
                  <a:pathLst>
                    <a:path w="376" h="465">
                      <a:moveTo>
                        <a:pt x="47" y="24"/>
                      </a:moveTo>
                      <a:lnTo>
                        <a:pt x="55" y="0"/>
                      </a:lnTo>
                      <a:lnTo>
                        <a:pt x="119" y="30"/>
                      </a:lnTo>
                      <a:lnTo>
                        <a:pt x="112" y="49"/>
                      </a:lnTo>
                      <a:lnTo>
                        <a:pt x="121" y="67"/>
                      </a:lnTo>
                      <a:lnTo>
                        <a:pt x="131" y="85"/>
                      </a:lnTo>
                      <a:lnTo>
                        <a:pt x="146" y="114"/>
                      </a:lnTo>
                      <a:lnTo>
                        <a:pt x="164" y="140"/>
                      </a:lnTo>
                      <a:lnTo>
                        <a:pt x="169" y="155"/>
                      </a:lnTo>
                      <a:lnTo>
                        <a:pt x="171" y="164"/>
                      </a:lnTo>
                      <a:lnTo>
                        <a:pt x="170" y="176"/>
                      </a:lnTo>
                      <a:lnTo>
                        <a:pt x="168" y="186"/>
                      </a:lnTo>
                      <a:lnTo>
                        <a:pt x="165" y="196"/>
                      </a:lnTo>
                      <a:lnTo>
                        <a:pt x="165" y="207"/>
                      </a:lnTo>
                      <a:lnTo>
                        <a:pt x="226" y="221"/>
                      </a:lnTo>
                      <a:lnTo>
                        <a:pt x="260" y="225"/>
                      </a:lnTo>
                      <a:lnTo>
                        <a:pt x="284" y="223"/>
                      </a:lnTo>
                      <a:lnTo>
                        <a:pt x="288" y="232"/>
                      </a:lnTo>
                      <a:lnTo>
                        <a:pt x="290" y="241"/>
                      </a:lnTo>
                      <a:lnTo>
                        <a:pt x="292" y="252"/>
                      </a:lnTo>
                      <a:lnTo>
                        <a:pt x="267" y="260"/>
                      </a:lnTo>
                      <a:lnTo>
                        <a:pt x="238" y="263"/>
                      </a:lnTo>
                      <a:lnTo>
                        <a:pt x="215" y="263"/>
                      </a:lnTo>
                      <a:lnTo>
                        <a:pt x="186" y="267"/>
                      </a:lnTo>
                      <a:lnTo>
                        <a:pt x="167" y="263"/>
                      </a:lnTo>
                      <a:lnTo>
                        <a:pt x="167" y="287"/>
                      </a:lnTo>
                      <a:lnTo>
                        <a:pt x="162" y="300"/>
                      </a:lnTo>
                      <a:lnTo>
                        <a:pt x="164" y="313"/>
                      </a:lnTo>
                      <a:lnTo>
                        <a:pt x="162" y="322"/>
                      </a:lnTo>
                      <a:lnTo>
                        <a:pt x="173" y="322"/>
                      </a:lnTo>
                      <a:lnTo>
                        <a:pt x="179" y="327"/>
                      </a:lnTo>
                      <a:lnTo>
                        <a:pt x="195" y="329"/>
                      </a:lnTo>
                      <a:lnTo>
                        <a:pt x="207" y="337"/>
                      </a:lnTo>
                      <a:lnTo>
                        <a:pt x="220" y="340"/>
                      </a:lnTo>
                      <a:lnTo>
                        <a:pt x="296" y="367"/>
                      </a:lnTo>
                      <a:lnTo>
                        <a:pt x="322" y="376"/>
                      </a:lnTo>
                      <a:lnTo>
                        <a:pt x="338" y="383"/>
                      </a:lnTo>
                      <a:lnTo>
                        <a:pt x="349" y="399"/>
                      </a:lnTo>
                      <a:lnTo>
                        <a:pt x="362" y="423"/>
                      </a:lnTo>
                      <a:lnTo>
                        <a:pt x="375" y="464"/>
                      </a:lnTo>
                      <a:lnTo>
                        <a:pt x="232" y="464"/>
                      </a:lnTo>
                      <a:lnTo>
                        <a:pt x="188" y="452"/>
                      </a:lnTo>
                      <a:lnTo>
                        <a:pt x="123" y="450"/>
                      </a:lnTo>
                      <a:lnTo>
                        <a:pt x="81" y="451"/>
                      </a:lnTo>
                      <a:lnTo>
                        <a:pt x="58" y="452"/>
                      </a:lnTo>
                      <a:lnTo>
                        <a:pt x="32" y="445"/>
                      </a:lnTo>
                      <a:lnTo>
                        <a:pt x="23" y="440"/>
                      </a:lnTo>
                      <a:lnTo>
                        <a:pt x="10" y="428"/>
                      </a:lnTo>
                      <a:lnTo>
                        <a:pt x="7" y="418"/>
                      </a:lnTo>
                      <a:lnTo>
                        <a:pt x="3" y="400"/>
                      </a:lnTo>
                      <a:lnTo>
                        <a:pt x="5" y="383"/>
                      </a:lnTo>
                      <a:lnTo>
                        <a:pt x="14" y="353"/>
                      </a:lnTo>
                      <a:lnTo>
                        <a:pt x="26" y="324"/>
                      </a:lnTo>
                      <a:lnTo>
                        <a:pt x="28" y="312"/>
                      </a:lnTo>
                      <a:lnTo>
                        <a:pt x="24" y="304"/>
                      </a:lnTo>
                      <a:lnTo>
                        <a:pt x="25" y="281"/>
                      </a:lnTo>
                      <a:lnTo>
                        <a:pt x="29" y="271"/>
                      </a:lnTo>
                      <a:lnTo>
                        <a:pt x="27" y="250"/>
                      </a:lnTo>
                      <a:lnTo>
                        <a:pt x="18" y="220"/>
                      </a:lnTo>
                      <a:lnTo>
                        <a:pt x="5" y="179"/>
                      </a:lnTo>
                      <a:lnTo>
                        <a:pt x="0" y="143"/>
                      </a:lnTo>
                      <a:lnTo>
                        <a:pt x="0" y="112"/>
                      </a:lnTo>
                      <a:lnTo>
                        <a:pt x="3" y="89"/>
                      </a:lnTo>
                      <a:lnTo>
                        <a:pt x="8" y="76"/>
                      </a:lnTo>
                      <a:lnTo>
                        <a:pt x="15" y="60"/>
                      </a:lnTo>
                      <a:lnTo>
                        <a:pt x="23" y="44"/>
                      </a:lnTo>
                      <a:lnTo>
                        <a:pt x="47" y="24"/>
                      </a:lnTo>
                    </a:path>
                  </a:pathLst>
                </a:custGeom>
                <a:solidFill>
                  <a:srgbClr val="00006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99356" name="Group 210"/>
                <p:cNvGrpSpPr>
                  <a:grpSpLocks/>
                </p:cNvGrpSpPr>
                <p:nvPr/>
              </p:nvGrpSpPr>
              <p:grpSpPr bwMode="auto">
                <a:xfrm>
                  <a:off x="48" y="1760"/>
                  <a:ext cx="387" cy="431"/>
                  <a:chOff x="48" y="1760"/>
                  <a:chExt cx="387" cy="431"/>
                </a:xfrm>
              </p:grpSpPr>
              <p:grpSp>
                <p:nvGrpSpPr>
                  <p:cNvPr id="99358" name="Group 211"/>
                  <p:cNvGrpSpPr>
                    <a:grpSpLocks/>
                  </p:cNvGrpSpPr>
                  <p:nvPr/>
                </p:nvGrpSpPr>
                <p:grpSpPr bwMode="auto">
                  <a:xfrm>
                    <a:off x="318" y="1928"/>
                    <a:ext cx="117" cy="59"/>
                    <a:chOff x="318" y="1928"/>
                    <a:chExt cx="117" cy="59"/>
                  </a:xfrm>
                </p:grpSpPr>
                <p:sp>
                  <p:nvSpPr>
                    <p:cNvPr id="99375" name="Freeform 212"/>
                    <p:cNvSpPr>
                      <a:spLocks/>
                    </p:cNvSpPr>
                    <p:nvPr/>
                  </p:nvSpPr>
                  <p:spPr bwMode="auto">
                    <a:xfrm>
                      <a:off x="318" y="1928"/>
                      <a:ext cx="114" cy="59"/>
                    </a:xfrm>
                    <a:custGeom>
                      <a:avLst/>
                      <a:gdLst>
                        <a:gd name="T0" fmla="*/ 0 w 114"/>
                        <a:gd name="T1" fmla="*/ 34 h 59"/>
                        <a:gd name="T2" fmla="*/ 14 w 114"/>
                        <a:gd name="T3" fmla="*/ 32 h 59"/>
                        <a:gd name="T4" fmla="*/ 19 w 114"/>
                        <a:gd name="T5" fmla="*/ 31 h 59"/>
                        <a:gd name="T6" fmla="*/ 22 w 114"/>
                        <a:gd name="T7" fmla="*/ 28 h 59"/>
                        <a:gd name="T8" fmla="*/ 26 w 114"/>
                        <a:gd name="T9" fmla="*/ 25 h 59"/>
                        <a:gd name="T10" fmla="*/ 33 w 114"/>
                        <a:gd name="T11" fmla="*/ 20 h 59"/>
                        <a:gd name="T12" fmla="*/ 45 w 114"/>
                        <a:gd name="T13" fmla="*/ 11 h 59"/>
                        <a:gd name="T14" fmla="*/ 47 w 114"/>
                        <a:gd name="T15" fmla="*/ 8 h 59"/>
                        <a:gd name="T16" fmla="*/ 50 w 114"/>
                        <a:gd name="T17" fmla="*/ 6 h 59"/>
                        <a:gd name="T18" fmla="*/ 57 w 114"/>
                        <a:gd name="T19" fmla="*/ 5 h 59"/>
                        <a:gd name="T20" fmla="*/ 76 w 114"/>
                        <a:gd name="T21" fmla="*/ 2 h 59"/>
                        <a:gd name="T22" fmla="*/ 82 w 114"/>
                        <a:gd name="T23" fmla="*/ 0 h 59"/>
                        <a:gd name="T24" fmla="*/ 86 w 114"/>
                        <a:gd name="T25" fmla="*/ 2 h 59"/>
                        <a:gd name="T26" fmla="*/ 89 w 114"/>
                        <a:gd name="T27" fmla="*/ 4 h 59"/>
                        <a:gd name="T28" fmla="*/ 96 w 114"/>
                        <a:gd name="T29" fmla="*/ 7 h 59"/>
                        <a:gd name="T30" fmla="*/ 99 w 114"/>
                        <a:gd name="T31" fmla="*/ 8 h 59"/>
                        <a:gd name="T32" fmla="*/ 103 w 114"/>
                        <a:gd name="T33" fmla="*/ 9 h 59"/>
                        <a:gd name="T34" fmla="*/ 105 w 114"/>
                        <a:gd name="T35" fmla="*/ 10 h 59"/>
                        <a:gd name="T36" fmla="*/ 107 w 114"/>
                        <a:gd name="T37" fmla="*/ 14 h 59"/>
                        <a:gd name="T38" fmla="*/ 110 w 114"/>
                        <a:gd name="T39" fmla="*/ 16 h 59"/>
                        <a:gd name="T40" fmla="*/ 110 w 114"/>
                        <a:gd name="T41" fmla="*/ 19 h 59"/>
                        <a:gd name="T42" fmla="*/ 111 w 114"/>
                        <a:gd name="T43" fmla="*/ 20 h 59"/>
                        <a:gd name="T44" fmla="*/ 113 w 114"/>
                        <a:gd name="T45" fmla="*/ 22 h 59"/>
                        <a:gd name="T46" fmla="*/ 111 w 114"/>
                        <a:gd name="T47" fmla="*/ 24 h 59"/>
                        <a:gd name="T48" fmla="*/ 109 w 114"/>
                        <a:gd name="T49" fmla="*/ 25 h 59"/>
                        <a:gd name="T50" fmla="*/ 105 w 114"/>
                        <a:gd name="T51" fmla="*/ 25 h 59"/>
                        <a:gd name="T52" fmla="*/ 102 w 114"/>
                        <a:gd name="T53" fmla="*/ 24 h 59"/>
                        <a:gd name="T54" fmla="*/ 99 w 114"/>
                        <a:gd name="T55" fmla="*/ 22 h 59"/>
                        <a:gd name="T56" fmla="*/ 96 w 114"/>
                        <a:gd name="T57" fmla="*/ 22 h 59"/>
                        <a:gd name="T58" fmla="*/ 93 w 114"/>
                        <a:gd name="T59" fmla="*/ 21 h 59"/>
                        <a:gd name="T60" fmla="*/ 89 w 114"/>
                        <a:gd name="T61" fmla="*/ 20 h 59"/>
                        <a:gd name="T62" fmla="*/ 85 w 114"/>
                        <a:gd name="T63" fmla="*/ 21 h 59"/>
                        <a:gd name="T64" fmla="*/ 81 w 114"/>
                        <a:gd name="T65" fmla="*/ 22 h 59"/>
                        <a:gd name="T66" fmla="*/ 89 w 114"/>
                        <a:gd name="T67" fmla="*/ 24 h 59"/>
                        <a:gd name="T68" fmla="*/ 95 w 114"/>
                        <a:gd name="T69" fmla="*/ 26 h 59"/>
                        <a:gd name="T70" fmla="*/ 103 w 114"/>
                        <a:gd name="T71" fmla="*/ 28 h 59"/>
                        <a:gd name="T72" fmla="*/ 105 w 114"/>
                        <a:gd name="T73" fmla="*/ 30 h 59"/>
                        <a:gd name="T74" fmla="*/ 105 w 114"/>
                        <a:gd name="T75" fmla="*/ 32 h 59"/>
                        <a:gd name="T76" fmla="*/ 104 w 114"/>
                        <a:gd name="T77" fmla="*/ 33 h 59"/>
                        <a:gd name="T78" fmla="*/ 101 w 114"/>
                        <a:gd name="T79" fmla="*/ 34 h 59"/>
                        <a:gd name="T80" fmla="*/ 98 w 114"/>
                        <a:gd name="T81" fmla="*/ 34 h 59"/>
                        <a:gd name="T82" fmla="*/ 88 w 114"/>
                        <a:gd name="T83" fmla="*/ 32 h 59"/>
                        <a:gd name="T84" fmla="*/ 79 w 114"/>
                        <a:gd name="T85" fmla="*/ 31 h 59"/>
                        <a:gd name="T86" fmla="*/ 73 w 114"/>
                        <a:gd name="T87" fmla="*/ 32 h 59"/>
                        <a:gd name="T88" fmla="*/ 69 w 114"/>
                        <a:gd name="T89" fmla="*/ 34 h 59"/>
                        <a:gd name="T90" fmla="*/ 64 w 114"/>
                        <a:gd name="T91" fmla="*/ 37 h 59"/>
                        <a:gd name="T92" fmla="*/ 61 w 114"/>
                        <a:gd name="T93" fmla="*/ 41 h 59"/>
                        <a:gd name="T94" fmla="*/ 57 w 114"/>
                        <a:gd name="T95" fmla="*/ 45 h 59"/>
                        <a:gd name="T96" fmla="*/ 53 w 114"/>
                        <a:gd name="T97" fmla="*/ 49 h 59"/>
                        <a:gd name="T98" fmla="*/ 48 w 114"/>
                        <a:gd name="T99" fmla="*/ 50 h 59"/>
                        <a:gd name="T100" fmla="*/ 44 w 114"/>
                        <a:gd name="T101" fmla="*/ 51 h 59"/>
                        <a:gd name="T102" fmla="*/ 38 w 114"/>
                        <a:gd name="T103" fmla="*/ 51 h 59"/>
                        <a:gd name="T104" fmla="*/ 32 w 114"/>
                        <a:gd name="T105" fmla="*/ 52 h 59"/>
                        <a:gd name="T106" fmla="*/ 24 w 114"/>
                        <a:gd name="T107" fmla="*/ 52 h 59"/>
                        <a:gd name="T108" fmla="*/ 19 w 114"/>
                        <a:gd name="T109" fmla="*/ 55 h 59"/>
                        <a:gd name="T110" fmla="*/ 0 w 114"/>
                        <a:gd name="T111" fmla="*/ 58 h 59"/>
                        <a:gd name="T112" fmla="*/ 0 w 114"/>
                        <a:gd name="T113" fmla="*/ 34 h 59"/>
                        <a:gd name="T114" fmla="*/ 0 60000 65536"/>
                        <a:gd name="T115" fmla="*/ 0 60000 65536"/>
                        <a:gd name="T116" fmla="*/ 0 60000 65536"/>
                        <a:gd name="T117" fmla="*/ 0 60000 65536"/>
                        <a:gd name="T118" fmla="*/ 0 60000 65536"/>
                        <a:gd name="T119" fmla="*/ 0 60000 65536"/>
                        <a:gd name="T120" fmla="*/ 0 60000 65536"/>
                        <a:gd name="T121" fmla="*/ 0 60000 65536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w 114"/>
                        <a:gd name="T172" fmla="*/ 0 h 59"/>
                        <a:gd name="T173" fmla="*/ 114 w 114"/>
                        <a:gd name="T174" fmla="*/ 59 h 59"/>
                      </a:gdLst>
                      <a:ahLst/>
                      <a:cxnLst>
                        <a:cxn ang="T114">
                          <a:pos x="T0" y="T1"/>
                        </a:cxn>
                        <a:cxn ang="T115">
                          <a:pos x="T2" y="T3"/>
                        </a:cxn>
                        <a:cxn ang="T116">
                          <a:pos x="T4" y="T5"/>
                        </a:cxn>
                        <a:cxn ang="T117">
                          <a:pos x="T6" y="T7"/>
                        </a:cxn>
                        <a:cxn ang="T118">
                          <a:pos x="T8" y="T9"/>
                        </a:cxn>
                        <a:cxn ang="T119">
                          <a:pos x="T10" y="T11"/>
                        </a:cxn>
                        <a:cxn ang="T120">
                          <a:pos x="T12" y="T13"/>
                        </a:cxn>
                        <a:cxn ang="T121">
                          <a:pos x="T14" y="T15"/>
                        </a:cxn>
                        <a:cxn ang="T122">
                          <a:pos x="T16" y="T17"/>
                        </a:cxn>
                        <a:cxn ang="T123">
                          <a:pos x="T18" y="T19"/>
                        </a:cxn>
                        <a:cxn ang="T124">
                          <a:pos x="T20" y="T21"/>
                        </a:cxn>
                        <a:cxn ang="T125">
                          <a:pos x="T22" y="T23"/>
                        </a:cxn>
                        <a:cxn ang="T126">
                          <a:pos x="T24" y="T25"/>
                        </a:cxn>
                        <a:cxn ang="T127">
                          <a:pos x="T26" y="T27"/>
                        </a:cxn>
                        <a:cxn ang="T128">
                          <a:pos x="T28" y="T29"/>
                        </a:cxn>
                        <a:cxn ang="T129">
                          <a:pos x="T30" y="T31"/>
                        </a:cxn>
                        <a:cxn ang="T130">
                          <a:pos x="T32" y="T33"/>
                        </a:cxn>
                        <a:cxn ang="T131">
                          <a:pos x="T34" y="T35"/>
                        </a:cxn>
                        <a:cxn ang="T132">
                          <a:pos x="T36" y="T37"/>
                        </a:cxn>
                        <a:cxn ang="T133">
                          <a:pos x="T38" y="T39"/>
                        </a:cxn>
                        <a:cxn ang="T134">
                          <a:pos x="T40" y="T41"/>
                        </a:cxn>
                        <a:cxn ang="T135">
                          <a:pos x="T42" y="T43"/>
                        </a:cxn>
                        <a:cxn ang="T136">
                          <a:pos x="T44" y="T45"/>
                        </a:cxn>
                        <a:cxn ang="T137">
                          <a:pos x="T46" y="T47"/>
                        </a:cxn>
                        <a:cxn ang="T138">
                          <a:pos x="T48" y="T49"/>
                        </a:cxn>
                        <a:cxn ang="T139">
                          <a:pos x="T50" y="T51"/>
                        </a:cxn>
                        <a:cxn ang="T140">
                          <a:pos x="T52" y="T53"/>
                        </a:cxn>
                        <a:cxn ang="T141">
                          <a:pos x="T54" y="T55"/>
                        </a:cxn>
                        <a:cxn ang="T142">
                          <a:pos x="T56" y="T57"/>
                        </a:cxn>
                        <a:cxn ang="T143">
                          <a:pos x="T58" y="T59"/>
                        </a:cxn>
                        <a:cxn ang="T144">
                          <a:pos x="T60" y="T61"/>
                        </a:cxn>
                        <a:cxn ang="T145">
                          <a:pos x="T62" y="T63"/>
                        </a:cxn>
                        <a:cxn ang="T146">
                          <a:pos x="T64" y="T65"/>
                        </a:cxn>
                        <a:cxn ang="T147">
                          <a:pos x="T66" y="T67"/>
                        </a:cxn>
                        <a:cxn ang="T148">
                          <a:pos x="T68" y="T69"/>
                        </a:cxn>
                        <a:cxn ang="T149">
                          <a:pos x="T70" y="T71"/>
                        </a:cxn>
                        <a:cxn ang="T150">
                          <a:pos x="T72" y="T73"/>
                        </a:cxn>
                        <a:cxn ang="T151">
                          <a:pos x="T74" y="T75"/>
                        </a:cxn>
                        <a:cxn ang="T152">
                          <a:pos x="T76" y="T77"/>
                        </a:cxn>
                        <a:cxn ang="T153">
                          <a:pos x="T78" y="T79"/>
                        </a:cxn>
                        <a:cxn ang="T154">
                          <a:pos x="T80" y="T81"/>
                        </a:cxn>
                        <a:cxn ang="T155">
                          <a:pos x="T82" y="T83"/>
                        </a:cxn>
                        <a:cxn ang="T156">
                          <a:pos x="T84" y="T85"/>
                        </a:cxn>
                        <a:cxn ang="T157">
                          <a:pos x="T86" y="T87"/>
                        </a:cxn>
                        <a:cxn ang="T158">
                          <a:pos x="T88" y="T89"/>
                        </a:cxn>
                        <a:cxn ang="T159">
                          <a:pos x="T90" y="T91"/>
                        </a:cxn>
                        <a:cxn ang="T160">
                          <a:pos x="T92" y="T93"/>
                        </a:cxn>
                        <a:cxn ang="T161">
                          <a:pos x="T94" y="T95"/>
                        </a:cxn>
                        <a:cxn ang="T162">
                          <a:pos x="T96" y="T97"/>
                        </a:cxn>
                        <a:cxn ang="T163">
                          <a:pos x="T98" y="T99"/>
                        </a:cxn>
                        <a:cxn ang="T164">
                          <a:pos x="T100" y="T101"/>
                        </a:cxn>
                        <a:cxn ang="T165">
                          <a:pos x="T102" y="T103"/>
                        </a:cxn>
                        <a:cxn ang="T166">
                          <a:pos x="T104" y="T105"/>
                        </a:cxn>
                        <a:cxn ang="T167">
                          <a:pos x="T106" y="T107"/>
                        </a:cxn>
                        <a:cxn ang="T168">
                          <a:pos x="T108" y="T109"/>
                        </a:cxn>
                        <a:cxn ang="T169">
                          <a:pos x="T110" y="T111"/>
                        </a:cxn>
                        <a:cxn ang="T170">
                          <a:pos x="T112" y="T113"/>
                        </a:cxn>
                      </a:cxnLst>
                      <a:rect l="T171" t="T172" r="T173" b="T174"/>
                      <a:pathLst>
                        <a:path w="114" h="59">
                          <a:moveTo>
                            <a:pt x="0" y="34"/>
                          </a:moveTo>
                          <a:lnTo>
                            <a:pt x="14" y="32"/>
                          </a:lnTo>
                          <a:lnTo>
                            <a:pt x="19" y="31"/>
                          </a:lnTo>
                          <a:lnTo>
                            <a:pt x="22" y="28"/>
                          </a:lnTo>
                          <a:lnTo>
                            <a:pt x="26" y="25"/>
                          </a:lnTo>
                          <a:lnTo>
                            <a:pt x="33" y="20"/>
                          </a:lnTo>
                          <a:lnTo>
                            <a:pt x="45" y="11"/>
                          </a:lnTo>
                          <a:lnTo>
                            <a:pt x="47" y="8"/>
                          </a:lnTo>
                          <a:lnTo>
                            <a:pt x="50" y="6"/>
                          </a:lnTo>
                          <a:lnTo>
                            <a:pt x="57" y="5"/>
                          </a:lnTo>
                          <a:lnTo>
                            <a:pt x="76" y="2"/>
                          </a:lnTo>
                          <a:lnTo>
                            <a:pt x="82" y="0"/>
                          </a:lnTo>
                          <a:lnTo>
                            <a:pt x="86" y="2"/>
                          </a:lnTo>
                          <a:lnTo>
                            <a:pt x="89" y="4"/>
                          </a:lnTo>
                          <a:lnTo>
                            <a:pt x="96" y="7"/>
                          </a:lnTo>
                          <a:lnTo>
                            <a:pt x="99" y="8"/>
                          </a:lnTo>
                          <a:lnTo>
                            <a:pt x="103" y="9"/>
                          </a:lnTo>
                          <a:lnTo>
                            <a:pt x="105" y="10"/>
                          </a:lnTo>
                          <a:lnTo>
                            <a:pt x="107" y="14"/>
                          </a:lnTo>
                          <a:lnTo>
                            <a:pt x="110" y="16"/>
                          </a:lnTo>
                          <a:lnTo>
                            <a:pt x="110" y="19"/>
                          </a:lnTo>
                          <a:lnTo>
                            <a:pt x="111" y="20"/>
                          </a:lnTo>
                          <a:lnTo>
                            <a:pt x="113" y="22"/>
                          </a:lnTo>
                          <a:lnTo>
                            <a:pt x="111" y="24"/>
                          </a:lnTo>
                          <a:lnTo>
                            <a:pt x="109" y="25"/>
                          </a:lnTo>
                          <a:lnTo>
                            <a:pt x="105" y="25"/>
                          </a:lnTo>
                          <a:lnTo>
                            <a:pt x="102" y="24"/>
                          </a:lnTo>
                          <a:lnTo>
                            <a:pt x="99" y="22"/>
                          </a:lnTo>
                          <a:lnTo>
                            <a:pt x="96" y="22"/>
                          </a:lnTo>
                          <a:lnTo>
                            <a:pt x="93" y="21"/>
                          </a:lnTo>
                          <a:lnTo>
                            <a:pt x="89" y="20"/>
                          </a:lnTo>
                          <a:lnTo>
                            <a:pt x="85" y="21"/>
                          </a:lnTo>
                          <a:lnTo>
                            <a:pt x="81" y="22"/>
                          </a:lnTo>
                          <a:lnTo>
                            <a:pt x="89" y="24"/>
                          </a:lnTo>
                          <a:lnTo>
                            <a:pt x="95" y="26"/>
                          </a:lnTo>
                          <a:lnTo>
                            <a:pt x="103" y="28"/>
                          </a:lnTo>
                          <a:lnTo>
                            <a:pt x="105" y="30"/>
                          </a:lnTo>
                          <a:lnTo>
                            <a:pt x="105" y="32"/>
                          </a:lnTo>
                          <a:lnTo>
                            <a:pt x="104" y="33"/>
                          </a:lnTo>
                          <a:lnTo>
                            <a:pt x="101" y="34"/>
                          </a:lnTo>
                          <a:lnTo>
                            <a:pt x="98" y="34"/>
                          </a:lnTo>
                          <a:lnTo>
                            <a:pt x="88" y="32"/>
                          </a:lnTo>
                          <a:lnTo>
                            <a:pt x="79" y="31"/>
                          </a:lnTo>
                          <a:lnTo>
                            <a:pt x="73" y="32"/>
                          </a:lnTo>
                          <a:lnTo>
                            <a:pt x="69" y="34"/>
                          </a:lnTo>
                          <a:lnTo>
                            <a:pt x="64" y="37"/>
                          </a:lnTo>
                          <a:lnTo>
                            <a:pt x="61" y="41"/>
                          </a:lnTo>
                          <a:lnTo>
                            <a:pt x="57" y="45"/>
                          </a:lnTo>
                          <a:lnTo>
                            <a:pt x="53" y="49"/>
                          </a:lnTo>
                          <a:lnTo>
                            <a:pt x="48" y="50"/>
                          </a:lnTo>
                          <a:lnTo>
                            <a:pt x="44" y="51"/>
                          </a:lnTo>
                          <a:lnTo>
                            <a:pt x="38" y="51"/>
                          </a:lnTo>
                          <a:lnTo>
                            <a:pt x="32" y="52"/>
                          </a:lnTo>
                          <a:lnTo>
                            <a:pt x="24" y="52"/>
                          </a:lnTo>
                          <a:lnTo>
                            <a:pt x="19" y="55"/>
                          </a:lnTo>
                          <a:lnTo>
                            <a:pt x="0" y="58"/>
                          </a:lnTo>
                          <a:lnTo>
                            <a:pt x="0" y="34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6" name="Freeform 213"/>
                    <p:cNvSpPr>
                      <a:spLocks/>
                    </p:cNvSpPr>
                    <p:nvPr/>
                  </p:nvSpPr>
                  <p:spPr bwMode="auto">
                    <a:xfrm>
                      <a:off x="389" y="1937"/>
                      <a:ext cx="29" cy="17"/>
                    </a:xfrm>
                    <a:custGeom>
                      <a:avLst/>
                      <a:gdLst>
                        <a:gd name="T0" fmla="*/ 28 w 29"/>
                        <a:gd name="T1" fmla="*/ 0 h 17"/>
                        <a:gd name="T2" fmla="*/ 23 w 29"/>
                        <a:gd name="T3" fmla="*/ 8 h 17"/>
                        <a:gd name="T4" fmla="*/ 19 w 29"/>
                        <a:gd name="T5" fmla="*/ 8 h 17"/>
                        <a:gd name="T6" fmla="*/ 15 w 29"/>
                        <a:gd name="T7" fmla="*/ 8 h 17"/>
                        <a:gd name="T8" fmla="*/ 11 w 29"/>
                        <a:gd name="T9" fmla="*/ 16 h 17"/>
                        <a:gd name="T10" fmla="*/ 5 w 29"/>
                        <a:gd name="T11" fmla="*/ 8 h 17"/>
                        <a:gd name="T12" fmla="*/ 0 w 29"/>
                        <a:gd name="T13" fmla="*/ 8 h 17"/>
                        <a:gd name="T14" fmla="*/ 6 w 29"/>
                        <a:gd name="T15" fmla="*/ 16 h 17"/>
                        <a:gd name="T16" fmla="*/ 12 w 29"/>
                        <a:gd name="T17" fmla="*/ 16 h 17"/>
                        <a:gd name="T18" fmla="*/ 19 w 29"/>
                        <a:gd name="T19" fmla="*/ 8 h 17"/>
                        <a:gd name="T20" fmla="*/ 23 w 29"/>
                        <a:gd name="T21" fmla="*/ 8 h 17"/>
                        <a:gd name="T22" fmla="*/ 27 w 29"/>
                        <a:gd name="T23" fmla="*/ 0 h 17"/>
                        <a:gd name="T24" fmla="*/ 28 w 29"/>
                        <a:gd name="T25" fmla="*/ 0 h 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9"/>
                        <a:gd name="T40" fmla="*/ 0 h 17"/>
                        <a:gd name="T41" fmla="*/ 29 w 29"/>
                        <a:gd name="T42" fmla="*/ 17 h 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9" h="17">
                          <a:moveTo>
                            <a:pt x="28" y="0"/>
                          </a:moveTo>
                          <a:lnTo>
                            <a:pt x="23" y="8"/>
                          </a:lnTo>
                          <a:lnTo>
                            <a:pt x="19" y="8"/>
                          </a:lnTo>
                          <a:lnTo>
                            <a:pt x="15" y="8"/>
                          </a:lnTo>
                          <a:lnTo>
                            <a:pt x="11" y="16"/>
                          </a:lnTo>
                          <a:lnTo>
                            <a:pt x="5" y="8"/>
                          </a:lnTo>
                          <a:lnTo>
                            <a:pt x="0" y="8"/>
                          </a:lnTo>
                          <a:lnTo>
                            <a:pt x="6" y="16"/>
                          </a:lnTo>
                          <a:lnTo>
                            <a:pt x="12" y="16"/>
                          </a:lnTo>
                          <a:lnTo>
                            <a:pt x="19" y="8"/>
                          </a:lnTo>
                          <a:lnTo>
                            <a:pt x="23" y="8"/>
                          </a:lnTo>
                          <a:lnTo>
                            <a:pt x="27" y="0"/>
                          </a:lnTo>
                          <a:lnTo>
                            <a:pt x="28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7" name="Freeform 214"/>
                    <p:cNvSpPr>
                      <a:spLocks/>
                    </p:cNvSpPr>
                    <p:nvPr/>
                  </p:nvSpPr>
                  <p:spPr bwMode="auto">
                    <a:xfrm>
                      <a:off x="375" y="1928"/>
                      <a:ext cx="23" cy="17"/>
                    </a:xfrm>
                    <a:custGeom>
                      <a:avLst/>
                      <a:gdLst>
                        <a:gd name="T0" fmla="*/ 16 w 23"/>
                        <a:gd name="T1" fmla="*/ 16 h 17"/>
                        <a:gd name="T2" fmla="*/ 19 w 23"/>
                        <a:gd name="T3" fmla="*/ 16 h 17"/>
                        <a:gd name="T4" fmla="*/ 22 w 23"/>
                        <a:gd name="T5" fmla="*/ 10 h 17"/>
                        <a:gd name="T6" fmla="*/ 20 w 23"/>
                        <a:gd name="T7" fmla="*/ 10 h 17"/>
                        <a:gd name="T8" fmla="*/ 17 w 23"/>
                        <a:gd name="T9" fmla="*/ 10 h 17"/>
                        <a:gd name="T10" fmla="*/ 10 w 23"/>
                        <a:gd name="T11" fmla="*/ 5 h 17"/>
                        <a:gd name="T12" fmla="*/ 5 w 23"/>
                        <a:gd name="T13" fmla="*/ 5 h 17"/>
                        <a:gd name="T14" fmla="*/ 1 w 23"/>
                        <a:gd name="T15" fmla="*/ 0 h 17"/>
                        <a:gd name="T16" fmla="*/ 0 w 23"/>
                        <a:gd name="T17" fmla="*/ 5 h 17"/>
                        <a:gd name="T18" fmla="*/ 5 w 23"/>
                        <a:gd name="T19" fmla="*/ 5 h 17"/>
                        <a:gd name="T20" fmla="*/ 11 w 23"/>
                        <a:gd name="T21" fmla="*/ 10 h 17"/>
                        <a:gd name="T22" fmla="*/ 16 w 23"/>
                        <a:gd name="T23" fmla="*/ 16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23"/>
                        <a:gd name="T37" fmla="*/ 0 h 17"/>
                        <a:gd name="T38" fmla="*/ 23 w 23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23" h="17">
                          <a:moveTo>
                            <a:pt x="16" y="16"/>
                          </a:moveTo>
                          <a:lnTo>
                            <a:pt x="19" y="16"/>
                          </a:lnTo>
                          <a:lnTo>
                            <a:pt x="22" y="10"/>
                          </a:lnTo>
                          <a:lnTo>
                            <a:pt x="20" y="10"/>
                          </a:lnTo>
                          <a:lnTo>
                            <a:pt x="17" y="10"/>
                          </a:lnTo>
                          <a:lnTo>
                            <a:pt x="10" y="5"/>
                          </a:lnTo>
                          <a:lnTo>
                            <a:pt x="5" y="5"/>
                          </a:lnTo>
                          <a:lnTo>
                            <a:pt x="1" y="0"/>
                          </a:lnTo>
                          <a:lnTo>
                            <a:pt x="0" y="5"/>
                          </a:lnTo>
                          <a:lnTo>
                            <a:pt x="5" y="5"/>
                          </a:lnTo>
                          <a:lnTo>
                            <a:pt x="11" y="1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8" name="Freeform 215"/>
                    <p:cNvSpPr>
                      <a:spLocks/>
                    </p:cNvSpPr>
                    <p:nvPr/>
                  </p:nvSpPr>
                  <p:spPr bwMode="auto">
                    <a:xfrm>
                      <a:off x="388" y="194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8 h 17"/>
                        <a:gd name="T2" fmla="*/ 12 w 17"/>
                        <a:gd name="T3" fmla="*/ 0 h 17"/>
                        <a:gd name="T4" fmla="*/ 8 w 17"/>
                        <a:gd name="T5" fmla="*/ 8 h 17"/>
                        <a:gd name="T6" fmla="*/ 0 w 17"/>
                        <a:gd name="T7" fmla="*/ 8 h 17"/>
                        <a:gd name="T8" fmla="*/ 0 w 17"/>
                        <a:gd name="T9" fmla="*/ 16 h 17"/>
                        <a:gd name="T10" fmla="*/ 4 w 17"/>
                        <a:gd name="T11" fmla="*/ 16 h 17"/>
                        <a:gd name="T12" fmla="*/ 16 w 17"/>
                        <a:gd name="T13" fmla="*/ 8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16" y="8"/>
                          </a:moveTo>
                          <a:lnTo>
                            <a:pt x="12" y="0"/>
                          </a:lnTo>
                          <a:lnTo>
                            <a:pt x="8" y="8"/>
                          </a:lnTo>
                          <a:lnTo>
                            <a:pt x="0" y="8"/>
                          </a:lnTo>
                          <a:lnTo>
                            <a:pt x="0" y="16"/>
                          </a:lnTo>
                          <a:lnTo>
                            <a:pt x="4" y="16"/>
                          </a:lnTo>
                          <a:lnTo>
                            <a:pt x="16" y="8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9" name="Freeform 216"/>
                    <p:cNvSpPr>
                      <a:spLocks/>
                    </p:cNvSpPr>
                    <p:nvPr/>
                  </p:nvSpPr>
                  <p:spPr bwMode="auto">
                    <a:xfrm>
                      <a:off x="409" y="1952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9 w 17"/>
                        <a:gd name="T3" fmla="*/ 9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9" y="9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80" name="Freeform 217"/>
                    <p:cNvSpPr>
                      <a:spLocks/>
                    </p:cNvSpPr>
                    <p:nvPr/>
                  </p:nvSpPr>
                  <p:spPr bwMode="auto">
                    <a:xfrm>
                      <a:off x="368" y="1940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0 w 17"/>
                        <a:gd name="T3" fmla="*/ 10 h 17"/>
                        <a:gd name="T4" fmla="*/ 0 w 17"/>
                        <a:gd name="T5" fmla="*/ 5 h 17"/>
                        <a:gd name="T6" fmla="*/ 16 w 17"/>
                        <a:gd name="T7" fmla="*/ 0 h 17"/>
                        <a:gd name="T8" fmla="*/ 0 w 17"/>
                        <a:gd name="T9" fmla="*/ 16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5"/>
                          </a:lnTo>
                          <a:lnTo>
                            <a:pt x="16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81" name="Freeform 218"/>
                    <p:cNvSpPr>
                      <a:spLocks/>
                    </p:cNvSpPr>
                    <p:nvPr/>
                  </p:nvSpPr>
                  <p:spPr bwMode="auto">
                    <a:xfrm>
                      <a:off x="375" y="194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16 h 17"/>
                        <a:gd name="T2" fmla="*/ 16 w 17"/>
                        <a:gd name="T3" fmla="*/ 10 h 17"/>
                        <a:gd name="T4" fmla="*/ 0 w 17"/>
                        <a:gd name="T5" fmla="*/ 0 h 17"/>
                        <a:gd name="T6" fmla="*/ 16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16" y="16"/>
                          </a:moveTo>
                          <a:lnTo>
                            <a:pt x="16" y="10"/>
                          </a:lnTo>
                          <a:lnTo>
                            <a:pt x="0" y="0"/>
                          </a:lnTo>
                          <a:lnTo>
                            <a:pt x="16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82" name="Freeform 219"/>
                    <p:cNvSpPr>
                      <a:spLocks/>
                    </p:cNvSpPr>
                    <p:nvPr/>
                  </p:nvSpPr>
                  <p:spPr bwMode="auto">
                    <a:xfrm>
                      <a:off x="418" y="1943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9 w 17"/>
                        <a:gd name="T3" fmla="*/ 6 h 17"/>
                        <a:gd name="T4" fmla="*/ 16 w 17"/>
                        <a:gd name="T5" fmla="*/ 9 h 17"/>
                        <a:gd name="T6" fmla="*/ 16 w 17"/>
                        <a:gd name="T7" fmla="*/ 16 h 17"/>
                        <a:gd name="T8" fmla="*/ 16 w 17"/>
                        <a:gd name="T9" fmla="*/ 9 h 17"/>
                        <a:gd name="T10" fmla="*/ 16 w 17"/>
                        <a:gd name="T11" fmla="*/ 6 h 17"/>
                        <a:gd name="T12" fmla="*/ 0 w 17"/>
                        <a:gd name="T13" fmla="*/ 0 h 17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17"/>
                        <a:gd name="T22" fmla="*/ 0 h 17"/>
                        <a:gd name="T23" fmla="*/ 17 w 17"/>
                        <a:gd name="T24" fmla="*/ 17 h 17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9" y="6"/>
                          </a:lnTo>
                          <a:lnTo>
                            <a:pt x="16" y="9"/>
                          </a:lnTo>
                          <a:lnTo>
                            <a:pt x="16" y="16"/>
                          </a:lnTo>
                          <a:lnTo>
                            <a:pt x="16" y="9"/>
                          </a:lnTo>
                          <a:lnTo>
                            <a:pt x="16" y="6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grpSp>
                <p:nvGrpSpPr>
                  <p:cNvPr id="99359" name="Group 220"/>
                  <p:cNvGrpSpPr>
                    <a:grpSpLocks/>
                  </p:cNvGrpSpPr>
                  <p:nvPr/>
                </p:nvGrpSpPr>
                <p:grpSpPr bwMode="auto">
                  <a:xfrm>
                    <a:off x="288" y="1892"/>
                    <a:ext cx="125" cy="53"/>
                    <a:chOff x="288" y="1892"/>
                    <a:chExt cx="125" cy="53"/>
                  </a:xfrm>
                </p:grpSpPr>
                <p:sp>
                  <p:nvSpPr>
                    <p:cNvPr id="99367" name="Freeform 221"/>
                    <p:cNvSpPr>
                      <a:spLocks/>
                    </p:cNvSpPr>
                    <p:nvPr/>
                  </p:nvSpPr>
                  <p:spPr bwMode="auto">
                    <a:xfrm>
                      <a:off x="288" y="1892"/>
                      <a:ext cx="119" cy="53"/>
                    </a:xfrm>
                    <a:custGeom>
                      <a:avLst/>
                      <a:gdLst>
                        <a:gd name="T0" fmla="*/ 11 w 119"/>
                        <a:gd name="T1" fmla="*/ 52 h 53"/>
                        <a:gd name="T2" fmla="*/ 17 w 119"/>
                        <a:gd name="T3" fmla="*/ 51 h 53"/>
                        <a:gd name="T4" fmla="*/ 23 w 119"/>
                        <a:gd name="T5" fmla="*/ 48 h 53"/>
                        <a:gd name="T6" fmla="*/ 29 w 119"/>
                        <a:gd name="T7" fmla="*/ 47 h 53"/>
                        <a:gd name="T8" fmla="*/ 39 w 119"/>
                        <a:gd name="T9" fmla="*/ 48 h 53"/>
                        <a:gd name="T10" fmla="*/ 47 w 119"/>
                        <a:gd name="T11" fmla="*/ 48 h 53"/>
                        <a:gd name="T12" fmla="*/ 51 w 119"/>
                        <a:gd name="T13" fmla="*/ 46 h 53"/>
                        <a:gd name="T14" fmla="*/ 56 w 119"/>
                        <a:gd name="T15" fmla="*/ 44 h 53"/>
                        <a:gd name="T16" fmla="*/ 60 w 119"/>
                        <a:gd name="T17" fmla="*/ 43 h 53"/>
                        <a:gd name="T18" fmla="*/ 64 w 119"/>
                        <a:gd name="T19" fmla="*/ 41 h 53"/>
                        <a:gd name="T20" fmla="*/ 69 w 119"/>
                        <a:gd name="T21" fmla="*/ 38 h 53"/>
                        <a:gd name="T22" fmla="*/ 74 w 119"/>
                        <a:gd name="T23" fmla="*/ 36 h 53"/>
                        <a:gd name="T24" fmla="*/ 78 w 119"/>
                        <a:gd name="T25" fmla="*/ 35 h 53"/>
                        <a:gd name="T26" fmla="*/ 81 w 119"/>
                        <a:gd name="T27" fmla="*/ 34 h 53"/>
                        <a:gd name="T28" fmla="*/ 86 w 119"/>
                        <a:gd name="T29" fmla="*/ 34 h 53"/>
                        <a:gd name="T30" fmla="*/ 89 w 119"/>
                        <a:gd name="T31" fmla="*/ 33 h 53"/>
                        <a:gd name="T32" fmla="*/ 91 w 119"/>
                        <a:gd name="T33" fmla="*/ 32 h 53"/>
                        <a:gd name="T34" fmla="*/ 92 w 119"/>
                        <a:gd name="T35" fmla="*/ 30 h 53"/>
                        <a:gd name="T36" fmla="*/ 91 w 119"/>
                        <a:gd name="T37" fmla="*/ 30 h 53"/>
                        <a:gd name="T38" fmla="*/ 89 w 119"/>
                        <a:gd name="T39" fmla="*/ 28 h 53"/>
                        <a:gd name="T40" fmla="*/ 86 w 119"/>
                        <a:gd name="T41" fmla="*/ 27 h 53"/>
                        <a:gd name="T42" fmla="*/ 82 w 119"/>
                        <a:gd name="T43" fmla="*/ 27 h 53"/>
                        <a:gd name="T44" fmla="*/ 78 w 119"/>
                        <a:gd name="T45" fmla="*/ 27 h 53"/>
                        <a:gd name="T46" fmla="*/ 74 w 119"/>
                        <a:gd name="T47" fmla="*/ 28 h 53"/>
                        <a:gd name="T48" fmla="*/ 66 w 119"/>
                        <a:gd name="T49" fmla="*/ 28 h 53"/>
                        <a:gd name="T50" fmla="*/ 72 w 119"/>
                        <a:gd name="T51" fmla="*/ 24 h 53"/>
                        <a:gd name="T52" fmla="*/ 79 w 119"/>
                        <a:gd name="T53" fmla="*/ 19 h 53"/>
                        <a:gd name="T54" fmla="*/ 86 w 119"/>
                        <a:gd name="T55" fmla="*/ 17 h 53"/>
                        <a:gd name="T56" fmla="*/ 93 w 119"/>
                        <a:gd name="T57" fmla="*/ 16 h 53"/>
                        <a:gd name="T58" fmla="*/ 100 w 119"/>
                        <a:gd name="T59" fmla="*/ 16 h 53"/>
                        <a:gd name="T60" fmla="*/ 105 w 119"/>
                        <a:gd name="T61" fmla="*/ 17 h 53"/>
                        <a:gd name="T62" fmla="*/ 108 w 119"/>
                        <a:gd name="T63" fmla="*/ 18 h 53"/>
                        <a:gd name="T64" fmla="*/ 110 w 119"/>
                        <a:gd name="T65" fmla="*/ 18 h 53"/>
                        <a:gd name="T66" fmla="*/ 112 w 119"/>
                        <a:gd name="T67" fmla="*/ 17 h 53"/>
                        <a:gd name="T68" fmla="*/ 114 w 119"/>
                        <a:gd name="T69" fmla="*/ 16 h 53"/>
                        <a:gd name="T70" fmla="*/ 113 w 119"/>
                        <a:gd name="T71" fmla="*/ 14 h 53"/>
                        <a:gd name="T72" fmla="*/ 116 w 119"/>
                        <a:gd name="T73" fmla="*/ 14 h 53"/>
                        <a:gd name="T74" fmla="*/ 117 w 119"/>
                        <a:gd name="T75" fmla="*/ 13 h 53"/>
                        <a:gd name="T76" fmla="*/ 117 w 119"/>
                        <a:gd name="T77" fmla="*/ 12 h 53"/>
                        <a:gd name="T78" fmla="*/ 118 w 119"/>
                        <a:gd name="T79" fmla="*/ 11 h 53"/>
                        <a:gd name="T80" fmla="*/ 117 w 119"/>
                        <a:gd name="T81" fmla="*/ 10 h 53"/>
                        <a:gd name="T82" fmla="*/ 116 w 119"/>
                        <a:gd name="T83" fmla="*/ 9 h 53"/>
                        <a:gd name="T84" fmla="*/ 113 w 119"/>
                        <a:gd name="T85" fmla="*/ 8 h 53"/>
                        <a:gd name="T86" fmla="*/ 111 w 119"/>
                        <a:gd name="T87" fmla="*/ 6 h 53"/>
                        <a:gd name="T88" fmla="*/ 109 w 119"/>
                        <a:gd name="T89" fmla="*/ 5 h 53"/>
                        <a:gd name="T90" fmla="*/ 105 w 119"/>
                        <a:gd name="T91" fmla="*/ 4 h 53"/>
                        <a:gd name="T92" fmla="*/ 102 w 119"/>
                        <a:gd name="T93" fmla="*/ 4 h 53"/>
                        <a:gd name="T94" fmla="*/ 87 w 119"/>
                        <a:gd name="T95" fmla="*/ 2 h 53"/>
                        <a:gd name="T96" fmla="*/ 84 w 119"/>
                        <a:gd name="T97" fmla="*/ 1 h 53"/>
                        <a:gd name="T98" fmla="*/ 81 w 119"/>
                        <a:gd name="T99" fmla="*/ 0 h 53"/>
                        <a:gd name="T100" fmla="*/ 77 w 119"/>
                        <a:gd name="T101" fmla="*/ 1 h 53"/>
                        <a:gd name="T102" fmla="*/ 74 w 119"/>
                        <a:gd name="T103" fmla="*/ 3 h 53"/>
                        <a:gd name="T104" fmla="*/ 62 w 119"/>
                        <a:gd name="T105" fmla="*/ 6 h 53"/>
                        <a:gd name="T106" fmla="*/ 55 w 119"/>
                        <a:gd name="T107" fmla="*/ 7 h 53"/>
                        <a:gd name="T108" fmla="*/ 49 w 119"/>
                        <a:gd name="T109" fmla="*/ 12 h 53"/>
                        <a:gd name="T110" fmla="*/ 34 w 119"/>
                        <a:gd name="T111" fmla="*/ 21 h 53"/>
                        <a:gd name="T112" fmla="*/ 29 w 119"/>
                        <a:gd name="T113" fmla="*/ 25 h 53"/>
                        <a:gd name="T114" fmla="*/ 24 w 119"/>
                        <a:gd name="T115" fmla="*/ 30 h 53"/>
                        <a:gd name="T116" fmla="*/ 17 w 119"/>
                        <a:gd name="T117" fmla="*/ 31 h 53"/>
                        <a:gd name="T118" fmla="*/ 0 w 119"/>
                        <a:gd name="T119" fmla="*/ 32 h 53"/>
                        <a:gd name="T120" fmla="*/ 11 w 119"/>
                        <a:gd name="T121" fmla="*/ 52 h 53"/>
                        <a:gd name="T122" fmla="*/ 0 60000 65536"/>
                        <a:gd name="T123" fmla="*/ 0 60000 65536"/>
                        <a:gd name="T124" fmla="*/ 0 60000 65536"/>
                        <a:gd name="T125" fmla="*/ 0 60000 65536"/>
                        <a:gd name="T126" fmla="*/ 0 60000 65536"/>
                        <a:gd name="T127" fmla="*/ 0 60000 65536"/>
                        <a:gd name="T128" fmla="*/ 0 60000 65536"/>
                        <a:gd name="T129" fmla="*/ 0 60000 65536"/>
                        <a:gd name="T130" fmla="*/ 0 60000 65536"/>
                        <a:gd name="T131" fmla="*/ 0 60000 65536"/>
                        <a:gd name="T132" fmla="*/ 0 60000 65536"/>
                        <a:gd name="T133" fmla="*/ 0 60000 65536"/>
                        <a:gd name="T134" fmla="*/ 0 60000 65536"/>
                        <a:gd name="T135" fmla="*/ 0 60000 65536"/>
                        <a:gd name="T136" fmla="*/ 0 60000 65536"/>
                        <a:gd name="T137" fmla="*/ 0 60000 65536"/>
                        <a:gd name="T138" fmla="*/ 0 60000 65536"/>
                        <a:gd name="T139" fmla="*/ 0 60000 65536"/>
                        <a:gd name="T140" fmla="*/ 0 60000 65536"/>
                        <a:gd name="T141" fmla="*/ 0 60000 65536"/>
                        <a:gd name="T142" fmla="*/ 0 60000 65536"/>
                        <a:gd name="T143" fmla="*/ 0 60000 65536"/>
                        <a:gd name="T144" fmla="*/ 0 60000 65536"/>
                        <a:gd name="T145" fmla="*/ 0 60000 65536"/>
                        <a:gd name="T146" fmla="*/ 0 60000 65536"/>
                        <a:gd name="T147" fmla="*/ 0 60000 65536"/>
                        <a:gd name="T148" fmla="*/ 0 60000 65536"/>
                        <a:gd name="T149" fmla="*/ 0 60000 65536"/>
                        <a:gd name="T150" fmla="*/ 0 60000 65536"/>
                        <a:gd name="T151" fmla="*/ 0 60000 65536"/>
                        <a:gd name="T152" fmla="*/ 0 60000 65536"/>
                        <a:gd name="T153" fmla="*/ 0 60000 65536"/>
                        <a:gd name="T154" fmla="*/ 0 60000 65536"/>
                        <a:gd name="T155" fmla="*/ 0 60000 65536"/>
                        <a:gd name="T156" fmla="*/ 0 60000 65536"/>
                        <a:gd name="T157" fmla="*/ 0 60000 65536"/>
                        <a:gd name="T158" fmla="*/ 0 60000 65536"/>
                        <a:gd name="T159" fmla="*/ 0 60000 65536"/>
                        <a:gd name="T160" fmla="*/ 0 60000 65536"/>
                        <a:gd name="T161" fmla="*/ 0 60000 65536"/>
                        <a:gd name="T162" fmla="*/ 0 60000 65536"/>
                        <a:gd name="T163" fmla="*/ 0 60000 65536"/>
                        <a:gd name="T164" fmla="*/ 0 60000 65536"/>
                        <a:gd name="T165" fmla="*/ 0 60000 65536"/>
                        <a:gd name="T166" fmla="*/ 0 60000 65536"/>
                        <a:gd name="T167" fmla="*/ 0 60000 65536"/>
                        <a:gd name="T168" fmla="*/ 0 60000 65536"/>
                        <a:gd name="T169" fmla="*/ 0 60000 65536"/>
                        <a:gd name="T170" fmla="*/ 0 60000 65536"/>
                        <a:gd name="T171" fmla="*/ 0 60000 65536"/>
                        <a:gd name="T172" fmla="*/ 0 60000 65536"/>
                        <a:gd name="T173" fmla="*/ 0 60000 65536"/>
                        <a:gd name="T174" fmla="*/ 0 60000 65536"/>
                        <a:gd name="T175" fmla="*/ 0 60000 65536"/>
                        <a:gd name="T176" fmla="*/ 0 60000 65536"/>
                        <a:gd name="T177" fmla="*/ 0 60000 65536"/>
                        <a:gd name="T178" fmla="*/ 0 60000 65536"/>
                        <a:gd name="T179" fmla="*/ 0 60000 65536"/>
                        <a:gd name="T180" fmla="*/ 0 60000 65536"/>
                        <a:gd name="T181" fmla="*/ 0 60000 65536"/>
                        <a:gd name="T182" fmla="*/ 0 60000 65536"/>
                        <a:gd name="T183" fmla="*/ 0 w 119"/>
                        <a:gd name="T184" fmla="*/ 0 h 53"/>
                        <a:gd name="T185" fmla="*/ 119 w 119"/>
                        <a:gd name="T186" fmla="*/ 53 h 53"/>
                      </a:gdLst>
                      <a:ahLst/>
                      <a:cxnLst>
                        <a:cxn ang="T122">
                          <a:pos x="T0" y="T1"/>
                        </a:cxn>
                        <a:cxn ang="T123">
                          <a:pos x="T2" y="T3"/>
                        </a:cxn>
                        <a:cxn ang="T124">
                          <a:pos x="T4" y="T5"/>
                        </a:cxn>
                        <a:cxn ang="T125">
                          <a:pos x="T6" y="T7"/>
                        </a:cxn>
                        <a:cxn ang="T126">
                          <a:pos x="T8" y="T9"/>
                        </a:cxn>
                        <a:cxn ang="T127">
                          <a:pos x="T10" y="T11"/>
                        </a:cxn>
                        <a:cxn ang="T128">
                          <a:pos x="T12" y="T13"/>
                        </a:cxn>
                        <a:cxn ang="T129">
                          <a:pos x="T14" y="T15"/>
                        </a:cxn>
                        <a:cxn ang="T130">
                          <a:pos x="T16" y="T17"/>
                        </a:cxn>
                        <a:cxn ang="T131">
                          <a:pos x="T18" y="T19"/>
                        </a:cxn>
                        <a:cxn ang="T132">
                          <a:pos x="T20" y="T21"/>
                        </a:cxn>
                        <a:cxn ang="T133">
                          <a:pos x="T22" y="T23"/>
                        </a:cxn>
                        <a:cxn ang="T134">
                          <a:pos x="T24" y="T25"/>
                        </a:cxn>
                        <a:cxn ang="T135">
                          <a:pos x="T26" y="T27"/>
                        </a:cxn>
                        <a:cxn ang="T136">
                          <a:pos x="T28" y="T29"/>
                        </a:cxn>
                        <a:cxn ang="T137">
                          <a:pos x="T30" y="T31"/>
                        </a:cxn>
                        <a:cxn ang="T138">
                          <a:pos x="T32" y="T33"/>
                        </a:cxn>
                        <a:cxn ang="T139">
                          <a:pos x="T34" y="T35"/>
                        </a:cxn>
                        <a:cxn ang="T140">
                          <a:pos x="T36" y="T37"/>
                        </a:cxn>
                        <a:cxn ang="T141">
                          <a:pos x="T38" y="T39"/>
                        </a:cxn>
                        <a:cxn ang="T142">
                          <a:pos x="T40" y="T41"/>
                        </a:cxn>
                        <a:cxn ang="T143">
                          <a:pos x="T42" y="T43"/>
                        </a:cxn>
                        <a:cxn ang="T144">
                          <a:pos x="T44" y="T45"/>
                        </a:cxn>
                        <a:cxn ang="T145">
                          <a:pos x="T46" y="T47"/>
                        </a:cxn>
                        <a:cxn ang="T146">
                          <a:pos x="T48" y="T49"/>
                        </a:cxn>
                        <a:cxn ang="T147">
                          <a:pos x="T50" y="T51"/>
                        </a:cxn>
                        <a:cxn ang="T148">
                          <a:pos x="T52" y="T53"/>
                        </a:cxn>
                        <a:cxn ang="T149">
                          <a:pos x="T54" y="T55"/>
                        </a:cxn>
                        <a:cxn ang="T150">
                          <a:pos x="T56" y="T57"/>
                        </a:cxn>
                        <a:cxn ang="T151">
                          <a:pos x="T58" y="T59"/>
                        </a:cxn>
                        <a:cxn ang="T152">
                          <a:pos x="T60" y="T61"/>
                        </a:cxn>
                        <a:cxn ang="T153">
                          <a:pos x="T62" y="T63"/>
                        </a:cxn>
                        <a:cxn ang="T154">
                          <a:pos x="T64" y="T65"/>
                        </a:cxn>
                        <a:cxn ang="T155">
                          <a:pos x="T66" y="T67"/>
                        </a:cxn>
                        <a:cxn ang="T156">
                          <a:pos x="T68" y="T69"/>
                        </a:cxn>
                        <a:cxn ang="T157">
                          <a:pos x="T70" y="T71"/>
                        </a:cxn>
                        <a:cxn ang="T158">
                          <a:pos x="T72" y="T73"/>
                        </a:cxn>
                        <a:cxn ang="T159">
                          <a:pos x="T74" y="T75"/>
                        </a:cxn>
                        <a:cxn ang="T160">
                          <a:pos x="T76" y="T77"/>
                        </a:cxn>
                        <a:cxn ang="T161">
                          <a:pos x="T78" y="T79"/>
                        </a:cxn>
                        <a:cxn ang="T162">
                          <a:pos x="T80" y="T81"/>
                        </a:cxn>
                        <a:cxn ang="T163">
                          <a:pos x="T82" y="T83"/>
                        </a:cxn>
                        <a:cxn ang="T164">
                          <a:pos x="T84" y="T85"/>
                        </a:cxn>
                        <a:cxn ang="T165">
                          <a:pos x="T86" y="T87"/>
                        </a:cxn>
                        <a:cxn ang="T166">
                          <a:pos x="T88" y="T89"/>
                        </a:cxn>
                        <a:cxn ang="T167">
                          <a:pos x="T90" y="T91"/>
                        </a:cxn>
                        <a:cxn ang="T168">
                          <a:pos x="T92" y="T93"/>
                        </a:cxn>
                        <a:cxn ang="T169">
                          <a:pos x="T94" y="T95"/>
                        </a:cxn>
                        <a:cxn ang="T170">
                          <a:pos x="T96" y="T97"/>
                        </a:cxn>
                        <a:cxn ang="T171">
                          <a:pos x="T98" y="T99"/>
                        </a:cxn>
                        <a:cxn ang="T172">
                          <a:pos x="T100" y="T101"/>
                        </a:cxn>
                        <a:cxn ang="T173">
                          <a:pos x="T102" y="T103"/>
                        </a:cxn>
                        <a:cxn ang="T174">
                          <a:pos x="T104" y="T105"/>
                        </a:cxn>
                        <a:cxn ang="T175">
                          <a:pos x="T106" y="T107"/>
                        </a:cxn>
                        <a:cxn ang="T176">
                          <a:pos x="T108" y="T109"/>
                        </a:cxn>
                        <a:cxn ang="T177">
                          <a:pos x="T110" y="T111"/>
                        </a:cxn>
                        <a:cxn ang="T178">
                          <a:pos x="T112" y="T113"/>
                        </a:cxn>
                        <a:cxn ang="T179">
                          <a:pos x="T114" y="T115"/>
                        </a:cxn>
                        <a:cxn ang="T180">
                          <a:pos x="T116" y="T117"/>
                        </a:cxn>
                        <a:cxn ang="T181">
                          <a:pos x="T118" y="T119"/>
                        </a:cxn>
                        <a:cxn ang="T182">
                          <a:pos x="T120" y="T121"/>
                        </a:cxn>
                      </a:cxnLst>
                      <a:rect l="T183" t="T184" r="T185" b="T186"/>
                      <a:pathLst>
                        <a:path w="119" h="53">
                          <a:moveTo>
                            <a:pt x="11" y="52"/>
                          </a:moveTo>
                          <a:lnTo>
                            <a:pt x="17" y="51"/>
                          </a:lnTo>
                          <a:lnTo>
                            <a:pt x="23" y="48"/>
                          </a:lnTo>
                          <a:lnTo>
                            <a:pt x="29" y="47"/>
                          </a:lnTo>
                          <a:lnTo>
                            <a:pt x="39" y="48"/>
                          </a:lnTo>
                          <a:lnTo>
                            <a:pt x="47" y="48"/>
                          </a:lnTo>
                          <a:lnTo>
                            <a:pt x="51" y="46"/>
                          </a:lnTo>
                          <a:lnTo>
                            <a:pt x="56" y="44"/>
                          </a:lnTo>
                          <a:lnTo>
                            <a:pt x="60" y="43"/>
                          </a:lnTo>
                          <a:lnTo>
                            <a:pt x="64" y="41"/>
                          </a:lnTo>
                          <a:lnTo>
                            <a:pt x="69" y="38"/>
                          </a:lnTo>
                          <a:lnTo>
                            <a:pt x="74" y="36"/>
                          </a:lnTo>
                          <a:lnTo>
                            <a:pt x="78" y="35"/>
                          </a:lnTo>
                          <a:lnTo>
                            <a:pt x="81" y="34"/>
                          </a:lnTo>
                          <a:lnTo>
                            <a:pt x="86" y="34"/>
                          </a:lnTo>
                          <a:lnTo>
                            <a:pt x="89" y="33"/>
                          </a:lnTo>
                          <a:lnTo>
                            <a:pt x="91" y="32"/>
                          </a:lnTo>
                          <a:lnTo>
                            <a:pt x="92" y="30"/>
                          </a:lnTo>
                          <a:lnTo>
                            <a:pt x="91" y="30"/>
                          </a:lnTo>
                          <a:lnTo>
                            <a:pt x="89" y="28"/>
                          </a:lnTo>
                          <a:lnTo>
                            <a:pt x="86" y="27"/>
                          </a:lnTo>
                          <a:lnTo>
                            <a:pt x="82" y="27"/>
                          </a:lnTo>
                          <a:lnTo>
                            <a:pt x="78" y="27"/>
                          </a:lnTo>
                          <a:lnTo>
                            <a:pt x="74" y="28"/>
                          </a:lnTo>
                          <a:lnTo>
                            <a:pt x="66" y="28"/>
                          </a:lnTo>
                          <a:lnTo>
                            <a:pt x="72" y="24"/>
                          </a:lnTo>
                          <a:lnTo>
                            <a:pt x="79" y="19"/>
                          </a:lnTo>
                          <a:lnTo>
                            <a:pt x="86" y="17"/>
                          </a:lnTo>
                          <a:lnTo>
                            <a:pt x="93" y="16"/>
                          </a:lnTo>
                          <a:lnTo>
                            <a:pt x="100" y="16"/>
                          </a:lnTo>
                          <a:lnTo>
                            <a:pt x="105" y="17"/>
                          </a:lnTo>
                          <a:lnTo>
                            <a:pt x="108" y="18"/>
                          </a:lnTo>
                          <a:lnTo>
                            <a:pt x="110" y="18"/>
                          </a:lnTo>
                          <a:lnTo>
                            <a:pt x="112" y="17"/>
                          </a:lnTo>
                          <a:lnTo>
                            <a:pt x="114" y="16"/>
                          </a:lnTo>
                          <a:lnTo>
                            <a:pt x="113" y="14"/>
                          </a:lnTo>
                          <a:lnTo>
                            <a:pt x="116" y="14"/>
                          </a:lnTo>
                          <a:lnTo>
                            <a:pt x="117" y="13"/>
                          </a:lnTo>
                          <a:lnTo>
                            <a:pt x="117" y="12"/>
                          </a:lnTo>
                          <a:lnTo>
                            <a:pt x="118" y="11"/>
                          </a:lnTo>
                          <a:lnTo>
                            <a:pt x="117" y="10"/>
                          </a:lnTo>
                          <a:lnTo>
                            <a:pt x="116" y="9"/>
                          </a:lnTo>
                          <a:lnTo>
                            <a:pt x="113" y="8"/>
                          </a:lnTo>
                          <a:lnTo>
                            <a:pt x="111" y="6"/>
                          </a:lnTo>
                          <a:lnTo>
                            <a:pt x="109" y="5"/>
                          </a:lnTo>
                          <a:lnTo>
                            <a:pt x="105" y="4"/>
                          </a:lnTo>
                          <a:lnTo>
                            <a:pt x="102" y="4"/>
                          </a:lnTo>
                          <a:lnTo>
                            <a:pt x="87" y="2"/>
                          </a:lnTo>
                          <a:lnTo>
                            <a:pt x="84" y="1"/>
                          </a:lnTo>
                          <a:lnTo>
                            <a:pt x="81" y="0"/>
                          </a:lnTo>
                          <a:lnTo>
                            <a:pt x="77" y="1"/>
                          </a:lnTo>
                          <a:lnTo>
                            <a:pt x="74" y="3"/>
                          </a:lnTo>
                          <a:lnTo>
                            <a:pt x="62" y="6"/>
                          </a:lnTo>
                          <a:lnTo>
                            <a:pt x="55" y="7"/>
                          </a:lnTo>
                          <a:lnTo>
                            <a:pt x="49" y="12"/>
                          </a:lnTo>
                          <a:lnTo>
                            <a:pt x="34" y="21"/>
                          </a:lnTo>
                          <a:lnTo>
                            <a:pt x="29" y="25"/>
                          </a:lnTo>
                          <a:lnTo>
                            <a:pt x="24" y="30"/>
                          </a:lnTo>
                          <a:lnTo>
                            <a:pt x="17" y="31"/>
                          </a:lnTo>
                          <a:lnTo>
                            <a:pt x="0" y="32"/>
                          </a:lnTo>
                          <a:lnTo>
                            <a:pt x="11" y="52"/>
                          </a:lnTo>
                        </a:path>
                      </a:pathLst>
                    </a:custGeom>
                    <a:solidFill>
                      <a:srgbClr val="FFC080"/>
                    </a:solidFill>
                    <a:ln w="12700" cap="rnd" cmpd="sng">
                      <a:solidFill>
                        <a:srgbClr val="402000"/>
                      </a:solidFill>
                      <a:prstDash val="solid"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68" name="Freeform 222"/>
                    <p:cNvSpPr>
                      <a:spLocks/>
                    </p:cNvSpPr>
                    <p:nvPr/>
                  </p:nvSpPr>
                  <p:spPr bwMode="auto">
                    <a:xfrm>
                      <a:off x="385" y="1899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0 h 17"/>
                        <a:gd name="T2" fmla="*/ 14 w 17"/>
                        <a:gd name="T3" fmla="*/ 0 h 17"/>
                        <a:gd name="T4" fmla="*/ 12 w 17"/>
                        <a:gd name="T5" fmla="*/ 0 h 17"/>
                        <a:gd name="T6" fmla="*/ 8 w 17"/>
                        <a:gd name="T7" fmla="*/ 16 h 17"/>
                        <a:gd name="T8" fmla="*/ 7 w 17"/>
                        <a:gd name="T9" fmla="*/ 16 h 17"/>
                        <a:gd name="T10" fmla="*/ 3 w 17"/>
                        <a:gd name="T11" fmla="*/ 16 h 17"/>
                        <a:gd name="T12" fmla="*/ 0 w 17"/>
                        <a:gd name="T13" fmla="*/ 16 h 17"/>
                        <a:gd name="T14" fmla="*/ 5 w 17"/>
                        <a:gd name="T15" fmla="*/ 16 h 17"/>
                        <a:gd name="T16" fmla="*/ 7 w 17"/>
                        <a:gd name="T17" fmla="*/ 16 h 17"/>
                        <a:gd name="T18" fmla="*/ 8 w 17"/>
                        <a:gd name="T19" fmla="*/ 16 h 17"/>
                        <a:gd name="T20" fmla="*/ 10 w 17"/>
                        <a:gd name="T21" fmla="*/ 16 h 17"/>
                        <a:gd name="T22" fmla="*/ 16 w 17"/>
                        <a:gd name="T23" fmla="*/ 0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0"/>
                          </a:moveTo>
                          <a:lnTo>
                            <a:pt x="14" y="0"/>
                          </a:lnTo>
                          <a:lnTo>
                            <a:pt x="12" y="0"/>
                          </a:lnTo>
                          <a:lnTo>
                            <a:pt x="8" y="16"/>
                          </a:lnTo>
                          <a:lnTo>
                            <a:pt x="7" y="16"/>
                          </a:lnTo>
                          <a:lnTo>
                            <a:pt x="3" y="16"/>
                          </a:lnTo>
                          <a:lnTo>
                            <a:pt x="0" y="16"/>
                          </a:lnTo>
                          <a:lnTo>
                            <a:pt x="5" y="16"/>
                          </a:lnTo>
                          <a:lnTo>
                            <a:pt x="7" y="16"/>
                          </a:lnTo>
                          <a:lnTo>
                            <a:pt x="8" y="16"/>
                          </a:lnTo>
                          <a:lnTo>
                            <a:pt x="10" y="16"/>
                          </a:lnTo>
                          <a:lnTo>
                            <a:pt x="16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69" name="Freeform 223"/>
                    <p:cNvSpPr>
                      <a:spLocks/>
                    </p:cNvSpPr>
                    <p:nvPr/>
                  </p:nvSpPr>
                  <p:spPr bwMode="auto">
                    <a:xfrm>
                      <a:off x="308" y="1927"/>
                      <a:ext cx="1" cy="17"/>
                    </a:xfrm>
                    <a:custGeom>
                      <a:avLst/>
                      <a:gdLst>
                        <a:gd name="T0" fmla="*/ 0 w 1"/>
                        <a:gd name="T1" fmla="*/ 16 h 17"/>
                        <a:gd name="T2" fmla="*/ 0 w 1"/>
                        <a:gd name="T3" fmla="*/ 10 h 17"/>
                        <a:gd name="T4" fmla="*/ 0 w 1"/>
                        <a:gd name="T5" fmla="*/ 0 h 17"/>
                        <a:gd name="T6" fmla="*/ 0 w 1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"/>
                        <a:gd name="T13" fmla="*/ 0 h 17"/>
                        <a:gd name="T14" fmla="*/ 1 w 1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" h="17">
                          <a:moveTo>
                            <a:pt x="0" y="16"/>
                          </a:moveTo>
                          <a:lnTo>
                            <a:pt x="0" y="10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0" name="Freeform 224"/>
                    <p:cNvSpPr>
                      <a:spLocks/>
                    </p:cNvSpPr>
                    <p:nvPr/>
                  </p:nvSpPr>
                  <p:spPr bwMode="auto">
                    <a:xfrm>
                      <a:off x="355" y="1895"/>
                      <a:ext cx="19" cy="17"/>
                    </a:xfrm>
                    <a:custGeom>
                      <a:avLst/>
                      <a:gdLst>
                        <a:gd name="T0" fmla="*/ 18 w 19"/>
                        <a:gd name="T1" fmla="*/ 10 h 17"/>
                        <a:gd name="T2" fmla="*/ 12 w 19"/>
                        <a:gd name="T3" fmla="*/ 10 h 17"/>
                        <a:gd name="T4" fmla="*/ 10 w 19"/>
                        <a:gd name="T5" fmla="*/ 16 h 17"/>
                        <a:gd name="T6" fmla="*/ 8 w 19"/>
                        <a:gd name="T7" fmla="*/ 16 h 17"/>
                        <a:gd name="T8" fmla="*/ 7 w 19"/>
                        <a:gd name="T9" fmla="*/ 10 h 17"/>
                        <a:gd name="T10" fmla="*/ 6 w 19"/>
                        <a:gd name="T11" fmla="*/ 10 h 17"/>
                        <a:gd name="T12" fmla="*/ 3 w 19"/>
                        <a:gd name="T13" fmla="*/ 5 h 17"/>
                        <a:gd name="T14" fmla="*/ 0 w 19"/>
                        <a:gd name="T15" fmla="*/ 5 h 17"/>
                        <a:gd name="T16" fmla="*/ 2 w 19"/>
                        <a:gd name="T17" fmla="*/ 0 h 17"/>
                        <a:gd name="T18" fmla="*/ 5 w 19"/>
                        <a:gd name="T19" fmla="*/ 5 h 17"/>
                        <a:gd name="T20" fmla="*/ 8 w 19"/>
                        <a:gd name="T21" fmla="*/ 10 h 17"/>
                        <a:gd name="T22" fmla="*/ 10 w 19"/>
                        <a:gd name="T23" fmla="*/ 10 h 17"/>
                        <a:gd name="T24" fmla="*/ 11 w 19"/>
                        <a:gd name="T25" fmla="*/ 10 h 17"/>
                        <a:gd name="T26" fmla="*/ 14 w 19"/>
                        <a:gd name="T27" fmla="*/ 10 h 17"/>
                        <a:gd name="T28" fmla="*/ 18 w 19"/>
                        <a:gd name="T29" fmla="*/ 10 h 17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60000 65536"/>
                        <a:gd name="T40" fmla="*/ 0 60000 65536"/>
                        <a:gd name="T41" fmla="*/ 0 60000 65536"/>
                        <a:gd name="T42" fmla="*/ 0 60000 65536"/>
                        <a:gd name="T43" fmla="*/ 0 60000 65536"/>
                        <a:gd name="T44" fmla="*/ 0 60000 65536"/>
                        <a:gd name="T45" fmla="*/ 0 w 19"/>
                        <a:gd name="T46" fmla="*/ 0 h 17"/>
                        <a:gd name="T47" fmla="*/ 19 w 19"/>
                        <a:gd name="T48" fmla="*/ 17 h 17"/>
                      </a:gdLst>
                      <a:ahLst/>
                      <a:cxnLst>
                        <a:cxn ang="T30">
                          <a:pos x="T0" y="T1"/>
                        </a:cxn>
                        <a:cxn ang="T31">
                          <a:pos x="T2" y="T3"/>
                        </a:cxn>
                        <a:cxn ang="T32">
                          <a:pos x="T4" y="T5"/>
                        </a:cxn>
                        <a:cxn ang="T33">
                          <a:pos x="T6" y="T7"/>
                        </a:cxn>
                        <a:cxn ang="T34">
                          <a:pos x="T8" y="T9"/>
                        </a:cxn>
                        <a:cxn ang="T35">
                          <a:pos x="T10" y="T11"/>
                        </a:cxn>
                        <a:cxn ang="T36">
                          <a:pos x="T12" y="T13"/>
                        </a:cxn>
                        <a:cxn ang="T37">
                          <a:pos x="T14" y="T15"/>
                        </a:cxn>
                        <a:cxn ang="T38">
                          <a:pos x="T16" y="T17"/>
                        </a:cxn>
                        <a:cxn ang="T39">
                          <a:pos x="T18" y="T19"/>
                        </a:cxn>
                        <a:cxn ang="T40">
                          <a:pos x="T20" y="T21"/>
                        </a:cxn>
                        <a:cxn ang="T41">
                          <a:pos x="T22" y="T23"/>
                        </a:cxn>
                        <a:cxn ang="T42">
                          <a:pos x="T24" y="T25"/>
                        </a:cxn>
                        <a:cxn ang="T43">
                          <a:pos x="T26" y="T27"/>
                        </a:cxn>
                        <a:cxn ang="T44">
                          <a:pos x="T28" y="T29"/>
                        </a:cxn>
                      </a:cxnLst>
                      <a:rect l="T45" t="T46" r="T47" b="T48"/>
                      <a:pathLst>
                        <a:path w="19" h="17">
                          <a:moveTo>
                            <a:pt x="18" y="10"/>
                          </a:moveTo>
                          <a:lnTo>
                            <a:pt x="12" y="10"/>
                          </a:lnTo>
                          <a:lnTo>
                            <a:pt x="10" y="16"/>
                          </a:lnTo>
                          <a:lnTo>
                            <a:pt x="8" y="16"/>
                          </a:lnTo>
                          <a:lnTo>
                            <a:pt x="7" y="10"/>
                          </a:lnTo>
                          <a:lnTo>
                            <a:pt x="6" y="10"/>
                          </a:lnTo>
                          <a:lnTo>
                            <a:pt x="3" y="5"/>
                          </a:lnTo>
                          <a:lnTo>
                            <a:pt x="0" y="5"/>
                          </a:lnTo>
                          <a:lnTo>
                            <a:pt x="2" y="0"/>
                          </a:lnTo>
                          <a:lnTo>
                            <a:pt x="5" y="5"/>
                          </a:lnTo>
                          <a:lnTo>
                            <a:pt x="8" y="10"/>
                          </a:lnTo>
                          <a:lnTo>
                            <a:pt x="10" y="10"/>
                          </a:lnTo>
                          <a:lnTo>
                            <a:pt x="11" y="10"/>
                          </a:lnTo>
                          <a:lnTo>
                            <a:pt x="14" y="10"/>
                          </a:lnTo>
                          <a:lnTo>
                            <a:pt x="18" y="1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1" name="Freeform 225"/>
                    <p:cNvSpPr>
                      <a:spLocks/>
                    </p:cNvSpPr>
                    <p:nvPr/>
                  </p:nvSpPr>
                  <p:spPr bwMode="auto">
                    <a:xfrm>
                      <a:off x="364" y="191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16 h 17"/>
                        <a:gd name="T2" fmla="*/ 16 w 17"/>
                        <a:gd name="T3" fmla="*/ 8 h 17"/>
                        <a:gd name="T4" fmla="*/ 0 w 17"/>
                        <a:gd name="T5" fmla="*/ 0 h 17"/>
                        <a:gd name="T6" fmla="*/ 0 w 17"/>
                        <a:gd name="T7" fmla="*/ 16 h 17"/>
                        <a:gd name="T8" fmla="*/ 0 60000 65536"/>
                        <a:gd name="T9" fmla="*/ 0 60000 65536"/>
                        <a:gd name="T10" fmla="*/ 0 60000 65536"/>
                        <a:gd name="T11" fmla="*/ 0 60000 65536"/>
                        <a:gd name="T12" fmla="*/ 0 w 17"/>
                        <a:gd name="T13" fmla="*/ 0 h 17"/>
                        <a:gd name="T14" fmla="*/ 17 w 17"/>
                        <a:gd name="T15" fmla="*/ 17 h 17"/>
                      </a:gdLst>
                      <a:ahLst/>
                      <a:cxnLst>
                        <a:cxn ang="T8">
                          <a:pos x="T0" y="T1"/>
                        </a:cxn>
                        <a:cxn ang="T9">
                          <a:pos x="T2" y="T3"/>
                        </a:cxn>
                        <a:cxn ang="T10">
                          <a:pos x="T4" y="T5"/>
                        </a:cxn>
                        <a:cxn ang="T11">
                          <a:pos x="T6" y="T7"/>
                        </a:cxn>
                      </a:cxnLst>
                      <a:rect l="T12" t="T13" r="T14" b="T15"/>
                      <a:pathLst>
                        <a:path w="17" h="17">
                          <a:moveTo>
                            <a:pt x="0" y="16"/>
                          </a:moveTo>
                          <a:lnTo>
                            <a:pt x="16" y="8"/>
                          </a:lnTo>
                          <a:lnTo>
                            <a:pt x="0" y="0"/>
                          </a:lnTo>
                          <a:lnTo>
                            <a:pt x="0" y="16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2" name="Freeform 226"/>
                    <p:cNvSpPr>
                      <a:spLocks/>
                    </p:cNvSpPr>
                    <p:nvPr/>
                  </p:nvSpPr>
                  <p:spPr bwMode="auto">
                    <a:xfrm>
                      <a:off x="392" y="1900"/>
                      <a:ext cx="17" cy="17"/>
                    </a:xfrm>
                    <a:custGeom>
                      <a:avLst/>
                      <a:gdLst>
                        <a:gd name="T0" fmla="*/ 4 w 17"/>
                        <a:gd name="T1" fmla="*/ 0 h 17"/>
                        <a:gd name="T2" fmla="*/ 0 w 17"/>
                        <a:gd name="T3" fmla="*/ 0 h 17"/>
                        <a:gd name="T4" fmla="*/ 8 w 17"/>
                        <a:gd name="T5" fmla="*/ 8 h 17"/>
                        <a:gd name="T6" fmla="*/ 16 w 17"/>
                        <a:gd name="T7" fmla="*/ 16 h 17"/>
                        <a:gd name="T8" fmla="*/ 4 w 17"/>
                        <a:gd name="T9" fmla="*/ 0 h 17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17"/>
                        <a:gd name="T16" fmla="*/ 0 h 17"/>
                        <a:gd name="T17" fmla="*/ 17 w 17"/>
                        <a:gd name="T18" fmla="*/ 17 h 17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17" h="17">
                          <a:moveTo>
                            <a:pt x="4" y="0"/>
                          </a:moveTo>
                          <a:lnTo>
                            <a:pt x="0" y="0"/>
                          </a:lnTo>
                          <a:lnTo>
                            <a:pt x="8" y="8"/>
                          </a:lnTo>
                          <a:lnTo>
                            <a:pt x="16" y="16"/>
                          </a:lnTo>
                          <a:lnTo>
                            <a:pt x="4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3" name="Freeform 227"/>
                    <p:cNvSpPr>
                      <a:spLocks/>
                    </p:cNvSpPr>
                    <p:nvPr/>
                  </p:nvSpPr>
                  <p:spPr bwMode="auto">
                    <a:xfrm>
                      <a:off x="396" y="1896"/>
                      <a:ext cx="17" cy="17"/>
                    </a:xfrm>
                    <a:custGeom>
                      <a:avLst/>
                      <a:gdLst>
                        <a:gd name="T0" fmla="*/ 0 w 17"/>
                        <a:gd name="T1" fmla="*/ 0 h 17"/>
                        <a:gd name="T2" fmla="*/ 0 w 17"/>
                        <a:gd name="T3" fmla="*/ 0 h 17"/>
                        <a:gd name="T4" fmla="*/ 9 w 17"/>
                        <a:gd name="T5" fmla="*/ 16 h 17"/>
                        <a:gd name="T6" fmla="*/ 16 w 17"/>
                        <a:gd name="T7" fmla="*/ 16 h 17"/>
                        <a:gd name="T8" fmla="*/ 9 w 17"/>
                        <a:gd name="T9" fmla="*/ 0 h 17"/>
                        <a:gd name="T10" fmla="*/ 0 w 17"/>
                        <a:gd name="T11" fmla="*/ 0 h 17"/>
                        <a:gd name="T12" fmla="*/ 0 60000 65536"/>
                        <a:gd name="T13" fmla="*/ 0 60000 65536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w 17"/>
                        <a:gd name="T19" fmla="*/ 0 h 17"/>
                        <a:gd name="T20" fmla="*/ 17 w 17"/>
                        <a:gd name="T21" fmla="*/ 17 h 17"/>
                      </a:gdLst>
                      <a:ahLst/>
                      <a:cxnLst>
                        <a:cxn ang="T12">
                          <a:pos x="T0" y="T1"/>
                        </a:cxn>
                        <a:cxn ang="T13">
                          <a:pos x="T2" y="T3"/>
                        </a:cxn>
                        <a:cxn ang="T14">
                          <a:pos x="T4" y="T5"/>
                        </a:cxn>
                        <a:cxn ang="T15">
                          <a:pos x="T6" y="T7"/>
                        </a:cxn>
                        <a:cxn ang="T16">
                          <a:pos x="T8" y="T9"/>
                        </a:cxn>
                        <a:cxn ang="T17">
                          <a:pos x="T10" y="T11"/>
                        </a:cxn>
                      </a:cxnLst>
                      <a:rect l="T18" t="T19" r="T20" b="T21"/>
                      <a:pathLst>
                        <a:path w="17" h="17">
                          <a:moveTo>
                            <a:pt x="0" y="0"/>
                          </a:moveTo>
                          <a:lnTo>
                            <a:pt x="0" y="0"/>
                          </a:lnTo>
                          <a:lnTo>
                            <a:pt x="9" y="16"/>
                          </a:lnTo>
                          <a:lnTo>
                            <a:pt x="16" y="16"/>
                          </a:lnTo>
                          <a:lnTo>
                            <a:pt x="9" y="0"/>
                          </a:lnTo>
                          <a:lnTo>
                            <a:pt x="0" y="0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99374" name="Freeform 228"/>
                    <p:cNvSpPr>
                      <a:spLocks/>
                    </p:cNvSpPr>
                    <p:nvPr/>
                  </p:nvSpPr>
                  <p:spPr bwMode="auto">
                    <a:xfrm>
                      <a:off x="343" y="1913"/>
                      <a:ext cx="17" cy="17"/>
                    </a:xfrm>
                    <a:custGeom>
                      <a:avLst/>
                      <a:gdLst>
                        <a:gd name="T0" fmla="*/ 16 w 17"/>
                        <a:gd name="T1" fmla="*/ 9 h 17"/>
                        <a:gd name="T2" fmla="*/ 16 w 17"/>
                        <a:gd name="T3" fmla="*/ 0 h 17"/>
                        <a:gd name="T4" fmla="*/ 16 w 17"/>
                        <a:gd name="T5" fmla="*/ 6 h 17"/>
                        <a:gd name="T6" fmla="*/ 8 w 17"/>
                        <a:gd name="T7" fmla="*/ 6 h 17"/>
                        <a:gd name="T8" fmla="*/ 0 w 17"/>
                        <a:gd name="T9" fmla="*/ 6 h 17"/>
                        <a:gd name="T10" fmla="*/ 0 w 17"/>
                        <a:gd name="T11" fmla="*/ 0 h 17"/>
                        <a:gd name="T12" fmla="*/ 0 w 17"/>
                        <a:gd name="T13" fmla="*/ 6 h 17"/>
                        <a:gd name="T14" fmla="*/ 8 w 17"/>
                        <a:gd name="T15" fmla="*/ 9 h 17"/>
                        <a:gd name="T16" fmla="*/ 8 w 17"/>
                        <a:gd name="T17" fmla="*/ 16 h 17"/>
                        <a:gd name="T18" fmla="*/ 8 w 17"/>
                        <a:gd name="T19" fmla="*/ 6 h 17"/>
                        <a:gd name="T20" fmla="*/ 16 w 17"/>
                        <a:gd name="T21" fmla="*/ 6 h 17"/>
                        <a:gd name="T22" fmla="*/ 16 w 17"/>
                        <a:gd name="T23" fmla="*/ 9 h 17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w 17"/>
                        <a:gd name="T37" fmla="*/ 0 h 17"/>
                        <a:gd name="T38" fmla="*/ 17 w 17"/>
                        <a:gd name="T39" fmla="*/ 17 h 17"/>
                      </a:gdLst>
                      <a:ahLst/>
                      <a:cxnLst>
                        <a:cxn ang="T24">
                          <a:pos x="T0" y="T1"/>
                        </a:cxn>
                        <a:cxn ang="T25">
                          <a:pos x="T2" y="T3"/>
                        </a:cxn>
                        <a:cxn ang="T26">
                          <a:pos x="T4" y="T5"/>
                        </a:cxn>
                        <a:cxn ang="T27">
                          <a:pos x="T6" y="T7"/>
                        </a:cxn>
                        <a:cxn ang="T28">
                          <a:pos x="T8" y="T9"/>
                        </a:cxn>
                        <a:cxn ang="T29">
                          <a:pos x="T10" y="T11"/>
                        </a:cxn>
                        <a:cxn ang="T30">
                          <a:pos x="T12" y="T13"/>
                        </a:cxn>
                        <a:cxn ang="T31">
                          <a:pos x="T14" y="T15"/>
                        </a:cxn>
                        <a:cxn ang="T32">
                          <a:pos x="T16" y="T17"/>
                        </a:cxn>
                        <a:cxn ang="T33">
                          <a:pos x="T18" y="T19"/>
                        </a:cxn>
                        <a:cxn ang="T34">
                          <a:pos x="T20" y="T21"/>
                        </a:cxn>
                        <a:cxn ang="T35">
                          <a:pos x="T22" y="T23"/>
                        </a:cxn>
                      </a:cxnLst>
                      <a:rect l="T36" t="T37" r="T38" b="T39"/>
                      <a:pathLst>
                        <a:path w="17" h="17">
                          <a:moveTo>
                            <a:pt x="16" y="9"/>
                          </a:moveTo>
                          <a:lnTo>
                            <a:pt x="16" y="0"/>
                          </a:lnTo>
                          <a:lnTo>
                            <a:pt x="16" y="6"/>
                          </a:lnTo>
                          <a:lnTo>
                            <a:pt x="8" y="6"/>
                          </a:lnTo>
                          <a:lnTo>
                            <a:pt x="0" y="6"/>
                          </a:lnTo>
                          <a:lnTo>
                            <a:pt x="0" y="0"/>
                          </a:lnTo>
                          <a:lnTo>
                            <a:pt x="0" y="6"/>
                          </a:lnTo>
                          <a:lnTo>
                            <a:pt x="8" y="9"/>
                          </a:lnTo>
                          <a:lnTo>
                            <a:pt x="8" y="16"/>
                          </a:lnTo>
                          <a:lnTo>
                            <a:pt x="8" y="6"/>
                          </a:lnTo>
                          <a:lnTo>
                            <a:pt x="16" y="6"/>
                          </a:lnTo>
                          <a:lnTo>
                            <a:pt x="16" y="9"/>
                          </a:lnTo>
                        </a:path>
                      </a:pathLst>
                    </a:custGeom>
                    <a:solidFill>
                      <a:srgbClr val="402000"/>
                    </a:solidFill>
                    <a:ln w="9525" cap="rnd">
                      <a:noFill/>
                      <a:round/>
                      <a:headEnd type="none" w="sm" len="sm"/>
                      <a:tailEnd type="none" w="sm" len="sm"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  <p:sp>
                <p:nvSpPr>
                  <p:cNvPr id="99360" name="Freeform 229"/>
                  <p:cNvSpPr>
                    <a:spLocks/>
                  </p:cNvSpPr>
                  <p:nvPr/>
                </p:nvSpPr>
                <p:spPr bwMode="auto">
                  <a:xfrm>
                    <a:off x="194" y="1914"/>
                    <a:ext cx="115" cy="52"/>
                  </a:xfrm>
                  <a:custGeom>
                    <a:avLst/>
                    <a:gdLst>
                      <a:gd name="T0" fmla="*/ 16 w 115"/>
                      <a:gd name="T1" fmla="*/ 5 h 52"/>
                      <a:gd name="T2" fmla="*/ 46 w 115"/>
                      <a:gd name="T3" fmla="*/ 8 h 52"/>
                      <a:gd name="T4" fmla="*/ 70 w 115"/>
                      <a:gd name="T5" fmla="*/ 10 h 52"/>
                      <a:gd name="T6" fmla="*/ 82 w 115"/>
                      <a:gd name="T7" fmla="*/ 9 h 52"/>
                      <a:gd name="T8" fmla="*/ 105 w 115"/>
                      <a:gd name="T9" fmla="*/ 9 h 52"/>
                      <a:gd name="T10" fmla="*/ 112 w 115"/>
                      <a:gd name="T11" fmla="*/ 18 h 52"/>
                      <a:gd name="T12" fmla="*/ 114 w 115"/>
                      <a:gd name="T13" fmla="*/ 32 h 52"/>
                      <a:gd name="T14" fmla="*/ 98 w 115"/>
                      <a:gd name="T15" fmla="*/ 35 h 52"/>
                      <a:gd name="T16" fmla="*/ 66 w 115"/>
                      <a:gd name="T17" fmla="*/ 43 h 52"/>
                      <a:gd name="T18" fmla="*/ 4 w 115"/>
                      <a:gd name="T19" fmla="*/ 51 h 52"/>
                      <a:gd name="T20" fmla="*/ 0 w 115"/>
                      <a:gd name="T21" fmla="*/ 0 h 52"/>
                      <a:gd name="T22" fmla="*/ 16 w 115"/>
                      <a:gd name="T23" fmla="*/ 5 h 52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w 115"/>
                      <a:gd name="T37" fmla="*/ 0 h 52"/>
                      <a:gd name="T38" fmla="*/ 115 w 115"/>
                      <a:gd name="T39" fmla="*/ 52 h 52"/>
                    </a:gdLst>
                    <a:ahLst/>
                    <a:cxnLst>
                      <a:cxn ang="T24">
                        <a:pos x="T0" y="T1"/>
                      </a:cxn>
                      <a:cxn ang="T25">
                        <a:pos x="T2" y="T3"/>
                      </a:cxn>
                      <a:cxn ang="T26">
                        <a:pos x="T4" y="T5"/>
                      </a:cxn>
                      <a:cxn ang="T27">
                        <a:pos x="T6" y="T7"/>
                      </a:cxn>
                      <a:cxn ang="T28">
                        <a:pos x="T8" y="T9"/>
                      </a:cxn>
                      <a:cxn ang="T29">
                        <a:pos x="T10" y="T11"/>
                      </a:cxn>
                      <a:cxn ang="T30">
                        <a:pos x="T12" y="T13"/>
                      </a:cxn>
                      <a:cxn ang="T31">
                        <a:pos x="T14" y="T15"/>
                      </a:cxn>
                      <a:cxn ang="T32">
                        <a:pos x="T16" y="T17"/>
                      </a:cxn>
                      <a:cxn ang="T33">
                        <a:pos x="T18" y="T19"/>
                      </a:cxn>
                      <a:cxn ang="T34">
                        <a:pos x="T20" y="T21"/>
                      </a:cxn>
                      <a:cxn ang="T35">
                        <a:pos x="T22" y="T23"/>
                      </a:cxn>
                    </a:cxnLst>
                    <a:rect l="T36" t="T37" r="T38" b="T39"/>
                    <a:pathLst>
                      <a:path w="115" h="52">
                        <a:moveTo>
                          <a:pt x="16" y="5"/>
                        </a:moveTo>
                        <a:lnTo>
                          <a:pt x="46" y="8"/>
                        </a:lnTo>
                        <a:lnTo>
                          <a:pt x="70" y="10"/>
                        </a:lnTo>
                        <a:lnTo>
                          <a:pt x="82" y="9"/>
                        </a:lnTo>
                        <a:lnTo>
                          <a:pt x="105" y="9"/>
                        </a:lnTo>
                        <a:lnTo>
                          <a:pt x="112" y="18"/>
                        </a:lnTo>
                        <a:lnTo>
                          <a:pt x="114" y="32"/>
                        </a:lnTo>
                        <a:lnTo>
                          <a:pt x="98" y="35"/>
                        </a:lnTo>
                        <a:lnTo>
                          <a:pt x="66" y="43"/>
                        </a:lnTo>
                        <a:lnTo>
                          <a:pt x="4" y="51"/>
                        </a:lnTo>
                        <a:lnTo>
                          <a:pt x="0" y="0"/>
                        </a:lnTo>
                        <a:lnTo>
                          <a:pt x="16" y="5"/>
                        </a:lnTo>
                      </a:path>
                    </a:pathLst>
                  </a:custGeom>
                  <a:solidFill>
                    <a:srgbClr val="000060"/>
                  </a:solidFill>
                  <a:ln w="12700" cap="rnd" cmpd="sng">
                    <a:solidFill>
                      <a:srgbClr val="0000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361" name="Freeform 230"/>
                  <p:cNvSpPr>
                    <a:spLocks/>
                  </p:cNvSpPr>
                  <p:nvPr/>
                </p:nvSpPr>
                <p:spPr bwMode="auto">
                  <a:xfrm>
                    <a:off x="198" y="1920"/>
                    <a:ext cx="99" cy="33"/>
                  </a:xfrm>
                  <a:custGeom>
                    <a:avLst/>
                    <a:gdLst>
                      <a:gd name="T0" fmla="*/ 12 w 99"/>
                      <a:gd name="T1" fmla="*/ 0 h 33"/>
                      <a:gd name="T2" fmla="*/ 35 w 99"/>
                      <a:gd name="T3" fmla="*/ 2 h 33"/>
                      <a:gd name="T4" fmla="*/ 64 w 99"/>
                      <a:gd name="T5" fmla="*/ 5 h 33"/>
                      <a:gd name="T6" fmla="*/ 83 w 99"/>
                      <a:gd name="T7" fmla="*/ 4 h 33"/>
                      <a:gd name="T8" fmla="*/ 92 w 99"/>
                      <a:gd name="T9" fmla="*/ 5 h 33"/>
                      <a:gd name="T10" fmla="*/ 96 w 99"/>
                      <a:gd name="T11" fmla="*/ 10 h 33"/>
                      <a:gd name="T12" fmla="*/ 98 w 99"/>
                      <a:gd name="T13" fmla="*/ 18 h 33"/>
                      <a:gd name="T14" fmla="*/ 74 w 99"/>
                      <a:gd name="T15" fmla="*/ 24 h 33"/>
                      <a:gd name="T16" fmla="*/ 78 w 99"/>
                      <a:gd name="T17" fmla="*/ 19 h 33"/>
                      <a:gd name="T18" fmla="*/ 81 w 99"/>
                      <a:gd name="T19" fmla="*/ 13 h 33"/>
                      <a:gd name="T20" fmla="*/ 76 w 99"/>
                      <a:gd name="T21" fmla="*/ 18 h 33"/>
                      <a:gd name="T22" fmla="*/ 65 w 99"/>
                      <a:gd name="T23" fmla="*/ 25 h 33"/>
                      <a:gd name="T24" fmla="*/ 41 w 99"/>
                      <a:gd name="T25" fmla="*/ 32 h 33"/>
                      <a:gd name="T26" fmla="*/ 23 w 99"/>
                      <a:gd name="T27" fmla="*/ 32 h 33"/>
                      <a:gd name="T28" fmla="*/ 47 w 99"/>
                      <a:gd name="T29" fmla="*/ 26 h 33"/>
                      <a:gd name="T30" fmla="*/ 62 w 99"/>
                      <a:gd name="T31" fmla="*/ 17 h 33"/>
                      <a:gd name="T32" fmla="*/ 43 w 99"/>
                      <a:gd name="T33" fmla="*/ 23 h 33"/>
                      <a:gd name="T34" fmla="*/ 24 w 99"/>
                      <a:gd name="T35" fmla="*/ 28 h 33"/>
                      <a:gd name="T36" fmla="*/ 0 w 99"/>
                      <a:gd name="T37" fmla="*/ 32 h 33"/>
                      <a:gd name="T38" fmla="*/ 1 w 99"/>
                      <a:gd name="T39" fmla="*/ 12 h 33"/>
                      <a:gd name="T40" fmla="*/ 12 w 99"/>
                      <a:gd name="T41" fmla="*/ 0 h 33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60000 65536"/>
                      <a:gd name="T49" fmla="*/ 0 60000 65536"/>
                      <a:gd name="T50" fmla="*/ 0 60000 65536"/>
                      <a:gd name="T51" fmla="*/ 0 60000 65536"/>
                      <a:gd name="T52" fmla="*/ 0 60000 65536"/>
                      <a:gd name="T53" fmla="*/ 0 60000 65536"/>
                      <a:gd name="T54" fmla="*/ 0 60000 65536"/>
                      <a:gd name="T55" fmla="*/ 0 60000 65536"/>
                      <a:gd name="T56" fmla="*/ 0 60000 65536"/>
                      <a:gd name="T57" fmla="*/ 0 60000 65536"/>
                      <a:gd name="T58" fmla="*/ 0 60000 65536"/>
                      <a:gd name="T59" fmla="*/ 0 60000 65536"/>
                      <a:gd name="T60" fmla="*/ 0 60000 65536"/>
                      <a:gd name="T61" fmla="*/ 0 60000 65536"/>
                      <a:gd name="T62" fmla="*/ 0 60000 65536"/>
                      <a:gd name="T63" fmla="*/ 0 w 99"/>
                      <a:gd name="T64" fmla="*/ 0 h 33"/>
                      <a:gd name="T65" fmla="*/ 99 w 99"/>
                      <a:gd name="T66" fmla="*/ 33 h 33"/>
                    </a:gdLst>
                    <a:ahLst/>
                    <a:cxnLst>
                      <a:cxn ang="T42">
                        <a:pos x="T0" y="T1"/>
                      </a:cxn>
                      <a:cxn ang="T43">
                        <a:pos x="T2" y="T3"/>
                      </a:cxn>
                      <a:cxn ang="T44">
                        <a:pos x="T4" y="T5"/>
                      </a:cxn>
                      <a:cxn ang="T45">
                        <a:pos x="T6" y="T7"/>
                      </a:cxn>
                      <a:cxn ang="T46">
                        <a:pos x="T8" y="T9"/>
                      </a:cxn>
                      <a:cxn ang="T47">
                        <a:pos x="T10" y="T11"/>
                      </a:cxn>
                      <a:cxn ang="T48">
                        <a:pos x="T12" y="T13"/>
                      </a:cxn>
                      <a:cxn ang="T49">
                        <a:pos x="T14" y="T15"/>
                      </a:cxn>
                      <a:cxn ang="T50">
                        <a:pos x="T16" y="T17"/>
                      </a:cxn>
                      <a:cxn ang="T51">
                        <a:pos x="T18" y="T19"/>
                      </a:cxn>
                      <a:cxn ang="T52">
                        <a:pos x="T20" y="T21"/>
                      </a:cxn>
                      <a:cxn ang="T53">
                        <a:pos x="T22" y="T23"/>
                      </a:cxn>
                      <a:cxn ang="T54">
                        <a:pos x="T24" y="T25"/>
                      </a:cxn>
                      <a:cxn ang="T55">
                        <a:pos x="T26" y="T27"/>
                      </a:cxn>
                      <a:cxn ang="T56">
                        <a:pos x="T28" y="T29"/>
                      </a:cxn>
                      <a:cxn ang="T57">
                        <a:pos x="T30" y="T31"/>
                      </a:cxn>
                      <a:cxn ang="T58">
                        <a:pos x="T32" y="T33"/>
                      </a:cxn>
                      <a:cxn ang="T59">
                        <a:pos x="T34" y="T35"/>
                      </a:cxn>
                      <a:cxn ang="T60">
                        <a:pos x="T36" y="T37"/>
                      </a:cxn>
                      <a:cxn ang="T61">
                        <a:pos x="T38" y="T39"/>
                      </a:cxn>
                      <a:cxn ang="T62">
                        <a:pos x="T40" y="T41"/>
                      </a:cxn>
                    </a:cxnLst>
                    <a:rect l="T63" t="T64" r="T65" b="T66"/>
                    <a:pathLst>
                      <a:path w="99" h="33">
                        <a:moveTo>
                          <a:pt x="12" y="0"/>
                        </a:moveTo>
                        <a:lnTo>
                          <a:pt x="35" y="2"/>
                        </a:lnTo>
                        <a:lnTo>
                          <a:pt x="64" y="5"/>
                        </a:lnTo>
                        <a:lnTo>
                          <a:pt x="83" y="4"/>
                        </a:lnTo>
                        <a:lnTo>
                          <a:pt x="92" y="5"/>
                        </a:lnTo>
                        <a:lnTo>
                          <a:pt x="96" y="10"/>
                        </a:lnTo>
                        <a:lnTo>
                          <a:pt x="98" y="18"/>
                        </a:lnTo>
                        <a:lnTo>
                          <a:pt x="74" y="24"/>
                        </a:lnTo>
                        <a:lnTo>
                          <a:pt x="78" y="19"/>
                        </a:lnTo>
                        <a:lnTo>
                          <a:pt x="81" y="13"/>
                        </a:lnTo>
                        <a:lnTo>
                          <a:pt x="76" y="18"/>
                        </a:lnTo>
                        <a:lnTo>
                          <a:pt x="65" y="25"/>
                        </a:lnTo>
                        <a:lnTo>
                          <a:pt x="41" y="32"/>
                        </a:lnTo>
                        <a:lnTo>
                          <a:pt x="23" y="32"/>
                        </a:lnTo>
                        <a:lnTo>
                          <a:pt x="47" y="26"/>
                        </a:lnTo>
                        <a:lnTo>
                          <a:pt x="62" y="17"/>
                        </a:lnTo>
                        <a:lnTo>
                          <a:pt x="43" y="23"/>
                        </a:lnTo>
                        <a:lnTo>
                          <a:pt x="24" y="28"/>
                        </a:lnTo>
                        <a:lnTo>
                          <a:pt x="0" y="32"/>
                        </a:lnTo>
                        <a:lnTo>
                          <a:pt x="1" y="12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362" name="Freeform 231"/>
                  <p:cNvSpPr>
                    <a:spLocks/>
                  </p:cNvSpPr>
                  <p:nvPr/>
                </p:nvSpPr>
                <p:spPr bwMode="auto">
                  <a:xfrm>
                    <a:off x="87" y="1778"/>
                    <a:ext cx="238" cy="214"/>
                  </a:xfrm>
                  <a:custGeom>
                    <a:avLst/>
                    <a:gdLst>
                      <a:gd name="T0" fmla="*/ 22 w 238"/>
                      <a:gd name="T1" fmla="*/ 0 h 214"/>
                      <a:gd name="T2" fmla="*/ 37 w 238"/>
                      <a:gd name="T3" fmla="*/ 3 h 214"/>
                      <a:gd name="T4" fmla="*/ 49 w 238"/>
                      <a:gd name="T5" fmla="*/ 11 h 214"/>
                      <a:gd name="T6" fmla="*/ 56 w 238"/>
                      <a:gd name="T7" fmla="*/ 22 h 214"/>
                      <a:gd name="T8" fmla="*/ 57 w 238"/>
                      <a:gd name="T9" fmla="*/ 38 h 214"/>
                      <a:gd name="T10" fmla="*/ 62 w 238"/>
                      <a:gd name="T11" fmla="*/ 61 h 214"/>
                      <a:gd name="T12" fmla="*/ 69 w 238"/>
                      <a:gd name="T13" fmla="*/ 80 h 214"/>
                      <a:gd name="T14" fmla="*/ 78 w 238"/>
                      <a:gd name="T15" fmla="*/ 104 h 214"/>
                      <a:gd name="T16" fmla="*/ 84 w 238"/>
                      <a:gd name="T17" fmla="*/ 122 h 214"/>
                      <a:gd name="T18" fmla="*/ 92 w 238"/>
                      <a:gd name="T19" fmla="*/ 142 h 214"/>
                      <a:gd name="T20" fmla="*/ 71 w 238"/>
                      <a:gd name="T21" fmla="*/ 149 h 214"/>
                      <a:gd name="T22" fmla="*/ 94 w 238"/>
                      <a:gd name="T23" fmla="*/ 146 h 214"/>
                      <a:gd name="T24" fmla="*/ 100 w 238"/>
                      <a:gd name="T25" fmla="*/ 153 h 214"/>
                      <a:gd name="T26" fmla="*/ 89 w 238"/>
                      <a:gd name="T27" fmla="*/ 162 h 214"/>
                      <a:gd name="T28" fmla="*/ 104 w 238"/>
                      <a:gd name="T29" fmla="*/ 157 h 214"/>
                      <a:gd name="T30" fmla="*/ 121 w 238"/>
                      <a:gd name="T31" fmla="*/ 163 h 214"/>
                      <a:gd name="T32" fmla="*/ 143 w 238"/>
                      <a:gd name="T33" fmla="*/ 168 h 214"/>
                      <a:gd name="T34" fmla="*/ 170 w 238"/>
                      <a:gd name="T35" fmla="*/ 174 h 214"/>
                      <a:gd name="T36" fmla="*/ 192 w 238"/>
                      <a:gd name="T37" fmla="*/ 177 h 214"/>
                      <a:gd name="T38" fmla="*/ 216 w 238"/>
                      <a:gd name="T39" fmla="*/ 179 h 214"/>
                      <a:gd name="T40" fmla="*/ 231 w 238"/>
                      <a:gd name="T41" fmla="*/ 178 h 214"/>
                      <a:gd name="T42" fmla="*/ 234 w 238"/>
                      <a:gd name="T43" fmla="*/ 183 h 214"/>
                      <a:gd name="T44" fmla="*/ 237 w 238"/>
                      <a:gd name="T45" fmla="*/ 194 h 214"/>
                      <a:gd name="T46" fmla="*/ 237 w 238"/>
                      <a:gd name="T47" fmla="*/ 200 h 214"/>
                      <a:gd name="T48" fmla="*/ 221 w 238"/>
                      <a:gd name="T49" fmla="*/ 207 h 214"/>
                      <a:gd name="T50" fmla="*/ 218 w 238"/>
                      <a:gd name="T51" fmla="*/ 201 h 214"/>
                      <a:gd name="T52" fmla="*/ 213 w 238"/>
                      <a:gd name="T53" fmla="*/ 207 h 214"/>
                      <a:gd name="T54" fmla="*/ 189 w 238"/>
                      <a:gd name="T55" fmla="*/ 209 h 214"/>
                      <a:gd name="T56" fmla="*/ 142 w 238"/>
                      <a:gd name="T57" fmla="*/ 213 h 214"/>
                      <a:gd name="T58" fmla="*/ 83 w 238"/>
                      <a:gd name="T59" fmla="*/ 202 h 214"/>
                      <a:gd name="T60" fmla="*/ 70 w 238"/>
                      <a:gd name="T61" fmla="*/ 200 h 214"/>
                      <a:gd name="T62" fmla="*/ 51 w 238"/>
                      <a:gd name="T63" fmla="*/ 171 h 214"/>
                      <a:gd name="T64" fmla="*/ 26 w 238"/>
                      <a:gd name="T65" fmla="*/ 121 h 214"/>
                      <a:gd name="T66" fmla="*/ 8 w 238"/>
                      <a:gd name="T67" fmla="*/ 67 h 214"/>
                      <a:gd name="T68" fmla="*/ 0 w 238"/>
                      <a:gd name="T69" fmla="*/ 45 h 214"/>
                      <a:gd name="T70" fmla="*/ 2 w 238"/>
                      <a:gd name="T71" fmla="*/ 23 h 214"/>
                      <a:gd name="T72" fmla="*/ 11 w 238"/>
                      <a:gd name="T73" fmla="*/ 7 h 214"/>
                      <a:gd name="T74" fmla="*/ 22 w 238"/>
                      <a:gd name="T75" fmla="*/ 0 h 214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w 238"/>
                      <a:gd name="T115" fmla="*/ 0 h 214"/>
                      <a:gd name="T116" fmla="*/ 238 w 238"/>
                      <a:gd name="T117" fmla="*/ 214 h 214"/>
                    </a:gdLst>
                    <a:ahLst/>
                    <a:cxnLst>
                      <a:cxn ang="T76">
                        <a:pos x="T0" y="T1"/>
                      </a:cxn>
                      <a:cxn ang="T77">
                        <a:pos x="T2" y="T3"/>
                      </a:cxn>
                      <a:cxn ang="T78">
                        <a:pos x="T4" y="T5"/>
                      </a:cxn>
                      <a:cxn ang="T79">
                        <a:pos x="T6" y="T7"/>
                      </a:cxn>
                      <a:cxn ang="T80">
                        <a:pos x="T8" y="T9"/>
                      </a:cxn>
                      <a:cxn ang="T81">
                        <a:pos x="T10" y="T11"/>
                      </a:cxn>
                      <a:cxn ang="T82">
                        <a:pos x="T12" y="T13"/>
                      </a:cxn>
                      <a:cxn ang="T83">
                        <a:pos x="T14" y="T15"/>
                      </a:cxn>
                      <a:cxn ang="T84">
                        <a:pos x="T16" y="T17"/>
                      </a:cxn>
                      <a:cxn ang="T85">
                        <a:pos x="T18" y="T19"/>
                      </a:cxn>
                      <a:cxn ang="T86">
                        <a:pos x="T20" y="T21"/>
                      </a:cxn>
                      <a:cxn ang="T87">
                        <a:pos x="T22" y="T23"/>
                      </a:cxn>
                      <a:cxn ang="T88">
                        <a:pos x="T24" y="T25"/>
                      </a:cxn>
                      <a:cxn ang="T89">
                        <a:pos x="T26" y="T27"/>
                      </a:cxn>
                      <a:cxn ang="T90">
                        <a:pos x="T28" y="T29"/>
                      </a:cxn>
                      <a:cxn ang="T91">
                        <a:pos x="T30" y="T31"/>
                      </a:cxn>
                      <a:cxn ang="T92">
                        <a:pos x="T32" y="T33"/>
                      </a:cxn>
                      <a:cxn ang="T93">
                        <a:pos x="T34" y="T35"/>
                      </a:cxn>
                      <a:cxn ang="T94">
                        <a:pos x="T36" y="T37"/>
                      </a:cxn>
                      <a:cxn ang="T95">
                        <a:pos x="T38" y="T39"/>
                      </a:cxn>
                      <a:cxn ang="T96">
                        <a:pos x="T40" y="T41"/>
                      </a:cxn>
                      <a:cxn ang="T97">
                        <a:pos x="T42" y="T43"/>
                      </a:cxn>
                      <a:cxn ang="T98">
                        <a:pos x="T44" y="T45"/>
                      </a:cxn>
                      <a:cxn ang="T99">
                        <a:pos x="T46" y="T47"/>
                      </a:cxn>
                      <a:cxn ang="T100">
                        <a:pos x="T48" y="T49"/>
                      </a:cxn>
                      <a:cxn ang="T101">
                        <a:pos x="T50" y="T51"/>
                      </a:cxn>
                      <a:cxn ang="T102">
                        <a:pos x="T52" y="T53"/>
                      </a:cxn>
                      <a:cxn ang="T103">
                        <a:pos x="T54" y="T55"/>
                      </a:cxn>
                      <a:cxn ang="T104">
                        <a:pos x="T56" y="T57"/>
                      </a:cxn>
                      <a:cxn ang="T105">
                        <a:pos x="T58" y="T59"/>
                      </a:cxn>
                      <a:cxn ang="T106">
                        <a:pos x="T60" y="T61"/>
                      </a:cxn>
                      <a:cxn ang="T107">
                        <a:pos x="T62" y="T63"/>
                      </a:cxn>
                      <a:cxn ang="T108">
                        <a:pos x="T64" y="T65"/>
                      </a:cxn>
                      <a:cxn ang="T109">
                        <a:pos x="T66" y="T67"/>
                      </a:cxn>
                      <a:cxn ang="T110">
                        <a:pos x="T68" y="T69"/>
                      </a:cxn>
                      <a:cxn ang="T111">
                        <a:pos x="T70" y="T71"/>
                      </a:cxn>
                      <a:cxn ang="T112">
                        <a:pos x="T72" y="T73"/>
                      </a:cxn>
                      <a:cxn ang="T113">
                        <a:pos x="T74" y="T75"/>
                      </a:cxn>
                    </a:cxnLst>
                    <a:rect l="T114" t="T115" r="T116" b="T117"/>
                    <a:pathLst>
                      <a:path w="238" h="214">
                        <a:moveTo>
                          <a:pt x="22" y="0"/>
                        </a:moveTo>
                        <a:lnTo>
                          <a:pt x="37" y="3"/>
                        </a:lnTo>
                        <a:lnTo>
                          <a:pt x="49" y="11"/>
                        </a:lnTo>
                        <a:lnTo>
                          <a:pt x="56" y="22"/>
                        </a:lnTo>
                        <a:lnTo>
                          <a:pt x="57" y="38"/>
                        </a:lnTo>
                        <a:lnTo>
                          <a:pt x="62" y="61"/>
                        </a:lnTo>
                        <a:lnTo>
                          <a:pt x="69" y="80"/>
                        </a:lnTo>
                        <a:lnTo>
                          <a:pt x="78" y="104"/>
                        </a:lnTo>
                        <a:lnTo>
                          <a:pt x="84" y="122"/>
                        </a:lnTo>
                        <a:lnTo>
                          <a:pt x="92" y="142"/>
                        </a:lnTo>
                        <a:lnTo>
                          <a:pt x="71" y="149"/>
                        </a:lnTo>
                        <a:lnTo>
                          <a:pt x="94" y="146"/>
                        </a:lnTo>
                        <a:lnTo>
                          <a:pt x="100" y="153"/>
                        </a:lnTo>
                        <a:lnTo>
                          <a:pt x="89" y="162"/>
                        </a:lnTo>
                        <a:lnTo>
                          <a:pt x="104" y="157"/>
                        </a:lnTo>
                        <a:lnTo>
                          <a:pt x="121" y="163"/>
                        </a:lnTo>
                        <a:lnTo>
                          <a:pt x="143" y="168"/>
                        </a:lnTo>
                        <a:lnTo>
                          <a:pt x="170" y="174"/>
                        </a:lnTo>
                        <a:lnTo>
                          <a:pt x="192" y="177"/>
                        </a:lnTo>
                        <a:lnTo>
                          <a:pt x="216" y="179"/>
                        </a:lnTo>
                        <a:lnTo>
                          <a:pt x="231" y="178"/>
                        </a:lnTo>
                        <a:lnTo>
                          <a:pt x="234" y="183"/>
                        </a:lnTo>
                        <a:lnTo>
                          <a:pt x="237" y="194"/>
                        </a:lnTo>
                        <a:lnTo>
                          <a:pt x="237" y="200"/>
                        </a:lnTo>
                        <a:lnTo>
                          <a:pt x="221" y="207"/>
                        </a:lnTo>
                        <a:lnTo>
                          <a:pt x="218" y="201"/>
                        </a:lnTo>
                        <a:lnTo>
                          <a:pt x="213" y="207"/>
                        </a:lnTo>
                        <a:lnTo>
                          <a:pt x="189" y="209"/>
                        </a:lnTo>
                        <a:lnTo>
                          <a:pt x="142" y="213"/>
                        </a:lnTo>
                        <a:lnTo>
                          <a:pt x="83" y="202"/>
                        </a:lnTo>
                        <a:lnTo>
                          <a:pt x="70" y="200"/>
                        </a:lnTo>
                        <a:lnTo>
                          <a:pt x="51" y="171"/>
                        </a:lnTo>
                        <a:lnTo>
                          <a:pt x="26" y="121"/>
                        </a:lnTo>
                        <a:lnTo>
                          <a:pt x="8" y="67"/>
                        </a:lnTo>
                        <a:lnTo>
                          <a:pt x="0" y="45"/>
                        </a:lnTo>
                        <a:lnTo>
                          <a:pt x="2" y="23"/>
                        </a:lnTo>
                        <a:lnTo>
                          <a:pt x="11" y="7"/>
                        </a:lnTo>
                        <a:lnTo>
                          <a:pt x="2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363" name="Freeform 232"/>
                  <p:cNvSpPr>
                    <a:spLocks/>
                  </p:cNvSpPr>
                  <p:nvPr/>
                </p:nvSpPr>
                <p:spPr bwMode="auto">
                  <a:xfrm>
                    <a:off x="118" y="1771"/>
                    <a:ext cx="86" cy="164"/>
                  </a:xfrm>
                  <a:custGeom>
                    <a:avLst/>
                    <a:gdLst>
                      <a:gd name="T0" fmla="*/ 12 w 86"/>
                      <a:gd name="T1" fmla="*/ 0 h 164"/>
                      <a:gd name="T2" fmla="*/ 0 w 86"/>
                      <a:gd name="T3" fmla="*/ 9 h 164"/>
                      <a:gd name="T4" fmla="*/ 5 w 86"/>
                      <a:gd name="T5" fmla="*/ 12 h 164"/>
                      <a:gd name="T6" fmla="*/ 14 w 86"/>
                      <a:gd name="T7" fmla="*/ 23 h 164"/>
                      <a:gd name="T8" fmla="*/ 26 w 86"/>
                      <a:gd name="T9" fmla="*/ 31 h 164"/>
                      <a:gd name="T10" fmla="*/ 33 w 86"/>
                      <a:gd name="T11" fmla="*/ 60 h 164"/>
                      <a:gd name="T12" fmla="*/ 39 w 86"/>
                      <a:gd name="T13" fmla="*/ 76 h 164"/>
                      <a:gd name="T14" fmla="*/ 49 w 86"/>
                      <a:gd name="T15" fmla="*/ 90 h 164"/>
                      <a:gd name="T16" fmla="*/ 57 w 86"/>
                      <a:gd name="T17" fmla="*/ 102 h 164"/>
                      <a:gd name="T18" fmla="*/ 46 w 86"/>
                      <a:gd name="T19" fmla="*/ 92 h 164"/>
                      <a:gd name="T20" fmla="*/ 37 w 86"/>
                      <a:gd name="T21" fmla="*/ 78 h 164"/>
                      <a:gd name="T22" fmla="*/ 46 w 86"/>
                      <a:gd name="T23" fmla="*/ 101 h 164"/>
                      <a:gd name="T24" fmla="*/ 52 w 86"/>
                      <a:gd name="T25" fmla="*/ 119 h 164"/>
                      <a:gd name="T26" fmla="*/ 58 w 86"/>
                      <a:gd name="T27" fmla="*/ 138 h 164"/>
                      <a:gd name="T28" fmla="*/ 63 w 86"/>
                      <a:gd name="T29" fmla="*/ 149 h 164"/>
                      <a:gd name="T30" fmla="*/ 67 w 86"/>
                      <a:gd name="T31" fmla="*/ 154 h 164"/>
                      <a:gd name="T32" fmla="*/ 72 w 86"/>
                      <a:gd name="T33" fmla="*/ 160 h 164"/>
                      <a:gd name="T34" fmla="*/ 81 w 86"/>
                      <a:gd name="T35" fmla="*/ 163 h 164"/>
                      <a:gd name="T36" fmla="*/ 81 w 86"/>
                      <a:gd name="T37" fmla="*/ 153 h 164"/>
                      <a:gd name="T38" fmla="*/ 82 w 86"/>
                      <a:gd name="T39" fmla="*/ 142 h 164"/>
                      <a:gd name="T40" fmla="*/ 85 w 86"/>
                      <a:gd name="T41" fmla="*/ 130 h 164"/>
                      <a:gd name="T42" fmla="*/ 85 w 86"/>
                      <a:gd name="T43" fmla="*/ 118 h 164"/>
                      <a:gd name="T44" fmla="*/ 81 w 86"/>
                      <a:gd name="T45" fmla="*/ 104 h 164"/>
                      <a:gd name="T46" fmla="*/ 76 w 86"/>
                      <a:gd name="T47" fmla="*/ 93 h 164"/>
                      <a:gd name="T48" fmla="*/ 69 w 86"/>
                      <a:gd name="T49" fmla="*/ 87 h 164"/>
                      <a:gd name="T50" fmla="*/ 59 w 86"/>
                      <a:gd name="T51" fmla="*/ 78 h 164"/>
                      <a:gd name="T52" fmla="*/ 49 w 86"/>
                      <a:gd name="T53" fmla="*/ 65 h 164"/>
                      <a:gd name="T54" fmla="*/ 39 w 86"/>
                      <a:gd name="T55" fmla="*/ 48 h 164"/>
                      <a:gd name="T56" fmla="*/ 48 w 86"/>
                      <a:gd name="T57" fmla="*/ 57 h 164"/>
                      <a:gd name="T58" fmla="*/ 56 w 86"/>
                      <a:gd name="T59" fmla="*/ 69 h 164"/>
                      <a:gd name="T60" fmla="*/ 66 w 86"/>
                      <a:gd name="T61" fmla="*/ 81 h 164"/>
                      <a:gd name="T62" fmla="*/ 57 w 86"/>
                      <a:gd name="T63" fmla="*/ 64 h 164"/>
                      <a:gd name="T64" fmla="*/ 46 w 86"/>
                      <a:gd name="T65" fmla="*/ 41 h 164"/>
                      <a:gd name="T66" fmla="*/ 34 w 86"/>
                      <a:gd name="T67" fmla="*/ 17 h 164"/>
                      <a:gd name="T68" fmla="*/ 27 w 86"/>
                      <a:gd name="T69" fmla="*/ 10 h 164"/>
                      <a:gd name="T70" fmla="*/ 12 w 86"/>
                      <a:gd name="T71" fmla="*/ 0 h 164"/>
                      <a:gd name="T72" fmla="*/ 0 60000 65536"/>
                      <a:gd name="T73" fmla="*/ 0 60000 65536"/>
                      <a:gd name="T74" fmla="*/ 0 60000 65536"/>
                      <a:gd name="T75" fmla="*/ 0 60000 65536"/>
                      <a:gd name="T76" fmla="*/ 0 60000 65536"/>
                      <a:gd name="T77" fmla="*/ 0 60000 65536"/>
                      <a:gd name="T78" fmla="*/ 0 60000 65536"/>
                      <a:gd name="T79" fmla="*/ 0 60000 65536"/>
                      <a:gd name="T80" fmla="*/ 0 60000 65536"/>
                      <a:gd name="T81" fmla="*/ 0 60000 65536"/>
                      <a:gd name="T82" fmla="*/ 0 60000 65536"/>
                      <a:gd name="T83" fmla="*/ 0 60000 65536"/>
                      <a:gd name="T84" fmla="*/ 0 60000 65536"/>
                      <a:gd name="T85" fmla="*/ 0 60000 65536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w 86"/>
                      <a:gd name="T109" fmla="*/ 0 h 164"/>
                      <a:gd name="T110" fmla="*/ 86 w 86"/>
                      <a:gd name="T111" fmla="*/ 164 h 164"/>
                    </a:gdLst>
                    <a:ahLst/>
                    <a:cxnLst>
                      <a:cxn ang="T72">
                        <a:pos x="T0" y="T1"/>
                      </a:cxn>
                      <a:cxn ang="T73">
                        <a:pos x="T2" y="T3"/>
                      </a:cxn>
                      <a:cxn ang="T74">
                        <a:pos x="T4" y="T5"/>
                      </a:cxn>
                      <a:cxn ang="T75">
                        <a:pos x="T6" y="T7"/>
                      </a:cxn>
                      <a:cxn ang="T76">
                        <a:pos x="T8" y="T9"/>
                      </a:cxn>
                      <a:cxn ang="T77">
                        <a:pos x="T10" y="T11"/>
                      </a:cxn>
                      <a:cxn ang="T78">
                        <a:pos x="T12" y="T13"/>
                      </a:cxn>
                      <a:cxn ang="T79">
                        <a:pos x="T14" y="T15"/>
                      </a:cxn>
                      <a:cxn ang="T80">
                        <a:pos x="T16" y="T17"/>
                      </a:cxn>
                      <a:cxn ang="T81">
                        <a:pos x="T18" y="T19"/>
                      </a:cxn>
                      <a:cxn ang="T82">
                        <a:pos x="T20" y="T21"/>
                      </a:cxn>
                      <a:cxn ang="T83">
                        <a:pos x="T22" y="T23"/>
                      </a:cxn>
                      <a:cxn ang="T84">
                        <a:pos x="T24" y="T25"/>
                      </a:cxn>
                      <a:cxn ang="T85">
                        <a:pos x="T26" y="T27"/>
                      </a:cxn>
                      <a:cxn ang="T86">
                        <a:pos x="T28" y="T29"/>
                      </a:cxn>
                      <a:cxn ang="T87">
                        <a:pos x="T30" y="T31"/>
                      </a:cxn>
                      <a:cxn ang="T88">
                        <a:pos x="T32" y="T33"/>
                      </a:cxn>
                      <a:cxn ang="T89">
                        <a:pos x="T34" y="T35"/>
                      </a:cxn>
                      <a:cxn ang="T90">
                        <a:pos x="T36" y="T37"/>
                      </a:cxn>
                      <a:cxn ang="T91">
                        <a:pos x="T38" y="T39"/>
                      </a:cxn>
                      <a:cxn ang="T92">
                        <a:pos x="T40" y="T41"/>
                      </a:cxn>
                      <a:cxn ang="T93">
                        <a:pos x="T42" y="T43"/>
                      </a:cxn>
                      <a:cxn ang="T94">
                        <a:pos x="T44" y="T45"/>
                      </a:cxn>
                      <a:cxn ang="T95">
                        <a:pos x="T46" y="T47"/>
                      </a:cxn>
                      <a:cxn ang="T96">
                        <a:pos x="T48" y="T49"/>
                      </a:cxn>
                      <a:cxn ang="T97">
                        <a:pos x="T50" y="T51"/>
                      </a:cxn>
                      <a:cxn ang="T98">
                        <a:pos x="T52" y="T53"/>
                      </a:cxn>
                      <a:cxn ang="T99">
                        <a:pos x="T54" y="T55"/>
                      </a:cxn>
                      <a:cxn ang="T100">
                        <a:pos x="T56" y="T57"/>
                      </a:cxn>
                      <a:cxn ang="T101">
                        <a:pos x="T58" y="T59"/>
                      </a:cxn>
                      <a:cxn ang="T102">
                        <a:pos x="T60" y="T61"/>
                      </a:cxn>
                      <a:cxn ang="T103">
                        <a:pos x="T62" y="T63"/>
                      </a:cxn>
                      <a:cxn ang="T104">
                        <a:pos x="T64" y="T65"/>
                      </a:cxn>
                      <a:cxn ang="T105">
                        <a:pos x="T66" y="T67"/>
                      </a:cxn>
                      <a:cxn ang="T106">
                        <a:pos x="T68" y="T69"/>
                      </a:cxn>
                      <a:cxn ang="T107">
                        <a:pos x="T70" y="T71"/>
                      </a:cxn>
                    </a:cxnLst>
                    <a:rect l="T108" t="T109" r="T110" b="T111"/>
                    <a:pathLst>
                      <a:path w="86" h="164">
                        <a:moveTo>
                          <a:pt x="12" y="0"/>
                        </a:moveTo>
                        <a:lnTo>
                          <a:pt x="0" y="9"/>
                        </a:lnTo>
                        <a:lnTo>
                          <a:pt x="5" y="12"/>
                        </a:lnTo>
                        <a:lnTo>
                          <a:pt x="14" y="23"/>
                        </a:lnTo>
                        <a:lnTo>
                          <a:pt x="26" y="31"/>
                        </a:lnTo>
                        <a:lnTo>
                          <a:pt x="33" y="60"/>
                        </a:lnTo>
                        <a:lnTo>
                          <a:pt x="39" y="76"/>
                        </a:lnTo>
                        <a:lnTo>
                          <a:pt x="49" y="90"/>
                        </a:lnTo>
                        <a:lnTo>
                          <a:pt x="57" y="102"/>
                        </a:lnTo>
                        <a:lnTo>
                          <a:pt x="46" y="92"/>
                        </a:lnTo>
                        <a:lnTo>
                          <a:pt x="37" y="78"/>
                        </a:lnTo>
                        <a:lnTo>
                          <a:pt x="46" y="101"/>
                        </a:lnTo>
                        <a:lnTo>
                          <a:pt x="52" y="119"/>
                        </a:lnTo>
                        <a:lnTo>
                          <a:pt x="58" y="138"/>
                        </a:lnTo>
                        <a:lnTo>
                          <a:pt x="63" y="149"/>
                        </a:lnTo>
                        <a:lnTo>
                          <a:pt x="67" y="154"/>
                        </a:lnTo>
                        <a:lnTo>
                          <a:pt x="72" y="160"/>
                        </a:lnTo>
                        <a:lnTo>
                          <a:pt x="81" y="163"/>
                        </a:lnTo>
                        <a:lnTo>
                          <a:pt x="81" y="153"/>
                        </a:lnTo>
                        <a:lnTo>
                          <a:pt x="82" y="142"/>
                        </a:lnTo>
                        <a:lnTo>
                          <a:pt x="85" y="130"/>
                        </a:lnTo>
                        <a:lnTo>
                          <a:pt x="85" y="118"/>
                        </a:lnTo>
                        <a:lnTo>
                          <a:pt x="81" y="104"/>
                        </a:lnTo>
                        <a:lnTo>
                          <a:pt x="76" y="93"/>
                        </a:lnTo>
                        <a:lnTo>
                          <a:pt x="69" y="87"/>
                        </a:lnTo>
                        <a:lnTo>
                          <a:pt x="59" y="78"/>
                        </a:lnTo>
                        <a:lnTo>
                          <a:pt x="49" y="65"/>
                        </a:lnTo>
                        <a:lnTo>
                          <a:pt x="39" y="48"/>
                        </a:lnTo>
                        <a:lnTo>
                          <a:pt x="48" y="57"/>
                        </a:lnTo>
                        <a:lnTo>
                          <a:pt x="56" y="69"/>
                        </a:lnTo>
                        <a:lnTo>
                          <a:pt x="66" y="81"/>
                        </a:lnTo>
                        <a:lnTo>
                          <a:pt x="57" y="64"/>
                        </a:lnTo>
                        <a:lnTo>
                          <a:pt x="46" y="41"/>
                        </a:lnTo>
                        <a:lnTo>
                          <a:pt x="34" y="17"/>
                        </a:lnTo>
                        <a:lnTo>
                          <a:pt x="27" y="10"/>
                        </a:lnTo>
                        <a:lnTo>
                          <a:pt x="12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364" name="Freeform 233"/>
                  <p:cNvSpPr>
                    <a:spLocks/>
                  </p:cNvSpPr>
                  <p:nvPr/>
                </p:nvSpPr>
                <p:spPr bwMode="auto">
                  <a:xfrm>
                    <a:off x="48" y="1760"/>
                    <a:ext cx="361" cy="431"/>
                  </a:xfrm>
                  <a:custGeom>
                    <a:avLst/>
                    <a:gdLst>
                      <a:gd name="T0" fmla="*/ 55 w 361"/>
                      <a:gd name="T1" fmla="*/ 24 h 431"/>
                      <a:gd name="T2" fmla="*/ 40 w 361"/>
                      <a:gd name="T3" fmla="*/ 62 h 431"/>
                      <a:gd name="T4" fmla="*/ 33 w 361"/>
                      <a:gd name="T5" fmla="*/ 113 h 431"/>
                      <a:gd name="T6" fmla="*/ 39 w 361"/>
                      <a:gd name="T7" fmla="*/ 96 h 431"/>
                      <a:gd name="T8" fmla="*/ 53 w 361"/>
                      <a:gd name="T9" fmla="*/ 124 h 431"/>
                      <a:gd name="T10" fmla="*/ 55 w 361"/>
                      <a:gd name="T11" fmla="*/ 179 h 431"/>
                      <a:gd name="T12" fmla="*/ 58 w 361"/>
                      <a:gd name="T13" fmla="*/ 159 h 431"/>
                      <a:gd name="T14" fmla="*/ 88 w 361"/>
                      <a:gd name="T15" fmla="*/ 200 h 431"/>
                      <a:gd name="T16" fmla="*/ 133 w 361"/>
                      <a:gd name="T17" fmla="*/ 231 h 431"/>
                      <a:gd name="T18" fmla="*/ 134 w 361"/>
                      <a:gd name="T19" fmla="*/ 247 h 431"/>
                      <a:gd name="T20" fmla="*/ 144 w 361"/>
                      <a:gd name="T21" fmla="*/ 244 h 431"/>
                      <a:gd name="T22" fmla="*/ 152 w 361"/>
                      <a:gd name="T23" fmla="*/ 268 h 431"/>
                      <a:gd name="T24" fmla="*/ 154 w 361"/>
                      <a:gd name="T25" fmla="*/ 284 h 431"/>
                      <a:gd name="T26" fmla="*/ 119 w 361"/>
                      <a:gd name="T27" fmla="*/ 309 h 431"/>
                      <a:gd name="T28" fmla="*/ 167 w 361"/>
                      <a:gd name="T29" fmla="*/ 297 h 431"/>
                      <a:gd name="T30" fmla="*/ 139 w 361"/>
                      <a:gd name="T31" fmla="*/ 321 h 431"/>
                      <a:gd name="T32" fmla="*/ 184 w 361"/>
                      <a:gd name="T33" fmla="*/ 303 h 431"/>
                      <a:gd name="T34" fmla="*/ 182 w 361"/>
                      <a:gd name="T35" fmla="*/ 318 h 431"/>
                      <a:gd name="T36" fmla="*/ 199 w 361"/>
                      <a:gd name="T37" fmla="*/ 311 h 431"/>
                      <a:gd name="T38" fmla="*/ 296 w 361"/>
                      <a:gd name="T39" fmla="*/ 344 h 431"/>
                      <a:gd name="T40" fmla="*/ 346 w 361"/>
                      <a:gd name="T41" fmla="*/ 392 h 431"/>
                      <a:gd name="T42" fmla="*/ 219 w 361"/>
                      <a:gd name="T43" fmla="*/ 427 h 431"/>
                      <a:gd name="T44" fmla="*/ 243 w 361"/>
                      <a:gd name="T45" fmla="*/ 419 h 431"/>
                      <a:gd name="T46" fmla="*/ 225 w 361"/>
                      <a:gd name="T47" fmla="*/ 415 h 431"/>
                      <a:gd name="T48" fmla="*/ 189 w 361"/>
                      <a:gd name="T49" fmla="*/ 419 h 431"/>
                      <a:gd name="T50" fmla="*/ 260 w 361"/>
                      <a:gd name="T51" fmla="*/ 386 h 431"/>
                      <a:gd name="T52" fmla="*/ 51 w 361"/>
                      <a:gd name="T53" fmla="*/ 414 h 431"/>
                      <a:gd name="T54" fmla="*/ 8 w 361"/>
                      <a:gd name="T55" fmla="*/ 393 h 431"/>
                      <a:gd name="T56" fmla="*/ 7 w 361"/>
                      <a:gd name="T57" fmla="*/ 347 h 431"/>
                      <a:gd name="T58" fmla="*/ 26 w 361"/>
                      <a:gd name="T59" fmla="*/ 285 h 431"/>
                      <a:gd name="T60" fmla="*/ 73 w 361"/>
                      <a:gd name="T61" fmla="*/ 314 h 431"/>
                      <a:gd name="T62" fmla="*/ 45 w 361"/>
                      <a:gd name="T63" fmla="*/ 268 h 431"/>
                      <a:gd name="T64" fmla="*/ 72 w 361"/>
                      <a:gd name="T65" fmla="*/ 258 h 431"/>
                      <a:gd name="T66" fmla="*/ 58 w 361"/>
                      <a:gd name="T67" fmla="*/ 233 h 431"/>
                      <a:gd name="T68" fmla="*/ 43 w 361"/>
                      <a:gd name="T69" fmla="*/ 243 h 431"/>
                      <a:gd name="T70" fmla="*/ 12 w 361"/>
                      <a:gd name="T71" fmla="*/ 175 h 431"/>
                      <a:gd name="T72" fmla="*/ 11 w 361"/>
                      <a:gd name="T73" fmla="*/ 107 h 431"/>
                      <a:gd name="T74" fmla="*/ 4 w 361"/>
                      <a:gd name="T75" fmla="*/ 147 h 431"/>
                      <a:gd name="T76" fmla="*/ 0 w 361"/>
                      <a:gd name="T77" fmla="*/ 98 h 431"/>
                      <a:gd name="T78" fmla="*/ 23 w 361"/>
                      <a:gd name="T79" fmla="*/ 51 h 431"/>
                      <a:gd name="T80" fmla="*/ 0 w 361"/>
                      <a:gd name="T81" fmla="*/ 93 h 431"/>
                      <a:gd name="T82" fmla="*/ 14 w 361"/>
                      <a:gd name="T83" fmla="*/ 41 h 431"/>
                      <a:gd name="T84" fmla="*/ 46 w 361"/>
                      <a:gd name="T85" fmla="*/ 0 h 431"/>
                      <a:gd name="T86" fmla="*/ 0 60000 65536"/>
                      <a:gd name="T87" fmla="*/ 0 60000 65536"/>
                      <a:gd name="T88" fmla="*/ 0 60000 65536"/>
                      <a:gd name="T89" fmla="*/ 0 60000 65536"/>
                      <a:gd name="T90" fmla="*/ 0 60000 65536"/>
                      <a:gd name="T91" fmla="*/ 0 60000 65536"/>
                      <a:gd name="T92" fmla="*/ 0 60000 65536"/>
                      <a:gd name="T93" fmla="*/ 0 60000 65536"/>
                      <a:gd name="T94" fmla="*/ 0 60000 65536"/>
                      <a:gd name="T95" fmla="*/ 0 60000 65536"/>
                      <a:gd name="T96" fmla="*/ 0 60000 65536"/>
                      <a:gd name="T97" fmla="*/ 0 60000 65536"/>
                      <a:gd name="T98" fmla="*/ 0 60000 65536"/>
                      <a:gd name="T99" fmla="*/ 0 60000 65536"/>
                      <a:gd name="T100" fmla="*/ 0 60000 65536"/>
                      <a:gd name="T101" fmla="*/ 0 60000 65536"/>
                      <a:gd name="T102" fmla="*/ 0 60000 65536"/>
                      <a:gd name="T103" fmla="*/ 0 60000 65536"/>
                      <a:gd name="T104" fmla="*/ 0 60000 65536"/>
                      <a:gd name="T105" fmla="*/ 0 60000 65536"/>
                      <a:gd name="T106" fmla="*/ 0 60000 65536"/>
                      <a:gd name="T107" fmla="*/ 0 60000 65536"/>
                      <a:gd name="T108" fmla="*/ 0 60000 65536"/>
                      <a:gd name="T109" fmla="*/ 0 60000 65536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w 361"/>
                      <a:gd name="T130" fmla="*/ 0 h 431"/>
                      <a:gd name="T131" fmla="*/ 361 w 361"/>
                      <a:gd name="T132" fmla="*/ 431 h 431"/>
                    </a:gdLst>
                    <a:ahLst/>
                    <a:cxnLst>
                      <a:cxn ang="T86">
                        <a:pos x="T0" y="T1"/>
                      </a:cxn>
                      <a:cxn ang="T87">
                        <a:pos x="T2" y="T3"/>
                      </a:cxn>
                      <a:cxn ang="T88">
                        <a:pos x="T4" y="T5"/>
                      </a:cxn>
                      <a:cxn ang="T89">
                        <a:pos x="T6" y="T7"/>
                      </a:cxn>
                      <a:cxn ang="T90">
                        <a:pos x="T8" y="T9"/>
                      </a:cxn>
                      <a:cxn ang="T91">
                        <a:pos x="T10" y="T11"/>
                      </a:cxn>
                      <a:cxn ang="T92">
                        <a:pos x="T12" y="T13"/>
                      </a:cxn>
                      <a:cxn ang="T93">
                        <a:pos x="T14" y="T15"/>
                      </a:cxn>
                      <a:cxn ang="T94">
                        <a:pos x="T16" y="T17"/>
                      </a:cxn>
                      <a:cxn ang="T95">
                        <a:pos x="T18" y="T19"/>
                      </a:cxn>
                      <a:cxn ang="T96">
                        <a:pos x="T20" y="T21"/>
                      </a:cxn>
                      <a:cxn ang="T97">
                        <a:pos x="T22" y="T23"/>
                      </a:cxn>
                      <a:cxn ang="T98">
                        <a:pos x="T24" y="T25"/>
                      </a:cxn>
                      <a:cxn ang="T99">
                        <a:pos x="T26" y="T27"/>
                      </a:cxn>
                      <a:cxn ang="T100">
                        <a:pos x="T28" y="T29"/>
                      </a:cxn>
                      <a:cxn ang="T101">
                        <a:pos x="T30" y="T31"/>
                      </a:cxn>
                      <a:cxn ang="T102">
                        <a:pos x="T32" y="T33"/>
                      </a:cxn>
                      <a:cxn ang="T103">
                        <a:pos x="T34" y="T35"/>
                      </a:cxn>
                      <a:cxn ang="T104">
                        <a:pos x="T36" y="T37"/>
                      </a:cxn>
                      <a:cxn ang="T105">
                        <a:pos x="T38" y="T39"/>
                      </a:cxn>
                      <a:cxn ang="T106">
                        <a:pos x="T40" y="T41"/>
                      </a:cxn>
                      <a:cxn ang="T107">
                        <a:pos x="T42" y="T43"/>
                      </a:cxn>
                      <a:cxn ang="T108">
                        <a:pos x="T44" y="T45"/>
                      </a:cxn>
                      <a:cxn ang="T109">
                        <a:pos x="T46" y="T47"/>
                      </a:cxn>
                      <a:cxn ang="T110">
                        <a:pos x="T48" y="T49"/>
                      </a:cxn>
                      <a:cxn ang="T111">
                        <a:pos x="T50" y="T51"/>
                      </a:cxn>
                      <a:cxn ang="T112">
                        <a:pos x="T52" y="T53"/>
                      </a:cxn>
                      <a:cxn ang="T113">
                        <a:pos x="T54" y="T55"/>
                      </a:cxn>
                      <a:cxn ang="T114">
                        <a:pos x="T56" y="T57"/>
                      </a:cxn>
                      <a:cxn ang="T115">
                        <a:pos x="T58" y="T59"/>
                      </a:cxn>
                      <a:cxn ang="T116">
                        <a:pos x="T60" y="T61"/>
                      </a:cxn>
                      <a:cxn ang="T117">
                        <a:pos x="T62" y="T63"/>
                      </a:cxn>
                      <a:cxn ang="T118">
                        <a:pos x="T64" y="T65"/>
                      </a:cxn>
                      <a:cxn ang="T119">
                        <a:pos x="T66" y="T67"/>
                      </a:cxn>
                      <a:cxn ang="T120">
                        <a:pos x="T68" y="T69"/>
                      </a:cxn>
                      <a:cxn ang="T121">
                        <a:pos x="T70" y="T71"/>
                      </a:cxn>
                      <a:cxn ang="T122">
                        <a:pos x="T72" y="T73"/>
                      </a:cxn>
                      <a:cxn ang="T123">
                        <a:pos x="T74" y="T75"/>
                      </a:cxn>
                      <a:cxn ang="T124">
                        <a:pos x="T76" y="T77"/>
                      </a:cxn>
                      <a:cxn ang="T125">
                        <a:pos x="T78" y="T79"/>
                      </a:cxn>
                      <a:cxn ang="T126">
                        <a:pos x="T80" y="T81"/>
                      </a:cxn>
                      <a:cxn ang="T127">
                        <a:pos x="T82" y="T83"/>
                      </a:cxn>
                      <a:cxn ang="T128">
                        <a:pos x="T84" y="T85"/>
                      </a:cxn>
                    </a:cxnLst>
                    <a:rect l="T129" t="T130" r="T131" b="T132"/>
                    <a:pathLst>
                      <a:path w="361" h="431">
                        <a:moveTo>
                          <a:pt x="76" y="10"/>
                        </a:moveTo>
                        <a:lnTo>
                          <a:pt x="67" y="20"/>
                        </a:lnTo>
                        <a:lnTo>
                          <a:pt x="55" y="24"/>
                        </a:lnTo>
                        <a:lnTo>
                          <a:pt x="43" y="38"/>
                        </a:lnTo>
                        <a:lnTo>
                          <a:pt x="40" y="48"/>
                        </a:lnTo>
                        <a:lnTo>
                          <a:pt x="40" y="62"/>
                        </a:lnTo>
                        <a:lnTo>
                          <a:pt x="39" y="74"/>
                        </a:lnTo>
                        <a:lnTo>
                          <a:pt x="36" y="93"/>
                        </a:lnTo>
                        <a:lnTo>
                          <a:pt x="33" y="113"/>
                        </a:lnTo>
                        <a:lnTo>
                          <a:pt x="31" y="135"/>
                        </a:lnTo>
                        <a:lnTo>
                          <a:pt x="36" y="112"/>
                        </a:lnTo>
                        <a:lnTo>
                          <a:pt x="39" y="96"/>
                        </a:lnTo>
                        <a:lnTo>
                          <a:pt x="41" y="85"/>
                        </a:lnTo>
                        <a:lnTo>
                          <a:pt x="46" y="104"/>
                        </a:lnTo>
                        <a:lnTo>
                          <a:pt x="53" y="124"/>
                        </a:lnTo>
                        <a:lnTo>
                          <a:pt x="57" y="135"/>
                        </a:lnTo>
                        <a:lnTo>
                          <a:pt x="55" y="156"/>
                        </a:lnTo>
                        <a:lnTo>
                          <a:pt x="55" y="179"/>
                        </a:lnTo>
                        <a:lnTo>
                          <a:pt x="56" y="200"/>
                        </a:lnTo>
                        <a:lnTo>
                          <a:pt x="57" y="177"/>
                        </a:lnTo>
                        <a:lnTo>
                          <a:pt x="58" y="159"/>
                        </a:lnTo>
                        <a:lnTo>
                          <a:pt x="62" y="144"/>
                        </a:lnTo>
                        <a:lnTo>
                          <a:pt x="76" y="180"/>
                        </a:lnTo>
                        <a:lnTo>
                          <a:pt x="88" y="200"/>
                        </a:lnTo>
                        <a:lnTo>
                          <a:pt x="94" y="209"/>
                        </a:lnTo>
                        <a:lnTo>
                          <a:pt x="103" y="223"/>
                        </a:lnTo>
                        <a:lnTo>
                          <a:pt x="133" y="231"/>
                        </a:lnTo>
                        <a:lnTo>
                          <a:pt x="148" y="233"/>
                        </a:lnTo>
                        <a:lnTo>
                          <a:pt x="143" y="241"/>
                        </a:lnTo>
                        <a:lnTo>
                          <a:pt x="134" y="247"/>
                        </a:lnTo>
                        <a:lnTo>
                          <a:pt x="103" y="264"/>
                        </a:lnTo>
                        <a:lnTo>
                          <a:pt x="129" y="255"/>
                        </a:lnTo>
                        <a:lnTo>
                          <a:pt x="144" y="244"/>
                        </a:lnTo>
                        <a:lnTo>
                          <a:pt x="158" y="235"/>
                        </a:lnTo>
                        <a:lnTo>
                          <a:pt x="158" y="256"/>
                        </a:lnTo>
                        <a:lnTo>
                          <a:pt x="152" y="268"/>
                        </a:lnTo>
                        <a:lnTo>
                          <a:pt x="136" y="276"/>
                        </a:lnTo>
                        <a:lnTo>
                          <a:pt x="153" y="276"/>
                        </a:lnTo>
                        <a:lnTo>
                          <a:pt x="154" y="284"/>
                        </a:lnTo>
                        <a:lnTo>
                          <a:pt x="152" y="291"/>
                        </a:lnTo>
                        <a:lnTo>
                          <a:pt x="144" y="296"/>
                        </a:lnTo>
                        <a:lnTo>
                          <a:pt x="119" y="309"/>
                        </a:lnTo>
                        <a:lnTo>
                          <a:pt x="153" y="297"/>
                        </a:lnTo>
                        <a:lnTo>
                          <a:pt x="160" y="296"/>
                        </a:lnTo>
                        <a:lnTo>
                          <a:pt x="167" y="297"/>
                        </a:lnTo>
                        <a:lnTo>
                          <a:pt x="167" y="303"/>
                        </a:lnTo>
                        <a:lnTo>
                          <a:pt x="158" y="310"/>
                        </a:lnTo>
                        <a:lnTo>
                          <a:pt x="139" y="321"/>
                        </a:lnTo>
                        <a:lnTo>
                          <a:pt x="167" y="310"/>
                        </a:lnTo>
                        <a:lnTo>
                          <a:pt x="175" y="301"/>
                        </a:lnTo>
                        <a:lnTo>
                          <a:pt x="184" y="303"/>
                        </a:lnTo>
                        <a:lnTo>
                          <a:pt x="191" y="306"/>
                        </a:lnTo>
                        <a:lnTo>
                          <a:pt x="188" y="313"/>
                        </a:lnTo>
                        <a:lnTo>
                          <a:pt x="182" y="318"/>
                        </a:lnTo>
                        <a:lnTo>
                          <a:pt x="167" y="327"/>
                        </a:lnTo>
                        <a:lnTo>
                          <a:pt x="188" y="320"/>
                        </a:lnTo>
                        <a:lnTo>
                          <a:pt x="199" y="311"/>
                        </a:lnTo>
                        <a:lnTo>
                          <a:pt x="213" y="315"/>
                        </a:lnTo>
                        <a:lnTo>
                          <a:pt x="258" y="330"/>
                        </a:lnTo>
                        <a:lnTo>
                          <a:pt x="296" y="344"/>
                        </a:lnTo>
                        <a:lnTo>
                          <a:pt x="325" y="355"/>
                        </a:lnTo>
                        <a:lnTo>
                          <a:pt x="335" y="371"/>
                        </a:lnTo>
                        <a:lnTo>
                          <a:pt x="346" y="392"/>
                        </a:lnTo>
                        <a:lnTo>
                          <a:pt x="360" y="430"/>
                        </a:lnTo>
                        <a:lnTo>
                          <a:pt x="229" y="430"/>
                        </a:lnTo>
                        <a:lnTo>
                          <a:pt x="219" y="427"/>
                        </a:lnTo>
                        <a:lnTo>
                          <a:pt x="252" y="421"/>
                        </a:lnTo>
                        <a:lnTo>
                          <a:pt x="304" y="401"/>
                        </a:lnTo>
                        <a:lnTo>
                          <a:pt x="243" y="419"/>
                        </a:lnTo>
                        <a:lnTo>
                          <a:pt x="214" y="425"/>
                        </a:lnTo>
                        <a:lnTo>
                          <a:pt x="194" y="421"/>
                        </a:lnTo>
                        <a:lnTo>
                          <a:pt x="225" y="415"/>
                        </a:lnTo>
                        <a:lnTo>
                          <a:pt x="291" y="395"/>
                        </a:lnTo>
                        <a:lnTo>
                          <a:pt x="220" y="413"/>
                        </a:lnTo>
                        <a:lnTo>
                          <a:pt x="189" y="419"/>
                        </a:lnTo>
                        <a:lnTo>
                          <a:pt x="184" y="417"/>
                        </a:lnTo>
                        <a:lnTo>
                          <a:pt x="212" y="407"/>
                        </a:lnTo>
                        <a:lnTo>
                          <a:pt x="260" y="386"/>
                        </a:lnTo>
                        <a:lnTo>
                          <a:pt x="204" y="408"/>
                        </a:lnTo>
                        <a:lnTo>
                          <a:pt x="175" y="416"/>
                        </a:lnTo>
                        <a:lnTo>
                          <a:pt x="51" y="414"/>
                        </a:lnTo>
                        <a:lnTo>
                          <a:pt x="36" y="411"/>
                        </a:lnTo>
                        <a:lnTo>
                          <a:pt x="22" y="406"/>
                        </a:lnTo>
                        <a:lnTo>
                          <a:pt x="8" y="393"/>
                        </a:lnTo>
                        <a:lnTo>
                          <a:pt x="5" y="379"/>
                        </a:lnTo>
                        <a:lnTo>
                          <a:pt x="3" y="366"/>
                        </a:lnTo>
                        <a:lnTo>
                          <a:pt x="7" y="347"/>
                        </a:lnTo>
                        <a:lnTo>
                          <a:pt x="16" y="322"/>
                        </a:lnTo>
                        <a:lnTo>
                          <a:pt x="23" y="302"/>
                        </a:lnTo>
                        <a:lnTo>
                          <a:pt x="26" y="285"/>
                        </a:lnTo>
                        <a:lnTo>
                          <a:pt x="36" y="283"/>
                        </a:lnTo>
                        <a:lnTo>
                          <a:pt x="46" y="296"/>
                        </a:lnTo>
                        <a:lnTo>
                          <a:pt x="73" y="314"/>
                        </a:lnTo>
                        <a:lnTo>
                          <a:pt x="49" y="294"/>
                        </a:lnTo>
                        <a:lnTo>
                          <a:pt x="41" y="282"/>
                        </a:lnTo>
                        <a:lnTo>
                          <a:pt x="45" y="268"/>
                        </a:lnTo>
                        <a:lnTo>
                          <a:pt x="76" y="259"/>
                        </a:lnTo>
                        <a:lnTo>
                          <a:pt x="99" y="247"/>
                        </a:lnTo>
                        <a:lnTo>
                          <a:pt x="72" y="258"/>
                        </a:lnTo>
                        <a:lnTo>
                          <a:pt x="45" y="264"/>
                        </a:lnTo>
                        <a:lnTo>
                          <a:pt x="46" y="245"/>
                        </a:lnTo>
                        <a:lnTo>
                          <a:pt x="58" y="233"/>
                        </a:lnTo>
                        <a:lnTo>
                          <a:pt x="67" y="213"/>
                        </a:lnTo>
                        <a:lnTo>
                          <a:pt x="56" y="231"/>
                        </a:lnTo>
                        <a:lnTo>
                          <a:pt x="43" y="243"/>
                        </a:lnTo>
                        <a:lnTo>
                          <a:pt x="29" y="242"/>
                        </a:lnTo>
                        <a:lnTo>
                          <a:pt x="23" y="208"/>
                        </a:lnTo>
                        <a:lnTo>
                          <a:pt x="12" y="175"/>
                        </a:lnTo>
                        <a:lnTo>
                          <a:pt x="7" y="152"/>
                        </a:lnTo>
                        <a:lnTo>
                          <a:pt x="8" y="132"/>
                        </a:lnTo>
                        <a:lnTo>
                          <a:pt x="11" y="107"/>
                        </a:lnTo>
                        <a:lnTo>
                          <a:pt x="7" y="120"/>
                        </a:lnTo>
                        <a:lnTo>
                          <a:pt x="5" y="135"/>
                        </a:lnTo>
                        <a:lnTo>
                          <a:pt x="4" y="147"/>
                        </a:lnTo>
                        <a:lnTo>
                          <a:pt x="1" y="126"/>
                        </a:lnTo>
                        <a:lnTo>
                          <a:pt x="0" y="110"/>
                        </a:lnTo>
                        <a:lnTo>
                          <a:pt x="0" y="98"/>
                        </a:lnTo>
                        <a:lnTo>
                          <a:pt x="5" y="81"/>
                        </a:lnTo>
                        <a:lnTo>
                          <a:pt x="12" y="66"/>
                        </a:lnTo>
                        <a:lnTo>
                          <a:pt x="23" y="51"/>
                        </a:lnTo>
                        <a:lnTo>
                          <a:pt x="12" y="64"/>
                        </a:lnTo>
                        <a:lnTo>
                          <a:pt x="6" y="74"/>
                        </a:lnTo>
                        <a:lnTo>
                          <a:pt x="0" y="93"/>
                        </a:lnTo>
                        <a:lnTo>
                          <a:pt x="1" y="80"/>
                        </a:lnTo>
                        <a:lnTo>
                          <a:pt x="5" y="62"/>
                        </a:lnTo>
                        <a:lnTo>
                          <a:pt x="14" y="41"/>
                        </a:lnTo>
                        <a:lnTo>
                          <a:pt x="22" y="22"/>
                        </a:lnTo>
                        <a:lnTo>
                          <a:pt x="32" y="12"/>
                        </a:lnTo>
                        <a:lnTo>
                          <a:pt x="46" y="0"/>
                        </a:lnTo>
                        <a:lnTo>
                          <a:pt x="62" y="2"/>
                        </a:lnTo>
                        <a:lnTo>
                          <a:pt x="76" y="1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365" name="Freeform 234"/>
                  <p:cNvSpPr>
                    <a:spLocks/>
                  </p:cNvSpPr>
                  <p:nvPr/>
                </p:nvSpPr>
                <p:spPr bwMode="auto">
                  <a:xfrm>
                    <a:off x="72" y="2009"/>
                    <a:ext cx="17" cy="30"/>
                  </a:xfrm>
                  <a:custGeom>
                    <a:avLst/>
                    <a:gdLst>
                      <a:gd name="T0" fmla="*/ 3 w 17"/>
                      <a:gd name="T1" fmla="*/ 0 h 30"/>
                      <a:gd name="T2" fmla="*/ 14 w 17"/>
                      <a:gd name="T3" fmla="*/ 1 h 30"/>
                      <a:gd name="T4" fmla="*/ 16 w 17"/>
                      <a:gd name="T5" fmla="*/ 13 h 30"/>
                      <a:gd name="T6" fmla="*/ 14 w 17"/>
                      <a:gd name="T7" fmla="*/ 26 h 30"/>
                      <a:gd name="T8" fmla="*/ 3 w 17"/>
                      <a:gd name="T9" fmla="*/ 29 h 30"/>
                      <a:gd name="T10" fmla="*/ 0 w 17"/>
                      <a:gd name="T11" fmla="*/ 24 h 30"/>
                      <a:gd name="T12" fmla="*/ 0 w 17"/>
                      <a:gd name="T13" fmla="*/ 7 h 30"/>
                      <a:gd name="T14" fmla="*/ 3 w 17"/>
                      <a:gd name="T15" fmla="*/ 0 h 30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w 17"/>
                      <a:gd name="T25" fmla="*/ 0 h 30"/>
                      <a:gd name="T26" fmla="*/ 17 w 17"/>
                      <a:gd name="T27" fmla="*/ 30 h 30"/>
                    </a:gdLst>
                    <a:ahLst/>
                    <a:cxnLst>
                      <a:cxn ang="T16">
                        <a:pos x="T0" y="T1"/>
                      </a:cxn>
                      <a:cxn ang="T17">
                        <a:pos x="T2" y="T3"/>
                      </a:cxn>
                      <a:cxn ang="T18">
                        <a:pos x="T4" y="T5"/>
                      </a:cxn>
                      <a:cxn ang="T19">
                        <a:pos x="T6" y="T7"/>
                      </a:cxn>
                      <a:cxn ang="T20">
                        <a:pos x="T8" y="T9"/>
                      </a:cxn>
                      <a:cxn ang="T21">
                        <a:pos x="T10" y="T11"/>
                      </a:cxn>
                      <a:cxn ang="T22">
                        <a:pos x="T12" y="T13"/>
                      </a:cxn>
                      <a:cxn ang="T23">
                        <a:pos x="T14" y="T15"/>
                      </a:cxn>
                    </a:cxnLst>
                    <a:rect l="T24" t="T25" r="T26" b="T27"/>
                    <a:pathLst>
                      <a:path w="17" h="30">
                        <a:moveTo>
                          <a:pt x="3" y="0"/>
                        </a:moveTo>
                        <a:lnTo>
                          <a:pt x="14" y="1"/>
                        </a:lnTo>
                        <a:lnTo>
                          <a:pt x="16" y="13"/>
                        </a:lnTo>
                        <a:lnTo>
                          <a:pt x="14" y="26"/>
                        </a:lnTo>
                        <a:lnTo>
                          <a:pt x="3" y="29"/>
                        </a:lnTo>
                        <a:lnTo>
                          <a:pt x="0" y="24"/>
                        </a:lnTo>
                        <a:lnTo>
                          <a:pt x="0" y="7"/>
                        </a:lnTo>
                        <a:lnTo>
                          <a:pt x="3" y="0"/>
                        </a:lnTo>
                      </a:path>
                    </a:pathLst>
                  </a:custGeom>
                  <a:solidFill>
                    <a:srgbClr val="0000E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99366" name="Freeform 235"/>
                  <p:cNvSpPr>
                    <a:spLocks/>
                  </p:cNvSpPr>
                  <p:nvPr/>
                </p:nvSpPr>
                <p:spPr bwMode="auto">
                  <a:xfrm>
                    <a:off x="98" y="2131"/>
                    <a:ext cx="166" cy="17"/>
                  </a:xfrm>
                  <a:custGeom>
                    <a:avLst/>
                    <a:gdLst>
                      <a:gd name="T0" fmla="*/ 165 w 166"/>
                      <a:gd name="T1" fmla="*/ 0 h 17"/>
                      <a:gd name="T2" fmla="*/ 120 w 166"/>
                      <a:gd name="T3" fmla="*/ 7 h 17"/>
                      <a:gd name="T4" fmla="*/ 87 w 166"/>
                      <a:gd name="T5" fmla="*/ 11 h 17"/>
                      <a:gd name="T6" fmla="*/ 52 w 166"/>
                      <a:gd name="T7" fmla="*/ 13 h 17"/>
                      <a:gd name="T8" fmla="*/ 25 w 166"/>
                      <a:gd name="T9" fmla="*/ 14 h 17"/>
                      <a:gd name="T10" fmla="*/ 0 w 166"/>
                      <a:gd name="T11" fmla="*/ 13 h 17"/>
                      <a:gd name="T12" fmla="*/ 24 w 166"/>
                      <a:gd name="T13" fmla="*/ 16 h 17"/>
                      <a:gd name="T14" fmla="*/ 64 w 166"/>
                      <a:gd name="T15" fmla="*/ 16 h 17"/>
                      <a:gd name="T16" fmla="*/ 107 w 166"/>
                      <a:gd name="T17" fmla="*/ 11 h 17"/>
                      <a:gd name="T18" fmla="*/ 130 w 166"/>
                      <a:gd name="T19" fmla="*/ 8 h 17"/>
                      <a:gd name="T20" fmla="*/ 165 w 166"/>
                      <a:gd name="T21" fmla="*/ 0 h 17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166"/>
                      <a:gd name="T34" fmla="*/ 0 h 17"/>
                      <a:gd name="T35" fmla="*/ 166 w 166"/>
                      <a:gd name="T36" fmla="*/ 17 h 17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166" h="17">
                        <a:moveTo>
                          <a:pt x="165" y="0"/>
                        </a:moveTo>
                        <a:lnTo>
                          <a:pt x="120" y="7"/>
                        </a:lnTo>
                        <a:lnTo>
                          <a:pt x="87" y="11"/>
                        </a:lnTo>
                        <a:lnTo>
                          <a:pt x="52" y="13"/>
                        </a:lnTo>
                        <a:lnTo>
                          <a:pt x="25" y="14"/>
                        </a:lnTo>
                        <a:lnTo>
                          <a:pt x="0" y="13"/>
                        </a:lnTo>
                        <a:lnTo>
                          <a:pt x="24" y="16"/>
                        </a:lnTo>
                        <a:lnTo>
                          <a:pt x="64" y="16"/>
                        </a:lnTo>
                        <a:lnTo>
                          <a:pt x="107" y="11"/>
                        </a:lnTo>
                        <a:lnTo>
                          <a:pt x="130" y="8"/>
                        </a:lnTo>
                        <a:lnTo>
                          <a:pt x="165" y="0"/>
                        </a:lnTo>
                      </a:path>
                    </a:pathLst>
                  </a:custGeom>
                  <a:solidFill>
                    <a:srgbClr val="000060"/>
                  </a:solidFill>
                  <a:ln w="9525" cap="rnd">
                    <a:noFill/>
                    <a:round/>
                    <a:headEnd type="none" w="sm" len="sm"/>
                    <a:tailEnd type="none" w="sm" len="sm"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99357" name="Freeform 236"/>
                <p:cNvSpPr>
                  <a:spLocks/>
                </p:cNvSpPr>
                <p:nvPr/>
              </p:nvSpPr>
              <p:spPr bwMode="auto">
                <a:xfrm>
                  <a:off x="63" y="1593"/>
                  <a:ext cx="148" cy="205"/>
                </a:xfrm>
                <a:custGeom>
                  <a:avLst/>
                  <a:gdLst>
                    <a:gd name="T0" fmla="*/ 81 w 148"/>
                    <a:gd name="T1" fmla="*/ 80 h 205"/>
                    <a:gd name="T2" fmla="*/ 76 w 148"/>
                    <a:gd name="T3" fmla="*/ 70 h 205"/>
                    <a:gd name="T4" fmla="*/ 70 w 148"/>
                    <a:gd name="T5" fmla="*/ 69 h 205"/>
                    <a:gd name="T6" fmla="*/ 64 w 148"/>
                    <a:gd name="T7" fmla="*/ 71 h 205"/>
                    <a:gd name="T8" fmla="*/ 62 w 148"/>
                    <a:gd name="T9" fmla="*/ 77 h 205"/>
                    <a:gd name="T10" fmla="*/ 61 w 148"/>
                    <a:gd name="T11" fmla="*/ 83 h 205"/>
                    <a:gd name="T12" fmla="*/ 63 w 148"/>
                    <a:gd name="T13" fmla="*/ 95 h 205"/>
                    <a:gd name="T14" fmla="*/ 65 w 148"/>
                    <a:gd name="T15" fmla="*/ 101 h 205"/>
                    <a:gd name="T16" fmla="*/ 67 w 148"/>
                    <a:gd name="T17" fmla="*/ 109 h 205"/>
                    <a:gd name="T18" fmla="*/ 69 w 148"/>
                    <a:gd name="T19" fmla="*/ 118 h 205"/>
                    <a:gd name="T20" fmla="*/ 74 w 148"/>
                    <a:gd name="T21" fmla="*/ 130 h 205"/>
                    <a:gd name="T22" fmla="*/ 82 w 148"/>
                    <a:gd name="T23" fmla="*/ 144 h 205"/>
                    <a:gd name="T24" fmla="*/ 89 w 148"/>
                    <a:gd name="T25" fmla="*/ 159 h 205"/>
                    <a:gd name="T26" fmla="*/ 96 w 148"/>
                    <a:gd name="T27" fmla="*/ 177 h 205"/>
                    <a:gd name="T28" fmla="*/ 101 w 148"/>
                    <a:gd name="T29" fmla="*/ 191 h 205"/>
                    <a:gd name="T30" fmla="*/ 101 w 148"/>
                    <a:gd name="T31" fmla="*/ 204 h 205"/>
                    <a:gd name="T32" fmla="*/ 83 w 148"/>
                    <a:gd name="T33" fmla="*/ 185 h 205"/>
                    <a:gd name="T34" fmla="*/ 64 w 148"/>
                    <a:gd name="T35" fmla="*/ 174 h 205"/>
                    <a:gd name="T36" fmla="*/ 55 w 148"/>
                    <a:gd name="T37" fmla="*/ 167 h 205"/>
                    <a:gd name="T38" fmla="*/ 42 w 148"/>
                    <a:gd name="T39" fmla="*/ 164 h 205"/>
                    <a:gd name="T40" fmla="*/ 28 w 148"/>
                    <a:gd name="T41" fmla="*/ 165 h 205"/>
                    <a:gd name="T42" fmla="*/ 14 w 148"/>
                    <a:gd name="T43" fmla="*/ 172 h 205"/>
                    <a:gd name="T44" fmla="*/ 1 w 148"/>
                    <a:gd name="T45" fmla="*/ 188 h 205"/>
                    <a:gd name="T46" fmla="*/ 0 w 148"/>
                    <a:gd name="T47" fmla="*/ 175 h 205"/>
                    <a:gd name="T48" fmla="*/ 7 w 148"/>
                    <a:gd name="T49" fmla="*/ 160 h 205"/>
                    <a:gd name="T50" fmla="*/ 17 w 148"/>
                    <a:gd name="T51" fmla="*/ 142 h 205"/>
                    <a:gd name="T52" fmla="*/ 21 w 148"/>
                    <a:gd name="T53" fmla="*/ 130 h 205"/>
                    <a:gd name="T54" fmla="*/ 22 w 148"/>
                    <a:gd name="T55" fmla="*/ 116 h 205"/>
                    <a:gd name="T56" fmla="*/ 19 w 148"/>
                    <a:gd name="T57" fmla="*/ 107 h 205"/>
                    <a:gd name="T58" fmla="*/ 13 w 148"/>
                    <a:gd name="T59" fmla="*/ 99 h 205"/>
                    <a:gd name="T60" fmla="*/ 9 w 148"/>
                    <a:gd name="T61" fmla="*/ 87 h 205"/>
                    <a:gd name="T62" fmla="*/ 8 w 148"/>
                    <a:gd name="T63" fmla="*/ 77 h 205"/>
                    <a:gd name="T64" fmla="*/ 5 w 148"/>
                    <a:gd name="T65" fmla="*/ 66 h 205"/>
                    <a:gd name="T66" fmla="*/ 5 w 148"/>
                    <a:gd name="T67" fmla="*/ 54 h 205"/>
                    <a:gd name="T68" fmla="*/ 7 w 148"/>
                    <a:gd name="T69" fmla="*/ 44 h 205"/>
                    <a:gd name="T70" fmla="*/ 11 w 148"/>
                    <a:gd name="T71" fmla="*/ 36 h 205"/>
                    <a:gd name="T72" fmla="*/ 16 w 148"/>
                    <a:gd name="T73" fmla="*/ 24 h 205"/>
                    <a:gd name="T74" fmla="*/ 25 w 148"/>
                    <a:gd name="T75" fmla="*/ 13 h 205"/>
                    <a:gd name="T76" fmla="*/ 34 w 148"/>
                    <a:gd name="T77" fmla="*/ 8 h 205"/>
                    <a:gd name="T78" fmla="*/ 47 w 148"/>
                    <a:gd name="T79" fmla="*/ 4 h 205"/>
                    <a:gd name="T80" fmla="*/ 63 w 148"/>
                    <a:gd name="T81" fmla="*/ 1 h 205"/>
                    <a:gd name="T82" fmla="*/ 87 w 148"/>
                    <a:gd name="T83" fmla="*/ 0 h 205"/>
                    <a:gd name="T84" fmla="*/ 100 w 148"/>
                    <a:gd name="T85" fmla="*/ 2 h 205"/>
                    <a:gd name="T86" fmla="*/ 113 w 148"/>
                    <a:gd name="T87" fmla="*/ 6 h 205"/>
                    <a:gd name="T88" fmla="*/ 125 w 148"/>
                    <a:gd name="T89" fmla="*/ 10 h 205"/>
                    <a:gd name="T90" fmla="*/ 133 w 148"/>
                    <a:gd name="T91" fmla="*/ 16 h 205"/>
                    <a:gd name="T92" fmla="*/ 142 w 148"/>
                    <a:gd name="T93" fmla="*/ 26 h 205"/>
                    <a:gd name="T94" fmla="*/ 147 w 148"/>
                    <a:gd name="T95" fmla="*/ 38 h 205"/>
                    <a:gd name="T96" fmla="*/ 147 w 148"/>
                    <a:gd name="T97" fmla="*/ 50 h 205"/>
                    <a:gd name="T98" fmla="*/ 144 w 148"/>
                    <a:gd name="T99" fmla="*/ 59 h 205"/>
                    <a:gd name="T100" fmla="*/ 135 w 148"/>
                    <a:gd name="T101" fmla="*/ 50 h 205"/>
                    <a:gd name="T102" fmla="*/ 121 w 148"/>
                    <a:gd name="T103" fmla="*/ 44 h 205"/>
                    <a:gd name="T104" fmla="*/ 105 w 148"/>
                    <a:gd name="T105" fmla="*/ 42 h 205"/>
                    <a:gd name="T106" fmla="*/ 109 w 148"/>
                    <a:gd name="T107" fmla="*/ 59 h 205"/>
                    <a:gd name="T108" fmla="*/ 91 w 148"/>
                    <a:gd name="T109" fmla="*/ 53 h 205"/>
                    <a:gd name="T110" fmla="*/ 97 w 148"/>
                    <a:gd name="T111" fmla="*/ 66 h 205"/>
                    <a:gd name="T112" fmla="*/ 83 w 148"/>
                    <a:gd name="T113" fmla="*/ 65 h 205"/>
                    <a:gd name="T114" fmla="*/ 81 w 148"/>
                    <a:gd name="T115" fmla="*/ 80 h 205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w 148"/>
                    <a:gd name="T175" fmla="*/ 0 h 205"/>
                    <a:gd name="T176" fmla="*/ 148 w 148"/>
                    <a:gd name="T177" fmla="*/ 205 h 205"/>
                  </a:gdLst>
                  <a:ahLst/>
                  <a:cxnLst>
                    <a:cxn ang="T116">
                      <a:pos x="T0" y="T1"/>
                    </a:cxn>
                    <a:cxn ang="T117">
                      <a:pos x="T2" y="T3"/>
                    </a:cxn>
                    <a:cxn ang="T118">
                      <a:pos x="T4" y="T5"/>
                    </a:cxn>
                    <a:cxn ang="T119">
                      <a:pos x="T6" y="T7"/>
                    </a:cxn>
                    <a:cxn ang="T120">
                      <a:pos x="T8" y="T9"/>
                    </a:cxn>
                    <a:cxn ang="T121">
                      <a:pos x="T10" y="T11"/>
                    </a:cxn>
                    <a:cxn ang="T122">
                      <a:pos x="T12" y="T13"/>
                    </a:cxn>
                    <a:cxn ang="T123">
                      <a:pos x="T14" y="T15"/>
                    </a:cxn>
                    <a:cxn ang="T124">
                      <a:pos x="T16" y="T17"/>
                    </a:cxn>
                    <a:cxn ang="T125">
                      <a:pos x="T18" y="T19"/>
                    </a:cxn>
                    <a:cxn ang="T126">
                      <a:pos x="T20" y="T21"/>
                    </a:cxn>
                    <a:cxn ang="T127">
                      <a:pos x="T22" y="T23"/>
                    </a:cxn>
                    <a:cxn ang="T128">
                      <a:pos x="T24" y="T25"/>
                    </a:cxn>
                    <a:cxn ang="T129">
                      <a:pos x="T26" y="T27"/>
                    </a:cxn>
                    <a:cxn ang="T130">
                      <a:pos x="T28" y="T29"/>
                    </a:cxn>
                    <a:cxn ang="T131">
                      <a:pos x="T30" y="T31"/>
                    </a:cxn>
                    <a:cxn ang="T132">
                      <a:pos x="T32" y="T33"/>
                    </a:cxn>
                    <a:cxn ang="T133">
                      <a:pos x="T34" y="T35"/>
                    </a:cxn>
                    <a:cxn ang="T134">
                      <a:pos x="T36" y="T37"/>
                    </a:cxn>
                    <a:cxn ang="T135">
                      <a:pos x="T38" y="T39"/>
                    </a:cxn>
                    <a:cxn ang="T136">
                      <a:pos x="T40" y="T41"/>
                    </a:cxn>
                    <a:cxn ang="T137">
                      <a:pos x="T42" y="T43"/>
                    </a:cxn>
                    <a:cxn ang="T138">
                      <a:pos x="T44" y="T45"/>
                    </a:cxn>
                    <a:cxn ang="T139">
                      <a:pos x="T46" y="T47"/>
                    </a:cxn>
                    <a:cxn ang="T140">
                      <a:pos x="T48" y="T49"/>
                    </a:cxn>
                    <a:cxn ang="T141">
                      <a:pos x="T50" y="T51"/>
                    </a:cxn>
                    <a:cxn ang="T142">
                      <a:pos x="T52" y="T53"/>
                    </a:cxn>
                    <a:cxn ang="T143">
                      <a:pos x="T54" y="T55"/>
                    </a:cxn>
                    <a:cxn ang="T144">
                      <a:pos x="T56" y="T57"/>
                    </a:cxn>
                    <a:cxn ang="T145">
                      <a:pos x="T58" y="T59"/>
                    </a:cxn>
                    <a:cxn ang="T146">
                      <a:pos x="T60" y="T61"/>
                    </a:cxn>
                    <a:cxn ang="T147">
                      <a:pos x="T62" y="T63"/>
                    </a:cxn>
                    <a:cxn ang="T148">
                      <a:pos x="T64" y="T65"/>
                    </a:cxn>
                    <a:cxn ang="T149">
                      <a:pos x="T66" y="T67"/>
                    </a:cxn>
                    <a:cxn ang="T150">
                      <a:pos x="T68" y="T69"/>
                    </a:cxn>
                    <a:cxn ang="T151">
                      <a:pos x="T70" y="T71"/>
                    </a:cxn>
                    <a:cxn ang="T152">
                      <a:pos x="T72" y="T73"/>
                    </a:cxn>
                    <a:cxn ang="T153">
                      <a:pos x="T74" y="T75"/>
                    </a:cxn>
                    <a:cxn ang="T154">
                      <a:pos x="T76" y="T77"/>
                    </a:cxn>
                    <a:cxn ang="T155">
                      <a:pos x="T78" y="T79"/>
                    </a:cxn>
                    <a:cxn ang="T156">
                      <a:pos x="T80" y="T81"/>
                    </a:cxn>
                    <a:cxn ang="T157">
                      <a:pos x="T82" y="T83"/>
                    </a:cxn>
                    <a:cxn ang="T158">
                      <a:pos x="T84" y="T85"/>
                    </a:cxn>
                    <a:cxn ang="T159">
                      <a:pos x="T86" y="T87"/>
                    </a:cxn>
                    <a:cxn ang="T160">
                      <a:pos x="T88" y="T89"/>
                    </a:cxn>
                    <a:cxn ang="T161">
                      <a:pos x="T90" y="T91"/>
                    </a:cxn>
                    <a:cxn ang="T162">
                      <a:pos x="T92" y="T93"/>
                    </a:cxn>
                    <a:cxn ang="T163">
                      <a:pos x="T94" y="T95"/>
                    </a:cxn>
                    <a:cxn ang="T164">
                      <a:pos x="T96" y="T97"/>
                    </a:cxn>
                    <a:cxn ang="T165">
                      <a:pos x="T98" y="T99"/>
                    </a:cxn>
                    <a:cxn ang="T166">
                      <a:pos x="T100" y="T101"/>
                    </a:cxn>
                    <a:cxn ang="T167">
                      <a:pos x="T102" y="T103"/>
                    </a:cxn>
                    <a:cxn ang="T168">
                      <a:pos x="T104" y="T105"/>
                    </a:cxn>
                    <a:cxn ang="T169">
                      <a:pos x="T106" y="T107"/>
                    </a:cxn>
                    <a:cxn ang="T170">
                      <a:pos x="T108" y="T109"/>
                    </a:cxn>
                    <a:cxn ang="T171">
                      <a:pos x="T110" y="T111"/>
                    </a:cxn>
                    <a:cxn ang="T172">
                      <a:pos x="T112" y="T113"/>
                    </a:cxn>
                    <a:cxn ang="T173">
                      <a:pos x="T114" y="T115"/>
                    </a:cxn>
                  </a:cxnLst>
                  <a:rect l="T174" t="T175" r="T176" b="T177"/>
                  <a:pathLst>
                    <a:path w="148" h="205">
                      <a:moveTo>
                        <a:pt x="81" y="80"/>
                      </a:moveTo>
                      <a:lnTo>
                        <a:pt x="76" y="70"/>
                      </a:lnTo>
                      <a:lnTo>
                        <a:pt x="70" y="69"/>
                      </a:lnTo>
                      <a:lnTo>
                        <a:pt x="64" y="71"/>
                      </a:lnTo>
                      <a:lnTo>
                        <a:pt x="62" y="77"/>
                      </a:lnTo>
                      <a:lnTo>
                        <a:pt x="61" y="83"/>
                      </a:lnTo>
                      <a:lnTo>
                        <a:pt x="63" y="95"/>
                      </a:lnTo>
                      <a:lnTo>
                        <a:pt x="65" y="101"/>
                      </a:lnTo>
                      <a:lnTo>
                        <a:pt x="67" y="109"/>
                      </a:lnTo>
                      <a:lnTo>
                        <a:pt x="69" y="118"/>
                      </a:lnTo>
                      <a:lnTo>
                        <a:pt x="74" y="130"/>
                      </a:lnTo>
                      <a:lnTo>
                        <a:pt x="82" y="144"/>
                      </a:lnTo>
                      <a:lnTo>
                        <a:pt x="89" y="159"/>
                      </a:lnTo>
                      <a:lnTo>
                        <a:pt x="96" y="177"/>
                      </a:lnTo>
                      <a:lnTo>
                        <a:pt x="101" y="191"/>
                      </a:lnTo>
                      <a:lnTo>
                        <a:pt x="101" y="204"/>
                      </a:lnTo>
                      <a:lnTo>
                        <a:pt x="83" y="185"/>
                      </a:lnTo>
                      <a:lnTo>
                        <a:pt x="64" y="174"/>
                      </a:lnTo>
                      <a:lnTo>
                        <a:pt x="55" y="167"/>
                      </a:lnTo>
                      <a:lnTo>
                        <a:pt x="42" y="164"/>
                      </a:lnTo>
                      <a:lnTo>
                        <a:pt x="28" y="165"/>
                      </a:lnTo>
                      <a:lnTo>
                        <a:pt x="14" y="172"/>
                      </a:lnTo>
                      <a:lnTo>
                        <a:pt x="1" y="188"/>
                      </a:lnTo>
                      <a:lnTo>
                        <a:pt x="0" y="175"/>
                      </a:lnTo>
                      <a:lnTo>
                        <a:pt x="7" y="160"/>
                      </a:lnTo>
                      <a:lnTo>
                        <a:pt x="17" y="142"/>
                      </a:lnTo>
                      <a:lnTo>
                        <a:pt x="21" y="130"/>
                      </a:lnTo>
                      <a:lnTo>
                        <a:pt x="22" y="116"/>
                      </a:lnTo>
                      <a:lnTo>
                        <a:pt x="19" y="107"/>
                      </a:lnTo>
                      <a:lnTo>
                        <a:pt x="13" y="99"/>
                      </a:lnTo>
                      <a:lnTo>
                        <a:pt x="9" y="87"/>
                      </a:lnTo>
                      <a:lnTo>
                        <a:pt x="8" y="77"/>
                      </a:lnTo>
                      <a:lnTo>
                        <a:pt x="5" y="66"/>
                      </a:lnTo>
                      <a:lnTo>
                        <a:pt x="5" y="54"/>
                      </a:lnTo>
                      <a:lnTo>
                        <a:pt x="7" y="44"/>
                      </a:lnTo>
                      <a:lnTo>
                        <a:pt x="11" y="36"/>
                      </a:lnTo>
                      <a:lnTo>
                        <a:pt x="16" y="24"/>
                      </a:lnTo>
                      <a:lnTo>
                        <a:pt x="25" y="13"/>
                      </a:lnTo>
                      <a:lnTo>
                        <a:pt x="34" y="8"/>
                      </a:lnTo>
                      <a:lnTo>
                        <a:pt x="47" y="4"/>
                      </a:lnTo>
                      <a:lnTo>
                        <a:pt x="63" y="1"/>
                      </a:lnTo>
                      <a:lnTo>
                        <a:pt x="87" y="0"/>
                      </a:lnTo>
                      <a:lnTo>
                        <a:pt x="100" y="2"/>
                      </a:lnTo>
                      <a:lnTo>
                        <a:pt x="113" y="6"/>
                      </a:lnTo>
                      <a:lnTo>
                        <a:pt x="125" y="10"/>
                      </a:lnTo>
                      <a:lnTo>
                        <a:pt x="133" y="16"/>
                      </a:lnTo>
                      <a:lnTo>
                        <a:pt x="142" y="26"/>
                      </a:lnTo>
                      <a:lnTo>
                        <a:pt x="147" y="38"/>
                      </a:lnTo>
                      <a:lnTo>
                        <a:pt x="147" y="50"/>
                      </a:lnTo>
                      <a:lnTo>
                        <a:pt x="144" y="59"/>
                      </a:lnTo>
                      <a:lnTo>
                        <a:pt x="135" y="50"/>
                      </a:lnTo>
                      <a:lnTo>
                        <a:pt x="121" y="44"/>
                      </a:lnTo>
                      <a:lnTo>
                        <a:pt x="105" y="42"/>
                      </a:lnTo>
                      <a:lnTo>
                        <a:pt x="109" y="59"/>
                      </a:lnTo>
                      <a:lnTo>
                        <a:pt x="91" y="53"/>
                      </a:lnTo>
                      <a:lnTo>
                        <a:pt x="97" y="66"/>
                      </a:lnTo>
                      <a:lnTo>
                        <a:pt x="83" y="65"/>
                      </a:lnTo>
                      <a:lnTo>
                        <a:pt x="81" y="80"/>
                      </a:lnTo>
                    </a:path>
                  </a:pathLst>
                </a:custGeom>
                <a:solidFill>
                  <a:srgbClr val="0000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99351" name="Group 237"/>
              <p:cNvGrpSpPr>
                <a:grpSpLocks/>
              </p:cNvGrpSpPr>
              <p:nvPr/>
            </p:nvGrpSpPr>
            <p:grpSpPr bwMode="auto">
              <a:xfrm>
                <a:off x="2" y="1923"/>
                <a:ext cx="121" cy="223"/>
                <a:chOff x="2" y="1923"/>
                <a:chExt cx="121" cy="223"/>
              </a:xfrm>
            </p:grpSpPr>
            <p:sp>
              <p:nvSpPr>
                <p:cNvPr id="99352" name="Freeform 238"/>
                <p:cNvSpPr>
                  <a:spLocks/>
                </p:cNvSpPr>
                <p:nvPr/>
              </p:nvSpPr>
              <p:spPr bwMode="auto">
                <a:xfrm>
                  <a:off x="2" y="1923"/>
                  <a:ext cx="121" cy="223"/>
                </a:xfrm>
                <a:custGeom>
                  <a:avLst/>
                  <a:gdLst>
                    <a:gd name="T0" fmla="*/ 67 w 121"/>
                    <a:gd name="T1" fmla="*/ 32 h 223"/>
                    <a:gd name="T2" fmla="*/ 45 w 121"/>
                    <a:gd name="T3" fmla="*/ 30 h 223"/>
                    <a:gd name="T4" fmla="*/ 32 w 121"/>
                    <a:gd name="T5" fmla="*/ 25 h 223"/>
                    <a:gd name="T6" fmla="*/ 27 w 121"/>
                    <a:gd name="T7" fmla="*/ 17 h 223"/>
                    <a:gd name="T8" fmla="*/ 27 w 121"/>
                    <a:gd name="T9" fmla="*/ 9 h 223"/>
                    <a:gd name="T10" fmla="*/ 24 w 121"/>
                    <a:gd name="T11" fmla="*/ 3 h 223"/>
                    <a:gd name="T12" fmla="*/ 12 w 121"/>
                    <a:gd name="T13" fmla="*/ 0 h 223"/>
                    <a:gd name="T14" fmla="*/ 0 w 121"/>
                    <a:gd name="T15" fmla="*/ 1 h 223"/>
                    <a:gd name="T16" fmla="*/ 14 w 121"/>
                    <a:gd name="T17" fmla="*/ 172 h 223"/>
                    <a:gd name="T18" fmla="*/ 24 w 121"/>
                    <a:gd name="T19" fmla="*/ 188 h 223"/>
                    <a:gd name="T20" fmla="*/ 36 w 121"/>
                    <a:gd name="T21" fmla="*/ 204 h 223"/>
                    <a:gd name="T22" fmla="*/ 53 w 121"/>
                    <a:gd name="T23" fmla="*/ 216 h 223"/>
                    <a:gd name="T24" fmla="*/ 73 w 121"/>
                    <a:gd name="T25" fmla="*/ 219 h 223"/>
                    <a:gd name="T26" fmla="*/ 101 w 121"/>
                    <a:gd name="T27" fmla="*/ 222 h 223"/>
                    <a:gd name="T28" fmla="*/ 116 w 121"/>
                    <a:gd name="T29" fmla="*/ 218 h 223"/>
                    <a:gd name="T30" fmla="*/ 120 w 121"/>
                    <a:gd name="T31" fmla="*/ 206 h 223"/>
                    <a:gd name="T32" fmla="*/ 118 w 121"/>
                    <a:gd name="T33" fmla="*/ 191 h 223"/>
                    <a:gd name="T34" fmla="*/ 107 w 121"/>
                    <a:gd name="T35" fmla="*/ 142 h 223"/>
                    <a:gd name="T36" fmla="*/ 97 w 121"/>
                    <a:gd name="T37" fmla="*/ 94 h 223"/>
                    <a:gd name="T38" fmla="*/ 93 w 121"/>
                    <a:gd name="T39" fmla="*/ 58 h 223"/>
                    <a:gd name="T40" fmla="*/ 93 w 121"/>
                    <a:gd name="T41" fmla="*/ 49 h 223"/>
                    <a:gd name="T42" fmla="*/ 86 w 121"/>
                    <a:gd name="T43" fmla="*/ 36 h 223"/>
                    <a:gd name="T44" fmla="*/ 80 w 121"/>
                    <a:gd name="T45" fmla="*/ 32 h 223"/>
                    <a:gd name="T46" fmla="*/ 67 w 121"/>
                    <a:gd name="T47" fmla="*/ 32 h 223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w 121"/>
                    <a:gd name="T73" fmla="*/ 0 h 223"/>
                    <a:gd name="T74" fmla="*/ 121 w 121"/>
                    <a:gd name="T75" fmla="*/ 223 h 223"/>
                  </a:gdLst>
                  <a:ahLst/>
                  <a:cxnLst>
                    <a:cxn ang="T48">
                      <a:pos x="T0" y="T1"/>
                    </a:cxn>
                    <a:cxn ang="T49">
                      <a:pos x="T2" y="T3"/>
                    </a:cxn>
                    <a:cxn ang="T50">
                      <a:pos x="T4" y="T5"/>
                    </a:cxn>
                    <a:cxn ang="T51">
                      <a:pos x="T6" y="T7"/>
                    </a:cxn>
                    <a:cxn ang="T52">
                      <a:pos x="T8" y="T9"/>
                    </a:cxn>
                    <a:cxn ang="T53">
                      <a:pos x="T10" y="T11"/>
                    </a:cxn>
                    <a:cxn ang="T54">
                      <a:pos x="T12" y="T13"/>
                    </a:cxn>
                    <a:cxn ang="T55">
                      <a:pos x="T14" y="T15"/>
                    </a:cxn>
                    <a:cxn ang="T56">
                      <a:pos x="T16" y="T17"/>
                    </a:cxn>
                    <a:cxn ang="T57">
                      <a:pos x="T18" y="T19"/>
                    </a:cxn>
                    <a:cxn ang="T58">
                      <a:pos x="T20" y="T21"/>
                    </a:cxn>
                    <a:cxn ang="T59">
                      <a:pos x="T22" y="T23"/>
                    </a:cxn>
                    <a:cxn ang="T60">
                      <a:pos x="T24" y="T25"/>
                    </a:cxn>
                    <a:cxn ang="T61">
                      <a:pos x="T26" y="T27"/>
                    </a:cxn>
                    <a:cxn ang="T62">
                      <a:pos x="T28" y="T29"/>
                    </a:cxn>
                    <a:cxn ang="T63">
                      <a:pos x="T30" y="T31"/>
                    </a:cxn>
                    <a:cxn ang="T64">
                      <a:pos x="T32" y="T33"/>
                    </a:cxn>
                    <a:cxn ang="T65">
                      <a:pos x="T34" y="T35"/>
                    </a:cxn>
                    <a:cxn ang="T66">
                      <a:pos x="T36" y="T37"/>
                    </a:cxn>
                    <a:cxn ang="T67">
                      <a:pos x="T38" y="T39"/>
                    </a:cxn>
                    <a:cxn ang="T68">
                      <a:pos x="T40" y="T41"/>
                    </a:cxn>
                    <a:cxn ang="T69">
                      <a:pos x="T42" y="T43"/>
                    </a:cxn>
                    <a:cxn ang="T70">
                      <a:pos x="T44" y="T45"/>
                    </a:cxn>
                    <a:cxn ang="T71">
                      <a:pos x="T46" y="T47"/>
                    </a:cxn>
                  </a:cxnLst>
                  <a:rect l="T72" t="T73" r="T74" b="T75"/>
                  <a:pathLst>
                    <a:path w="121" h="223">
                      <a:moveTo>
                        <a:pt x="67" y="32"/>
                      </a:moveTo>
                      <a:lnTo>
                        <a:pt x="45" y="30"/>
                      </a:lnTo>
                      <a:lnTo>
                        <a:pt x="32" y="25"/>
                      </a:lnTo>
                      <a:lnTo>
                        <a:pt x="27" y="17"/>
                      </a:lnTo>
                      <a:lnTo>
                        <a:pt x="27" y="9"/>
                      </a:lnTo>
                      <a:lnTo>
                        <a:pt x="24" y="3"/>
                      </a:lnTo>
                      <a:lnTo>
                        <a:pt x="12" y="0"/>
                      </a:lnTo>
                      <a:lnTo>
                        <a:pt x="0" y="1"/>
                      </a:lnTo>
                      <a:lnTo>
                        <a:pt x="14" y="172"/>
                      </a:lnTo>
                      <a:lnTo>
                        <a:pt x="24" y="188"/>
                      </a:lnTo>
                      <a:lnTo>
                        <a:pt x="36" y="204"/>
                      </a:lnTo>
                      <a:lnTo>
                        <a:pt x="53" y="216"/>
                      </a:lnTo>
                      <a:lnTo>
                        <a:pt x="73" y="219"/>
                      </a:lnTo>
                      <a:lnTo>
                        <a:pt x="101" y="222"/>
                      </a:lnTo>
                      <a:lnTo>
                        <a:pt x="116" y="218"/>
                      </a:lnTo>
                      <a:lnTo>
                        <a:pt x="120" y="206"/>
                      </a:lnTo>
                      <a:lnTo>
                        <a:pt x="118" y="191"/>
                      </a:lnTo>
                      <a:lnTo>
                        <a:pt x="107" y="142"/>
                      </a:lnTo>
                      <a:lnTo>
                        <a:pt x="97" y="94"/>
                      </a:lnTo>
                      <a:lnTo>
                        <a:pt x="93" y="58"/>
                      </a:lnTo>
                      <a:lnTo>
                        <a:pt x="93" y="49"/>
                      </a:lnTo>
                      <a:lnTo>
                        <a:pt x="86" y="36"/>
                      </a:lnTo>
                      <a:lnTo>
                        <a:pt x="80" y="32"/>
                      </a:lnTo>
                      <a:lnTo>
                        <a:pt x="67" y="32"/>
                      </a:lnTo>
                    </a:path>
                  </a:pathLst>
                </a:custGeom>
                <a:solidFill>
                  <a:srgbClr val="40404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99353" name="Freeform 239"/>
                <p:cNvSpPr>
                  <a:spLocks/>
                </p:cNvSpPr>
                <p:nvPr/>
              </p:nvSpPr>
              <p:spPr bwMode="auto">
                <a:xfrm>
                  <a:off x="5" y="1934"/>
                  <a:ext cx="95" cy="196"/>
                </a:xfrm>
                <a:custGeom>
                  <a:avLst/>
                  <a:gdLst>
                    <a:gd name="T0" fmla="*/ 62 w 95"/>
                    <a:gd name="T1" fmla="*/ 38 h 196"/>
                    <a:gd name="T2" fmla="*/ 44 w 95"/>
                    <a:gd name="T3" fmla="*/ 37 h 196"/>
                    <a:gd name="T4" fmla="*/ 26 w 95"/>
                    <a:gd name="T5" fmla="*/ 33 h 196"/>
                    <a:gd name="T6" fmla="*/ 15 w 95"/>
                    <a:gd name="T7" fmla="*/ 25 h 196"/>
                    <a:gd name="T8" fmla="*/ 8 w 95"/>
                    <a:gd name="T9" fmla="*/ 18 h 196"/>
                    <a:gd name="T10" fmla="*/ 0 w 95"/>
                    <a:gd name="T11" fmla="*/ 0 h 196"/>
                    <a:gd name="T12" fmla="*/ 12 w 95"/>
                    <a:gd name="T13" fmla="*/ 150 h 196"/>
                    <a:gd name="T14" fmla="*/ 20 w 95"/>
                    <a:gd name="T15" fmla="*/ 164 h 196"/>
                    <a:gd name="T16" fmla="*/ 29 w 95"/>
                    <a:gd name="T17" fmla="*/ 177 h 196"/>
                    <a:gd name="T18" fmla="*/ 40 w 95"/>
                    <a:gd name="T19" fmla="*/ 185 h 196"/>
                    <a:gd name="T20" fmla="*/ 50 w 95"/>
                    <a:gd name="T21" fmla="*/ 190 h 196"/>
                    <a:gd name="T22" fmla="*/ 62 w 95"/>
                    <a:gd name="T23" fmla="*/ 193 h 196"/>
                    <a:gd name="T24" fmla="*/ 73 w 95"/>
                    <a:gd name="T25" fmla="*/ 195 h 196"/>
                    <a:gd name="T26" fmla="*/ 86 w 95"/>
                    <a:gd name="T27" fmla="*/ 195 h 196"/>
                    <a:gd name="T28" fmla="*/ 91 w 95"/>
                    <a:gd name="T29" fmla="*/ 193 h 196"/>
                    <a:gd name="T30" fmla="*/ 94 w 95"/>
                    <a:gd name="T31" fmla="*/ 185 h 196"/>
                    <a:gd name="T32" fmla="*/ 93 w 95"/>
                    <a:gd name="T33" fmla="*/ 174 h 196"/>
                    <a:gd name="T34" fmla="*/ 85 w 95"/>
                    <a:gd name="T35" fmla="*/ 148 h 196"/>
                    <a:gd name="T36" fmla="*/ 71 w 95"/>
                    <a:gd name="T37" fmla="*/ 58 h 196"/>
                    <a:gd name="T38" fmla="*/ 69 w 95"/>
                    <a:gd name="T39" fmla="*/ 45 h 196"/>
                    <a:gd name="T40" fmla="*/ 62 w 95"/>
                    <a:gd name="T41" fmla="*/ 38 h 19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w 95"/>
                    <a:gd name="T64" fmla="*/ 0 h 196"/>
                    <a:gd name="T65" fmla="*/ 95 w 95"/>
                    <a:gd name="T66" fmla="*/ 196 h 196"/>
                  </a:gdLst>
                  <a:ahLst/>
                  <a:cxnLst>
                    <a:cxn ang="T42">
                      <a:pos x="T0" y="T1"/>
                    </a:cxn>
                    <a:cxn ang="T43">
                      <a:pos x="T2" y="T3"/>
                    </a:cxn>
                    <a:cxn ang="T44">
                      <a:pos x="T4" y="T5"/>
                    </a:cxn>
                    <a:cxn ang="T45">
                      <a:pos x="T6" y="T7"/>
                    </a:cxn>
                    <a:cxn ang="T46">
                      <a:pos x="T8" y="T9"/>
                    </a:cxn>
                    <a:cxn ang="T47">
                      <a:pos x="T10" y="T11"/>
                    </a:cxn>
                    <a:cxn ang="T48">
                      <a:pos x="T12" y="T13"/>
                    </a:cxn>
                    <a:cxn ang="T49">
                      <a:pos x="T14" y="T15"/>
                    </a:cxn>
                    <a:cxn ang="T50">
                      <a:pos x="T16" y="T17"/>
                    </a:cxn>
                    <a:cxn ang="T51">
                      <a:pos x="T18" y="T19"/>
                    </a:cxn>
                    <a:cxn ang="T52">
                      <a:pos x="T20" y="T21"/>
                    </a:cxn>
                    <a:cxn ang="T53">
                      <a:pos x="T22" y="T23"/>
                    </a:cxn>
                    <a:cxn ang="T54">
                      <a:pos x="T24" y="T25"/>
                    </a:cxn>
                    <a:cxn ang="T55">
                      <a:pos x="T26" y="T27"/>
                    </a:cxn>
                    <a:cxn ang="T56">
                      <a:pos x="T28" y="T29"/>
                    </a:cxn>
                    <a:cxn ang="T57">
                      <a:pos x="T30" y="T31"/>
                    </a:cxn>
                    <a:cxn ang="T58">
                      <a:pos x="T32" y="T33"/>
                    </a:cxn>
                    <a:cxn ang="T59">
                      <a:pos x="T34" y="T35"/>
                    </a:cxn>
                    <a:cxn ang="T60">
                      <a:pos x="T36" y="T37"/>
                    </a:cxn>
                    <a:cxn ang="T61">
                      <a:pos x="T38" y="T39"/>
                    </a:cxn>
                    <a:cxn ang="T62">
                      <a:pos x="T40" y="T41"/>
                    </a:cxn>
                  </a:cxnLst>
                  <a:rect l="T63" t="T64" r="T65" b="T66"/>
                  <a:pathLst>
                    <a:path w="95" h="196">
                      <a:moveTo>
                        <a:pt x="62" y="38"/>
                      </a:moveTo>
                      <a:lnTo>
                        <a:pt x="44" y="37"/>
                      </a:lnTo>
                      <a:lnTo>
                        <a:pt x="26" y="33"/>
                      </a:lnTo>
                      <a:lnTo>
                        <a:pt x="15" y="25"/>
                      </a:lnTo>
                      <a:lnTo>
                        <a:pt x="8" y="18"/>
                      </a:lnTo>
                      <a:lnTo>
                        <a:pt x="0" y="0"/>
                      </a:lnTo>
                      <a:lnTo>
                        <a:pt x="12" y="150"/>
                      </a:lnTo>
                      <a:lnTo>
                        <a:pt x="20" y="164"/>
                      </a:lnTo>
                      <a:lnTo>
                        <a:pt x="29" y="177"/>
                      </a:lnTo>
                      <a:lnTo>
                        <a:pt x="40" y="185"/>
                      </a:lnTo>
                      <a:lnTo>
                        <a:pt x="50" y="190"/>
                      </a:lnTo>
                      <a:lnTo>
                        <a:pt x="62" y="193"/>
                      </a:lnTo>
                      <a:lnTo>
                        <a:pt x="73" y="195"/>
                      </a:lnTo>
                      <a:lnTo>
                        <a:pt x="86" y="195"/>
                      </a:lnTo>
                      <a:lnTo>
                        <a:pt x="91" y="193"/>
                      </a:lnTo>
                      <a:lnTo>
                        <a:pt x="94" y="185"/>
                      </a:lnTo>
                      <a:lnTo>
                        <a:pt x="93" y="174"/>
                      </a:lnTo>
                      <a:lnTo>
                        <a:pt x="85" y="148"/>
                      </a:lnTo>
                      <a:lnTo>
                        <a:pt x="71" y="58"/>
                      </a:lnTo>
                      <a:lnTo>
                        <a:pt x="69" y="45"/>
                      </a:lnTo>
                      <a:lnTo>
                        <a:pt x="62" y="38"/>
                      </a:lnTo>
                    </a:path>
                  </a:pathLst>
                </a:custGeom>
                <a:solidFill>
                  <a:srgbClr val="60606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4838E3F-C340-EC76-4695-06EE886ED29C}"/>
              </a:ext>
            </a:extLst>
          </p:cNvPr>
          <p:cNvSpPr txBox="1">
            <a:spLocks/>
          </p:cNvSpPr>
          <p:nvPr/>
        </p:nvSpPr>
        <p:spPr>
          <a:xfrm>
            <a:off x="446414" y="138609"/>
            <a:ext cx="8229600" cy="65781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fr-FR" sz="3600" kern="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3600" kern="0" dirty="0">
                <a:solidFill>
                  <a:schemeClr val="bg2"/>
                </a:solidFill>
                <a:latin typeface="Times New Roman" pitchFamily="18" charset="0"/>
              </a:rPr>
              <a:t> VPN</a:t>
            </a:r>
            <a:endParaRPr lang="en-GB" sz="3600" kern="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AB6A4515-F579-4D0D-B2B4-447177910661}" type="slidenum">
              <a:rPr lang="fr-FR">
                <a:latin typeface="+mn-lt"/>
              </a:rPr>
              <a:pPr defTabSz="762000">
                <a:defRPr/>
              </a:pPr>
              <a:t>38</a:t>
            </a:fld>
            <a:endParaRPr lang="fr-FR">
              <a:latin typeface="+mn-lt"/>
            </a:endParaRPr>
          </a:p>
        </p:txBody>
      </p:sp>
      <p:sp>
        <p:nvSpPr>
          <p:cNvPr id="100355" name="Rectangle 2"/>
          <p:cNvSpPr>
            <a:spLocks noChangeArrowheads="1"/>
          </p:cNvSpPr>
          <p:nvPr/>
        </p:nvSpPr>
        <p:spPr bwMode="auto">
          <a:xfrm>
            <a:off x="395288" y="1474788"/>
            <a:ext cx="8640762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Using a tunnel: L2TP  (August 1999)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endParaRPr lang="en-US" dirty="0">
              <a:solidFill>
                <a:schemeClr val="bg2"/>
              </a:solidFill>
              <a:latin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i="1" dirty="0">
                <a:solidFill>
                  <a:schemeClr val="bg2"/>
                </a:solidFill>
                <a:latin typeface="Times New Roman" pitchFamily="18" charset="0"/>
              </a:rPr>
              <a:t>Layer Two Tunneling Protocol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Known as the standard protocol of tunneling for switched access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Concurrent proprietary protocol: 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PPTP </a:t>
            </a:r>
            <a:r>
              <a:rPr lang="en-US" sz="2000" i="1" dirty="0">
                <a:solidFill>
                  <a:schemeClr val="bg2"/>
                </a:solidFill>
                <a:latin typeface="Times New Roman" pitchFamily="18" charset="0"/>
              </a:rPr>
              <a:t>(Point-to-Point Tunneling Protocol)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 from Microsoft with data encryption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78A99-6CE9-BD86-9EB0-933497AE63C1}"/>
              </a:ext>
            </a:extLst>
          </p:cNvPr>
          <p:cNvSpPr txBox="1">
            <a:spLocks/>
          </p:cNvSpPr>
          <p:nvPr/>
        </p:nvSpPr>
        <p:spPr>
          <a:xfrm>
            <a:off x="446414" y="138609"/>
            <a:ext cx="8229600" cy="65781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fr-FR" sz="3600" kern="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3600" kern="0" dirty="0">
                <a:solidFill>
                  <a:schemeClr val="bg2"/>
                </a:solidFill>
                <a:latin typeface="Times New Roman" pitchFamily="18" charset="0"/>
              </a:rPr>
              <a:t> VPN</a:t>
            </a:r>
            <a:endParaRPr lang="en-GB" sz="3600" kern="0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2CE867A5-DFF1-4BD8-B701-0853541FE723}" type="slidenum">
              <a:rPr lang="fr-FR">
                <a:latin typeface="+mn-lt"/>
              </a:rPr>
              <a:pPr defTabSz="762000">
                <a:defRPr/>
              </a:pPr>
              <a:t>39</a:t>
            </a:fld>
            <a:endParaRPr lang="fr-FR">
              <a:latin typeface="+mn-lt"/>
            </a:endParaRPr>
          </a:p>
        </p:txBody>
      </p:sp>
      <p:sp>
        <p:nvSpPr>
          <p:cNvPr id="101379" name="Rectangle 2"/>
          <p:cNvSpPr>
            <a:spLocks noChangeArrowheads="1"/>
          </p:cNvSpPr>
          <p:nvPr/>
        </p:nvSpPr>
        <p:spPr bwMode="auto">
          <a:xfrm>
            <a:off x="419100" y="1835150"/>
            <a:ext cx="861695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L2TP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Role: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Tunnel between a nomad and private network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No services to ensure data protection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Entities: 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L2TP client (within the device)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LNS server: </a:t>
            </a:r>
            <a:r>
              <a:rPr lang="en-US" sz="2000" i="1" dirty="0">
                <a:solidFill>
                  <a:schemeClr val="bg2"/>
                </a:solidFill>
                <a:latin typeface="Times New Roman" pitchFamily="18" charset="0"/>
              </a:rPr>
              <a:t>L2TP Network Server </a:t>
            </a: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responsible for L2TP tunnels management, and located within the company’s IPsec gateway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2F5864-65E3-5099-1EA3-EC4BAA51AA64}"/>
              </a:ext>
            </a:extLst>
          </p:cNvPr>
          <p:cNvSpPr txBox="1">
            <a:spLocks/>
          </p:cNvSpPr>
          <p:nvPr/>
        </p:nvSpPr>
        <p:spPr>
          <a:xfrm>
            <a:off x="446414" y="138609"/>
            <a:ext cx="8229600" cy="65781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fr-FR" sz="3600" kern="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3600" kern="0" dirty="0">
                <a:solidFill>
                  <a:schemeClr val="bg2"/>
                </a:solidFill>
                <a:latin typeface="Times New Roman" pitchFamily="18" charset="0"/>
              </a:rPr>
              <a:t> VPN</a:t>
            </a:r>
            <a:endParaRPr lang="en-GB" sz="3600" kern="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747" name="Group 2"/>
          <p:cNvGrpSpPr>
            <a:grpSpLocks/>
          </p:cNvGrpSpPr>
          <p:nvPr/>
        </p:nvGrpSpPr>
        <p:grpSpPr bwMode="auto">
          <a:xfrm>
            <a:off x="3097213" y="1924744"/>
            <a:ext cx="654050" cy="847725"/>
            <a:chOff x="1788" y="2235"/>
            <a:chExt cx="464" cy="901"/>
          </a:xfrm>
        </p:grpSpPr>
        <p:sp>
          <p:nvSpPr>
            <p:cNvPr id="465923" name="Freeform 3"/>
            <p:cNvSpPr>
              <a:spLocks/>
            </p:cNvSpPr>
            <p:nvPr/>
          </p:nvSpPr>
          <p:spPr bwMode="auto">
            <a:xfrm>
              <a:off x="1788" y="2235"/>
              <a:ext cx="464" cy="901"/>
            </a:xfrm>
            <a:custGeom>
              <a:avLst/>
              <a:gdLst/>
              <a:ahLst/>
              <a:cxnLst>
                <a:cxn ang="0">
                  <a:pos x="333" y="0"/>
                </a:cxn>
                <a:cxn ang="0">
                  <a:pos x="613" y="0"/>
                </a:cxn>
                <a:cxn ang="0">
                  <a:pos x="560" y="69"/>
                </a:cxn>
                <a:cxn ang="0">
                  <a:pos x="396" y="69"/>
                </a:cxn>
                <a:cxn ang="0">
                  <a:pos x="335" y="179"/>
                </a:cxn>
                <a:cxn ang="0">
                  <a:pos x="616" y="179"/>
                </a:cxn>
                <a:cxn ang="0">
                  <a:pos x="559" y="70"/>
                </a:cxn>
                <a:cxn ang="0">
                  <a:pos x="613" y="1"/>
                </a:cxn>
                <a:cxn ang="0">
                  <a:pos x="711" y="172"/>
                </a:cxn>
                <a:cxn ang="0">
                  <a:pos x="764" y="173"/>
                </a:cxn>
                <a:cxn ang="0">
                  <a:pos x="782" y="231"/>
                </a:cxn>
                <a:cxn ang="0">
                  <a:pos x="865" y="231"/>
                </a:cxn>
                <a:cxn ang="0">
                  <a:pos x="867" y="272"/>
                </a:cxn>
                <a:cxn ang="0">
                  <a:pos x="898" y="273"/>
                </a:cxn>
                <a:cxn ang="0">
                  <a:pos x="927" y="273"/>
                </a:cxn>
                <a:cxn ang="0">
                  <a:pos x="927" y="525"/>
                </a:cxn>
                <a:cxn ang="0">
                  <a:pos x="865" y="526"/>
                </a:cxn>
                <a:cxn ang="0">
                  <a:pos x="864" y="579"/>
                </a:cxn>
                <a:cxn ang="0">
                  <a:pos x="785" y="579"/>
                </a:cxn>
                <a:cxn ang="0">
                  <a:pos x="763" y="642"/>
                </a:cxn>
                <a:cxn ang="0">
                  <a:pos x="720" y="643"/>
                </a:cxn>
                <a:cxn ang="0">
                  <a:pos x="716" y="770"/>
                </a:cxn>
                <a:cxn ang="0">
                  <a:pos x="687" y="770"/>
                </a:cxn>
                <a:cxn ang="0">
                  <a:pos x="677" y="790"/>
                </a:cxn>
                <a:cxn ang="0">
                  <a:pos x="677" y="917"/>
                </a:cxn>
                <a:cxn ang="0">
                  <a:pos x="626" y="918"/>
                </a:cxn>
                <a:cxn ang="0">
                  <a:pos x="629" y="1685"/>
                </a:cxn>
                <a:cxn ang="0">
                  <a:pos x="506" y="1801"/>
                </a:cxn>
                <a:cxn ang="0">
                  <a:pos x="348" y="1668"/>
                </a:cxn>
                <a:cxn ang="0">
                  <a:pos x="404" y="1630"/>
                </a:cxn>
                <a:cxn ang="0">
                  <a:pos x="404" y="1586"/>
                </a:cxn>
                <a:cxn ang="0">
                  <a:pos x="348" y="1546"/>
                </a:cxn>
                <a:cxn ang="0">
                  <a:pos x="404" y="1512"/>
                </a:cxn>
                <a:cxn ang="0">
                  <a:pos x="395" y="1497"/>
                </a:cxn>
                <a:cxn ang="0">
                  <a:pos x="347" y="1466"/>
                </a:cxn>
                <a:cxn ang="0">
                  <a:pos x="338" y="1367"/>
                </a:cxn>
                <a:cxn ang="0">
                  <a:pos x="332" y="1357"/>
                </a:cxn>
                <a:cxn ang="0">
                  <a:pos x="405" y="1300"/>
                </a:cxn>
                <a:cxn ang="0">
                  <a:pos x="405" y="1250"/>
                </a:cxn>
                <a:cxn ang="0">
                  <a:pos x="347" y="1192"/>
                </a:cxn>
                <a:cxn ang="0">
                  <a:pos x="404" y="1140"/>
                </a:cxn>
                <a:cxn ang="0">
                  <a:pos x="404" y="1088"/>
                </a:cxn>
                <a:cxn ang="0">
                  <a:pos x="348" y="1021"/>
                </a:cxn>
                <a:cxn ang="0">
                  <a:pos x="337" y="912"/>
                </a:cxn>
                <a:cxn ang="0">
                  <a:pos x="269" y="912"/>
                </a:cxn>
                <a:cxn ang="0">
                  <a:pos x="269" y="765"/>
                </a:cxn>
                <a:cxn ang="0">
                  <a:pos x="228" y="765"/>
                </a:cxn>
                <a:cxn ang="0">
                  <a:pos x="228" y="636"/>
                </a:cxn>
                <a:cxn ang="0">
                  <a:pos x="182" y="636"/>
                </a:cxn>
                <a:cxn ang="0">
                  <a:pos x="162" y="575"/>
                </a:cxn>
                <a:cxn ang="0">
                  <a:pos x="70" y="575"/>
                </a:cxn>
                <a:cxn ang="0">
                  <a:pos x="70" y="521"/>
                </a:cxn>
                <a:cxn ang="0">
                  <a:pos x="0" y="521"/>
                </a:cxn>
                <a:cxn ang="0">
                  <a:pos x="0" y="267"/>
                </a:cxn>
                <a:cxn ang="0">
                  <a:pos x="69" y="267"/>
                </a:cxn>
                <a:cxn ang="0">
                  <a:pos x="69" y="230"/>
                </a:cxn>
                <a:cxn ang="0">
                  <a:pos x="147" y="230"/>
                </a:cxn>
                <a:cxn ang="0">
                  <a:pos x="165" y="214"/>
                </a:cxn>
                <a:cxn ang="0">
                  <a:pos x="183" y="173"/>
                </a:cxn>
                <a:cxn ang="0">
                  <a:pos x="228" y="173"/>
                </a:cxn>
                <a:cxn ang="0">
                  <a:pos x="333" y="0"/>
                </a:cxn>
              </a:cxnLst>
              <a:rect l="0" t="0" r="r" b="b"/>
              <a:pathLst>
                <a:path w="927" h="1801">
                  <a:moveTo>
                    <a:pt x="333" y="0"/>
                  </a:moveTo>
                  <a:lnTo>
                    <a:pt x="613" y="0"/>
                  </a:lnTo>
                  <a:lnTo>
                    <a:pt x="560" y="69"/>
                  </a:lnTo>
                  <a:lnTo>
                    <a:pt x="396" y="69"/>
                  </a:lnTo>
                  <a:lnTo>
                    <a:pt x="335" y="179"/>
                  </a:lnTo>
                  <a:lnTo>
                    <a:pt x="616" y="179"/>
                  </a:lnTo>
                  <a:lnTo>
                    <a:pt x="559" y="70"/>
                  </a:lnTo>
                  <a:lnTo>
                    <a:pt x="613" y="1"/>
                  </a:lnTo>
                  <a:lnTo>
                    <a:pt x="711" y="172"/>
                  </a:lnTo>
                  <a:lnTo>
                    <a:pt x="764" y="173"/>
                  </a:lnTo>
                  <a:lnTo>
                    <a:pt x="782" y="231"/>
                  </a:lnTo>
                  <a:lnTo>
                    <a:pt x="865" y="231"/>
                  </a:lnTo>
                  <a:lnTo>
                    <a:pt x="867" y="272"/>
                  </a:lnTo>
                  <a:lnTo>
                    <a:pt x="898" y="273"/>
                  </a:lnTo>
                  <a:lnTo>
                    <a:pt x="927" y="273"/>
                  </a:lnTo>
                  <a:lnTo>
                    <a:pt x="927" y="525"/>
                  </a:lnTo>
                  <a:lnTo>
                    <a:pt x="865" y="526"/>
                  </a:lnTo>
                  <a:lnTo>
                    <a:pt x="864" y="579"/>
                  </a:lnTo>
                  <a:lnTo>
                    <a:pt x="785" y="579"/>
                  </a:lnTo>
                  <a:lnTo>
                    <a:pt x="763" y="642"/>
                  </a:lnTo>
                  <a:lnTo>
                    <a:pt x="720" y="643"/>
                  </a:lnTo>
                  <a:lnTo>
                    <a:pt x="716" y="770"/>
                  </a:lnTo>
                  <a:lnTo>
                    <a:pt x="687" y="770"/>
                  </a:lnTo>
                  <a:lnTo>
                    <a:pt x="677" y="790"/>
                  </a:lnTo>
                  <a:lnTo>
                    <a:pt x="677" y="917"/>
                  </a:lnTo>
                  <a:lnTo>
                    <a:pt x="626" y="918"/>
                  </a:lnTo>
                  <a:lnTo>
                    <a:pt x="629" y="1685"/>
                  </a:lnTo>
                  <a:lnTo>
                    <a:pt x="506" y="1801"/>
                  </a:lnTo>
                  <a:lnTo>
                    <a:pt x="348" y="1668"/>
                  </a:lnTo>
                  <a:lnTo>
                    <a:pt x="404" y="1630"/>
                  </a:lnTo>
                  <a:lnTo>
                    <a:pt x="404" y="1586"/>
                  </a:lnTo>
                  <a:lnTo>
                    <a:pt x="348" y="1546"/>
                  </a:lnTo>
                  <a:lnTo>
                    <a:pt x="404" y="1512"/>
                  </a:lnTo>
                  <a:lnTo>
                    <a:pt x="395" y="1497"/>
                  </a:lnTo>
                  <a:lnTo>
                    <a:pt x="347" y="1466"/>
                  </a:lnTo>
                  <a:lnTo>
                    <a:pt x="338" y="1367"/>
                  </a:lnTo>
                  <a:lnTo>
                    <a:pt x="332" y="1357"/>
                  </a:lnTo>
                  <a:lnTo>
                    <a:pt x="405" y="1300"/>
                  </a:lnTo>
                  <a:lnTo>
                    <a:pt x="405" y="1250"/>
                  </a:lnTo>
                  <a:lnTo>
                    <a:pt x="347" y="1192"/>
                  </a:lnTo>
                  <a:lnTo>
                    <a:pt x="404" y="1140"/>
                  </a:lnTo>
                  <a:lnTo>
                    <a:pt x="404" y="1088"/>
                  </a:lnTo>
                  <a:lnTo>
                    <a:pt x="348" y="1021"/>
                  </a:lnTo>
                  <a:lnTo>
                    <a:pt x="337" y="912"/>
                  </a:lnTo>
                  <a:lnTo>
                    <a:pt x="269" y="912"/>
                  </a:lnTo>
                  <a:lnTo>
                    <a:pt x="269" y="765"/>
                  </a:lnTo>
                  <a:lnTo>
                    <a:pt x="228" y="765"/>
                  </a:lnTo>
                  <a:lnTo>
                    <a:pt x="228" y="636"/>
                  </a:lnTo>
                  <a:lnTo>
                    <a:pt x="182" y="636"/>
                  </a:lnTo>
                  <a:lnTo>
                    <a:pt x="162" y="575"/>
                  </a:lnTo>
                  <a:lnTo>
                    <a:pt x="70" y="575"/>
                  </a:lnTo>
                  <a:lnTo>
                    <a:pt x="70" y="521"/>
                  </a:lnTo>
                  <a:lnTo>
                    <a:pt x="0" y="521"/>
                  </a:lnTo>
                  <a:lnTo>
                    <a:pt x="0" y="267"/>
                  </a:lnTo>
                  <a:lnTo>
                    <a:pt x="69" y="267"/>
                  </a:lnTo>
                  <a:lnTo>
                    <a:pt x="69" y="230"/>
                  </a:lnTo>
                  <a:lnTo>
                    <a:pt x="147" y="230"/>
                  </a:lnTo>
                  <a:lnTo>
                    <a:pt x="165" y="214"/>
                  </a:lnTo>
                  <a:lnTo>
                    <a:pt x="183" y="173"/>
                  </a:lnTo>
                  <a:lnTo>
                    <a:pt x="228" y="173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tx2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35921" dir="8100000" algn="ctr" rotWithShape="0">
                <a:srgbClr val="9999FF"/>
              </a:outerShdw>
            </a:effectLst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31861" name="Group 4"/>
            <p:cNvGrpSpPr>
              <a:grpSpLocks/>
            </p:cNvGrpSpPr>
            <p:nvPr/>
          </p:nvGrpSpPr>
          <p:grpSpPr bwMode="auto">
            <a:xfrm>
              <a:off x="1826" y="2373"/>
              <a:ext cx="396" cy="763"/>
              <a:chOff x="1826" y="2373"/>
              <a:chExt cx="396" cy="763"/>
            </a:xfrm>
          </p:grpSpPr>
          <p:grpSp>
            <p:nvGrpSpPr>
              <p:cNvPr id="31862" name="Group 5"/>
              <p:cNvGrpSpPr>
                <a:grpSpLocks/>
              </p:cNvGrpSpPr>
              <p:nvPr/>
            </p:nvGrpSpPr>
            <p:grpSpPr bwMode="auto">
              <a:xfrm>
                <a:off x="1843" y="2373"/>
                <a:ext cx="354" cy="103"/>
                <a:chOff x="1283" y="1883"/>
                <a:chExt cx="354" cy="103"/>
              </a:xfrm>
            </p:grpSpPr>
            <p:sp>
              <p:nvSpPr>
                <p:cNvPr id="31872" name="Freeform 6"/>
                <p:cNvSpPr>
                  <a:spLocks/>
                </p:cNvSpPr>
                <p:nvPr/>
              </p:nvSpPr>
              <p:spPr bwMode="auto">
                <a:xfrm>
                  <a:off x="1283" y="1883"/>
                  <a:ext cx="328" cy="103"/>
                </a:xfrm>
                <a:custGeom>
                  <a:avLst/>
                  <a:gdLst>
                    <a:gd name="T0" fmla="*/ 0 w 656"/>
                    <a:gd name="T1" fmla="*/ 53 h 206"/>
                    <a:gd name="T2" fmla="*/ 28 w 656"/>
                    <a:gd name="T3" fmla="*/ 0 h 206"/>
                    <a:gd name="T4" fmla="*/ 328 w 656"/>
                    <a:gd name="T5" fmla="*/ 0 h 206"/>
                    <a:gd name="T6" fmla="*/ 326 w 656"/>
                    <a:gd name="T7" fmla="*/ 4 h 206"/>
                    <a:gd name="T8" fmla="*/ 32 w 656"/>
                    <a:gd name="T9" fmla="*/ 4 h 206"/>
                    <a:gd name="T10" fmla="*/ 5 w 656"/>
                    <a:gd name="T11" fmla="*/ 53 h 206"/>
                    <a:gd name="T12" fmla="*/ 31 w 656"/>
                    <a:gd name="T13" fmla="*/ 100 h 206"/>
                    <a:gd name="T14" fmla="*/ 26 w 656"/>
                    <a:gd name="T15" fmla="*/ 103 h 206"/>
                    <a:gd name="T16" fmla="*/ 0 w 656"/>
                    <a:gd name="T17" fmla="*/ 53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0" y="107"/>
                      </a:moveTo>
                      <a:lnTo>
                        <a:pt x="57" y="0"/>
                      </a:lnTo>
                      <a:lnTo>
                        <a:pt x="656" y="0"/>
                      </a:lnTo>
                      <a:lnTo>
                        <a:pt x="651" y="8"/>
                      </a:lnTo>
                      <a:lnTo>
                        <a:pt x="64" y="8"/>
                      </a:lnTo>
                      <a:lnTo>
                        <a:pt x="11" y="107"/>
                      </a:lnTo>
                      <a:lnTo>
                        <a:pt x="63" y="200"/>
                      </a:lnTo>
                      <a:lnTo>
                        <a:pt x="53" y="206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73" name="Freeform 7"/>
                <p:cNvSpPr>
                  <a:spLocks/>
                </p:cNvSpPr>
                <p:nvPr/>
              </p:nvSpPr>
              <p:spPr bwMode="auto">
                <a:xfrm>
                  <a:off x="1309" y="1883"/>
                  <a:ext cx="328" cy="103"/>
                </a:xfrm>
                <a:custGeom>
                  <a:avLst/>
                  <a:gdLst>
                    <a:gd name="T0" fmla="*/ 328 w 656"/>
                    <a:gd name="T1" fmla="*/ 49 h 206"/>
                    <a:gd name="T2" fmla="*/ 300 w 656"/>
                    <a:gd name="T3" fmla="*/ 103 h 206"/>
                    <a:gd name="T4" fmla="*/ 0 w 656"/>
                    <a:gd name="T5" fmla="*/ 103 h 206"/>
                    <a:gd name="T6" fmla="*/ 3 w 656"/>
                    <a:gd name="T7" fmla="*/ 100 h 206"/>
                    <a:gd name="T8" fmla="*/ 296 w 656"/>
                    <a:gd name="T9" fmla="*/ 100 h 206"/>
                    <a:gd name="T10" fmla="*/ 323 w 656"/>
                    <a:gd name="T11" fmla="*/ 49 h 206"/>
                    <a:gd name="T12" fmla="*/ 297 w 656"/>
                    <a:gd name="T13" fmla="*/ 3 h 206"/>
                    <a:gd name="T14" fmla="*/ 302 w 656"/>
                    <a:gd name="T15" fmla="*/ 0 h 206"/>
                    <a:gd name="T16" fmla="*/ 328 w 656"/>
                    <a:gd name="T17" fmla="*/ 49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656" y="98"/>
                      </a:moveTo>
                      <a:lnTo>
                        <a:pt x="599" y="206"/>
                      </a:lnTo>
                      <a:lnTo>
                        <a:pt x="0" y="206"/>
                      </a:lnTo>
                      <a:lnTo>
                        <a:pt x="5" y="199"/>
                      </a:lnTo>
                      <a:lnTo>
                        <a:pt x="592" y="199"/>
                      </a:lnTo>
                      <a:lnTo>
                        <a:pt x="645" y="98"/>
                      </a:lnTo>
                      <a:lnTo>
                        <a:pt x="593" y="6"/>
                      </a:lnTo>
                      <a:lnTo>
                        <a:pt x="603" y="0"/>
                      </a:lnTo>
                      <a:lnTo>
                        <a:pt x="656" y="98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31863" name="Group 8"/>
              <p:cNvGrpSpPr>
                <a:grpSpLocks/>
              </p:cNvGrpSpPr>
              <p:nvPr/>
            </p:nvGrpSpPr>
            <p:grpSpPr bwMode="auto">
              <a:xfrm>
                <a:off x="1826" y="2498"/>
                <a:ext cx="396" cy="638"/>
                <a:chOff x="1254" y="2000"/>
                <a:chExt cx="396" cy="638"/>
              </a:xfrm>
            </p:grpSpPr>
            <p:sp>
              <p:nvSpPr>
                <p:cNvPr id="31864" name="Freeform 9"/>
                <p:cNvSpPr>
                  <a:spLocks/>
                </p:cNvSpPr>
                <p:nvPr/>
              </p:nvSpPr>
              <p:spPr bwMode="auto">
                <a:xfrm>
                  <a:off x="1434" y="2125"/>
                  <a:ext cx="11" cy="492"/>
                </a:xfrm>
                <a:custGeom>
                  <a:avLst/>
                  <a:gdLst>
                    <a:gd name="T0" fmla="*/ 11 w 20"/>
                    <a:gd name="T1" fmla="*/ 0 h 985"/>
                    <a:gd name="T2" fmla="*/ 10 w 20"/>
                    <a:gd name="T3" fmla="*/ 492 h 985"/>
                    <a:gd name="T4" fmla="*/ 1 w 20"/>
                    <a:gd name="T5" fmla="*/ 484 h 985"/>
                    <a:gd name="T6" fmla="*/ 0 w 20"/>
                    <a:gd name="T7" fmla="*/ 15 h 985"/>
                    <a:gd name="T8" fmla="*/ 11 w 20"/>
                    <a:gd name="T9" fmla="*/ 0 h 9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985"/>
                    <a:gd name="T17" fmla="*/ 20 w 20"/>
                    <a:gd name="T18" fmla="*/ 985 h 9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985">
                      <a:moveTo>
                        <a:pt x="20" y="0"/>
                      </a:moveTo>
                      <a:lnTo>
                        <a:pt x="19" y="985"/>
                      </a:lnTo>
                      <a:lnTo>
                        <a:pt x="2" y="969"/>
                      </a:lnTo>
                      <a:lnTo>
                        <a:pt x="0" y="3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65" name="Freeform 10"/>
                <p:cNvSpPr>
                  <a:spLocks/>
                </p:cNvSpPr>
                <p:nvPr/>
              </p:nvSpPr>
              <p:spPr bwMode="auto">
                <a:xfrm>
                  <a:off x="1491" y="2138"/>
                  <a:ext cx="9" cy="480"/>
                </a:xfrm>
                <a:custGeom>
                  <a:avLst/>
                  <a:gdLst>
                    <a:gd name="T0" fmla="*/ 7 w 19"/>
                    <a:gd name="T1" fmla="*/ 0 h 961"/>
                    <a:gd name="T2" fmla="*/ 9 w 19"/>
                    <a:gd name="T3" fmla="*/ 472 h 961"/>
                    <a:gd name="T4" fmla="*/ 1 w 19"/>
                    <a:gd name="T5" fmla="*/ 480 h 961"/>
                    <a:gd name="T6" fmla="*/ 0 w 19"/>
                    <a:gd name="T7" fmla="*/ 39 h 961"/>
                    <a:gd name="T8" fmla="*/ 7 w 19"/>
                    <a:gd name="T9" fmla="*/ 0 h 9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961"/>
                    <a:gd name="T17" fmla="*/ 19 w 19"/>
                    <a:gd name="T18" fmla="*/ 961 h 9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961">
                      <a:moveTo>
                        <a:pt x="15" y="0"/>
                      </a:moveTo>
                      <a:lnTo>
                        <a:pt x="19" y="944"/>
                      </a:lnTo>
                      <a:lnTo>
                        <a:pt x="2" y="961"/>
                      </a:lnTo>
                      <a:lnTo>
                        <a:pt x="0" y="78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chemeClr val="tx2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31866" name="Group 11"/>
                <p:cNvGrpSpPr>
                  <a:grpSpLocks/>
                </p:cNvGrpSpPr>
                <p:nvPr/>
              </p:nvGrpSpPr>
              <p:grpSpPr bwMode="auto">
                <a:xfrm>
                  <a:off x="1254" y="2000"/>
                  <a:ext cx="396" cy="638"/>
                  <a:chOff x="1254" y="2000"/>
                  <a:chExt cx="396" cy="638"/>
                </a:xfrm>
              </p:grpSpPr>
              <p:sp>
                <p:nvSpPr>
                  <p:cNvPr id="31867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1254" y="2000"/>
                    <a:ext cx="396" cy="12"/>
                  </a:xfrm>
                  <a:prstGeom prst="rect">
                    <a:avLst/>
                  </a:prstGeom>
                  <a:solidFill>
                    <a:schemeClr val="tx2"/>
                  </a:solid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68" name="Rectangle 13"/>
                  <p:cNvSpPr>
                    <a:spLocks noChangeArrowheads="1"/>
                  </p:cNvSpPr>
                  <p:nvPr/>
                </p:nvSpPr>
                <p:spPr bwMode="auto">
                  <a:xfrm>
                    <a:off x="1335" y="2059"/>
                    <a:ext cx="242" cy="11"/>
                  </a:xfrm>
                  <a:prstGeom prst="rect">
                    <a:avLst/>
                  </a:prstGeom>
                  <a:solidFill>
                    <a:schemeClr val="tx2"/>
                  </a:solid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69" name="Freeform 14"/>
                  <p:cNvSpPr>
                    <a:spLocks/>
                  </p:cNvSpPr>
                  <p:nvPr/>
                </p:nvSpPr>
                <p:spPr bwMode="auto">
                  <a:xfrm>
                    <a:off x="1468" y="2139"/>
                    <a:ext cx="31" cy="499"/>
                  </a:xfrm>
                  <a:custGeom>
                    <a:avLst/>
                    <a:gdLst>
                      <a:gd name="T0" fmla="*/ 31 w 60"/>
                      <a:gd name="T1" fmla="*/ 0 h 1000"/>
                      <a:gd name="T2" fmla="*/ 24 w 60"/>
                      <a:gd name="T3" fmla="*/ 32 h 1000"/>
                      <a:gd name="T4" fmla="*/ 12 w 60"/>
                      <a:gd name="T5" fmla="*/ 60 h 1000"/>
                      <a:gd name="T6" fmla="*/ 12 w 60"/>
                      <a:gd name="T7" fmla="*/ 490 h 1000"/>
                      <a:gd name="T8" fmla="*/ 2 w 60"/>
                      <a:gd name="T9" fmla="*/ 499 h 1000"/>
                      <a:gd name="T10" fmla="*/ 0 w 60"/>
                      <a:gd name="T11" fmla="*/ 52 h 1000"/>
                      <a:gd name="T12" fmla="*/ 31 w 60"/>
                      <a:gd name="T13" fmla="*/ 0 h 100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0"/>
                      <a:gd name="T22" fmla="*/ 0 h 1000"/>
                      <a:gd name="T23" fmla="*/ 60 w 60"/>
                      <a:gd name="T24" fmla="*/ 1000 h 100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0" h="1000">
                        <a:moveTo>
                          <a:pt x="60" y="0"/>
                        </a:moveTo>
                        <a:lnTo>
                          <a:pt x="46" y="65"/>
                        </a:lnTo>
                        <a:lnTo>
                          <a:pt x="23" y="121"/>
                        </a:lnTo>
                        <a:lnTo>
                          <a:pt x="23" y="981"/>
                        </a:lnTo>
                        <a:lnTo>
                          <a:pt x="4" y="1000"/>
                        </a:lnTo>
                        <a:lnTo>
                          <a:pt x="0" y="105"/>
                        </a:lnTo>
                        <a:lnTo>
                          <a:pt x="60" y="0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70" name="Freeform 15"/>
                  <p:cNvSpPr>
                    <a:spLocks/>
                  </p:cNvSpPr>
                  <p:nvPr/>
                </p:nvSpPr>
                <p:spPr bwMode="auto">
                  <a:xfrm>
                    <a:off x="1352" y="2120"/>
                    <a:ext cx="212" cy="75"/>
                  </a:xfrm>
                  <a:custGeom>
                    <a:avLst/>
                    <a:gdLst>
                      <a:gd name="T0" fmla="*/ 36 w 422"/>
                      <a:gd name="T1" fmla="*/ 75 h 151"/>
                      <a:gd name="T2" fmla="*/ 22 w 422"/>
                      <a:gd name="T3" fmla="*/ 58 h 151"/>
                      <a:gd name="T4" fmla="*/ 22 w 422"/>
                      <a:gd name="T5" fmla="*/ 9 h 151"/>
                      <a:gd name="T6" fmla="*/ 0 w 422"/>
                      <a:gd name="T7" fmla="*/ 9 h 151"/>
                      <a:gd name="T8" fmla="*/ 0 w 422"/>
                      <a:gd name="T9" fmla="*/ 0 h 151"/>
                      <a:gd name="T10" fmla="*/ 212 w 422"/>
                      <a:gd name="T11" fmla="*/ 0 h 151"/>
                      <a:gd name="T12" fmla="*/ 206 w 422"/>
                      <a:gd name="T13" fmla="*/ 9 h 151"/>
                      <a:gd name="T14" fmla="*/ 92 w 422"/>
                      <a:gd name="T15" fmla="*/ 9 h 151"/>
                      <a:gd name="T16" fmla="*/ 82 w 422"/>
                      <a:gd name="T17" fmla="*/ 23 h 151"/>
                      <a:gd name="T18" fmla="*/ 40 w 422"/>
                      <a:gd name="T19" fmla="*/ 23 h 151"/>
                      <a:gd name="T20" fmla="*/ 36 w 422"/>
                      <a:gd name="T21" fmla="*/ 75 h 15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22"/>
                      <a:gd name="T34" fmla="*/ 0 h 151"/>
                      <a:gd name="T35" fmla="*/ 422 w 422"/>
                      <a:gd name="T36" fmla="*/ 151 h 15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22" h="151">
                        <a:moveTo>
                          <a:pt x="71" y="151"/>
                        </a:moveTo>
                        <a:lnTo>
                          <a:pt x="43" y="117"/>
                        </a:lnTo>
                        <a:lnTo>
                          <a:pt x="43" y="18"/>
                        </a:lnTo>
                        <a:lnTo>
                          <a:pt x="0" y="18"/>
                        </a:lnTo>
                        <a:lnTo>
                          <a:pt x="0" y="0"/>
                        </a:lnTo>
                        <a:lnTo>
                          <a:pt x="422" y="0"/>
                        </a:lnTo>
                        <a:lnTo>
                          <a:pt x="411" y="18"/>
                        </a:lnTo>
                        <a:lnTo>
                          <a:pt x="183" y="18"/>
                        </a:lnTo>
                        <a:lnTo>
                          <a:pt x="164" y="46"/>
                        </a:lnTo>
                        <a:lnTo>
                          <a:pt x="80" y="46"/>
                        </a:lnTo>
                        <a:lnTo>
                          <a:pt x="71" y="151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71" name="Freeform 16"/>
                  <p:cNvSpPr>
                    <a:spLocks/>
                  </p:cNvSpPr>
                  <p:nvPr/>
                </p:nvSpPr>
                <p:spPr bwMode="auto">
                  <a:xfrm>
                    <a:off x="1299" y="2025"/>
                    <a:ext cx="313" cy="10"/>
                  </a:xfrm>
                  <a:custGeom>
                    <a:avLst/>
                    <a:gdLst>
                      <a:gd name="T0" fmla="*/ 0 w 624"/>
                      <a:gd name="T1" fmla="*/ 0 h 21"/>
                      <a:gd name="T2" fmla="*/ 313 w 624"/>
                      <a:gd name="T3" fmla="*/ 0 h 21"/>
                      <a:gd name="T4" fmla="*/ 310 w 624"/>
                      <a:gd name="T5" fmla="*/ 10 h 21"/>
                      <a:gd name="T6" fmla="*/ 3 w 624"/>
                      <a:gd name="T7" fmla="*/ 10 h 21"/>
                      <a:gd name="T8" fmla="*/ 0 w 624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4"/>
                      <a:gd name="T16" fmla="*/ 0 h 21"/>
                      <a:gd name="T17" fmla="*/ 624 w 624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4" h="21">
                        <a:moveTo>
                          <a:pt x="0" y="1"/>
                        </a:moveTo>
                        <a:lnTo>
                          <a:pt x="624" y="0"/>
                        </a:lnTo>
                        <a:lnTo>
                          <a:pt x="618" y="20"/>
                        </a:lnTo>
                        <a:lnTo>
                          <a:pt x="5" y="2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</p:grpSp>
      </p:grpSp>
      <p:grpSp>
        <p:nvGrpSpPr>
          <p:cNvPr id="31748" name="Group 17"/>
          <p:cNvGrpSpPr>
            <a:grpSpLocks/>
          </p:cNvGrpSpPr>
          <p:nvPr/>
        </p:nvGrpSpPr>
        <p:grpSpPr bwMode="auto">
          <a:xfrm>
            <a:off x="6681788" y="2516882"/>
            <a:ext cx="1147762" cy="1228725"/>
            <a:chOff x="48" y="2887"/>
            <a:chExt cx="815" cy="1097"/>
          </a:xfrm>
        </p:grpSpPr>
        <p:grpSp>
          <p:nvGrpSpPr>
            <p:cNvPr id="31853" name="Group 18"/>
            <p:cNvGrpSpPr>
              <a:grpSpLocks/>
            </p:cNvGrpSpPr>
            <p:nvPr/>
          </p:nvGrpSpPr>
          <p:grpSpPr bwMode="auto">
            <a:xfrm>
              <a:off x="48" y="2887"/>
              <a:ext cx="768" cy="1097"/>
              <a:chOff x="2578" y="1478"/>
              <a:chExt cx="662" cy="725"/>
            </a:xfrm>
          </p:grpSpPr>
          <p:sp>
            <p:nvSpPr>
              <p:cNvPr id="31855" name="Freeform 19"/>
              <p:cNvSpPr>
                <a:spLocks/>
              </p:cNvSpPr>
              <p:nvPr/>
            </p:nvSpPr>
            <p:spPr bwMode="auto">
              <a:xfrm>
                <a:off x="2630" y="2131"/>
                <a:ext cx="119" cy="72"/>
              </a:xfrm>
              <a:custGeom>
                <a:avLst/>
                <a:gdLst>
                  <a:gd name="T0" fmla="*/ 75 w 119"/>
                  <a:gd name="T1" fmla="*/ 0 h 72"/>
                  <a:gd name="T2" fmla="*/ 15 w 119"/>
                  <a:gd name="T3" fmla="*/ 6 h 72"/>
                  <a:gd name="T4" fmla="*/ 9 w 119"/>
                  <a:gd name="T5" fmla="*/ 11 h 72"/>
                  <a:gd name="T6" fmla="*/ 6 w 119"/>
                  <a:gd name="T7" fmla="*/ 16 h 72"/>
                  <a:gd name="T8" fmla="*/ 2 w 119"/>
                  <a:gd name="T9" fmla="*/ 22 h 72"/>
                  <a:gd name="T10" fmla="*/ 0 w 119"/>
                  <a:gd name="T11" fmla="*/ 32 h 72"/>
                  <a:gd name="T12" fmla="*/ 0 w 119"/>
                  <a:gd name="T13" fmla="*/ 43 h 72"/>
                  <a:gd name="T14" fmla="*/ 2 w 119"/>
                  <a:gd name="T15" fmla="*/ 49 h 72"/>
                  <a:gd name="T16" fmla="*/ 6 w 119"/>
                  <a:gd name="T17" fmla="*/ 56 h 72"/>
                  <a:gd name="T18" fmla="*/ 12 w 119"/>
                  <a:gd name="T19" fmla="*/ 62 h 72"/>
                  <a:gd name="T20" fmla="*/ 19 w 119"/>
                  <a:gd name="T21" fmla="*/ 66 h 72"/>
                  <a:gd name="T22" fmla="*/ 27 w 119"/>
                  <a:gd name="T23" fmla="*/ 69 h 72"/>
                  <a:gd name="T24" fmla="*/ 33 w 119"/>
                  <a:gd name="T25" fmla="*/ 70 h 72"/>
                  <a:gd name="T26" fmla="*/ 42 w 119"/>
                  <a:gd name="T27" fmla="*/ 71 h 72"/>
                  <a:gd name="T28" fmla="*/ 41 w 119"/>
                  <a:gd name="T29" fmla="*/ 70 h 72"/>
                  <a:gd name="T30" fmla="*/ 88 w 119"/>
                  <a:gd name="T31" fmla="*/ 66 h 72"/>
                  <a:gd name="T32" fmla="*/ 118 w 119"/>
                  <a:gd name="T33" fmla="*/ 0 h 72"/>
                  <a:gd name="T34" fmla="*/ 75 w 119"/>
                  <a:gd name="T35" fmla="*/ 0 h 7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9"/>
                  <a:gd name="T55" fmla="*/ 0 h 72"/>
                  <a:gd name="T56" fmla="*/ 119 w 119"/>
                  <a:gd name="T57" fmla="*/ 72 h 7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9" h="72">
                    <a:moveTo>
                      <a:pt x="75" y="0"/>
                    </a:moveTo>
                    <a:lnTo>
                      <a:pt x="15" y="6"/>
                    </a:lnTo>
                    <a:lnTo>
                      <a:pt x="9" y="11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2"/>
                    </a:lnTo>
                    <a:lnTo>
                      <a:pt x="0" y="43"/>
                    </a:lnTo>
                    <a:lnTo>
                      <a:pt x="2" y="49"/>
                    </a:lnTo>
                    <a:lnTo>
                      <a:pt x="6" y="56"/>
                    </a:lnTo>
                    <a:lnTo>
                      <a:pt x="12" y="62"/>
                    </a:lnTo>
                    <a:lnTo>
                      <a:pt x="19" y="66"/>
                    </a:lnTo>
                    <a:lnTo>
                      <a:pt x="27" y="69"/>
                    </a:lnTo>
                    <a:lnTo>
                      <a:pt x="33" y="70"/>
                    </a:lnTo>
                    <a:lnTo>
                      <a:pt x="42" y="71"/>
                    </a:lnTo>
                    <a:lnTo>
                      <a:pt x="41" y="70"/>
                    </a:lnTo>
                    <a:lnTo>
                      <a:pt x="88" y="66"/>
                    </a:lnTo>
                    <a:lnTo>
                      <a:pt x="118" y="0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856" name="Freeform 20"/>
              <p:cNvSpPr>
                <a:spLocks/>
              </p:cNvSpPr>
              <p:nvPr/>
            </p:nvSpPr>
            <p:spPr bwMode="auto">
              <a:xfrm>
                <a:off x="2578" y="1478"/>
                <a:ext cx="662" cy="724"/>
              </a:xfrm>
              <a:custGeom>
                <a:avLst/>
                <a:gdLst>
                  <a:gd name="T0" fmla="*/ 37 w 662"/>
                  <a:gd name="T1" fmla="*/ 2 h 724"/>
                  <a:gd name="T2" fmla="*/ 24 w 662"/>
                  <a:gd name="T3" fmla="*/ 12 h 724"/>
                  <a:gd name="T4" fmla="*/ 7 w 662"/>
                  <a:gd name="T5" fmla="*/ 32 h 724"/>
                  <a:gd name="T6" fmla="*/ 2 w 662"/>
                  <a:gd name="T7" fmla="*/ 53 h 724"/>
                  <a:gd name="T8" fmla="*/ 0 w 662"/>
                  <a:gd name="T9" fmla="*/ 78 h 724"/>
                  <a:gd name="T10" fmla="*/ 3 w 662"/>
                  <a:gd name="T11" fmla="*/ 99 h 724"/>
                  <a:gd name="T12" fmla="*/ 12 w 662"/>
                  <a:gd name="T13" fmla="*/ 133 h 724"/>
                  <a:gd name="T14" fmla="*/ 35 w 662"/>
                  <a:gd name="T15" fmla="*/ 190 h 724"/>
                  <a:gd name="T16" fmla="*/ 63 w 662"/>
                  <a:gd name="T17" fmla="*/ 255 h 724"/>
                  <a:gd name="T18" fmla="*/ 89 w 662"/>
                  <a:gd name="T19" fmla="*/ 321 h 724"/>
                  <a:gd name="T20" fmla="*/ 109 w 662"/>
                  <a:gd name="T21" fmla="*/ 407 h 724"/>
                  <a:gd name="T22" fmla="*/ 121 w 662"/>
                  <a:gd name="T23" fmla="*/ 511 h 724"/>
                  <a:gd name="T24" fmla="*/ 127 w 662"/>
                  <a:gd name="T25" fmla="*/ 585 h 724"/>
                  <a:gd name="T26" fmla="*/ 127 w 662"/>
                  <a:gd name="T27" fmla="*/ 641 h 724"/>
                  <a:gd name="T28" fmla="*/ 119 w 662"/>
                  <a:gd name="T29" fmla="*/ 683 h 724"/>
                  <a:gd name="T30" fmla="*/ 109 w 662"/>
                  <a:gd name="T31" fmla="*/ 707 h 724"/>
                  <a:gd name="T32" fmla="*/ 100 w 662"/>
                  <a:gd name="T33" fmla="*/ 719 h 724"/>
                  <a:gd name="T34" fmla="*/ 154 w 662"/>
                  <a:gd name="T35" fmla="*/ 717 h 724"/>
                  <a:gd name="T36" fmla="*/ 362 w 662"/>
                  <a:gd name="T37" fmla="*/ 689 h 724"/>
                  <a:gd name="T38" fmla="*/ 551 w 662"/>
                  <a:gd name="T39" fmla="*/ 673 h 724"/>
                  <a:gd name="T40" fmla="*/ 629 w 662"/>
                  <a:gd name="T41" fmla="*/ 675 h 724"/>
                  <a:gd name="T42" fmla="*/ 645 w 662"/>
                  <a:gd name="T43" fmla="*/ 663 h 724"/>
                  <a:gd name="T44" fmla="*/ 656 w 662"/>
                  <a:gd name="T45" fmla="*/ 636 h 724"/>
                  <a:gd name="T46" fmla="*/ 661 w 662"/>
                  <a:gd name="T47" fmla="*/ 597 h 724"/>
                  <a:gd name="T48" fmla="*/ 660 w 662"/>
                  <a:gd name="T49" fmla="*/ 548 h 724"/>
                  <a:gd name="T50" fmla="*/ 653 w 662"/>
                  <a:gd name="T51" fmla="*/ 475 h 724"/>
                  <a:gd name="T52" fmla="*/ 631 w 662"/>
                  <a:gd name="T53" fmla="*/ 381 h 724"/>
                  <a:gd name="T54" fmla="*/ 605 w 662"/>
                  <a:gd name="T55" fmla="*/ 297 h 724"/>
                  <a:gd name="T56" fmla="*/ 575 w 662"/>
                  <a:gd name="T57" fmla="*/ 219 h 724"/>
                  <a:gd name="T58" fmla="*/ 541 w 662"/>
                  <a:gd name="T59" fmla="*/ 132 h 724"/>
                  <a:gd name="T60" fmla="*/ 529 w 662"/>
                  <a:gd name="T61" fmla="*/ 94 h 724"/>
                  <a:gd name="T62" fmla="*/ 528 w 662"/>
                  <a:gd name="T63" fmla="*/ 65 h 724"/>
                  <a:gd name="T64" fmla="*/ 541 w 662"/>
                  <a:gd name="T65" fmla="*/ 6 h 724"/>
                  <a:gd name="T66" fmla="*/ 42 w 662"/>
                  <a:gd name="T67" fmla="*/ 1 h 7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62"/>
                  <a:gd name="T103" fmla="*/ 0 h 724"/>
                  <a:gd name="T104" fmla="*/ 662 w 662"/>
                  <a:gd name="T105" fmla="*/ 724 h 72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62" h="724">
                    <a:moveTo>
                      <a:pt x="42" y="1"/>
                    </a:moveTo>
                    <a:lnTo>
                      <a:pt x="37" y="2"/>
                    </a:lnTo>
                    <a:lnTo>
                      <a:pt x="31" y="5"/>
                    </a:lnTo>
                    <a:lnTo>
                      <a:pt x="24" y="12"/>
                    </a:lnTo>
                    <a:lnTo>
                      <a:pt x="14" y="22"/>
                    </a:lnTo>
                    <a:lnTo>
                      <a:pt x="7" y="32"/>
                    </a:lnTo>
                    <a:lnTo>
                      <a:pt x="3" y="43"/>
                    </a:lnTo>
                    <a:lnTo>
                      <a:pt x="2" y="53"/>
                    </a:lnTo>
                    <a:lnTo>
                      <a:pt x="0" y="65"/>
                    </a:lnTo>
                    <a:lnTo>
                      <a:pt x="0" y="78"/>
                    </a:lnTo>
                    <a:lnTo>
                      <a:pt x="2" y="88"/>
                    </a:lnTo>
                    <a:lnTo>
                      <a:pt x="3" y="99"/>
                    </a:lnTo>
                    <a:lnTo>
                      <a:pt x="5" y="108"/>
                    </a:lnTo>
                    <a:lnTo>
                      <a:pt x="12" y="133"/>
                    </a:lnTo>
                    <a:lnTo>
                      <a:pt x="21" y="160"/>
                    </a:lnTo>
                    <a:lnTo>
                      <a:pt x="35" y="190"/>
                    </a:lnTo>
                    <a:lnTo>
                      <a:pt x="49" y="225"/>
                    </a:lnTo>
                    <a:lnTo>
                      <a:pt x="63" y="255"/>
                    </a:lnTo>
                    <a:lnTo>
                      <a:pt x="75" y="285"/>
                    </a:lnTo>
                    <a:lnTo>
                      <a:pt x="89" y="321"/>
                    </a:lnTo>
                    <a:lnTo>
                      <a:pt x="101" y="367"/>
                    </a:lnTo>
                    <a:lnTo>
                      <a:pt x="109" y="407"/>
                    </a:lnTo>
                    <a:lnTo>
                      <a:pt x="117" y="457"/>
                    </a:lnTo>
                    <a:lnTo>
                      <a:pt x="121" y="511"/>
                    </a:lnTo>
                    <a:lnTo>
                      <a:pt x="127" y="559"/>
                    </a:lnTo>
                    <a:lnTo>
                      <a:pt x="127" y="585"/>
                    </a:lnTo>
                    <a:lnTo>
                      <a:pt x="127" y="619"/>
                    </a:lnTo>
                    <a:lnTo>
                      <a:pt x="127" y="641"/>
                    </a:lnTo>
                    <a:lnTo>
                      <a:pt x="126" y="662"/>
                    </a:lnTo>
                    <a:lnTo>
                      <a:pt x="119" y="683"/>
                    </a:lnTo>
                    <a:lnTo>
                      <a:pt x="115" y="696"/>
                    </a:lnTo>
                    <a:lnTo>
                      <a:pt x="109" y="707"/>
                    </a:lnTo>
                    <a:lnTo>
                      <a:pt x="104" y="715"/>
                    </a:lnTo>
                    <a:lnTo>
                      <a:pt x="100" y="719"/>
                    </a:lnTo>
                    <a:lnTo>
                      <a:pt x="95" y="723"/>
                    </a:lnTo>
                    <a:lnTo>
                      <a:pt x="154" y="717"/>
                    </a:lnTo>
                    <a:lnTo>
                      <a:pt x="268" y="701"/>
                    </a:lnTo>
                    <a:lnTo>
                      <a:pt x="362" y="689"/>
                    </a:lnTo>
                    <a:lnTo>
                      <a:pt x="470" y="677"/>
                    </a:lnTo>
                    <a:lnTo>
                      <a:pt x="551" y="673"/>
                    </a:lnTo>
                    <a:lnTo>
                      <a:pt x="613" y="675"/>
                    </a:lnTo>
                    <a:lnTo>
                      <a:pt x="629" y="675"/>
                    </a:lnTo>
                    <a:lnTo>
                      <a:pt x="639" y="673"/>
                    </a:lnTo>
                    <a:lnTo>
                      <a:pt x="645" y="663"/>
                    </a:lnTo>
                    <a:lnTo>
                      <a:pt x="651" y="652"/>
                    </a:lnTo>
                    <a:lnTo>
                      <a:pt x="656" y="636"/>
                    </a:lnTo>
                    <a:lnTo>
                      <a:pt x="659" y="616"/>
                    </a:lnTo>
                    <a:lnTo>
                      <a:pt x="661" y="597"/>
                    </a:lnTo>
                    <a:lnTo>
                      <a:pt x="661" y="569"/>
                    </a:lnTo>
                    <a:lnTo>
                      <a:pt x="660" y="548"/>
                    </a:lnTo>
                    <a:lnTo>
                      <a:pt x="659" y="513"/>
                    </a:lnTo>
                    <a:lnTo>
                      <a:pt x="653" y="475"/>
                    </a:lnTo>
                    <a:lnTo>
                      <a:pt x="643" y="426"/>
                    </a:lnTo>
                    <a:lnTo>
                      <a:pt x="631" y="381"/>
                    </a:lnTo>
                    <a:lnTo>
                      <a:pt x="621" y="341"/>
                    </a:lnTo>
                    <a:lnTo>
                      <a:pt x="605" y="297"/>
                    </a:lnTo>
                    <a:lnTo>
                      <a:pt x="589" y="257"/>
                    </a:lnTo>
                    <a:lnTo>
                      <a:pt x="575" y="219"/>
                    </a:lnTo>
                    <a:lnTo>
                      <a:pt x="553" y="164"/>
                    </a:lnTo>
                    <a:lnTo>
                      <a:pt x="541" y="132"/>
                    </a:lnTo>
                    <a:lnTo>
                      <a:pt x="533" y="111"/>
                    </a:lnTo>
                    <a:lnTo>
                      <a:pt x="529" y="94"/>
                    </a:lnTo>
                    <a:lnTo>
                      <a:pt x="528" y="78"/>
                    </a:lnTo>
                    <a:lnTo>
                      <a:pt x="528" y="65"/>
                    </a:lnTo>
                    <a:lnTo>
                      <a:pt x="537" y="16"/>
                    </a:lnTo>
                    <a:lnTo>
                      <a:pt x="541" y="6"/>
                    </a:lnTo>
                    <a:lnTo>
                      <a:pt x="48" y="0"/>
                    </a:lnTo>
                    <a:lnTo>
                      <a:pt x="42" y="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857" name="Freeform 21"/>
              <p:cNvSpPr>
                <a:spLocks/>
              </p:cNvSpPr>
              <p:nvPr/>
            </p:nvSpPr>
            <p:spPr bwMode="auto">
              <a:xfrm>
                <a:off x="2613" y="1511"/>
                <a:ext cx="55" cy="48"/>
              </a:xfrm>
              <a:custGeom>
                <a:avLst/>
                <a:gdLst>
                  <a:gd name="T0" fmla="*/ 54 w 55"/>
                  <a:gd name="T1" fmla="*/ 3 h 48"/>
                  <a:gd name="T2" fmla="*/ 40 w 55"/>
                  <a:gd name="T3" fmla="*/ 43 h 48"/>
                  <a:gd name="T4" fmla="*/ 26 w 55"/>
                  <a:gd name="T5" fmla="*/ 47 h 48"/>
                  <a:gd name="T6" fmla="*/ 19 w 55"/>
                  <a:gd name="T7" fmla="*/ 46 h 48"/>
                  <a:gd name="T8" fmla="*/ 12 w 55"/>
                  <a:gd name="T9" fmla="*/ 44 h 48"/>
                  <a:gd name="T10" fmla="*/ 7 w 55"/>
                  <a:gd name="T11" fmla="*/ 39 h 48"/>
                  <a:gd name="T12" fmla="*/ 3 w 55"/>
                  <a:gd name="T13" fmla="*/ 34 h 48"/>
                  <a:gd name="T14" fmla="*/ 1 w 55"/>
                  <a:gd name="T15" fmla="*/ 28 h 48"/>
                  <a:gd name="T16" fmla="*/ 0 w 55"/>
                  <a:gd name="T17" fmla="*/ 23 h 48"/>
                  <a:gd name="T18" fmla="*/ 0 w 55"/>
                  <a:gd name="T19" fmla="*/ 16 h 48"/>
                  <a:gd name="T20" fmla="*/ 2 w 55"/>
                  <a:gd name="T21" fmla="*/ 11 h 48"/>
                  <a:gd name="T22" fmla="*/ 6 w 55"/>
                  <a:gd name="T23" fmla="*/ 7 h 48"/>
                  <a:gd name="T24" fmla="*/ 11 w 55"/>
                  <a:gd name="T25" fmla="*/ 4 h 48"/>
                  <a:gd name="T26" fmla="*/ 17 w 55"/>
                  <a:gd name="T27" fmla="*/ 2 h 48"/>
                  <a:gd name="T28" fmla="*/ 22 w 55"/>
                  <a:gd name="T29" fmla="*/ 1 h 48"/>
                  <a:gd name="T30" fmla="*/ 28 w 55"/>
                  <a:gd name="T31" fmla="*/ 0 h 48"/>
                  <a:gd name="T32" fmla="*/ 32 w 55"/>
                  <a:gd name="T33" fmla="*/ 0 h 48"/>
                  <a:gd name="T34" fmla="*/ 38 w 55"/>
                  <a:gd name="T35" fmla="*/ 0 h 48"/>
                  <a:gd name="T36" fmla="*/ 54 w 55"/>
                  <a:gd name="T37" fmla="*/ 3 h 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5"/>
                  <a:gd name="T58" fmla="*/ 0 h 48"/>
                  <a:gd name="T59" fmla="*/ 55 w 55"/>
                  <a:gd name="T60" fmla="*/ 48 h 4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5" h="48">
                    <a:moveTo>
                      <a:pt x="54" y="3"/>
                    </a:moveTo>
                    <a:lnTo>
                      <a:pt x="40" y="43"/>
                    </a:lnTo>
                    <a:lnTo>
                      <a:pt x="26" y="47"/>
                    </a:lnTo>
                    <a:lnTo>
                      <a:pt x="19" y="46"/>
                    </a:lnTo>
                    <a:lnTo>
                      <a:pt x="12" y="44"/>
                    </a:lnTo>
                    <a:lnTo>
                      <a:pt x="7" y="39"/>
                    </a:lnTo>
                    <a:lnTo>
                      <a:pt x="3" y="34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2" y="11"/>
                    </a:lnTo>
                    <a:lnTo>
                      <a:pt x="6" y="7"/>
                    </a:lnTo>
                    <a:lnTo>
                      <a:pt x="11" y="4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54" y="3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858" name="Freeform 22"/>
              <p:cNvSpPr>
                <a:spLocks/>
              </p:cNvSpPr>
              <p:nvPr/>
            </p:nvSpPr>
            <p:spPr bwMode="auto">
              <a:xfrm>
                <a:off x="2634" y="1508"/>
                <a:ext cx="39" cy="40"/>
              </a:xfrm>
              <a:custGeom>
                <a:avLst/>
                <a:gdLst>
                  <a:gd name="T0" fmla="*/ 0 w 39"/>
                  <a:gd name="T1" fmla="*/ 5 h 40"/>
                  <a:gd name="T2" fmla="*/ 7 w 39"/>
                  <a:gd name="T3" fmla="*/ 10 h 40"/>
                  <a:gd name="T4" fmla="*/ 10 w 39"/>
                  <a:gd name="T5" fmla="*/ 15 h 40"/>
                  <a:gd name="T6" fmla="*/ 12 w 39"/>
                  <a:gd name="T7" fmla="*/ 20 h 40"/>
                  <a:gd name="T8" fmla="*/ 12 w 39"/>
                  <a:gd name="T9" fmla="*/ 27 h 40"/>
                  <a:gd name="T10" fmla="*/ 11 w 39"/>
                  <a:gd name="T11" fmla="*/ 33 h 40"/>
                  <a:gd name="T12" fmla="*/ 7 w 39"/>
                  <a:gd name="T13" fmla="*/ 39 h 40"/>
                  <a:gd name="T14" fmla="*/ 38 w 39"/>
                  <a:gd name="T15" fmla="*/ 32 h 40"/>
                  <a:gd name="T16" fmla="*/ 35 w 39"/>
                  <a:gd name="T17" fmla="*/ 0 h 40"/>
                  <a:gd name="T18" fmla="*/ 0 w 39"/>
                  <a:gd name="T19" fmla="*/ 5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40"/>
                  <a:gd name="T32" fmla="*/ 39 w 39"/>
                  <a:gd name="T33" fmla="*/ 40 h 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40">
                    <a:moveTo>
                      <a:pt x="0" y="5"/>
                    </a:moveTo>
                    <a:lnTo>
                      <a:pt x="7" y="10"/>
                    </a:lnTo>
                    <a:lnTo>
                      <a:pt x="10" y="15"/>
                    </a:lnTo>
                    <a:lnTo>
                      <a:pt x="12" y="20"/>
                    </a:lnTo>
                    <a:lnTo>
                      <a:pt x="12" y="27"/>
                    </a:lnTo>
                    <a:lnTo>
                      <a:pt x="11" y="33"/>
                    </a:lnTo>
                    <a:lnTo>
                      <a:pt x="7" y="39"/>
                    </a:lnTo>
                    <a:lnTo>
                      <a:pt x="38" y="32"/>
                    </a:lnTo>
                    <a:lnTo>
                      <a:pt x="35" y="0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859" name="Freeform 23"/>
              <p:cNvSpPr>
                <a:spLocks/>
              </p:cNvSpPr>
              <p:nvPr/>
            </p:nvSpPr>
            <p:spPr bwMode="auto">
              <a:xfrm>
                <a:off x="2623" y="1478"/>
                <a:ext cx="554" cy="81"/>
              </a:xfrm>
              <a:custGeom>
                <a:avLst/>
                <a:gdLst>
                  <a:gd name="T0" fmla="*/ 524 w 554"/>
                  <a:gd name="T1" fmla="*/ 6 h 81"/>
                  <a:gd name="T2" fmla="*/ 0 w 554"/>
                  <a:gd name="T3" fmla="*/ 0 h 81"/>
                  <a:gd name="T4" fmla="*/ 15 w 554"/>
                  <a:gd name="T5" fmla="*/ 2 h 81"/>
                  <a:gd name="T6" fmla="*/ 20 w 554"/>
                  <a:gd name="T7" fmla="*/ 4 h 81"/>
                  <a:gd name="T8" fmla="*/ 26 w 554"/>
                  <a:gd name="T9" fmla="*/ 6 h 81"/>
                  <a:gd name="T10" fmla="*/ 30 w 554"/>
                  <a:gd name="T11" fmla="*/ 10 h 81"/>
                  <a:gd name="T12" fmla="*/ 34 w 554"/>
                  <a:gd name="T13" fmla="*/ 15 h 81"/>
                  <a:gd name="T14" fmla="*/ 36 w 554"/>
                  <a:gd name="T15" fmla="*/ 22 h 81"/>
                  <a:gd name="T16" fmla="*/ 37 w 554"/>
                  <a:gd name="T17" fmla="*/ 28 h 81"/>
                  <a:gd name="T18" fmla="*/ 38 w 554"/>
                  <a:gd name="T19" fmla="*/ 35 h 81"/>
                  <a:gd name="T20" fmla="*/ 38 w 554"/>
                  <a:gd name="T21" fmla="*/ 41 h 81"/>
                  <a:gd name="T22" fmla="*/ 37 w 554"/>
                  <a:gd name="T23" fmla="*/ 49 h 81"/>
                  <a:gd name="T24" fmla="*/ 36 w 554"/>
                  <a:gd name="T25" fmla="*/ 57 h 81"/>
                  <a:gd name="T26" fmla="*/ 32 w 554"/>
                  <a:gd name="T27" fmla="*/ 64 h 81"/>
                  <a:gd name="T28" fmla="*/ 27 w 554"/>
                  <a:gd name="T29" fmla="*/ 71 h 81"/>
                  <a:gd name="T30" fmla="*/ 20 w 554"/>
                  <a:gd name="T31" fmla="*/ 76 h 81"/>
                  <a:gd name="T32" fmla="*/ 14 w 554"/>
                  <a:gd name="T33" fmla="*/ 80 h 81"/>
                  <a:gd name="T34" fmla="*/ 48 w 554"/>
                  <a:gd name="T35" fmla="*/ 76 h 81"/>
                  <a:gd name="T36" fmla="*/ 86 w 554"/>
                  <a:gd name="T37" fmla="*/ 70 h 81"/>
                  <a:gd name="T38" fmla="*/ 147 w 554"/>
                  <a:gd name="T39" fmla="*/ 66 h 81"/>
                  <a:gd name="T40" fmla="*/ 197 w 554"/>
                  <a:gd name="T41" fmla="*/ 62 h 81"/>
                  <a:gd name="T42" fmla="*/ 257 w 554"/>
                  <a:gd name="T43" fmla="*/ 62 h 81"/>
                  <a:gd name="T44" fmla="*/ 323 w 554"/>
                  <a:gd name="T45" fmla="*/ 64 h 81"/>
                  <a:gd name="T46" fmla="*/ 405 w 554"/>
                  <a:gd name="T47" fmla="*/ 66 h 81"/>
                  <a:gd name="T48" fmla="*/ 484 w 554"/>
                  <a:gd name="T49" fmla="*/ 72 h 81"/>
                  <a:gd name="T50" fmla="*/ 516 w 554"/>
                  <a:gd name="T51" fmla="*/ 78 h 81"/>
                  <a:gd name="T52" fmla="*/ 525 w 554"/>
                  <a:gd name="T53" fmla="*/ 79 h 81"/>
                  <a:gd name="T54" fmla="*/ 535 w 554"/>
                  <a:gd name="T55" fmla="*/ 80 h 81"/>
                  <a:gd name="T56" fmla="*/ 542 w 554"/>
                  <a:gd name="T57" fmla="*/ 78 h 81"/>
                  <a:gd name="T58" fmla="*/ 548 w 554"/>
                  <a:gd name="T59" fmla="*/ 72 h 81"/>
                  <a:gd name="T60" fmla="*/ 551 w 554"/>
                  <a:gd name="T61" fmla="*/ 65 h 81"/>
                  <a:gd name="T62" fmla="*/ 553 w 554"/>
                  <a:gd name="T63" fmla="*/ 58 h 81"/>
                  <a:gd name="T64" fmla="*/ 553 w 554"/>
                  <a:gd name="T65" fmla="*/ 51 h 81"/>
                  <a:gd name="T66" fmla="*/ 552 w 554"/>
                  <a:gd name="T67" fmla="*/ 39 h 81"/>
                  <a:gd name="T68" fmla="*/ 549 w 554"/>
                  <a:gd name="T69" fmla="*/ 31 h 81"/>
                  <a:gd name="T70" fmla="*/ 545 w 554"/>
                  <a:gd name="T71" fmla="*/ 22 h 81"/>
                  <a:gd name="T72" fmla="*/ 542 w 554"/>
                  <a:gd name="T73" fmla="*/ 17 h 81"/>
                  <a:gd name="T74" fmla="*/ 537 w 554"/>
                  <a:gd name="T75" fmla="*/ 13 h 81"/>
                  <a:gd name="T76" fmla="*/ 531 w 554"/>
                  <a:gd name="T77" fmla="*/ 8 h 81"/>
                  <a:gd name="T78" fmla="*/ 524 w 554"/>
                  <a:gd name="T79" fmla="*/ 6 h 8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54"/>
                  <a:gd name="T121" fmla="*/ 0 h 81"/>
                  <a:gd name="T122" fmla="*/ 554 w 554"/>
                  <a:gd name="T123" fmla="*/ 81 h 8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54" h="81">
                    <a:moveTo>
                      <a:pt x="524" y="6"/>
                    </a:moveTo>
                    <a:lnTo>
                      <a:pt x="0" y="0"/>
                    </a:lnTo>
                    <a:lnTo>
                      <a:pt x="15" y="2"/>
                    </a:lnTo>
                    <a:lnTo>
                      <a:pt x="20" y="4"/>
                    </a:lnTo>
                    <a:lnTo>
                      <a:pt x="26" y="6"/>
                    </a:lnTo>
                    <a:lnTo>
                      <a:pt x="30" y="10"/>
                    </a:lnTo>
                    <a:lnTo>
                      <a:pt x="34" y="15"/>
                    </a:lnTo>
                    <a:lnTo>
                      <a:pt x="36" y="22"/>
                    </a:lnTo>
                    <a:lnTo>
                      <a:pt x="37" y="28"/>
                    </a:lnTo>
                    <a:lnTo>
                      <a:pt x="38" y="35"/>
                    </a:lnTo>
                    <a:lnTo>
                      <a:pt x="38" y="41"/>
                    </a:lnTo>
                    <a:lnTo>
                      <a:pt x="37" y="49"/>
                    </a:lnTo>
                    <a:lnTo>
                      <a:pt x="36" y="57"/>
                    </a:lnTo>
                    <a:lnTo>
                      <a:pt x="32" y="64"/>
                    </a:lnTo>
                    <a:lnTo>
                      <a:pt x="27" y="71"/>
                    </a:lnTo>
                    <a:lnTo>
                      <a:pt x="20" y="76"/>
                    </a:lnTo>
                    <a:lnTo>
                      <a:pt x="14" y="80"/>
                    </a:lnTo>
                    <a:lnTo>
                      <a:pt x="48" y="76"/>
                    </a:lnTo>
                    <a:lnTo>
                      <a:pt x="86" y="70"/>
                    </a:lnTo>
                    <a:lnTo>
                      <a:pt x="147" y="66"/>
                    </a:lnTo>
                    <a:lnTo>
                      <a:pt x="197" y="62"/>
                    </a:lnTo>
                    <a:lnTo>
                      <a:pt x="257" y="62"/>
                    </a:lnTo>
                    <a:lnTo>
                      <a:pt x="323" y="64"/>
                    </a:lnTo>
                    <a:lnTo>
                      <a:pt x="405" y="66"/>
                    </a:lnTo>
                    <a:lnTo>
                      <a:pt x="484" y="72"/>
                    </a:lnTo>
                    <a:lnTo>
                      <a:pt x="516" y="78"/>
                    </a:lnTo>
                    <a:lnTo>
                      <a:pt x="525" y="79"/>
                    </a:lnTo>
                    <a:lnTo>
                      <a:pt x="535" y="80"/>
                    </a:lnTo>
                    <a:lnTo>
                      <a:pt x="542" y="78"/>
                    </a:lnTo>
                    <a:lnTo>
                      <a:pt x="548" y="72"/>
                    </a:lnTo>
                    <a:lnTo>
                      <a:pt x="551" y="65"/>
                    </a:lnTo>
                    <a:lnTo>
                      <a:pt x="553" y="58"/>
                    </a:lnTo>
                    <a:lnTo>
                      <a:pt x="553" y="51"/>
                    </a:lnTo>
                    <a:lnTo>
                      <a:pt x="552" y="39"/>
                    </a:lnTo>
                    <a:lnTo>
                      <a:pt x="549" y="31"/>
                    </a:lnTo>
                    <a:lnTo>
                      <a:pt x="545" y="22"/>
                    </a:lnTo>
                    <a:lnTo>
                      <a:pt x="542" y="17"/>
                    </a:lnTo>
                    <a:lnTo>
                      <a:pt x="537" y="13"/>
                    </a:lnTo>
                    <a:lnTo>
                      <a:pt x="531" y="8"/>
                    </a:lnTo>
                    <a:lnTo>
                      <a:pt x="524" y="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31854" name="Text Box 24"/>
            <p:cNvSpPr txBox="1">
              <a:spLocks noChangeArrowheads="1"/>
            </p:cNvSpPr>
            <p:nvPr/>
          </p:nvSpPr>
          <p:spPr bwMode="auto">
            <a:xfrm>
              <a:off x="193" y="3128"/>
              <a:ext cx="670" cy="73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2"/>
                  </a:solidFill>
                </a:rPr>
                <a:t>This is</a:t>
              </a:r>
            </a:p>
            <a:p>
              <a:r>
                <a:rPr lang="en-US" sz="1600">
                  <a:solidFill>
                    <a:schemeClr val="bg2"/>
                  </a:solidFill>
                </a:rPr>
                <a:t>my </a:t>
              </a:r>
            </a:p>
            <a:p>
              <a:r>
                <a:rPr lang="en-US" sz="1600">
                  <a:solidFill>
                    <a:schemeClr val="bg2"/>
                  </a:solidFill>
                </a:rPr>
                <a:t>message</a:t>
              </a:r>
              <a:endParaRPr lang="en-US" sz="2400">
                <a:solidFill>
                  <a:schemeClr val="bg2"/>
                </a:solidFill>
              </a:endParaRPr>
            </a:p>
          </p:txBody>
        </p:sp>
      </p:grpSp>
      <p:grpSp>
        <p:nvGrpSpPr>
          <p:cNvPr id="31749" name="Group 25"/>
          <p:cNvGrpSpPr>
            <a:grpSpLocks/>
          </p:cNvGrpSpPr>
          <p:nvPr/>
        </p:nvGrpSpPr>
        <p:grpSpPr bwMode="auto">
          <a:xfrm>
            <a:off x="4179888" y="2516882"/>
            <a:ext cx="1081087" cy="1228725"/>
            <a:chOff x="1824" y="2880"/>
            <a:chExt cx="768" cy="1097"/>
          </a:xfrm>
        </p:grpSpPr>
        <p:grpSp>
          <p:nvGrpSpPr>
            <p:cNvPr id="31846" name="Group 26"/>
            <p:cNvGrpSpPr>
              <a:grpSpLocks/>
            </p:cNvGrpSpPr>
            <p:nvPr/>
          </p:nvGrpSpPr>
          <p:grpSpPr bwMode="auto">
            <a:xfrm>
              <a:off x="1824" y="2880"/>
              <a:ext cx="768" cy="1097"/>
              <a:chOff x="2578" y="1478"/>
              <a:chExt cx="662" cy="725"/>
            </a:xfrm>
          </p:grpSpPr>
          <p:sp>
            <p:nvSpPr>
              <p:cNvPr id="31848" name="Freeform 27"/>
              <p:cNvSpPr>
                <a:spLocks/>
              </p:cNvSpPr>
              <p:nvPr/>
            </p:nvSpPr>
            <p:spPr bwMode="auto">
              <a:xfrm>
                <a:off x="2630" y="2131"/>
                <a:ext cx="119" cy="72"/>
              </a:xfrm>
              <a:custGeom>
                <a:avLst/>
                <a:gdLst>
                  <a:gd name="T0" fmla="*/ 75 w 119"/>
                  <a:gd name="T1" fmla="*/ 0 h 72"/>
                  <a:gd name="T2" fmla="*/ 15 w 119"/>
                  <a:gd name="T3" fmla="*/ 6 h 72"/>
                  <a:gd name="T4" fmla="*/ 9 w 119"/>
                  <a:gd name="T5" fmla="*/ 11 h 72"/>
                  <a:gd name="T6" fmla="*/ 6 w 119"/>
                  <a:gd name="T7" fmla="*/ 16 h 72"/>
                  <a:gd name="T8" fmla="*/ 2 w 119"/>
                  <a:gd name="T9" fmla="*/ 22 h 72"/>
                  <a:gd name="T10" fmla="*/ 0 w 119"/>
                  <a:gd name="T11" fmla="*/ 32 h 72"/>
                  <a:gd name="T12" fmla="*/ 0 w 119"/>
                  <a:gd name="T13" fmla="*/ 43 h 72"/>
                  <a:gd name="T14" fmla="*/ 2 w 119"/>
                  <a:gd name="T15" fmla="*/ 49 h 72"/>
                  <a:gd name="T16" fmla="*/ 6 w 119"/>
                  <a:gd name="T17" fmla="*/ 56 h 72"/>
                  <a:gd name="T18" fmla="*/ 12 w 119"/>
                  <a:gd name="T19" fmla="*/ 62 h 72"/>
                  <a:gd name="T20" fmla="*/ 19 w 119"/>
                  <a:gd name="T21" fmla="*/ 66 h 72"/>
                  <a:gd name="T22" fmla="*/ 27 w 119"/>
                  <a:gd name="T23" fmla="*/ 69 h 72"/>
                  <a:gd name="T24" fmla="*/ 33 w 119"/>
                  <a:gd name="T25" fmla="*/ 70 h 72"/>
                  <a:gd name="T26" fmla="*/ 42 w 119"/>
                  <a:gd name="T27" fmla="*/ 71 h 72"/>
                  <a:gd name="T28" fmla="*/ 41 w 119"/>
                  <a:gd name="T29" fmla="*/ 70 h 72"/>
                  <a:gd name="T30" fmla="*/ 88 w 119"/>
                  <a:gd name="T31" fmla="*/ 66 h 72"/>
                  <a:gd name="T32" fmla="*/ 118 w 119"/>
                  <a:gd name="T33" fmla="*/ 0 h 72"/>
                  <a:gd name="T34" fmla="*/ 75 w 119"/>
                  <a:gd name="T35" fmla="*/ 0 h 7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9"/>
                  <a:gd name="T55" fmla="*/ 0 h 72"/>
                  <a:gd name="T56" fmla="*/ 119 w 119"/>
                  <a:gd name="T57" fmla="*/ 72 h 7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9" h="72">
                    <a:moveTo>
                      <a:pt x="75" y="0"/>
                    </a:moveTo>
                    <a:lnTo>
                      <a:pt x="15" y="6"/>
                    </a:lnTo>
                    <a:lnTo>
                      <a:pt x="9" y="11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2"/>
                    </a:lnTo>
                    <a:lnTo>
                      <a:pt x="0" y="43"/>
                    </a:lnTo>
                    <a:lnTo>
                      <a:pt x="2" y="49"/>
                    </a:lnTo>
                    <a:lnTo>
                      <a:pt x="6" y="56"/>
                    </a:lnTo>
                    <a:lnTo>
                      <a:pt x="12" y="62"/>
                    </a:lnTo>
                    <a:lnTo>
                      <a:pt x="19" y="66"/>
                    </a:lnTo>
                    <a:lnTo>
                      <a:pt x="27" y="69"/>
                    </a:lnTo>
                    <a:lnTo>
                      <a:pt x="33" y="70"/>
                    </a:lnTo>
                    <a:lnTo>
                      <a:pt x="42" y="71"/>
                    </a:lnTo>
                    <a:lnTo>
                      <a:pt x="41" y="70"/>
                    </a:lnTo>
                    <a:lnTo>
                      <a:pt x="88" y="66"/>
                    </a:lnTo>
                    <a:lnTo>
                      <a:pt x="118" y="0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849" name="Freeform 28"/>
              <p:cNvSpPr>
                <a:spLocks/>
              </p:cNvSpPr>
              <p:nvPr/>
            </p:nvSpPr>
            <p:spPr bwMode="auto">
              <a:xfrm>
                <a:off x="2578" y="1478"/>
                <a:ext cx="662" cy="724"/>
              </a:xfrm>
              <a:custGeom>
                <a:avLst/>
                <a:gdLst>
                  <a:gd name="T0" fmla="*/ 37 w 662"/>
                  <a:gd name="T1" fmla="*/ 2 h 724"/>
                  <a:gd name="T2" fmla="*/ 24 w 662"/>
                  <a:gd name="T3" fmla="*/ 12 h 724"/>
                  <a:gd name="T4" fmla="*/ 7 w 662"/>
                  <a:gd name="T5" fmla="*/ 32 h 724"/>
                  <a:gd name="T6" fmla="*/ 2 w 662"/>
                  <a:gd name="T7" fmla="*/ 53 h 724"/>
                  <a:gd name="T8" fmla="*/ 0 w 662"/>
                  <a:gd name="T9" fmla="*/ 78 h 724"/>
                  <a:gd name="T10" fmla="*/ 3 w 662"/>
                  <a:gd name="T11" fmla="*/ 99 h 724"/>
                  <a:gd name="T12" fmla="*/ 12 w 662"/>
                  <a:gd name="T13" fmla="*/ 133 h 724"/>
                  <a:gd name="T14" fmla="*/ 35 w 662"/>
                  <a:gd name="T15" fmla="*/ 190 h 724"/>
                  <a:gd name="T16" fmla="*/ 63 w 662"/>
                  <a:gd name="T17" fmla="*/ 255 h 724"/>
                  <a:gd name="T18" fmla="*/ 89 w 662"/>
                  <a:gd name="T19" fmla="*/ 321 h 724"/>
                  <a:gd name="T20" fmla="*/ 109 w 662"/>
                  <a:gd name="T21" fmla="*/ 407 h 724"/>
                  <a:gd name="T22" fmla="*/ 121 w 662"/>
                  <a:gd name="T23" fmla="*/ 511 h 724"/>
                  <a:gd name="T24" fmla="*/ 127 w 662"/>
                  <a:gd name="T25" fmla="*/ 585 h 724"/>
                  <a:gd name="T26" fmla="*/ 127 w 662"/>
                  <a:gd name="T27" fmla="*/ 641 h 724"/>
                  <a:gd name="T28" fmla="*/ 119 w 662"/>
                  <a:gd name="T29" fmla="*/ 683 h 724"/>
                  <a:gd name="T30" fmla="*/ 109 w 662"/>
                  <a:gd name="T31" fmla="*/ 707 h 724"/>
                  <a:gd name="T32" fmla="*/ 100 w 662"/>
                  <a:gd name="T33" fmla="*/ 719 h 724"/>
                  <a:gd name="T34" fmla="*/ 154 w 662"/>
                  <a:gd name="T35" fmla="*/ 717 h 724"/>
                  <a:gd name="T36" fmla="*/ 362 w 662"/>
                  <a:gd name="T37" fmla="*/ 689 h 724"/>
                  <a:gd name="T38" fmla="*/ 551 w 662"/>
                  <a:gd name="T39" fmla="*/ 673 h 724"/>
                  <a:gd name="T40" fmla="*/ 629 w 662"/>
                  <a:gd name="T41" fmla="*/ 675 h 724"/>
                  <a:gd name="T42" fmla="*/ 645 w 662"/>
                  <a:gd name="T43" fmla="*/ 663 h 724"/>
                  <a:gd name="T44" fmla="*/ 656 w 662"/>
                  <a:gd name="T45" fmla="*/ 636 h 724"/>
                  <a:gd name="T46" fmla="*/ 661 w 662"/>
                  <a:gd name="T47" fmla="*/ 597 h 724"/>
                  <a:gd name="T48" fmla="*/ 660 w 662"/>
                  <a:gd name="T49" fmla="*/ 548 h 724"/>
                  <a:gd name="T50" fmla="*/ 653 w 662"/>
                  <a:gd name="T51" fmla="*/ 475 h 724"/>
                  <a:gd name="T52" fmla="*/ 631 w 662"/>
                  <a:gd name="T53" fmla="*/ 381 h 724"/>
                  <a:gd name="T54" fmla="*/ 605 w 662"/>
                  <a:gd name="T55" fmla="*/ 297 h 724"/>
                  <a:gd name="T56" fmla="*/ 575 w 662"/>
                  <a:gd name="T57" fmla="*/ 219 h 724"/>
                  <a:gd name="T58" fmla="*/ 541 w 662"/>
                  <a:gd name="T59" fmla="*/ 132 h 724"/>
                  <a:gd name="T60" fmla="*/ 529 w 662"/>
                  <a:gd name="T61" fmla="*/ 94 h 724"/>
                  <a:gd name="T62" fmla="*/ 528 w 662"/>
                  <a:gd name="T63" fmla="*/ 65 h 724"/>
                  <a:gd name="T64" fmla="*/ 541 w 662"/>
                  <a:gd name="T65" fmla="*/ 6 h 724"/>
                  <a:gd name="T66" fmla="*/ 42 w 662"/>
                  <a:gd name="T67" fmla="*/ 1 h 7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62"/>
                  <a:gd name="T103" fmla="*/ 0 h 724"/>
                  <a:gd name="T104" fmla="*/ 662 w 662"/>
                  <a:gd name="T105" fmla="*/ 724 h 72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62" h="724">
                    <a:moveTo>
                      <a:pt x="42" y="1"/>
                    </a:moveTo>
                    <a:lnTo>
                      <a:pt x="37" y="2"/>
                    </a:lnTo>
                    <a:lnTo>
                      <a:pt x="31" y="5"/>
                    </a:lnTo>
                    <a:lnTo>
                      <a:pt x="24" y="12"/>
                    </a:lnTo>
                    <a:lnTo>
                      <a:pt x="14" y="22"/>
                    </a:lnTo>
                    <a:lnTo>
                      <a:pt x="7" y="32"/>
                    </a:lnTo>
                    <a:lnTo>
                      <a:pt x="3" y="43"/>
                    </a:lnTo>
                    <a:lnTo>
                      <a:pt x="2" y="53"/>
                    </a:lnTo>
                    <a:lnTo>
                      <a:pt x="0" y="65"/>
                    </a:lnTo>
                    <a:lnTo>
                      <a:pt x="0" y="78"/>
                    </a:lnTo>
                    <a:lnTo>
                      <a:pt x="2" y="88"/>
                    </a:lnTo>
                    <a:lnTo>
                      <a:pt x="3" y="99"/>
                    </a:lnTo>
                    <a:lnTo>
                      <a:pt x="5" y="108"/>
                    </a:lnTo>
                    <a:lnTo>
                      <a:pt x="12" y="133"/>
                    </a:lnTo>
                    <a:lnTo>
                      <a:pt x="21" y="160"/>
                    </a:lnTo>
                    <a:lnTo>
                      <a:pt x="35" y="190"/>
                    </a:lnTo>
                    <a:lnTo>
                      <a:pt x="49" y="225"/>
                    </a:lnTo>
                    <a:lnTo>
                      <a:pt x="63" y="255"/>
                    </a:lnTo>
                    <a:lnTo>
                      <a:pt x="75" y="285"/>
                    </a:lnTo>
                    <a:lnTo>
                      <a:pt x="89" y="321"/>
                    </a:lnTo>
                    <a:lnTo>
                      <a:pt x="101" y="367"/>
                    </a:lnTo>
                    <a:lnTo>
                      <a:pt x="109" y="407"/>
                    </a:lnTo>
                    <a:lnTo>
                      <a:pt x="117" y="457"/>
                    </a:lnTo>
                    <a:lnTo>
                      <a:pt x="121" y="511"/>
                    </a:lnTo>
                    <a:lnTo>
                      <a:pt x="127" y="559"/>
                    </a:lnTo>
                    <a:lnTo>
                      <a:pt x="127" y="585"/>
                    </a:lnTo>
                    <a:lnTo>
                      <a:pt x="127" y="619"/>
                    </a:lnTo>
                    <a:lnTo>
                      <a:pt x="127" y="641"/>
                    </a:lnTo>
                    <a:lnTo>
                      <a:pt x="126" y="662"/>
                    </a:lnTo>
                    <a:lnTo>
                      <a:pt x="119" y="683"/>
                    </a:lnTo>
                    <a:lnTo>
                      <a:pt x="115" y="696"/>
                    </a:lnTo>
                    <a:lnTo>
                      <a:pt x="109" y="707"/>
                    </a:lnTo>
                    <a:lnTo>
                      <a:pt x="104" y="715"/>
                    </a:lnTo>
                    <a:lnTo>
                      <a:pt x="100" y="719"/>
                    </a:lnTo>
                    <a:lnTo>
                      <a:pt x="95" y="723"/>
                    </a:lnTo>
                    <a:lnTo>
                      <a:pt x="154" y="717"/>
                    </a:lnTo>
                    <a:lnTo>
                      <a:pt x="268" y="701"/>
                    </a:lnTo>
                    <a:lnTo>
                      <a:pt x="362" y="689"/>
                    </a:lnTo>
                    <a:lnTo>
                      <a:pt x="470" y="677"/>
                    </a:lnTo>
                    <a:lnTo>
                      <a:pt x="551" y="673"/>
                    </a:lnTo>
                    <a:lnTo>
                      <a:pt x="613" y="675"/>
                    </a:lnTo>
                    <a:lnTo>
                      <a:pt x="629" y="675"/>
                    </a:lnTo>
                    <a:lnTo>
                      <a:pt x="639" y="673"/>
                    </a:lnTo>
                    <a:lnTo>
                      <a:pt x="645" y="663"/>
                    </a:lnTo>
                    <a:lnTo>
                      <a:pt x="651" y="652"/>
                    </a:lnTo>
                    <a:lnTo>
                      <a:pt x="656" y="636"/>
                    </a:lnTo>
                    <a:lnTo>
                      <a:pt x="659" y="616"/>
                    </a:lnTo>
                    <a:lnTo>
                      <a:pt x="661" y="597"/>
                    </a:lnTo>
                    <a:lnTo>
                      <a:pt x="661" y="569"/>
                    </a:lnTo>
                    <a:lnTo>
                      <a:pt x="660" y="548"/>
                    </a:lnTo>
                    <a:lnTo>
                      <a:pt x="659" y="513"/>
                    </a:lnTo>
                    <a:lnTo>
                      <a:pt x="653" y="475"/>
                    </a:lnTo>
                    <a:lnTo>
                      <a:pt x="643" y="426"/>
                    </a:lnTo>
                    <a:lnTo>
                      <a:pt x="631" y="381"/>
                    </a:lnTo>
                    <a:lnTo>
                      <a:pt x="621" y="341"/>
                    </a:lnTo>
                    <a:lnTo>
                      <a:pt x="605" y="297"/>
                    </a:lnTo>
                    <a:lnTo>
                      <a:pt x="589" y="257"/>
                    </a:lnTo>
                    <a:lnTo>
                      <a:pt x="575" y="219"/>
                    </a:lnTo>
                    <a:lnTo>
                      <a:pt x="553" y="164"/>
                    </a:lnTo>
                    <a:lnTo>
                      <a:pt x="541" y="132"/>
                    </a:lnTo>
                    <a:lnTo>
                      <a:pt x="533" y="111"/>
                    </a:lnTo>
                    <a:lnTo>
                      <a:pt x="529" y="94"/>
                    </a:lnTo>
                    <a:lnTo>
                      <a:pt x="528" y="78"/>
                    </a:lnTo>
                    <a:lnTo>
                      <a:pt x="528" y="65"/>
                    </a:lnTo>
                    <a:lnTo>
                      <a:pt x="537" y="16"/>
                    </a:lnTo>
                    <a:lnTo>
                      <a:pt x="541" y="6"/>
                    </a:lnTo>
                    <a:lnTo>
                      <a:pt x="48" y="0"/>
                    </a:lnTo>
                    <a:lnTo>
                      <a:pt x="42" y="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850" name="Freeform 29"/>
              <p:cNvSpPr>
                <a:spLocks/>
              </p:cNvSpPr>
              <p:nvPr/>
            </p:nvSpPr>
            <p:spPr bwMode="auto">
              <a:xfrm>
                <a:off x="2613" y="1511"/>
                <a:ext cx="55" cy="48"/>
              </a:xfrm>
              <a:custGeom>
                <a:avLst/>
                <a:gdLst>
                  <a:gd name="T0" fmla="*/ 54 w 55"/>
                  <a:gd name="T1" fmla="*/ 3 h 48"/>
                  <a:gd name="T2" fmla="*/ 40 w 55"/>
                  <a:gd name="T3" fmla="*/ 43 h 48"/>
                  <a:gd name="T4" fmla="*/ 26 w 55"/>
                  <a:gd name="T5" fmla="*/ 47 h 48"/>
                  <a:gd name="T6" fmla="*/ 19 w 55"/>
                  <a:gd name="T7" fmla="*/ 46 h 48"/>
                  <a:gd name="T8" fmla="*/ 12 w 55"/>
                  <a:gd name="T9" fmla="*/ 44 h 48"/>
                  <a:gd name="T10" fmla="*/ 7 w 55"/>
                  <a:gd name="T11" fmla="*/ 39 h 48"/>
                  <a:gd name="T12" fmla="*/ 3 w 55"/>
                  <a:gd name="T13" fmla="*/ 34 h 48"/>
                  <a:gd name="T14" fmla="*/ 1 w 55"/>
                  <a:gd name="T15" fmla="*/ 28 h 48"/>
                  <a:gd name="T16" fmla="*/ 0 w 55"/>
                  <a:gd name="T17" fmla="*/ 23 h 48"/>
                  <a:gd name="T18" fmla="*/ 0 w 55"/>
                  <a:gd name="T19" fmla="*/ 16 h 48"/>
                  <a:gd name="T20" fmla="*/ 2 w 55"/>
                  <a:gd name="T21" fmla="*/ 11 h 48"/>
                  <a:gd name="T22" fmla="*/ 6 w 55"/>
                  <a:gd name="T23" fmla="*/ 7 h 48"/>
                  <a:gd name="T24" fmla="*/ 11 w 55"/>
                  <a:gd name="T25" fmla="*/ 4 h 48"/>
                  <a:gd name="T26" fmla="*/ 17 w 55"/>
                  <a:gd name="T27" fmla="*/ 2 h 48"/>
                  <a:gd name="T28" fmla="*/ 22 w 55"/>
                  <a:gd name="T29" fmla="*/ 1 h 48"/>
                  <a:gd name="T30" fmla="*/ 28 w 55"/>
                  <a:gd name="T31" fmla="*/ 0 h 48"/>
                  <a:gd name="T32" fmla="*/ 32 w 55"/>
                  <a:gd name="T33" fmla="*/ 0 h 48"/>
                  <a:gd name="T34" fmla="*/ 38 w 55"/>
                  <a:gd name="T35" fmla="*/ 0 h 48"/>
                  <a:gd name="T36" fmla="*/ 54 w 55"/>
                  <a:gd name="T37" fmla="*/ 3 h 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5"/>
                  <a:gd name="T58" fmla="*/ 0 h 48"/>
                  <a:gd name="T59" fmla="*/ 55 w 55"/>
                  <a:gd name="T60" fmla="*/ 48 h 4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5" h="48">
                    <a:moveTo>
                      <a:pt x="54" y="3"/>
                    </a:moveTo>
                    <a:lnTo>
                      <a:pt x="40" y="43"/>
                    </a:lnTo>
                    <a:lnTo>
                      <a:pt x="26" y="47"/>
                    </a:lnTo>
                    <a:lnTo>
                      <a:pt x="19" y="46"/>
                    </a:lnTo>
                    <a:lnTo>
                      <a:pt x="12" y="44"/>
                    </a:lnTo>
                    <a:lnTo>
                      <a:pt x="7" y="39"/>
                    </a:lnTo>
                    <a:lnTo>
                      <a:pt x="3" y="34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2" y="11"/>
                    </a:lnTo>
                    <a:lnTo>
                      <a:pt x="6" y="7"/>
                    </a:lnTo>
                    <a:lnTo>
                      <a:pt x="11" y="4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54" y="3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851" name="Freeform 30"/>
              <p:cNvSpPr>
                <a:spLocks/>
              </p:cNvSpPr>
              <p:nvPr/>
            </p:nvSpPr>
            <p:spPr bwMode="auto">
              <a:xfrm>
                <a:off x="2634" y="1508"/>
                <a:ext cx="39" cy="40"/>
              </a:xfrm>
              <a:custGeom>
                <a:avLst/>
                <a:gdLst>
                  <a:gd name="T0" fmla="*/ 0 w 39"/>
                  <a:gd name="T1" fmla="*/ 5 h 40"/>
                  <a:gd name="T2" fmla="*/ 7 w 39"/>
                  <a:gd name="T3" fmla="*/ 10 h 40"/>
                  <a:gd name="T4" fmla="*/ 10 w 39"/>
                  <a:gd name="T5" fmla="*/ 15 h 40"/>
                  <a:gd name="T6" fmla="*/ 12 w 39"/>
                  <a:gd name="T7" fmla="*/ 20 h 40"/>
                  <a:gd name="T8" fmla="*/ 12 w 39"/>
                  <a:gd name="T9" fmla="*/ 27 h 40"/>
                  <a:gd name="T10" fmla="*/ 11 w 39"/>
                  <a:gd name="T11" fmla="*/ 33 h 40"/>
                  <a:gd name="T12" fmla="*/ 7 w 39"/>
                  <a:gd name="T13" fmla="*/ 39 h 40"/>
                  <a:gd name="T14" fmla="*/ 38 w 39"/>
                  <a:gd name="T15" fmla="*/ 32 h 40"/>
                  <a:gd name="T16" fmla="*/ 35 w 39"/>
                  <a:gd name="T17" fmla="*/ 0 h 40"/>
                  <a:gd name="T18" fmla="*/ 0 w 39"/>
                  <a:gd name="T19" fmla="*/ 5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40"/>
                  <a:gd name="T32" fmla="*/ 39 w 39"/>
                  <a:gd name="T33" fmla="*/ 40 h 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40">
                    <a:moveTo>
                      <a:pt x="0" y="5"/>
                    </a:moveTo>
                    <a:lnTo>
                      <a:pt x="7" y="10"/>
                    </a:lnTo>
                    <a:lnTo>
                      <a:pt x="10" y="15"/>
                    </a:lnTo>
                    <a:lnTo>
                      <a:pt x="12" y="20"/>
                    </a:lnTo>
                    <a:lnTo>
                      <a:pt x="12" y="27"/>
                    </a:lnTo>
                    <a:lnTo>
                      <a:pt x="11" y="33"/>
                    </a:lnTo>
                    <a:lnTo>
                      <a:pt x="7" y="39"/>
                    </a:lnTo>
                    <a:lnTo>
                      <a:pt x="38" y="32"/>
                    </a:lnTo>
                    <a:lnTo>
                      <a:pt x="35" y="0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852" name="Freeform 31"/>
              <p:cNvSpPr>
                <a:spLocks/>
              </p:cNvSpPr>
              <p:nvPr/>
            </p:nvSpPr>
            <p:spPr bwMode="auto">
              <a:xfrm>
                <a:off x="2623" y="1478"/>
                <a:ext cx="554" cy="81"/>
              </a:xfrm>
              <a:custGeom>
                <a:avLst/>
                <a:gdLst>
                  <a:gd name="T0" fmla="*/ 524 w 554"/>
                  <a:gd name="T1" fmla="*/ 6 h 81"/>
                  <a:gd name="T2" fmla="*/ 0 w 554"/>
                  <a:gd name="T3" fmla="*/ 0 h 81"/>
                  <a:gd name="T4" fmla="*/ 15 w 554"/>
                  <a:gd name="T5" fmla="*/ 2 h 81"/>
                  <a:gd name="T6" fmla="*/ 20 w 554"/>
                  <a:gd name="T7" fmla="*/ 4 h 81"/>
                  <a:gd name="T8" fmla="*/ 26 w 554"/>
                  <a:gd name="T9" fmla="*/ 6 h 81"/>
                  <a:gd name="T10" fmla="*/ 30 w 554"/>
                  <a:gd name="T11" fmla="*/ 10 h 81"/>
                  <a:gd name="T12" fmla="*/ 34 w 554"/>
                  <a:gd name="T13" fmla="*/ 15 h 81"/>
                  <a:gd name="T14" fmla="*/ 36 w 554"/>
                  <a:gd name="T15" fmla="*/ 22 h 81"/>
                  <a:gd name="T16" fmla="*/ 37 w 554"/>
                  <a:gd name="T17" fmla="*/ 28 h 81"/>
                  <a:gd name="T18" fmla="*/ 38 w 554"/>
                  <a:gd name="T19" fmla="*/ 35 h 81"/>
                  <a:gd name="T20" fmla="*/ 38 w 554"/>
                  <a:gd name="T21" fmla="*/ 41 h 81"/>
                  <a:gd name="T22" fmla="*/ 37 w 554"/>
                  <a:gd name="T23" fmla="*/ 49 h 81"/>
                  <a:gd name="T24" fmla="*/ 36 w 554"/>
                  <a:gd name="T25" fmla="*/ 57 h 81"/>
                  <a:gd name="T26" fmla="*/ 32 w 554"/>
                  <a:gd name="T27" fmla="*/ 64 h 81"/>
                  <a:gd name="T28" fmla="*/ 27 w 554"/>
                  <a:gd name="T29" fmla="*/ 71 h 81"/>
                  <a:gd name="T30" fmla="*/ 20 w 554"/>
                  <a:gd name="T31" fmla="*/ 76 h 81"/>
                  <a:gd name="T32" fmla="*/ 14 w 554"/>
                  <a:gd name="T33" fmla="*/ 80 h 81"/>
                  <a:gd name="T34" fmla="*/ 48 w 554"/>
                  <a:gd name="T35" fmla="*/ 76 h 81"/>
                  <a:gd name="T36" fmla="*/ 86 w 554"/>
                  <a:gd name="T37" fmla="*/ 70 h 81"/>
                  <a:gd name="T38" fmla="*/ 147 w 554"/>
                  <a:gd name="T39" fmla="*/ 66 h 81"/>
                  <a:gd name="T40" fmla="*/ 197 w 554"/>
                  <a:gd name="T41" fmla="*/ 62 h 81"/>
                  <a:gd name="T42" fmla="*/ 257 w 554"/>
                  <a:gd name="T43" fmla="*/ 62 h 81"/>
                  <a:gd name="T44" fmla="*/ 323 w 554"/>
                  <a:gd name="T45" fmla="*/ 64 h 81"/>
                  <a:gd name="T46" fmla="*/ 405 w 554"/>
                  <a:gd name="T47" fmla="*/ 66 h 81"/>
                  <a:gd name="T48" fmla="*/ 484 w 554"/>
                  <a:gd name="T49" fmla="*/ 72 h 81"/>
                  <a:gd name="T50" fmla="*/ 516 w 554"/>
                  <a:gd name="T51" fmla="*/ 78 h 81"/>
                  <a:gd name="T52" fmla="*/ 525 w 554"/>
                  <a:gd name="T53" fmla="*/ 79 h 81"/>
                  <a:gd name="T54" fmla="*/ 535 w 554"/>
                  <a:gd name="T55" fmla="*/ 80 h 81"/>
                  <a:gd name="T56" fmla="*/ 542 w 554"/>
                  <a:gd name="T57" fmla="*/ 78 h 81"/>
                  <a:gd name="T58" fmla="*/ 548 w 554"/>
                  <a:gd name="T59" fmla="*/ 72 h 81"/>
                  <a:gd name="T60" fmla="*/ 551 w 554"/>
                  <a:gd name="T61" fmla="*/ 65 h 81"/>
                  <a:gd name="T62" fmla="*/ 553 w 554"/>
                  <a:gd name="T63" fmla="*/ 58 h 81"/>
                  <a:gd name="T64" fmla="*/ 553 w 554"/>
                  <a:gd name="T65" fmla="*/ 51 h 81"/>
                  <a:gd name="T66" fmla="*/ 552 w 554"/>
                  <a:gd name="T67" fmla="*/ 39 h 81"/>
                  <a:gd name="T68" fmla="*/ 549 w 554"/>
                  <a:gd name="T69" fmla="*/ 31 h 81"/>
                  <a:gd name="T70" fmla="*/ 545 w 554"/>
                  <a:gd name="T71" fmla="*/ 22 h 81"/>
                  <a:gd name="T72" fmla="*/ 542 w 554"/>
                  <a:gd name="T73" fmla="*/ 17 h 81"/>
                  <a:gd name="T74" fmla="*/ 537 w 554"/>
                  <a:gd name="T75" fmla="*/ 13 h 81"/>
                  <a:gd name="T76" fmla="*/ 531 w 554"/>
                  <a:gd name="T77" fmla="*/ 8 h 81"/>
                  <a:gd name="T78" fmla="*/ 524 w 554"/>
                  <a:gd name="T79" fmla="*/ 6 h 8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54"/>
                  <a:gd name="T121" fmla="*/ 0 h 81"/>
                  <a:gd name="T122" fmla="*/ 554 w 554"/>
                  <a:gd name="T123" fmla="*/ 81 h 8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54" h="81">
                    <a:moveTo>
                      <a:pt x="524" y="6"/>
                    </a:moveTo>
                    <a:lnTo>
                      <a:pt x="0" y="0"/>
                    </a:lnTo>
                    <a:lnTo>
                      <a:pt x="15" y="2"/>
                    </a:lnTo>
                    <a:lnTo>
                      <a:pt x="20" y="4"/>
                    </a:lnTo>
                    <a:lnTo>
                      <a:pt x="26" y="6"/>
                    </a:lnTo>
                    <a:lnTo>
                      <a:pt x="30" y="10"/>
                    </a:lnTo>
                    <a:lnTo>
                      <a:pt x="34" y="15"/>
                    </a:lnTo>
                    <a:lnTo>
                      <a:pt x="36" y="22"/>
                    </a:lnTo>
                    <a:lnTo>
                      <a:pt x="37" y="28"/>
                    </a:lnTo>
                    <a:lnTo>
                      <a:pt x="38" y="35"/>
                    </a:lnTo>
                    <a:lnTo>
                      <a:pt x="38" y="41"/>
                    </a:lnTo>
                    <a:lnTo>
                      <a:pt x="37" y="49"/>
                    </a:lnTo>
                    <a:lnTo>
                      <a:pt x="36" y="57"/>
                    </a:lnTo>
                    <a:lnTo>
                      <a:pt x="32" y="64"/>
                    </a:lnTo>
                    <a:lnTo>
                      <a:pt x="27" y="71"/>
                    </a:lnTo>
                    <a:lnTo>
                      <a:pt x="20" y="76"/>
                    </a:lnTo>
                    <a:lnTo>
                      <a:pt x="14" y="80"/>
                    </a:lnTo>
                    <a:lnTo>
                      <a:pt x="48" y="76"/>
                    </a:lnTo>
                    <a:lnTo>
                      <a:pt x="86" y="70"/>
                    </a:lnTo>
                    <a:lnTo>
                      <a:pt x="147" y="66"/>
                    </a:lnTo>
                    <a:lnTo>
                      <a:pt x="197" y="62"/>
                    </a:lnTo>
                    <a:lnTo>
                      <a:pt x="257" y="62"/>
                    </a:lnTo>
                    <a:lnTo>
                      <a:pt x="323" y="64"/>
                    </a:lnTo>
                    <a:lnTo>
                      <a:pt x="405" y="66"/>
                    </a:lnTo>
                    <a:lnTo>
                      <a:pt x="484" y="72"/>
                    </a:lnTo>
                    <a:lnTo>
                      <a:pt x="516" y="78"/>
                    </a:lnTo>
                    <a:lnTo>
                      <a:pt x="525" y="79"/>
                    </a:lnTo>
                    <a:lnTo>
                      <a:pt x="535" y="80"/>
                    </a:lnTo>
                    <a:lnTo>
                      <a:pt x="542" y="78"/>
                    </a:lnTo>
                    <a:lnTo>
                      <a:pt x="548" y="72"/>
                    </a:lnTo>
                    <a:lnTo>
                      <a:pt x="551" y="65"/>
                    </a:lnTo>
                    <a:lnTo>
                      <a:pt x="553" y="58"/>
                    </a:lnTo>
                    <a:lnTo>
                      <a:pt x="553" y="51"/>
                    </a:lnTo>
                    <a:lnTo>
                      <a:pt x="552" y="39"/>
                    </a:lnTo>
                    <a:lnTo>
                      <a:pt x="549" y="31"/>
                    </a:lnTo>
                    <a:lnTo>
                      <a:pt x="545" y="22"/>
                    </a:lnTo>
                    <a:lnTo>
                      <a:pt x="542" y="17"/>
                    </a:lnTo>
                    <a:lnTo>
                      <a:pt x="537" y="13"/>
                    </a:lnTo>
                    <a:lnTo>
                      <a:pt x="531" y="8"/>
                    </a:lnTo>
                    <a:lnTo>
                      <a:pt x="524" y="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31847" name="Text Box 32"/>
            <p:cNvSpPr txBox="1">
              <a:spLocks noChangeArrowheads="1"/>
            </p:cNvSpPr>
            <p:nvPr/>
          </p:nvSpPr>
          <p:spPr bwMode="auto">
            <a:xfrm>
              <a:off x="1944" y="3217"/>
              <a:ext cx="569" cy="51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2"/>
                  </a:solidFill>
                </a:rPr>
                <a:t>«  ’@{][</a:t>
              </a:r>
            </a:p>
            <a:p>
              <a:r>
                <a:rPr lang="en-US" sz="1600">
                  <a:solidFill>
                    <a:schemeClr val="bg2"/>
                  </a:solidFill>
                </a:rPr>
                <a:t>~&amp;/:§</a:t>
              </a:r>
              <a:endParaRPr lang="en-US" sz="2400">
                <a:solidFill>
                  <a:schemeClr val="bg2"/>
                </a:solidFill>
              </a:endParaRPr>
            </a:p>
          </p:txBody>
        </p:sp>
      </p:grpSp>
      <p:sp>
        <p:nvSpPr>
          <p:cNvPr id="31750" name="Text Box 33"/>
          <p:cNvSpPr txBox="1">
            <a:spLocks noChangeArrowheads="1"/>
          </p:cNvSpPr>
          <p:nvPr/>
        </p:nvSpPr>
        <p:spPr bwMode="auto">
          <a:xfrm>
            <a:off x="3028950" y="2850257"/>
            <a:ext cx="1014413" cy="4699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bg2"/>
                </a:solidFill>
              </a:rPr>
              <a:t>Algo</a:t>
            </a:r>
          </a:p>
        </p:txBody>
      </p:sp>
      <p:grpSp>
        <p:nvGrpSpPr>
          <p:cNvPr id="31751" name="Group 34"/>
          <p:cNvGrpSpPr>
            <a:grpSpLocks/>
          </p:cNvGrpSpPr>
          <p:nvPr/>
        </p:nvGrpSpPr>
        <p:grpSpPr bwMode="auto">
          <a:xfrm>
            <a:off x="5622925" y="1924744"/>
            <a:ext cx="654050" cy="847725"/>
            <a:chOff x="1788" y="2235"/>
            <a:chExt cx="464" cy="901"/>
          </a:xfrm>
        </p:grpSpPr>
        <p:sp>
          <p:nvSpPr>
            <p:cNvPr id="465955" name="Freeform 35"/>
            <p:cNvSpPr>
              <a:spLocks/>
            </p:cNvSpPr>
            <p:nvPr/>
          </p:nvSpPr>
          <p:spPr bwMode="auto">
            <a:xfrm>
              <a:off x="1788" y="2235"/>
              <a:ext cx="464" cy="901"/>
            </a:xfrm>
            <a:custGeom>
              <a:avLst/>
              <a:gdLst/>
              <a:ahLst/>
              <a:cxnLst>
                <a:cxn ang="0">
                  <a:pos x="333" y="0"/>
                </a:cxn>
                <a:cxn ang="0">
                  <a:pos x="613" y="0"/>
                </a:cxn>
                <a:cxn ang="0">
                  <a:pos x="560" y="69"/>
                </a:cxn>
                <a:cxn ang="0">
                  <a:pos x="396" y="69"/>
                </a:cxn>
                <a:cxn ang="0">
                  <a:pos x="335" y="179"/>
                </a:cxn>
                <a:cxn ang="0">
                  <a:pos x="616" y="179"/>
                </a:cxn>
                <a:cxn ang="0">
                  <a:pos x="559" y="70"/>
                </a:cxn>
                <a:cxn ang="0">
                  <a:pos x="613" y="1"/>
                </a:cxn>
                <a:cxn ang="0">
                  <a:pos x="711" y="172"/>
                </a:cxn>
                <a:cxn ang="0">
                  <a:pos x="764" y="173"/>
                </a:cxn>
                <a:cxn ang="0">
                  <a:pos x="782" y="231"/>
                </a:cxn>
                <a:cxn ang="0">
                  <a:pos x="865" y="231"/>
                </a:cxn>
                <a:cxn ang="0">
                  <a:pos x="867" y="272"/>
                </a:cxn>
                <a:cxn ang="0">
                  <a:pos x="898" y="273"/>
                </a:cxn>
                <a:cxn ang="0">
                  <a:pos x="927" y="273"/>
                </a:cxn>
                <a:cxn ang="0">
                  <a:pos x="927" y="525"/>
                </a:cxn>
                <a:cxn ang="0">
                  <a:pos x="865" y="526"/>
                </a:cxn>
                <a:cxn ang="0">
                  <a:pos x="864" y="579"/>
                </a:cxn>
                <a:cxn ang="0">
                  <a:pos x="785" y="579"/>
                </a:cxn>
                <a:cxn ang="0">
                  <a:pos x="763" y="642"/>
                </a:cxn>
                <a:cxn ang="0">
                  <a:pos x="720" y="643"/>
                </a:cxn>
                <a:cxn ang="0">
                  <a:pos x="716" y="770"/>
                </a:cxn>
                <a:cxn ang="0">
                  <a:pos x="687" y="770"/>
                </a:cxn>
                <a:cxn ang="0">
                  <a:pos x="677" y="790"/>
                </a:cxn>
                <a:cxn ang="0">
                  <a:pos x="677" y="917"/>
                </a:cxn>
                <a:cxn ang="0">
                  <a:pos x="626" y="918"/>
                </a:cxn>
                <a:cxn ang="0">
                  <a:pos x="629" y="1685"/>
                </a:cxn>
                <a:cxn ang="0">
                  <a:pos x="506" y="1801"/>
                </a:cxn>
                <a:cxn ang="0">
                  <a:pos x="348" y="1668"/>
                </a:cxn>
                <a:cxn ang="0">
                  <a:pos x="404" y="1630"/>
                </a:cxn>
                <a:cxn ang="0">
                  <a:pos x="404" y="1586"/>
                </a:cxn>
                <a:cxn ang="0">
                  <a:pos x="348" y="1546"/>
                </a:cxn>
                <a:cxn ang="0">
                  <a:pos x="404" y="1512"/>
                </a:cxn>
                <a:cxn ang="0">
                  <a:pos x="395" y="1497"/>
                </a:cxn>
                <a:cxn ang="0">
                  <a:pos x="347" y="1466"/>
                </a:cxn>
                <a:cxn ang="0">
                  <a:pos x="338" y="1367"/>
                </a:cxn>
                <a:cxn ang="0">
                  <a:pos x="332" y="1357"/>
                </a:cxn>
                <a:cxn ang="0">
                  <a:pos x="405" y="1300"/>
                </a:cxn>
                <a:cxn ang="0">
                  <a:pos x="405" y="1250"/>
                </a:cxn>
                <a:cxn ang="0">
                  <a:pos x="347" y="1192"/>
                </a:cxn>
                <a:cxn ang="0">
                  <a:pos x="404" y="1140"/>
                </a:cxn>
                <a:cxn ang="0">
                  <a:pos x="404" y="1088"/>
                </a:cxn>
                <a:cxn ang="0">
                  <a:pos x="348" y="1021"/>
                </a:cxn>
                <a:cxn ang="0">
                  <a:pos x="337" y="912"/>
                </a:cxn>
                <a:cxn ang="0">
                  <a:pos x="269" y="912"/>
                </a:cxn>
                <a:cxn ang="0">
                  <a:pos x="269" y="765"/>
                </a:cxn>
                <a:cxn ang="0">
                  <a:pos x="228" y="765"/>
                </a:cxn>
                <a:cxn ang="0">
                  <a:pos x="228" y="636"/>
                </a:cxn>
                <a:cxn ang="0">
                  <a:pos x="182" y="636"/>
                </a:cxn>
                <a:cxn ang="0">
                  <a:pos x="162" y="575"/>
                </a:cxn>
                <a:cxn ang="0">
                  <a:pos x="70" y="575"/>
                </a:cxn>
                <a:cxn ang="0">
                  <a:pos x="70" y="521"/>
                </a:cxn>
                <a:cxn ang="0">
                  <a:pos x="0" y="521"/>
                </a:cxn>
                <a:cxn ang="0">
                  <a:pos x="0" y="267"/>
                </a:cxn>
                <a:cxn ang="0">
                  <a:pos x="69" y="267"/>
                </a:cxn>
                <a:cxn ang="0">
                  <a:pos x="69" y="230"/>
                </a:cxn>
                <a:cxn ang="0">
                  <a:pos x="147" y="230"/>
                </a:cxn>
                <a:cxn ang="0">
                  <a:pos x="165" y="214"/>
                </a:cxn>
                <a:cxn ang="0">
                  <a:pos x="183" y="173"/>
                </a:cxn>
                <a:cxn ang="0">
                  <a:pos x="228" y="173"/>
                </a:cxn>
                <a:cxn ang="0">
                  <a:pos x="333" y="0"/>
                </a:cxn>
              </a:cxnLst>
              <a:rect l="0" t="0" r="r" b="b"/>
              <a:pathLst>
                <a:path w="927" h="1801">
                  <a:moveTo>
                    <a:pt x="333" y="0"/>
                  </a:moveTo>
                  <a:lnTo>
                    <a:pt x="613" y="0"/>
                  </a:lnTo>
                  <a:lnTo>
                    <a:pt x="560" y="69"/>
                  </a:lnTo>
                  <a:lnTo>
                    <a:pt x="396" y="69"/>
                  </a:lnTo>
                  <a:lnTo>
                    <a:pt x="335" y="179"/>
                  </a:lnTo>
                  <a:lnTo>
                    <a:pt x="616" y="179"/>
                  </a:lnTo>
                  <a:lnTo>
                    <a:pt x="559" y="70"/>
                  </a:lnTo>
                  <a:lnTo>
                    <a:pt x="613" y="1"/>
                  </a:lnTo>
                  <a:lnTo>
                    <a:pt x="711" y="172"/>
                  </a:lnTo>
                  <a:lnTo>
                    <a:pt x="764" y="173"/>
                  </a:lnTo>
                  <a:lnTo>
                    <a:pt x="782" y="231"/>
                  </a:lnTo>
                  <a:lnTo>
                    <a:pt x="865" y="231"/>
                  </a:lnTo>
                  <a:lnTo>
                    <a:pt x="867" y="272"/>
                  </a:lnTo>
                  <a:lnTo>
                    <a:pt x="898" y="273"/>
                  </a:lnTo>
                  <a:lnTo>
                    <a:pt x="927" y="273"/>
                  </a:lnTo>
                  <a:lnTo>
                    <a:pt x="927" y="525"/>
                  </a:lnTo>
                  <a:lnTo>
                    <a:pt x="865" y="526"/>
                  </a:lnTo>
                  <a:lnTo>
                    <a:pt x="864" y="579"/>
                  </a:lnTo>
                  <a:lnTo>
                    <a:pt x="785" y="579"/>
                  </a:lnTo>
                  <a:lnTo>
                    <a:pt x="763" y="642"/>
                  </a:lnTo>
                  <a:lnTo>
                    <a:pt x="720" y="643"/>
                  </a:lnTo>
                  <a:lnTo>
                    <a:pt x="716" y="770"/>
                  </a:lnTo>
                  <a:lnTo>
                    <a:pt x="687" y="770"/>
                  </a:lnTo>
                  <a:lnTo>
                    <a:pt x="677" y="790"/>
                  </a:lnTo>
                  <a:lnTo>
                    <a:pt x="677" y="917"/>
                  </a:lnTo>
                  <a:lnTo>
                    <a:pt x="626" y="918"/>
                  </a:lnTo>
                  <a:lnTo>
                    <a:pt x="629" y="1685"/>
                  </a:lnTo>
                  <a:lnTo>
                    <a:pt x="506" y="1801"/>
                  </a:lnTo>
                  <a:lnTo>
                    <a:pt x="348" y="1668"/>
                  </a:lnTo>
                  <a:lnTo>
                    <a:pt x="404" y="1630"/>
                  </a:lnTo>
                  <a:lnTo>
                    <a:pt x="404" y="1586"/>
                  </a:lnTo>
                  <a:lnTo>
                    <a:pt x="348" y="1546"/>
                  </a:lnTo>
                  <a:lnTo>
                    <a:pt x="404" y="1512"/>
                  </a:lnTo>
                  <a:lnTo>
                    <a:pt x="395" y="1497"/>
                  </a:lnTo>
                  <a:lnTo>
                    <a:pt x="347" y="1466"/>
                  </a:lnTo>
                  <a:lnTo>
                    <a:pt x="338" y="1367"/>
                  </a:lnTo>
                  <a:lnTo>
                    <a:pt x="332" y="1357"/>
                  </a:lnTo>
                  <a:lnTo>
                    <a:pt x="405" y="1300"/>
                  </a:lnTo>
                  <a:lnTo>
                    <a:pt x="405" y="1250"/>
                  </a:lnTo>
                  <a:lnTo>
                    <a:pt x="347" y="1192"/>
                  </a:lnTo>
                  <a:lnTo>
                    <a:pt x="404" y="1140"/>
                  </a:lnTo>
                  <a:lnTo>
                    <a:pt x="404" y="1088"/>
                  </a:lnTo>
                  <a:lnTo>
                    <a:pt x="348" y="1021"/>
                  </a:lnTo>
                  <a:lnTo>
                    <a:pt x="337" y="912"/>
                  </a:lnTo>
                  <a:lnTo>
                    <a:pt x="269" y="912"/>
                  </a:lnTo>
                  <a:lnTo>
                    <a:pt x="269" y="765"/>
                  </a:lnTo>
                  <a:lnTo>
                    <a:pt x="228" y="765"/>
                  </a:lnTo>
                  <a:lnTo>
                    <a:pt x="228" y="636"/>
                  </a:lnTo>
                  <a:lnTo>
                    <a:pt x="182" y="636"/>
                  </a:lnTo>
                  <a:lnTo>
                    <a:pt x="162" y="575"/>
                  </a:lnTo>
                  <a:lnTo>
                    <a:pt x="70" y="575"/>
                  </a:lnTo>
                  <a:lnTo>
                    <a:pt x="70" y="521"/>
                  </a:lnTo>
                  <a:lnTo>
                    <a:pt x="0" y="521"/>
                  </a:lnTo>
                  <a:lnTo>
                    <a:pt x="0" y="267"/>
                  </a:lnTo>
                  <a:lnTo>
                    <a:pt x="69" y="267"/>
                  </a:lnTo>
                  <a:lnTo>
                    <a:pt x="69" y="230"/>
                  </a:lnTo>
                  <a:lnTo>
                    <a:pt x="147" y="230"/>
                  </a:lnTo>
                  <a:lnTo>
                    <a:pt x="165" y="214"/>
                  </a:lnTo>
                  <a:lnTo>
                    <a:pt x="183" y="173"/>
                  </a:lnTo>
                  <a:lnTo>
                    <a:pt x="228" y="173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414C"/>
            </a:solidFill>
            <a:ln w="9525">
              <a:solidFill>
                <a:schemeClr val="bg2"/>
              </a:solidFill>
              <a:round/>
              <a:headEnd/>
              <a:tailEnd/>
            </a:ln>
            <a:effectLst>
              <a:outerShdw dist="35921" dir="8100000" algn="ctr" rotWithShape="0">
                <a:srgbClr val="9999FF"/>
              </a:outerShdw>
            </a:effectLst>
          </p:spPr>
          <p:txBody>
            <a:bodyPr/>
            <a:lstStyle/>
            <a:p>
              <a:pPr>
                <a:defRPr/>
              </a:pPr>
              <a:endParaRPr lang="fr-FR"/>
            </a:p>
          </p:txBody>
        </p:sp>
        <p:grpSp>
          <p:nvGrpSpPr>
            <p:cNvPr id="31833" name="Group 36"/>
            <p:cNvGrpSpPr>
              <a:grpSpLocks/>
            </p:cNvGrpSpPr>
            <p:nvPr/>
          </p:nvGrpSpPr>
          <p:grpSpPr bwMode="auto">
            <a:xfrm>
              <a:off x="1826" y="2373"/>
              <a:ext cx="396" cy="763"/>
              <a:chOff x="1826" y="2373"/>
              <a:chExt cx="396" cy="763"/>
            </a:xfrm>
          </p:grpSpPr>
          <p:grpSp>
            <p:nvGrpSpPr>
              <p:cNvPr id="31834" name="Group 37"/>
              <p:cNvGrpSpPr>
                <a:grpSpLocks/>
              </p:cNvGrpSpPr>
              <p:nvPr/>
            </p:nvGrpSpPr>
            <p:grpSpPr bwMode="auto">
              <a:xfrm>
                <a:off x="1843" y="2373"/>
                <a:ext cx="354" cy="103"/>
                <a:chOff x="1283" y="1883"/>
                <a:chExt cx="354" cy="103"/>
              </a:xfrm>
            </p:grpSpPr>
            <p:sp>
              <p:nvSpPr>
                <p:cNvPr id="31844" name="Freeform 38"/>
                <p:cNvSpPr>
                  <a:spLocks/>
                </p:cNvSpPr>
                <p:nvPr/>
              </p:nvSpPr>
              <p:spPr bwMode="auto">
                <a:xfrm>
                  <a:off x="1283" y="1883"/>
                  <a:ext cx="328" cy="103"/>
                </a:xfrm>
                <a:custGeom>
                  <a:avLst/>
                  <a:gdLst>
                    <a:gd name="T0" fmla="*/ 0 w 656"/>
                    <a:gd name="T1" fmla="*/ 53 h 206"/>
                    <a:gd name="T2" fmla="*/ 28 w 656"/>
                    <a:gd name="T3" fmla="*/ 0 h 206"/>
                    <a:gd name="T4" fmla="*/ 328 w 656"/>
                    <a:gd name="T5" fmla="*/ 0 h 206"/>
                    <a:gd name="T6" fmla="*/ 326 w 656"/>
                    <a:gd name="T7" fmla="*/ 4 h 206"/>
                    <a:gd name="T8" fmla="*/ 32 w 656"/>
                    <a:gd name="T9" fmla="*/ 4 h 206"/>
                    <a:gd name="T10" fmla="*/ 5 w 656"/>
                    <a:gd name="T11" fmla="*/ 53 h 206"/>
                    <a:gd name="T12" fmla="*/ 31 w 656"/>
                    <a:gd name="T13" fmla="*/ 100 h 206"/>
                    <a:gd name="T14" fmla="*/ 26 w 656"/>
                    <a:gd name="T15" fmla="*/ 103 h 206"/>
                    <a:gd name="T16" fmla="*/ 0 w 656"/>
                    <a:gd name="T17" fmla="*/ 53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0" y="107"/>
                      </a:moveTo>
                      <a:lnTo>
                        <a:pt x="57" y="0"/>
                      </a:lnTo>
                      <a:lnTo>
                        <a:pt x="656" y="0"/>
                      </a:lnTo>
                      <a:lnTo>
                        <a:pt x="651" y="8"/>
                      </a:lnTo>
                      <a:lnTo>
                        <a:pt x="64" y="8"/>
                      </a:lnTo>
                      <a:lnTo>
                        <a:pt x="11" y="107"/>
                      </a:lnTo>
                      <a:lnTo>
                        <a:pt x="63" y="200"/>
                      </a:lnTo>
                      <a:lnTo>
                        <a:pt x="53" y="206"/>
                      </a:lnTo>
                      <a:lnTo>
                        <a:pt x="0" y="107"/>
                      </a:lnTo>
                      <a:close/>
                    </a:path>
                  </a:pathLst>
                </a:custGeom>
                <a:solidFill>
                  <a:srgbClr val="FF414C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45" name="Freeform 39"/>
                <p:cNvSpPr>
                  <a:spLocks/>
                </p:cNvSpPr>
                <p:nvPr/>
              </p:nvSpPr>
              <p:spPr bwMode="auto">
                <a:xfrm>
                  <a:off x="1309" y="1883"/>
                  <a:ext cx="328" cy="103"/>
                </a:xfrm>
                <a:custGeom>
                  <a:avLst/>
                  <a:gdLst>
                    <a:gd name="T0" fmla="*/ 328 w 656"/>
                    <a:gd name="T1" fmla="*/ 49 h 206"/>
                    <a:gd name="T2" fmla="*/ 300 w 656"/>
                    <a:gd name="T3" fmla="*/ 103 h 206"/>
                    <a:gd name="T4" fmla="*/ 0 w 656"/>
                    <a:gd name="T5" fmla="*/ 103 h 206"/>
                    <a:gd name="T6" fmla="*/ 3 w 656"/>
                    <a:gd name="T7" fmla="*/ 100 h 206"/>
                    <a:gd name="T8" fmla="*/ 296 w 656"/>
                    <a:gd name="T9" fmla="*/ 100 h 206"/>
                    <a:gd name="T10" fmla="*/ 323 w 656"/>
                    <a:gd name="T11" fmla="*/ 49 h 206"/>
                    <a:gd name="T12" fmla="*/ 297 w 656"/>
                    <a:gd name="T13" fmla="*/ 3 h 206"/>
                    <a:gd name="T14" fmla="*/ 302 w 656"/>
                    <a:gd name="T15" fmla="*/ 0 h 206"/>
                    <a:gd name="T16" fmla="*/ 328 w 656"/>
                    <a:gd name="T17" fmla="*/ 49 h 20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656"/>
                    <a:gd name="T28" fmla="*/ 0 h 206"/>
                    <a:gd name="T29" fmla="*/ 656 w 656"/>
                    <a:gd name="T30" fmla="*/ 206 h 206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656" h="206">
                      <a:moveTo>
                        <a:pt x="656" y="98"/>
                      </a:moveTo>
                      <a:lnTo>
                        <a:pt x="599" y="206"/>
                      </a:lnTo>
                      <a:lnTo>
                        <a:pt x="0" y="206"/>
                      </a:lnTo>
                      <a:lnTo>
                        <a:pt x="5" y="199"/>
                      </a:lnTo>
                      <a:lnTo>
                        <a:pt x="592" y="199"/>
                      </a:lnTo>
                      <a:lnTo>
                        <a:pt x="645" y="98"/>
                      </a:lnTo>
                      <a:lnTo>
                        <a:pt x="593" y="6"/>
                      </a:lnTo>
                      <a:lnTo>
                        <a:pt x="603" y="0"/>
                      </a:lnTo>
                      <a:lnTo>
                        <a:pt x="656" y="98"/>
                      </a:lnTo>
                      <a:close/>
                    </a:path>
                  </a:pathLst>
                </a:custGeom>
                <a:solidFill>
                  <a:srgbClr val="FF414C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31835" name="Group 40"/>
              <p:cNvGrpSpPr>
                <a:grpSpLocks/>
              </p:cNvGrpSpPr>
              <p:nvPr/>
            </p:nvGrpSpPr>
            <p:grpSpPr bwMode="auto">
              <a:xfrm>
                <a:off x="1826" y="2498"/>
                <a:ext cx="396" cy="638"/>
                <a:chOff x="1254" y="2000"/>
                <a:chExt cx="396" cy="638"/>
              </a:xfrm>
            </p:grpSpPr>
            <p:sp>
              <p:nvSpPr>
                <p:cNvPr id="31836" name="Freeform 41"/>
                <p:cNvSpPr>
                  <a:spLocks/>
                </p:cNvSpPr>
                <p:nvPr/>
              </p:nvSpPr>
              <p:spPr bwMode="auto">
                <a:xfrm>
                  <a:off x="1434" y="2125"/>
                  <a:ext cx="11" cy="492"/>
                </a:xfrm>
                <a:custGeom>
                  <a:avLst/>
                  <a:gdLst>
                    <a:gd name="T0" fmla="*/ 11 w 20"/>
                    <a:gd name="T1" fmla="*/ 0 h 985"/>
                    <a:gd name="T2" fmla="*/ 10 w 20"/>
                    <a:gd name="T3" fmla="*/ 492 h 985"/>
                    <a:gd name="T4" fmla="*/ 1 w 20"/>
                    <a:gd name="T5" fmla="*/ 484 h 985"/>
                    <a:gd name="T6" fmla="*/ 0 w 20"/>
                    <a:gd name="T7" fmla="*/ 15 h 985"/>
                    <a:gd name="T8" fmla="*/ 11 w 20"/>
                    <a:gd name="T9" fmla="*/ 0 h 98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985"/>
                    <a:gd name="T17" fmla="*/ 20 w 20"/>
                    <a:gd name="T18" fmla="*/ 985 h 98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985">
                      <a:moveTo>
                        <a:pt x="20" y="0"/>
                      </a:moveTo>
                      <a:lnTo>
                        <a:pt x="19" y="985"/>
                      </a:lnTo>
                      <a:lnTo>
                        <a:pt x="2" y="969"/>
                      </a:lnTo>
                      <a:lnTo>
                        <a:pt x="0" y="30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FF414C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37" name="Freeform 42"/>
                <p:cNvSpPr>
                  <a:spLocks/>
                </p:cNvSpPr>
                <p:nvPr/>
              </p:nvSpPr>
              <p:spPr bwMode="auto">
                <a:xfrm>
                  <a:off x="1491" y="2138"/>
                  <a:ext cx="9" cy="480"/>
                </a:xfrm>
                <a:custGeom>
                  <a:avLst/>
                  <a:gdLst>
                    <a:gd name="T0" fmla="*/ 7 w 19"/>
                    <a:gd name="T1" fmla="*/ 0 h 961"/>
                    <a:gd name="T2" fmla="*/ 9 w 19"/>
                    <a:gd name="T3" fmla="*/ 472 h 961"/>
                    <a:gd name="T4" fmla="*/ 1 w 19"/>
                    <a:gd name="T5" fmla="*/ 480 h 961"/>
                    <a:gd name="T6" fmla="*/ 0 w 19"/>
                    <a:gd name="T7" fmla="*/ 39 h 961"/>
                    <a:gd name="T8" fmla="*/ 7 w 19"/>
                    <a:gd name="T9" fmla="*/ 0 h 9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"/>
                    <a:gd name="T16" fmla="*/ 0 h 961"/>
                    <a:gd name="T17" fmla="*/ 19 w 19"/>
                    <a:gd name="T18" fmla="*/ 961 h 9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" h="961">
                      <a:moveTo>
                        <a:pt x="15" y="0"/>
                      </a:moveTo>
                      <a:lnTo>
                        <a:pt x="19" y="944"/>
                      </a:lnTo>
                      <a:lnTo>
                        <a:pt x="2" y="961"/>
                      </a:lnTo>
                      <a:lnTo>
                        <a:pt x="0" y="78"/>
                      </a:lnTo>
                      <a:lnTo>
                        <a:pt x="15" y="0"/>
                      </a:lnTo>
                      <a:close/>
                    </a:path>
                  </a:pathLst>
                </a:custGeom>
                <a:solidFill>
                  <a:srgbClr val="FF414C"/>
                </a:solidFill>
                <a:ln w="3175" cmpd="sng">
                  <a:solidFill>
                    <a:schemeClr val="bg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31838" name="Group 43"/>
                <p:cNvGrpSpPr>
                  <a:grpSpLocks/>
                </p:cNvGrpSpPr>
                <p:nvPr/>
              </p:nvGrpSpPr>
              <p:grpSpPr bwMode="auto">
                <a:xfrm>
                  <a:off x="1254" y="2000"/>
                  <a:ext cx="396" cy="638"/>
                  <a:chOff x="1254" y="2000"/>
                  <a:chExt cx="396" cy="638"/>
                </a:xfrm>
              </p:grpSpPr>
              <p:sp>
                <p:nvSpPr>
                  <p:cNvPr id="31839" name="Rectangle 44"/>
                  <p:cNvSpPr>
                    <a:spLocks noChangeArrowheads="1"/>
                  </p:cNvSpPr>
                  <p:nvPr/>
                </p:nvSpPr>
                <p:spPr bwMode="auto">
                  <a:xfrm>
                    <a:off x="1254" y="2000"/>
                    <a:ext cx="396" cy="12"/>
                  </a:xfrm>
                  <a:prstGeom prst="rect">
                    <a:avLst/>
                  </a:prstGeom>
                  <a:solidFill>
                    <a:srgbClr val="FF414C"/>
                  </a:solid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40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1335" y="2059"/>
                    <a:ext cx="242" cy="11"/>
                  </a:xfrm>
                  <a:prstGeom prst="rect">
                    <a:avLst/>
                  </a:prstGeom>
                  <a:solidFill>
                    <a:srgbClr val="FF414C"/>
                  </a:solidFill>
                  <a:ln w="3175">
                    <a:solidFill>
                      <a:schemeClr val="bg2"/>
                    </a:solidFill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41" name="Freeform 46"/>
                  <p:cNvSpPr>
                    <a:spLocks/>
                  </p:cNvSpPr>
                  <p:nvPr/>
                </p:nvSpPr>
                <p:spPr bwMode="auto">
                  <a:xfrm>
                    <a:off x="1468" y="2139"/>
                    <a:ext cx="31" cy="499"/>
                  </a:xfrm>
                  <a:custGeom>
                    <a:avLst/>
                    <a:gdLst>
                      <a:gd name="T0" fmla="*/ 31 w 60"/>
                      <a:gd name="T1" fmla="*/ 0 h 1000"/>
                      <a:gd name="T2" fmla="*/ 24 w 60"/>
                      <a:gd name="T3" fmla="*/ 32 h 1000"/>
                      <a:gd name="T4" fmla="*/ 12 w 60"/>
                      <a:gd name="T5" fmla="*/ 60 h 1000"/>
                      <a:gd name="T6" fmla="*/ 12 w 60"/>
                      <a:gd name="T7" fmla="*/ 490 h 1000"/>
                      <a:gd name="T8" fmla="*/ 2 w 60"/>
                      <a:gd name="T9" fmla="*/ 499 h 1000"/>
                      <a:gd name="T10" fmla="*/ 0 w 60"/>
                      <a:gd name="T11" fmla="*/ 52 h 1000"/>
                      <a:gd name="T12" fmla="*/ 31 w 60"/>
                      <a:gd name="T13" fmla="*/ 0 h 1000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60"/>
                      <a:gd name="T22" fmla="*/ 0 h 1000"/>
                      <a:gd name="T23" fmla="*/ 60 w 60"/>
                      <a:gd name="T24" fmla="*/ 1000 h 1000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60" h="1000">
                        <a:moveTo>
                          <a:pt x="60" y="0"/>
                        </a:moveTo>
                        <a:lnTo>
                          <a:pt x="46" y="65"/>
                        </a:lnTo>
                        <a:lnTo>
                          <a:pt x="23" y="121"/>
                        </a:lnTo>
                        <a:lnTo>
                          <a:pt x="23" y="981"/>
                        </a:lnTo>
                        <a:lnTo>
                          <a:pt x="4" y="1000"/>
                        </a:lnTo>
                        <a:lnTo>
                          <a:pt x="0" y="105"/>
                        </a:lnTo>
                        <a:lnTo>
                          <a:pt x="60" y="0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42" name="Freeform 47"/>
                  <p:cNvSpPr>
                    <a:spLocks/>
                  </p:cNvSpPr>
                  <p:nvPr/>
                </p:nvSpPr>
                <p:spPr bwMode="auto">
                  <a:xfrm>
                    <a:off x="1352" y="2120"/>
                    <a:ext cx="212" cy="75"/>
                  </a:xfrm>
                  <a:custGeom>
                    <a:avLst/>
                    <a:gdLst>
                      <a:gd name="T0" fmla="*/ 36 w 422"/>
                      <a:gd name="T1" fmla="*/ 75 h 151"/>
                      <a:gd name="T2" fmla="*/ 22 w 422"/>
                      <a:gd name="T3" fmla="*/ 58 h 151"/>
                      <a:gd name="T4" fmla="*/ 22 w 422"/>
                      <a:gd name="T5" fmla="*/ 9 h 151"/>
                      <a:gd name="T6" fmla="*/ 0 w 422"/>
                      <a:gd name="T7" fmla="*/ 9 h 151"/>
                      <a:gd name="T8" fmla="*/ 0 w 422"/>
                      <a:gd name="T9" fmla="*/ 0 h 151"/>
                      <a:gd name="T10" fmla="*/ 212 w 422"/>
                      <a:gd name="T11" fmla="*/ 0 h 151"/>
                      <a:gd name="T12" fmla="*/ 206 w 422"/>
                      <a:gd name="T13" fmla="*/ 9 h 151"/>
                      <a:gd name="T14" fmla="*/ 92 w 422"/>
                      <a:gd name="T15" fmla="*/ 9 h 151"/>
                      <a:gd name="T16" fmla="*/ 82 w 422"/>
                      <a:gd name="T17" fmla="*/ 23 h 151"/>
                      <a:gd name="T18" fmla="*/ 40 w 422"/>
                      <a:gd name="T19" fmla="*/ 23 h 151"/>
                      <a:gd name="T20" fmla="*/ 36 w 422"/>
                      <a:gd name="T21" fmla="*/ 75 h 151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w 422"/>
                      <a:gd name="T34" fmla="*/ 0 h 151"/>
                      <a:gd name="T35" fmla="*/ 422 w 422"/>
                      <a:gd name="T36" fmla="*/ 151 h 151"/>
                    </a:gdLst>
                    <a:ahLst/>
                    <a:cxnLst>
                      <a:cxn ang="T22">
                        <a:pos x="T0" y="T1"/>
                      </a:cxn>
                      <a:cxn ang="T23">
                        <a:pos x="T2" y="T3"/>
                      </a:cxn>
                      <a:cxn ang="T24">
                        <a:pos x="T4" y="T5"/>
                      </a:cxn>
                      <a:cxn ang="T25">
                        <a:pos x="T6" y="T7"/>
                      </a:cxn>
                      <a:cxn ang="T26">
                        <a:pos x="T8" y="T9"/>
                      </a:cxn>
                      <a:cxn ang="T27">
                        <a:pos x="T10" y="T11"/>
                      </a:cxn>
                      <a:cxn ang="T28">
                        <a:pos x="T12" y="T13"/>
                      </a:cxn>
                      <a:cxn ang="T29">
                        <a:pos x="T14" y="T15"/>
                      </a:cxn>
                      <a:cxn ang="T30">
                        <a:pos x="T16" y="T17"/>
                      </a:cxn>
                      <a:cxn ang="T31">
                        <a:pos x="T18" y="T19"/>
                      </a:cxn>
                      <a:cxn ang="T32">
                        <a:pos x="T20" y="T21"/>
                      </a:cxn>
                    </a:cxnLst>
                    <a:rect l="T33" t="T34" r="T35" b="T36"/>
                    <a:pathLst>
                      <a:path w="422" h="151">
                        <a:moveTo>
                          <a:pt x="71" y="151"/>
                        </a:moveTo>
                        <a:lnTo>
                          <a:pt x="43" y="117"/>
                        </a:lnTo>
                        <a:lnTo>
                          <a:pt x="43" y="18"/>
                        </a:lnTo>
                        <a:lnTo>
                          <a:pt x="0" y="18"/>
                        </a:lnTo>
                        <a:lnTo>
                          <a:pt x="0" y="0"/>
                        </a:lnTo>
                        <a:lnTo>
                          <a:pt x="422" y="0"/>
                        </a:lnTo>
                        <a:lnTo>
                          <a:pt x="411" y="18"/>
                        </a:lnTo>
                        <a:lnTo>
                          <a:pt x="183" y="18"/>
                        </a:lnTo>
                        <a:lnTo>
                          <a:pt x="164" y="46"/>
                        </a:lnTo>
                        <a:lnTo>
                          <a:pt x="80" y="46"/>
                        </a:lnTo>
                        <a:lnTo>
                          <a:pt x="71" y="151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43" name="Freeform 48"/>
                  <p:cNvSpPr>
                    <a:spLocks/>
                  </p:cNvSpPr>
                  <p:nvPr/>
                </p:nvSpPr>
                <p:spPr bwMode="auto">
                  <a:xfrm>
                    <a:off x="1299" y="2025"/>
                    <a:ext cx="313" cy="10"/>
                  </a:xfrm>
                  <a:custGeom>
                    <a:avLst/>
                    <a:gdLst>
                      <a:gd name="T0" fmla="*/ 0 w 624"/>
                      <a:gd name="T1" fmla="*/ 0 h 21"/>
                      <a:gd name="T2" fmla="*/ 313 w 624"/>
                      <a:gd name="T3" fmla="*/ 0 h 21"/>
                      <a:gd name="T4" fmla="*/ 310 w 624"/>
                      <a:gd name="T5" fmla="*/ 10 h 21"/>
                      <a:gd name="T6" fmla="*/ 3 w 624"/>
                      <a:gd name="T7" fmla="*/ 10 h 21"/>
                      <a:gd name="T8" fmla="*/ 0 w 624"/>
                      <a:gd name="T9" fmla="*/ 0 h 2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624"/>
                      <a:gd name="T16" fmla="*/ 0 h 21"/>
                      <a:gd name="T17" fmla="*/ 624 w 624"/>
                      <a:gd name="T18" fmla="*/ 21 h 2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624" h="21">
                        <a:moveTo>
                          <a:pt x="0" y="1"/>
                        </a:moveTo>
                        <a:lnTo>
                          <a:pt x="624" y="0"/>
                        </a:lnTo>
                        <a:lnTo>
                          <a:pt x="618" y="20"/>
                        </a:lnTo>
                        <a:lnTo>
                          <a:pt x="5" y="21"/>
                        </a:lnTo>
                        <a:lnTo>
                          <a:pt x="0" y="1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</p:grpSp>
      </p:grpSp>
      <p:sp>
        <p:nvSpPr>
          <p:cNvPr id="31752" name="Text Box 49"/>
          <p:cNvSpPr txBox="1">
            <a:spLocks noChangeArrowheads="1"/>
          </p:cNvSpPr>
          <p:nvPr/>
        </p:nvSpPr>
        <p:spPr bwMode="auto">
          <a:xfrm>
            <a:off x="5532438" y="2839144"/>
            <a:ext cx="1012825" cy="46990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rgbClr val="FFFFFF"/>
              </a:gs>
            </a:gsLst>
            <a:lin ang="5400000" scaled="1"/>
          </a:gradFill>
          <a:ln w="12700">
            <a:solidFill>
              <a:schemeClr val="bg2"/>
            </a:solidFill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sz="2400">
                <a:solidFill>
                  <a:schemeClr val="bg2"/>
                </a:solidFill>
              </a:rPr>
              <a:t>Algo</a:t>
            </a:r>
          </a:p>
        </p:txBody>
      </p:sp>
      <p:sp>
        <p:nvSpPr>
          <p:cNvPr id="31753" name="AutoShape 50"/>
          <p:cNvSpPr>
            <a:spLocks noChangeArrowheads="1"/>
          </p:cNvSpPr>
          <p:nvPr/>
        </p:nvSpPr>
        <p:spPr bwMode="auto">
          <a:xfrm>
            <a:off x="5464175" y="3369369"/>
            <a:ext cx="1150938" cy="460375"/>
          </a:xfrm>
          <a:custGeom>
            <a:avLst/>
            <a:gdLst>
              <a:gd name="T0" fmla="*/ 45995049 w 21600"/>
              <a:gd name="T1" fmla="*/ 0 h 21600"/>
              <a:gd name="T2" fmla="*/ 0 w 21600"/>
              <a:gd name="T3" fmla="*/ 4906148 h 21600"/>
              <a:gd name="T4" fmla="*/ 45995049 w 21600"/>
              <a:gd name="T5" fmla="*/ 9812274 h 21600"/>
              <a:gd name="T6" fmla="*/ 61326777 w 21600"/>
              <a:gd name="T7" fmla="*/ 490614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000924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1754" name="AutoShape 51"/>
          <p:cNvSpPr>
            <a:spLocks noChangeArrowheads="1"/>
          </p:cNvSpPr>
          <p:nvPr/>
        </p:nvSpPr>
        <p:spPr bwMode="auto">
          <a:xfrm>
            <a:off x="2962275" y="3369369"/>
            <a:ext cx="1149350" cy="460375"/>
          </a:xfrm>
          <a:custGeom>
            <a:avLst/>
            <a:gdLst>
              <a:gd name="T0" fmla="*/ 45868214 w 21600"/>
              <a:gd name="T1" fmla="*/ 0 h 21600"/>
              <a:gd name="T2" fmla="*/ 0 w 21600"/>
              <a:gd name="T3" fmla="*/ 4906148 h 21600"/>
              <a:gd name="T4" fmla="*/ 45868214 w 21600"/>
              <a:gd name="T5" fmla="*/ 9812274 h 21600"/>
              <a:gd name="T6" fmla="*/ 61157663 w 21600"/>
              <a:gd name="T7" fmla="*/ 4906148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gradFill rotWithShape="0">
            <a:gsLst>
              <a:gs pos="0">
                <a:srgbClr val="000924"/>
              </a:gs>
              <a:gs pos="100000">
                <a:srgbClr val="FFFFFF"/>
              </a:gs>
            </a:gsLst>
            <a:lin ang="0" scaled="1"/>
          </a:gra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31755" name="Rectangle 5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15144"/>
            <a:ext cx="8991600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buClr>
                <a:srgbClr val="C0FEF9"/>
              </a:buClr>
              <a:buSzPct val="70000"/>
              <a:buFont typeface="Monotype Sorts" pitchFamily="2" charset="2"/>
              <a:buNone/>
            </a:pPr>
            <a:r>
              <a:rPr lang="en-US" sz="2400">
                <a:solidFill>
                  <a:schemeClr val="bg2"/>
                </a:solidFill>
              </a:rPr>
              <a:t>Message ’s confidentiality: receiver’s public key/private key</a:t>
            </a:r>
          </a:p>
        </p:txBody>
      </p:sp>
      <p:sp>
        <p:nvSpPr>
          <p:cNvPr id="31756" name="WordArt 53"/>
          <p:cNvSpPr>
            <a:spLocks noChangeArrowheads="1" noChangeShapeType="1" noTextEdit="1"/>
          </p:cNvSpPr>
          <p:nvPr/>
        </p:nvSpPr>
        <p:spPr bwMode="auto">
          <a:xfrm>
            <a:off x="5562600" y="2305744"/>
            <a:ext cx="857250" cy="4953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KsB</a:t>
            </a:r>
          </a:p>
        </p:txBody>
      </p:sp>
      <p:sp>
        <p:nvSpPr>
          <p:cNvPr id="31757" name="WordArt 54"/>
          <p:cNvSpPr>
            <a:spLocks noChangeArrowheads="1" noChangeShapeType="1" noTextEdit="1"/>
          </p:cNvSpPr>
          <p:nvPr/>
        </p:nvSpPr>
        <p:spPr bwMode="auto">
          <a:xfrm>
            <a:off x="2971800" y="2229544"/>
            <a:ext cx="9144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KpB</a:t>
            </a:r>
          </a:p>
        </p:txBody>
      </p:sp>
      <p:grpSp>
        <p:nvGrpSpPr>
          <p:cNvPr id="31758" name="Group 55"/>
          <p:cNvGrpSpPr>
            <a:grpSpLocks/>
          </p:cNvGrpSpPr>
          <p:nvPr/>
        </p:nvGrpSpPr>
        <p:grpSpPr bwMode="auto">
          <a:xfrm>
            <a:off x="457200" y="4134544"/>
            <a:ext cx="9601200" cy="4191000"/>
            <a:chOff x="96" y="2352"/>
            <a:chExt cx="6048" cy="2640"/>
          </a:xfrm>
        </p:grpSpPr>
        <p:sp>
          <p:nvSpPr>
            <p:cNvPr id="31773" name="Rectangle 56"/>
            <p:cNvSpPr>
              <a:spLocks noChangeArrowheads="1"/>
            </p:cNvSpPr>
            <p:nvPr/>
          </p:nvSpPr>
          <p:spPr bwMode="auto">
            <a:xfrm>
              <a:off x="96" y="2352"/>
              <a:ext cx="6048" cy="2640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/>
            <a:lstStyle/>
            <a:p>
              <a:pPr marL="342900" indent="-3429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C0FEF9"/>
                </a:buClr>
                <a:buSzPct val="70000"/>
                <a:buFont typeface="Monotype Sorts" pitchFamily="2" charset="2"/>
                <a:buNone/>
              </a:pPr>
              <a:r>
                <a:rPr lang="en-US" sz="2400">
                  <a:solidFill>
                    <a:schemeClr val="bg2"/>
                  </a:solidFill>
                  <a:latin typeface="Times New Roman" pitchFamily="18" charset="0"/>
                </a:rPr>
                <a:t>Sender ’s authentication: sender ’s public key/private key</a:t>
              </a:r>
            </a:p>
            <a:p>
              <a:pPr marL="342900" indent="-342900" eaLnBrk="0" hangingPunct="0">
                <a:lnSpc>
                  <a:spcPct val="120000"/>
                </a:lnSpc>
                <a:spcBef>
                  <a:spcPct val="20000"/>
                </a:spcBef>
                <a:buClr>
                  <a:srgbClr val="C0FEF9"/>
                </a:buClr>
                <a:buSzPct val="70000"/>
                <a:buFont typeface="Monotype Sorts" pitchFamily="2" charset="2"/>
                <a:buNone/>
              </a:pPr>
              <a:endParaRPr lang="en-US" sz="200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31774" name="Group 57"/>
            <p:cNvGrpSpPr>
              <a:grpSpLocks/>
            </p:cNvGrpSpPr>
            <p:nvPr/>
          </p:nvGrpSpPr>
          <p:grpSpPr bwMode="auto">
            <a:xfrm>
              <a:off x="1759" y="2688"/>
              <a:ext cx="412" cy="534"/>
              <a:chOff x="1788" y="2235"/>
              <a:chExt cx="464" cy="901"/>
            </a:xfrm>
          </p:grpSpPr>
          <p:sp>
            <p:nvSpPr>
              <p:cNvPr id="465978" name="Freeform 58"/>
              <p:cNvSpPr>
                <a:spLocks/>
              </p:cNvSpPr>
              <p:nvPr/>
            </p:nvSpPr>
            <p:spPr bwMode="auto">
              <a:xfrm>
                <a:off x="1788" y="2235"/>
                <a:ext cx="464" cy="901"/>
              </a:xfrm>
              <a:custGeom>
                <a:avLst/>
                <a:gdLst/>
                <a:ahLst/>
                <a:cxnLst>
                  <a:cxn ang="0">
                    <a:pos x="333" y="0"/>
                  </a:cxn>
                  <a:cxn ang="0">
                    <a:pos x="613" y="0"/>
                  </a:cxn>
                  <a:cxn ang="0">
                    <a:pos x="560" y="69"/>
                  </a:cxn>
                  <a:cxn ang="0">
                    <a:pos x="396" y="69"/>
                  </a:cxn>
                  <a:cxn ang="0">
                    <a:pos x="335" y="179"/>
                  </a:cxn>
                  <a:cxn ang="0">
                    <a:pos x="616" y="179"/>
                  </a:cxn>
                  <a:cxn ang="0">
                    <a:pos x="559" y="70"/>
                  </a:cxn>
                  <a:cxn ang="0">
                    <a:pos x="613" y="1"/>
                  </a:cxn>
                  <a:cxn ang="0">
                    <a:pos x="711" y="172"/>
                  </a:cxn>
                  <a:cxn ang="0">
                    <a:pos x="764" y="173"/>
                  </a:cxn>
                  <a:cxn ang="0">
                    <a:pos x="782" y="231"/>
                  </a:cxn>
                  <a:cxn ang="0">
                    <a:pos x="865" y="231"/>
                  </a:cxn>
                  <a:cxn ang="0">
                    <a:pos x="867" y="272"/>
                  </a:cxn>
                  <a:cxn ang="0">
                    <a:pos x="898" y="273"/>
                  </a:cxn>
                  <a:cxn ang="0">
                    <a:pos x="927" y="273"/>
                  </a:cxn>
                  <a:cxn ang="0">
                    <a:pos x="927" y="525"/>
                  </a:cxn>
                  <a:cxn ang="0">
                    <a:pos x="865" y="526"/>
                  </a:cxn>
                  <a:cxn ang="0">
                    <a:pos x="864" y="579"/>
                  </a:cxn>
                  <a:cxn ang="0">
                    <a:pos x="785" y="579"/>
                  </a:cxn>
                  <a:cxn ang="0">
                    <a:pos x="763" y="642"/>
                  </a:cxn>
                  <a:cxn ang="0">
                    <a:pos x="720" y="643"/>
                  </a:cxn>
                  <a:cxn ang="0">
                    <a:pos x="716" y="770"/>
                  </a:cxn>
                  <a:cxn ang="0">
                    <a:pos x="687" y="770"/>
                  </a:cxn>
                  <a:cxn ang="0">
                    <a:pos x="677" y="790"/>
                  </a:cxn>
                  <a:cxn ang="0">
                    <a:pos x="677" y="917"/>
                  </a:cxn>
                  <a:cxn ang="0">
                    <a:pos x="626" y="918"/>
                  </a:cxn>
                  <a:cxn ang="0">
                    <a:pos x="629" y="1685"/>
                  </a:cxn>
                  <a:cxn ang="0">
                    <a:pos x="506" y="1801"/>
                  </a:cxn>
                  <a:cxn ang="0">
                    <a:pos x="348" y="1668"/>
                  </a:cxn>
                  <a:cxn ang="0">
                    <a:pos x="404" y="1630"/>
                  </a:cxn>
                  <a:cxn ang="0">
                    <a:pos x="404" y="1586"/>
                  </a:cxn>
                  <a:cxn ang="0">
                    <a:pos x="348" y="1546"/>
                  </a:cxn>
                  <a:cxn ang="0">
                    <a:pos x="404" y="1512"/>
                  </a:cxn>
                  <a:cxn ang="0">
                    <a:pos x="395" y="1497"/>
                  </a:cxn>
                  <a:cxn ang="0">
                    <a:pos x="347" y="1466"/>
                  </a:cxn>
                  <a:cxn ang="0">
                    <a:pos x="338" y="1367"/>
                  </a:cxn>
                  <a:cxn ang="0">
                    <a:pos x="332" y="1357"/>
                  </a:cxn>
                  <a:cxn ang="0">
                    <a:pos x="405" y="1300"/>
                  </a:cxn>
                  <a:cxn ang="0">
                    <a:pos x="405" y="1250"/>
                  </a:cxn>
                  <a:cxn ang="0">
                    <a:pos x="347" y="1192"/>
                  </a:cxn>
                  <a:cxn ang="0">
                    <a:pos x="404" y="1140"/>
                  </a:cxn>
                  <a:cxn ang="0">
                    <a:pos x="404" y="1088"/>
                  </a:cxn>
                  <a:cxn ang="0">
                    <a:pos x="348" y="1021"/>
                  </a:cxn>
                  <a:cxn ang="0">
                    <a:pos x="337" y="912"/>
                  </a:cxn>
                  <a:cxn ang="0">
                    <a:pos x="269" y="912"/>
                  </a:cxn>
                  <a:cxn ang="0">
                    <a:pos x="269" y="765"/>
                  </a:cxn>
                  <a:cxn ang="0">
                    <a:pos x="228" y="765"/>
                  </a:cxn>
                  <a:cxn ang="0">
                    <a:pos x="228" y="636"/>
                  </a:cxn>
                  <a:cxn ang="0">
                    <a:pos x="182" y="636"/>
                  </a:cxn>
                  <a:cxn ang="0">
                    <a:pos x="162" y="575"/>
                  </a:cxn>
                  <a:cxn ang="0">
                    <a:pos x="70" y="575"/>
                  </a:cxn>
                  <a:cxn ang="0">
                    <a:pos x="70" y="521"/>
                  </a:cxn>
                  <a:cxn ang="0">
                    <a:pos x="0" y="521"/>
                  </a:cxn>
                  <a:cxn ang="0">
                    <a:pos x="0" y="267"/>
                  </a:cxn>
                  <a:cxn ang="0">
                    <a:pos x="69" y="267"/>
                  </a:cxn>
                  <a:cxn ang="0">
                    <a:pos x="69" y="230"/>
                  </a:cxn>
                  <a:cxn ang="0">
                    <a:pos x="147" y="230"/>
                  </a:cxn>
                  <a:cxn ang="0">
                    <a:pos x="165" y="214"/>
                  </a:cxn>
                  <a:cxn ang="0">
                    <a:pos x="183" y="173"/>
                  </a:cxn>
                  <a:cxn ang="0">
                    <a:pos x="228" y="173"/>
                  </a:cxn>
                  <a:cxn ang="0">
                    <a:pos x="333" y="0"/>
                  </a:cxn>
                </a:cxnLst>
                <a:rect l="0" t="0" r="r" b="b"/>
                <a:pathLst>
                  <a:path w="927" h="1801">
                    <a:moveTo>
                      <a:pt x="333" y="0"/>
                    </a:moveTo>
                    <a:lnTo>
                      <a:pt x="613" y="0"/>
                    </a:lnTo>
                    <a:lnTo>
                      <a:pt x="560" y="69"/>
                    </a:lnTo>
                    <a:lnTo>
                      <a:pt x="396" y="69"/>
                    </a:lnTo>
                    <a:lnTo>
                      <a:pt x="335" y="179"/>
                    </a:lnTo>
                    <a:lnTo>
                      <a:pt x="616" y="179"/>
                    </a:lnTo>
                    <a:lnTo>
                      <a:pt x="559" y="70"/>
                    </a:lnTo>
                    <a:lnTo>
                      <a:pt x="613" y="1"/>
                    </a:lnTo>
                    <a:lnTo>
                      <a:pt x="711" y="172"/>
                    </a:lnTo>
                    <a:lnTo>
                      <a:pt x="764" y="173"/>
                    </a:lnTo>
                    <a:lnTo>
                      <a:pt x="782" y="231"/>
                    </a:lnTo>
                    <a:lnTo>
                      <a:pt x="865" y="231"/>
                    </a:lnTo>
                    <a:lnTo>
                      <a:pt x="867" y="272"/>
                    </a:lnTo>
                    <a:lnTo>
                      <a:pt x="898" y="273"/>
                    </a:lnTo>
                    <a:lnTo>
                      <a:pt x="927" y="273"/>
                    </a:lnTo>
                    <a:lnTo>
                      <a:pt x="927" y="525"/>
                    </a:lnTo>
                    <a:lnTo>
                      <a:pt x="865" y="526"/>
                    </a:lnTo>
                    <a:lnTo>
                      <a:pt x="864" y="579"/>
                    </a:lnTo>
                    <a:lnTo>
                      <a:pt x="785" y="579"/>
                    </a:lnTo>
                    <a:lnTo>
                      <a:pt x="763" y="642"/>
                    </a:lnTo>
                    <a:lnTo>
                      <a:pt x="720" y="643"/>
                    </a:lnTo>
                    <a:lnTo>
                      <a:pt x="716" y="770"/>
                    </a:lnTo>
                    <a:lnTo>
                      <a:pt x="687" y="770"/>
                    </a:lnTo>
                    <a:lnTo>
                      <a:pt x="677" y="790"/>
                    </a:lnTo>
                    <a:lnTo>
                      <a:pt x="677" y="917"/>
                    </a:lnTo>
                    <a:lnTo>
                      <a:pt x="626" y="918"/>
                    </a:lnTo>
                    <a:lnTo>
                      <a:pt x="629" y="1685"/>
                    </a:lnTo>
                    <a:lnTo>
                      <a:pt x="506" y="1801"/>
                    </a:lnTo>
                    <a:lnTo>
                      <a:pt x="348" y="1668"/>
                    </a:lnTo>
                    <a:lnTo>
                      <a:pt x="404" y="1630"/>
                    </a:lnTo>
                    <a:lnTo>
                      <a:pt x="404" y="1586"/>
                    </a:lnTo>
                    <a:lnTo>
                      <a:pt x="348" y="1546"/>
                    </a:lnTo>
                    <a:lnTo>
                      <a:pt x="404" y="1512"/>
                    </a:lnTo>
                    <a:lnTo>
                      <a:pt x="395" y="1497"/>
                    </a:lnTo>
                    <a:lnTo>
                      <a:pt x="347" y="1466"/>
                    </a:lnTo>
                    <a:lnTo>
                      <a:pt x="338" y="1367"/>
                    </a:lnTo>
                    <a:lnTo>
                      <a:pt x="332" y="1357"/>
                    </a:lnTo>
                    <a:lnTo>
                      <a:pt x="405" y="1300"/>
                    </a:lnTo>
                    <a:lnTo>
                      <a:pt x="405" y="1250"/>
                    </a:lnTo>
                    <a:lnTo>
                      <a:pt x="347" y="1192"/>
                    </a:lnTo>
                    <a:lnTo>
                      <a:pt x="404" y="1140"/>
                    </a:lnTo>
                    <a:lnTo>
                      <a:pt x="404" y="1088"/>
                    </a:lnTo>
                    <a:lnTo>
                      <a:pt x="348" y="1021"/>
                    </a:lnTo>
                    <a:lnTo>
                      <a:pt x="337" y="912"/>
                    </a:lnTo>
                    <a:lnTo>
                      <a:pt x="269" y="912"/>
                    </a:lnTo>
                    <a:lnTo>
                      <a:pt x="269" y="765"/>
                    </a:lnTo>
                    <a:lnTo>
                      <a:pt x="228" y="765"/>
                    </a:lnTo>
                    <a:lnTo>
                      <a:pt x="228" y="636"/>
                    </a:lnTo>
                    <a:lnTo>
                      <a:pt x="182" y="636"/>
                    </a:lnTo>
                    <a:lnTo>
                      <a:pt x="162" y="575"/>
                    </a:lnTo>
                    <a:lnTo>
                      <a:pt x="70" y="575"/>
                    </a:lnTo>
                    <a:lnTo>
                      <a:pt x="70" y="521"/>
                    </a:lnTo>
                    <a:lnTo>
                      <a:pt x="0" y="521"/>
                    </a:lnTo>
                    <a:lnTo>
                      <a:pt x="0" y="267"/>
                    </a:lnTo>
                    <a:lnTo>
                      <a:pt x="69" y="267"/>
                    </a:lnTo>
                    <a:lnTo>
                      <a:pt x="69" y="230"/>
                    </a:lnTo>
                    <a:lnTo>
                      <a:pt x="147" y="230"/>
                    </a:lnTo>
                    <a:lnTo>
                      <a:pt x="165" y="214"/>
                    </a:lnTo>
                    <a:lnTo>
                      <a:pt x="183" y="173"/>
                    </a:lnTo>
                    <a:lnTo>
                      <a:pt x="228" y="173"/>
                    </a:lnTo>
                    <a:lnTo>
                      <a:pt x="333" y="0"/>
                    </a:lnTo>
                    <a:close/>
                  </a:path>
                </a:pathLst>
              </a:custGeom>
              <a:solidFill>
                <a:srgbClr val="FF414C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>
                <a:outerShdw dist="35921" dir="8100000" algn="ctr" rotWithShape="0">
                  <a:srgbClr val="9999FF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grpSp>
            <p:nvGrpSpPr>
              <p:cNvPr id="31819" name="Group 59"/>
              <p:cNvGrpSpPr>
                <a:grpSpLocks/>
              </p:cNvGrpSpPr>
              <p:nvPr/>
            </p:nvGrpSpPr>
            <p:grpSpPr bwMode="auto">
              <a:xfrm>
                <a:off x="1826" y="2373"/>
                <a:ext cx="396" cy="763"/>
                <a:chOff x="1826" y="2373"/>
                <a:chExt cx="396" cy="763"/>
              </a:xfrm>
            </p:grpSpPr>
            <p:grpSp>
              <p:nvGrpSpPr>
                <p:cNvPr id="31820" name="Group 60"/>
                <p:cNvGrpSpPr>
                  <a:grpSpLocks/>
                </p:cNvGrpSpPr>
                <p:nvPr/>
              </p:nvGrpSpPr>
              <p:grpSpPr bwMode="auto">
                <a:xfrm>
                  <a:off x="1843" y="2373"/>
                  <a:ext cx="354" cy="103"/>
                  <a:chOff x="1283" y="1883"/>
                  <a:chExt cx="354" cy="103"/>
                </a:xfrm>
              </p:grpSpPr>
              <p:sp>
                <p:nvSpPr>
                  <p:cNvPr id="31830" name="Freeform 61"/>
                  <p:cNvSpPr>
                    <a:spLocks/>
                  </p:cNvSpPr>
                  <p:nvPr/>
                </p:nvSpPr>
                <p:spPr bwMode="auto">
                  <a:xfrm>
                    <a:off x="1283" y="1883"/>
                    <a:ext cx="328" cy="103"/>
                  </a:xfrm>
                  <a:custGeom>
                    <a:avLst/>
                    <a:gdLst>
                      <a:gd name="T0" fmla="*/ 0 w 656"/>
                      <a:gd name="T1" fmla="*/ 53 h 206"/>
                      <a:gd name="T2" fmla="*/ 28 w 656"/>
                      <a:gd name="T3" fmla="*/ 0 h 206"/>
                      <a:gd name="T4" fmla="*/ 328 w 656"/>
                      <a:gd name="T5" fmla="*/ 0 h 206"/>
                      <a:gd name="T6" fmla="*/ 326 w 656"/>
                      <a:gd name="T7" fmla="*/ 4 h 206"/>
                      <a:gd name="T8" fmla="*/ 32 w 656"/>
                      <a:gd name="T9" fmla="*/ 4 h 206"/>
                      <a:gd name="T10" fmla="*/ 5 w 656"/>
                      <a:gd name="T11" fmla="*/ 53 h 206"/>
                      <a:gd name="T12" fmla="*/ 31 w 656"/>
                      <a:gd name="T13" fmla="*/ 100 h 206"/>
                      <a:gd name="T14" fmla="*/ 26 w 656"/>
                      <a:gd name="T15" fmla="*/ 103 h 206"/>
                      <a:gd name="T16" fmla="*/ 0 w 656"/>
                      <a:gd name="T17" fmla="*/ 53 h 20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656"/>
                      <a:gd name="T28" fmla="*/ 0 h 206"/>
                      <a:gd name="T29" fmla="*/ 656 w 656"/>
                      <a:gd name="T30" fmla="*/ 206 h 20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656" h="206">
                        <a:moveTo>
                          <a:pt x="0" y="107"/>
                        </a:moveTo>
                        <a:lnTo>
                          <a:pt x="57" y="0"/>
                        </a:lnTo>
                        <a:lnTo>
                          <a:pt x="656" y="0"/>
                        </a:lnTo>
                        <a:lnTo>
                          <a:pt x="651" y="8"/>
                        </a:lnTo>
                        <a:lnTo>
                          <a:pt x="64" y="8"/>
                        </a:lnTo>
                        <a:lnTo>
                          <a:pt x="11" y="107"/>
                        </a:lnTo>
                        <a:lnTo>
                          <a:pt x="63" y="200"/>
                        </a:lnTo>
                        <a:lnTo>
                          <a:pt x="53" y="206"/>
                        </a:lnTo>
                        <a:lnTo>
                          <a:pt x="0" y="107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31" name="Freeform 62"/>
                  <p:cNvSpPr>
                    <a:spLocks/>
                  </p:cNvSpPr>
                  <p:nvPr/>
                </p:nvSpPr>
                <p:spPr bwMode="auto">
                  <a:xfrm>
                    <a:off x="1309" y="1883"/>
                    <a:ext cx="328" cy="103"/>
                  </a:xfrm>
                  <a:custGeom>
                    <a:avLst/>
                    <a:gdLst>
                      <a:gd name="T0" fmla="*/ 328 w 656"/>
                      <a:gd name="T1" fmla="*/ 49 h 206"/>
                      <a:gd name="T2" fmla="*/ 300 w 656"/>
                      <a:gd name="T3" fmla="*/ 103 h 206"/>
                      <a:gd name="T4" fmla="*/ 0 w 656"/>
                      <a:gd name="T5" fmla="*/ 103 h 206"/>
                      <a:gd name="T6" fmla="*/ 3 w 656"/>
                      <a:gd name="T7" fmla="*/ 100 h 206"/>
                      <a:gd name="T8" fmla="*/ 296 w 656"/>
                      <a:gd name="T9" fmla="*/ 100 h 206"/>
                      <a:gd name="T10" fmla="*/ 323 w 656"/>
                      <a:gd name="T11" fmla="*/ 49 h 206"/>
                      <a:gd name="T12" fmla="*/ 297 w 656"/>
                      <a:gd name="T13" fmla="*/ 3 h 206"/>
                      <a:gd name="T14" fmla="*/ 302 w 656"/>
                      <a:gd name="T15" fmla="*/ 0 h 206"/>
                      <a:gd name="T16" fmla="*/ 328 w 656"/>
                      <a:gd name="T17" fmla="*/ 49 h 20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656"/>
                      <a:gd name="T28" fmla="*/ 0 h 206"/>
                      <a:gd name="T29" fmla="*/ 656 w 656"/>
                      <a:gd name="T30" fmla="*/ 206 h 20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656" h="206">
                        <a:moveTo>
                          <a:pt x="656" y="98"/>
                        </a:moveTo>
                        <a:lnTo>
                          <a:pt x="599" y="206"/>
                        </a:lnTo>
                        <a:lnTo>
                          <a:pt x="0" y="206"/>
                        </a:lnTo>
                        <a:lnTo>
                          <a:pt x="5" y="199"/>
                        </a:lnTo>
                        <a:lnTo>
                          <a:pt x="592" y="199"/>
                        </a:lnTo>
                        <a:lnTo>
                          <a:pt x="645" y="98"/>
                        </a:lnTo>
                        <a:lnTo>
                          <a:pt x="593" y="6"/>
                        </a:lnTo>
                        <a:lnTo>
                          <a:pt x="603" y="0"/>
                        </a:lnTo>
                        <a:lnTo>
                          <a:pt x="656" y="98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31821" name="Group 63"/>
                <p:cNvGrpSpPr>
                  <a:grpSpLocks/>
                </p:cNvGrpSpPr>
                <p:nvPr/>
              </p:nvGrpSpPr>
              <p:grpSpPr bwMode="auto">
                <a:xfrm>
                  <a:off x="1826" y="2498"/>
                  <a:ext cx="396" cy="638"/>
                  <a:chOff x="1254" y="2000"/>
                  <a:chExt cx="396" cy="638"/>
                </a:xfrm>
              </p:grpSpPr>
              <p:sp>
                <p:nvSpPr>
                  <p:cNvPr id="31822" name="Freeform 64"/>
                  <p:cNvSpPr>
                    <a:spLocks/>
                  </p:cNvSpPr>
                  <p:nvPr/>
                </p:nvSpPr>
                <p:spPr bwMode="auto">
                  <a:xfrm>
                    <a:off x="1434" y="2125"/>
                    <a:ext cx="11" cy="492"/>
                  </a:xfrm>
                  <a:custGeom>
                    <a:avLst/>
                    <a:gdLst>
                      <a:gd name="T0" fmla="*/ 11 w 20"/>
                      <a:gd name="T1" fmla="*/ 0 h 985"/>
                      <a:gd name="T2" fmla="*/ 10 w 20"/>
                      <a:gd name="T3" fmla="*/ 492 h 985"/>
                      <a:gd name="T4" fmla="*/ 1 w 20"/>
                      <a:gd name="T5" fmla="*/ 484 h 985"/>
                      <a:gd name="T6" fmla="*/ 0 w 20"/>
                      <a:gd name="T7" fmla="*/ 15 h 985"/>
                      <a:gd name="T8" fmla="*/ 11 w 20"/>
                      <a:gd name="T9" fmla="*/ 0 h 98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"/>
                      <a:gd name="T16" fmla="*/ 0 h 985"/>
                      <a:gd name="T17" fmla="*/ 20 w 20"/>
                      <a:gd name="T18" fmla="*/ 985 h 98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" h="985">
                        <a:moveTo>
                          <a:pt x="20" y="0"/>
                        </a:moveTo>
                        <a:lnTo>
                          <a:pt x="19" y="985"/>
                        </a:lnTo>
                        <a:lnTo>
                          <a:pt x="2" y="969"/>
                        </a:lnTo>
                        <a:lnTo>
                          <a:pt x="0" y="30"/>
                        </a:lnTo>
                        <a:lnTo>
                          <a:pt x="20" y="0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823" name="Freeform 65"/>
                  <p:cNvSpPr>
                    <a:spLocks/>
                  </p:cNvSpPr>
                  <p:nvPr/>
                </p:nvSpPr>
                <p:spPr bwMode="auto">
                  <a:xfrm>
                    <a:off x="1491" y="2138"/>
                    <a:ext cx="9" cy="480"/>
                  </a:xfrm>
                  <a:custGeom>
                    <a:avLst/>
                    <a:gdLst>
                      <a:gd name="T0" fmla="*/ 7 w 19"/>
                      <a:gd name="T1" fmla="*/ 0 h 961"/>
                      <a:gd name="T2" fmla="*/ 9 w 19"/>
                      <a:gd name="T3" fmla="*/ 472 h 961"/>
                      <a:gd name="T4" fmla="*/ 1 w 19"/>
                      <a:gd name="T5" fmla="*/ 480 h 961"/>
                      <a:gd name="T6" fmla="*/ 0 w 19"/>
                      <a:gd name="T7" fmla="*/ 39 h 961"/>
                      <a:gd name="T8" fmla="*/ 7 w 19"/>
                      <a:gd name="T9" fmla="*/ 0 h 96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"/>
                      <a:gd name="T16" fmla="*/ 0 h 961"/>
                      <a:gd name="T17" fmla="*/ 19 w 19"/>
                      <a:gd name="T18" fmla="*/ 961 h 96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" h="961">
                        <a:moveTo>
                          <a:pt x="15" y="0"/>
                        </a:moveTo>
                        <a:lnTo>
                          <a:pt x="19" y="944"/>
                        </a:lnTo>
                        <a:lnTo>
                          <a:pt x="2" y="961"/>
                        </a:lnTo>
                        <a:lnTo>
                          <a:pt x="0" y="78"/>
                        </a:lnTo>
                        <a:lnTo>
                          <a:pt x="15" y="0"/>
                        </a:lnTo>
                        <a:close/>
                      </a:path>
                    </a:pathLst>
                  </a:custGeom>
                  <a:solidFill>
                    <a:srgbClr val="FF414C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grpSp>
                <p:nvGrpSpPr>
                  <p:cNvPr id="31824" name="Group 66"/>
                  <p:cNvGrpSpPr>
                    <a:grpSpLocks/>
                  </p:cNvGrpSpPr>
                  <p:nvPr/>
                </p:nvGrpSpPr>
                <p:grpSpPr bwMode="auto">
                  <a:xfrm>
                    <a:off x="1254" y="2000"/>
                    <a:ext cx="396" cy="638"/>
                    <a:chOff x="1254" y="2000"/>
                    <a:chExt cx="396" cy="638"/>
                  </a:xfrm>
                </p:grpSpPr>
                <p:sp>
                  <p:nvSpPr>
                    <p:cNvPr id="31825" name="Rectangle 6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54" y="2000"/>
                      <a:ext cx="396" cy="12"/>
                    </a:xfrm>
                    <a:prstGeom prst="rect">
                      <a:avLst/>
                    </a:prstGeom>
                    <a:solidFill>
                      <a:srgbClr val="FF414C"/>
                    </a:solidFill>
                    <a:ln w="317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826" name="Rectangle 6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5" y="2059"/>
                      <a:ext cx="242" cy="11"/>
                    </a:xfrm>
                    <a:prstGeom prst="rect">
                      <a:avLst/>
                    </a:prstGeom>
                    <a:solidFill>
                      <a:srgbClr val="FF414C"/>
                    </a:solidFill>
                    <a:ln w="317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827" name="Freeform 69"/>
                    <p:cNvSpPr>
                      <a:spLocks/>
                    </p:cNvSpPr>
                    <p:nvPr/>
                  </p:nvSpPr>
                  <p:spPr bwMode="auto">
                    <a:xfrm>
                      <a:off x="1468" y="2139"/>
                      <a:ext cx="31" cy="499"/>
                    </a:xfrm>
                    <a:custGeom>
                      <a:avLst/>
                      <a:gdLst>
                        <a:gd name="T0" fmla="*/ 31 w 60"/>
                        <a:gd name="T1" fmla="*/ 0 h 1000"/>
                        <a:gd name="T2" fmla="*/ 24 w 60"/>
                        <a:gd name="T3" fmla="*/ 32 h 1000"/>
                        <a:gd name="T4" fmla="*/ 12 w 60"/>
                        <a:gd name="T5" fmla="*/ 60 h 1000"/>
                        <a:gd name="T6" fmla="*/ 12 w 60"/>
                        <a:gd name="T7" fmla="*/ 490 h 1000"/>
                        <a:gd name="T8" fmla="*/ 2 w 60"/>
                        <a:gd name="T9" fmla="*/ 499 h 1000"/>
                        <a:gd name="T10" fmla="*/ 0 w 60"/>
                        <a:gd name="T11" fmla="*/ 52 h 1000"/>
                        <a:gd name="T12" fmla="*/ 31 w 60"/>
                        <a:gd name="T13" fmla="*/ 0 h 100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60"/>
                        <a:gd name="T22" fmla="*/ 0 h 1000"/>
                        <a:gd name="T23" fmla="*/ 60 w 60"/>
                        <a:gd name="T24" fmla="*/ 1000 h 1000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60" h="1000">
                          <a:moveTo>
                            <a:pt x="60" y="0"/>
                          </a:moveTo>
                          <a:lnTo>
                            <a:pt x="46" y="65"/>
                          </a:lnTo>
                          <a:lnTo>
                            <a:pt x="23" y="121"/>
                          </a:lnTo>
                          <a:lnTo>
                            <a:pt x="23" y="981"/>
                          </a:lnTo>
                          <a:lnTo>
                            <a:pt x="4" y="1000"/>
                          </a:lnTo>
                          <a:lnTo>
                            <a:pt x="0" y="105"/>
                          </a:lnTo>
                          <a:lnTo>
                            <a:pt x="60" y="0"/>
                          </a:lnTo>
                          <a:close/>
                        </a:path>
                      </a:pathLst>
                    </a:custGeom>
                    <a:solidFill>
                      <a:srgbClr val="FF414C"/>
                    </a:solidFill>
                    <a:ln w="3175" cmpd="sng">
                      <a:solidFill>
                        <a:schemeClr val="bg2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828" name="Freeform 70"/>
                    <p:cNvSpPr>
                      <a:spLocks/>
                    </p:cNvSpPr>
                    <p:nvPr/>
                  </p:nvSpPr>
                  <p:spPr bwMode="auto">
                    <a:xfrm>
                      <a:off x="1352" y="2120"/>
                      <a:ext cx="212" cy="75"/>
                    </a:xfrm>
                    <a:custGeom>
                      <a:avLst/>
                      <a:gdLst>
                        <a:gd name="T0" fmla="*/ 36 w 422"/>
                        <a:gd name="T1" fmla="*/ 75 h 151"/>
                        <a:gd name="T2" fmla="*/ 22 w 422"/>
                        <a:gd name="T3" fmla="*/ 58 h 151"/>
                        <a:gd name="T4" fmla="*/ 22 w 422"/>
                        <a:gd name="T5" fmla="*/ 9 h 151"/>
                        <a:gd name="T6" fmla="*/ 0 w 422"/>
                        <a:gd name="T7" fmla="*/ 9 h 151"/>
                        <a:gd name="T8" fmla="*/ 0 w 422"/>
                        <a:gd name="T9" fmla="*/ 0 h 151"/>
                        <a:gd name="T10" fmla="*/ 212 w 422"/>
                        <a:gd name="T11" fmla="*/ 0 h 151"/>
                        <a:gd name="T12" fmla="*/ 206 w 422"/>
                        <a:gd name="T13" fmla="*/ 9 h 151"/>
                        <a:gd name="T14" fmla="*/ 92 w 422"/>
                        <a:gd name="T15" fmla="*/ 9 h 151"/>
                        <a:gd name="T16" fmla="*/ 82 w 422"/>
                        <a:gd name="T17" fmla="*/ 23 h 151"/>
                        <a:gd name="T18" fmla="*/ 40 w 422"/>
                        <a:gd name="T19" fmla="*/ 23 h 151"/>
                        <a:gd name="T20" fmla="*/ 36 w 422"/>
                        <a:gd name="T21" fmla="*/ 75 h 151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422"/>
                        <a:gd name="T34" fmla="*/ 0 h 151"/>
                        <a:gd name="T35" fmla="*/ 422 w 422"/>
                        <a:gd name="T36" fmla="*/ 151 h 151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422" h="151">
                          <a:moveTo>
                            <a:pt x="71" y="151"/>
                          </a:moveTo>
                          <a:lnTo>
                            <a:pt x="43" y="117"/>
                          </a:lnTo>
                          <a:lnTo>
                            <a:pt x="43" y="18"/>
                          </a:lnTo>
                          <a:lnTo>
                            <a:pt x="0" y="18"/>
                          </a:lnTo>
                          <a:lnTo>
                            <a:pt x="0" y="0"/>
                          </a:lnTo>
                          <a:lnTo>
                            <a:pt x="422" y="0"/>
                          </a:lnTo>
                          <a:lnTo>
                            <a:pt x="411" y="18"/>
                          </a:lnTo>
                          <a:lnTo>
                            <a:pt x="183" y="18"/>
                          </a:lnTo>
                          <a:lnTo>
                            <a:pt x="164" y="46"/>
                          </a:lnTo>
                          <a:lnTo>
                            <a:pt x="80" y="46"/>
                          </a:lnTo>
                          <a:lnTo>
                            <a:pt x="71" y="151"/>
                          </a:lnTo>
                          <a:close/>
                        </a:path>
                      </a:pathLst>
                    </a:custGeom>
                    <a:solidFill>
                      <a:srgbClr val="FF414C"/>
                    </a:solidFill>
                    <a:ln w="3175" cmpd="sng">
                      <a:solidFill>
                        <a:schemeClr val="bg2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829" name="Freeform 71"/>
                    <p:cNvSpPr>
                      <a:spLocks/>
                    </p:cNvSpPr>
                    <p:nvPr/>
                  </p:nvSpPr>
                  <p:spPr bwMode="auto">
                    <a:xfrm>
                      <a:off x="1299" y="2025"/>
                      <a:ext cx="313" cy="10"/>
                    </a:xfrm>
                    <a:custGeom>
                      <a:avLst/>
                      <a:gdLst>
                        <a:gd name="T0" fmla="*/ 0 w 624"/>
                        <a:gd name="T1" fmla="*/ 0 h 21"/>
                        <a:gd name="T2" fmla="*/ 313 w 624"/>
                        <a:gd name="T3" fmla="*/ 0 h 21"/>
                        <a:gd name="T4" fmla="*/ 310 w 624"/>
                        <a:gd name="T5" fmla="*/ 10 h 21"/>
                        <a:gd name="T6" fmla="*/ 3 w 624"/>
                        <a:gd name="T7" fmla="*/ 10 h 21"/>
                        <a:gd name="T8" fmla="*/ 0 w 624"/>
                        <a:gd name="T9" fmla="*/ 0 h 2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24"/>
                        <a:gd name="T16" fmla="*/ 0 h 21"/>
                        <a:gd name="T17" fmla="*/ 624 w 624"/>
                        <a:gd name="T18" fmla="*/ 21 h 2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24" h="21">
                          <a:moveTo>
                            <a:pt x="0" y="1"/>
                          </a:moveTo>
                          <a:lnTo>
                            <a:pt x="624" y="0"/>
                          </a:lnTo>
                          <a:lnTo>
                            <a:pt x="618" y="20"/>
                          </a:lnTo>
                          <a:lnTo>
                            <a:pt x="5" y="21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solidFill>
                      <a:srgbClr val="FF414C"/>
                    </a:solidFill>
                    <a:ln w="3175" cmpd="sng">
                      <a:solidFill>
                        <a:schemeClr val="bg2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</p:grpSp>
        </p:grpSp>
        <p:grpSp>
          <p:nvGrpSpPr>
            <p:cNvPr id="31775" name="Group 72"/>
            <p:cNvGrpSpPr>
              <a:grpSpLocks/>
            </p:cNvGrpSpPr>
            <p:nvPr/>
          </p:nvGrpSpPr>
          <p:grpSpPr bwMode="auto">
            <a:xfrm>
              <a:off x="864" y="3066"/>
              <a:ext cx="722" cy="774"/>
              <a:chOff x="48" y="2887"/>
              <a:chExt cx="813" cy="1097"/>
            </a:xfrm>
          </p:grpSpPr>
          <p:grpSp>
            <p:nvGrpSpPr>
              <p:cNvPr id="31811" name="Group 73"/>
              <p:cNvGrpSpPr>
                <a:grpSpLocks/>
              </p:cNvGrpSpPr>
              <p:nvPr/>
            </p:nvGrpSpPr>
            <p:grpSpPr bwMode="auto">
              <a:xfrm>
                <a:off x="48" y="2887"/>
                <a:ext cx="768" cy="1097"/>
                <a:chOff x="2578" y="1478"/>
                <a:chExt cx="662" cy="725"/>
              </a:xfrm>
            </p:grpSpPr>
            <p:sp>
              <p:nvSpPr>
                <p:cNvPr id="31813" name="Freeform 74"/>
                <p:cNvSpPr>
                  <a:spLocks/>
                </p:cNvSpPr>
                <p:nvPr/>
              </p:nvSpPr>
              <p:spPr bwMode="auto">
                <a:xfrm>
                  <a:off x="2630" y="2131"/>
                  <a:ext cx="119" cy="72"/>
                </a:xfrm>
                <a:custGeom>
                  <a:avLst/>
                  <a:gdLst>
                    <a:gd name="T0" fmla="*/ 75 w 119"/>
                    <a:gd name="T1" fmla="*/ 0 h 72"/>
                    <a:gd name="T2" fmla="*/ 15 w 119"/>
                    <a:gd name="T3" fmla="*/ 6 h 72"/>
                    <a:gd name="T4" fmla="*/ 9 w 119"/>
                    <a:gd name="T5" fmla="*/ 11 h 72"/>
                    <a:gd name="T6" fmla="*/ 6 w 119"/>
                    <a:gd name="T7" fmla="*/ 16 h 72"/>
                    <a:gd name="T8" fmla="*/ 2 w 119"/>
                    <a:gd name="T9" fmla="*/ 22 h 72"/>
                    <a:gd name="T10" fmla="*/ 0 w 119"/>
                    <a:gd name="T11" fmla="*/ 32 h 72"/>
                    <a:gd name="T12" fmla="*/ 0 w 119"/>
                    <a:gd name="T13" fmla="*/ 43 h 72"/>
                    <a:gd name="T14" fmla="*/ 2 w 119"/>
                    <a:gd name="T15" fmla="*/ 49 h 72"/>
                    <a:gd name="T16" fmla="*/ 6 w 119"/>
                    <a:gd name="T17" fmla="*/ 56 h 72"/>
                    <a:gd name="T18" fmla="*/ 12 w 119"/>
                    <a:gd name="T19" fmla="*/ 62 h 72"/>
                    <a:gd name="T20" fmla="*/ 19 w 119"/>
                    <a:gd name="T21" fmla="*/ 66 h 72"/>
                    <a:gd name="T22" fmla="*/ 27 w 119"/>
                    <a:gd name="T23" fmla="*/ 69 h 72"/>
                    <a:gd name="T24" fmla="*/ 33 w 119"/>
                    <a:gd name="T25" fmla="*/ 70 h 72"/>
                    <a:gd name="T26" fmla="*/ 42 w 119"/>
                    <a:gd name="T27" fmla="*/ 71 h 72"/>
                    <a:gd name="T28" fmla="*/ 41 w 119"/>
                    <a:gd name="T29" fmla="*/ 70 h 72"/>
                    <a:gd name="T30" fmla="*/ 88 w 119"/>
                    <a:gd name="T31" fmla="*/ 66 h 72"/>
                    <a:gd name="T32" fmla="*/ 118 w 119"/>
                    <a:gd name="T33" fmla="*/ 0 h 72"/>
                    <a:gd name="T34" fmla="*/ 75 w 119"/>
                    <a:gd name="T35" fmla="*/ 0 h 7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19"/>
                    <a:gd name="T55" fmla="*/ 0 h 72"/>
                    <a:gd name="T56" fmla="*/ 119 w 119"/>
                    <a:gd name="T57" fmla="*/ 72 h 7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19" h="72">
                      <a:moveTo>
                        <a:pt x="75" y="0"/>
                      </a:moveTo>
                      <a:lnTo>
                        <a:pt x="15" y="6"/>
                      </a:lnTo>
                      <a:lnTo>
                        <a:pt x="9" y="11"/>
                      </a:lnTo>
                      <a:lnTo>
                        <a:pt x="6" y="16"/>
                      </a:lnTo>
                      <a:lnTo>
                        <a:pt x="2" y="22"/>
                      </a:lnTo>
                      <a:lnTo>
                        <a:pt x="0" y="32"/>
                      </a:lnTo>
                      <a:lnTo>
                        <a:pt x="0" y="43"/>
                      </a:lnTo>
                      <a:lnTo>
                        <a:pt x="2" y="49"/>
                      </a:lnTo>
                      <a:lnTo>
                        <a:pt x="6" y="56"/>
                      </a:lnTo>
                      <a:lnTo>
                        <a:pt x="12" y="62"/>
                      </a:lnTo>
                      <a:lnTo>
                        <a:pt x="19" y="66"/>
                      </a:lnTo>
                      <a:lnTo>
                        <a:pt x="27" y="69"/>
                      </a:lnTo>
                      <a:lnTo>
                        <a:pt x="33" y="70"/>
                      </a:lnTo>
                      <a:lnTo>
                        <a:pt x="42" y="71"/>
                      </a:lnTo>
                      <a:lnTo>
                        <a:pt x="41" y="70"/>
                      </a:lnTo>
                      <a:lnTo>
                        <a:pt x="88" y="66"/>
                      </a:lnTo>
                      <a:lnTo>
                        <a:pt x="118" y="0"/>
                      </a:lnTo>
                      <a:lnTo>
                        <a:pt x="75" y="0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14" name="Freeform 75"/>
                <p:cNvSpPr>
                  <a:spLocks/>
                </p:cNvSpPr>
                <p:nvPr/>
              </p:nvSpPr>
              <p:spPr bwMode="auto">
                <a:xfrm>
                  <a:off x="2578" y="1478"/>
                  <a:ext cx="662" cy="724"/>
                </a:xfrm>
                <a:custGeom>
                  <a:avLst/>
                  <a:gdLst>
                    <a:gd name="T0" fmla="*/ 37 w 662"/>
                    <a:gd name="T1" fmla="*/ 2 h 724"/>
                    <a:gd name="T2" fmla="*/ 24 w 662"/>
                    <a:gd name="T3" fmla="*/ 12 h 724"/>
                    <a:gd name="T4" fmla="*/ 7 w 662"/>
                    <a:gd name="T5" fmla="*/ 32 h 724"/>
                    <a:gd name="T6" fmla="*/ 2 w 662"/>
                    <a:gd name="T7" fmla="*/ 53 h 724"/>
                    <a:gd name="T8" fmla="*/ 0 w 662"/>
                    <a:gd name="T9" fmla="*/ 78 h 724"/>
                    <a:gd name="T10" fmla="*/ 3 w 662"/>
                    <a:gd name="T11" fmla="*/ 99 h 724"/>
                    <a:gd name="T12" fmla="*/ 12 w 662"/>
                    <a:gd name="T13" fmla="*/ 133 h 724"/>
                    <a:gd name="T14" fmla="*/ 35 w 662"/>
                    <a:gd name="T15" fmla="*/ 190 h 724"/>
                    <a:gd name="T16" fmla="*/ 63 w 662"/>
                    <a:gd name="T17" fmla="*/ 255 h 724"/>
                    <a:gd name="T18" fmla="*/ 89 w 662"/>
                    <a:gd name="T19" fmla="*/ 321 h 724"/>
                    <a:gd name="T20" fmla="*/ 109 w 662"/>
                    <a:gd name="T21" fmla="*/ 407 h 724"/>
                    <a:gd name="T22" fmla="*/ 121 w 662"/>
                    <a:gd name="T23" fmla="*/ 511 h 724"/>
                    <a:gd name="T24" fmla="*/ 127 w 662"/>
                    <a:gd name="T25" fmla="*/ 585 h 724"/>
                    <a:gd name="T26" fmla="*/ 127 w 662"/>
                    <a:gd name="T27" fmla="*/ 641 h 724"/>
                    <a:gd name="T28" fmla="*/ 119 w 662"/>
                    <a:gd name="T29" fmla="*/ 683 h 724"/>
                    <a:gd name="T30" fmla="*/ 109 w 662"/>
                    <a:gd name="T31" fmla="*/ 707 h 724"/>
                    <a:gd name="T32" fmla="*/ 100 w 662"/>
                    <a:gd name="T33" fmla="*/ 719 h 724"/>
                    <a:gd name="T34" fmla="*/ 154 w 662"/>
                    <a:gd name="T35" fmla="*/ 717 h 724"/>
                    <a:gd name="T36" fmla="*/ 362 w 662"/>
                    <a:gd name="T37" fmla="*/ 689 h 724"/>
                    <a:gd name="T38" fmla="*/ 551 w 662"/>
                    <a:gd name="T39" fmla="*/ 673 h 724"/>
                    <a:gd name="T40" fmla="*/ 629 w 662"/>
                    <a:gd name="T41" fmla="*/ 675 h 724"/>
                    <a:gd name="T42" fmla="*/ 645 w 662"/>
                    <a:gd name="T43" fmla="*/ 663 h 724"/>
                    <a:gd name="T44" fmla="*/ 656 w 662"/>
                    <a:gd name="T45" fmla="*/ 636 h 724"/>
                    <a:gd name="T46" fmla="*/ 661 w 662"/>
                    <a:gd name="T47" fmla="*/ 597 h 724"/>
                    <a:gd name="T48" fmla="*/ 660 w 662"/>
                    <a:gd name="T49" fmla="*/ 548 h 724"/>
                    <a:gd name="T50" fmla="*/ 653 w 662"/>
                    <a:gd name="T51" fmla="*/ 475 h 724"/>
                    <a:gd name="T52" fmla="*/ 631 w 662"/>
                    <a:gd name="T53" fmla="*/ 381 h 724"/>
                    <a:gd name="T54" fmla="*/ 605 w 662"/>
                    <a:gd name="T55" fmla="*/ 297 h 724"/>
                    <a:gd name="T56" fmla="*/ 575 w 662"/>
                    <a:gd name="T57" fmla="*/ 219 h 724"/>
                    <a:gd name="T58" fmla="*/ 541 w 662"/>
                    <a:gd name="T59" fmla="*/ 132 h 724"/>
                    <a:gd name="T60" fmla="*/ 529 w 662"/>
                    <a:gd name="T61" fmla="*/ 94 h 724"/>
                    <a:gd name="T62" fmla="*/ 528 w 662"/>
                    <a:gd name="T63" fmla="*/ 65 h 724"/>
                    <a:gd name="T64" fmla="*/ 541 w 662"/>
                    <a:gd name="T65" fmla="*/ 6 h 724"/>
                    <a:gd name="T66" fmla="*/ 42 w 662"/>
                    <a:gd name="T67" fmla="*/ 1 h 724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662"/>
                    <a:gd name="T103" fmla="*/ 0 h 724"/>
                    <a:gd name="T104" fmla="*/ 662 w 662"/>
                    <a:gd name="T105" fmla="*/ 724 h 724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662" h="724">
                      <a:moveTo>
                        <a:pt x="42" y="1"/>
                      </a:moveTo>
                      <a:lnTo>
                        <a:pt x="37" y="2"/>
                      </a:lnTo>
                      <a:lnTo>
                        <a:pt x="31" y="5"/>
                      </a:lnTo>
                      <a:lnTo>
                        <a:pt x="24" y="12"/>
                      </a:lnTo>
                      <a:lnTo>
                        <a:pt x="14" y="22"/>
                      </a:lnTo>
                      <a:lnTo>
                        <a:pt x="7" y="32"/>
                      </a:lnTo>
                      <a:lnTo>
                        <a:pt x="3" y="43"/>
                      </a:lnTo>
                      <a:lnTo>
                        <a:pt x="2" y="53"/>
                      </a:lnTo>
                      <a:lnTo>
                        <a:pt x="0" y="65"/>
                      </a:lnTo>
                      <a:lnTo>
                        <a:pt x="0" y="78"/>
                      </a:lnTo>
                      <a:lnTo>
                        <a:pt x="2" y="88"/>
                      </a:lnTo>
                      <a:lnTo>
                        <a:pt x="3" y="99"/>
                      </a:lnTo>
                      <a:lnTo>
                        <a:pt x="5" y="108"/>
                      </a:lnTo>
                      <a:lnTo>
                        <a:pt x="12" y="133"/>
                      </a:lnTo>
                      <a:lnTo>
                        <a:pt x="21" y="160"/>
                      </a:lnTo>
                      <a:lnTo>
                        <a:pt x="35" y="190"/>
                      </a:lnTo>
                      <a:lnTo>
                        <a:pt x="49" y="225"/>
                      </a:lnTo>
                      <a:lnTo>
                        <a:pt x="63" y="255"/>
                      </a:lnTo>
                      <a:lnTo>
                        <a:pt x="75" y="285"/>
                      </a:lnTo>
                      <a:lnTo>
                        <a:pt x="89" y="321"/>
                      </a:lnTo>
                      <a:lnTo>
                        <a:pt x="101" y="367"/>
                      </a:lnTo>
                      <a:lnTo>
                        <a:pt x="109" y="407"/>
                      </a:lnTo>
                      <a:lnTo>
                        <a:pt x="117" y="457"/>
                      </a:lnTo>
                      <a:lnTo>
                        <a:pt x="121" y="511"/>
                      </a:lnTo>
                      <a:lnTo>
                        <a:pt x="127" y="559"/>
                      </a:lnTo>
                      <a:lnTo>
                        <a:pt x="127" y="585"/>
                      </a:lnTo>
                      <a:lnTo>
                        <a:pt x="127" y="619"/>
                      </a:lnTo>
                      <a:lnTo>
                        <a:pt x="127" y="641"/>
                      </a:lnTo>
                      <a:lnTo>
                        <a:pt x="126" y="662"/>
                      </a:lnTo>
                      <a:lnTo>
                        <a:pt x="119" y="683"/>
                      </a:lnTo>
                      <a:lnTo>
                        <a:pt x="115" y="696"/>
                      </a:lnTo>
                      <a:lnTo>
                        <a:pt x="109" y="707"/>
                      </a:lnTo>
                      <a:lnTo>
                        <a:pt x="104" y="715"/>
                      </a:lnTo>
                      <a:lnTo>
                        <a:pt x="100" y="719"/>
                      </a:lnTo>
                      <a:lnTo>
                        <a:pt x="95" y="723"/>
                      </a:lnTo>
                      <a:lnTo>
                        <a:pt x="154" y="717"/>
                      </a:lnTo>
                      <a:lnTo>
                        <a:pt x="268" y="701"/>
                      </a:lnTo>
                      <a:lnTo>
                        <a:pt x="362" y="689"/>
                      </a:lnTo>
                      <a:lnTo>
                        <a:pt x="470" y="677"/>
                      </a:lnTo>
                      <a:lnTo>
                        <a:pt x="551" y="673"/>
                      </a:lnTo>
                      <a:lnTo>
                        <a:pt x="613" y="675"/>
                      </a:lnTo>
                      <a:lnTo>
                        <a:pt x="629" y="675"/>
                      </a:lnTo>
                      <a:lnTo>
                        <a:pt x="639" y="673"/>
                      </a:lnTo>
                      <a:lnTo>
                        <a:pt x="645" y="663"/>
                      </a:lnTo>
                      <a:lnTo>
                        <a:pt x="651" y="652"/>
                      </a:lnTo>
                      <a:lnTo>
                        <a:pt x="656" y="636"/>
                      </a:lnTo>
                      <a:lnTo>
                        <a:pt x="659" y="616"/>
                      </a:lnTo>
                      <a:lnTo>
                        <a:pt x="661" y="597"/>
                      </a:lnTo>
                      <a:lnTo>
                        <a:pt x="661" y="569"/>
                      </a:lnTo>
                      <a:lnTo>
                        <a:pt x="660" y="548"/>
                      </a:lnTo>
                      <a:lnTo>
                        <a:pt x="659" y="513"/>
                      </a:lnTo>
                      <a:lnTo>
                        <a:pt x="653" y="475"/>
                      </a:lnTo>
                      <a:lnTo>
                        <a:pt x="643" y="426"/>
                      </a:lnTo>
                      <a:lnTo>
                        <a:pt x="631" y="381"/>
                      </a:lnTo>
                      <a:lnTo>
                        <a:pt x="621" y="341"/>
                      </a:lnTo>
                      <a:lnTo>
                        <a:pt x="605" y="297"/>
                      </a:lnTo>
                      <a:lnTo>
                        <a:pt x="589" y="257"/>
                      </a:lnTo>
                      <a:lnTo>
                        <a:pt x="575" y="219"/>
                      </a:lnTo>
                      <a:lnTo>
                        <a:pt x="553" y="164"/>
                      </a:lnTo>
                      <a:lnTo>
                        <a:pt x="541" y="132"/>
                      </a:lnTo>
                      <a:lnTo>
                        <a:pt x="533" y="111"/>
                      </a:lnTo>
                      <a:lnTo>
                        <a:pt x="529" y="94"/>
                      </a:lnTo>
                      <a:lnTo>
                        <a:pt x="528" y="78"/>
                      </a:lnTo>
                      <a:lnTo>
                        <a:pt x="528" y="65"/>
                      </a:lnTo>
                      <a:lnTo>
                        <a:pt x="537" y="16"/>
                      </a:lnTo>
                      <a:lnTo>
                        <a:pt x="541" y="6"/>
                      </a:lnTo>
                      <a:lnTo>
                        <a:pt x="48" y="0"/>
                      </a:lnTo>
                      <a:lnTo>
                        <a:pt x="42" y="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15" name="Freeform 76"/>
                <p:cNvSpPr>
                  <a:spLocks/>
                </p:cNvSpPr>
                <p:nvPr/>
              </p:nvSpPr>
              <p:spPr bwMode="auto">
                <a:xfrm>
                  <a:off x="2613" y="1511"/>
                  <a:ext cx="55" cy="48"/>
                </a:xfrm>
                <a:custGeom>
                  <a:avLst/>
                  <a:gdLst>
                    <a:gd name="T0" fmla="*/ 54 w 55"/>
                    <a:gd name="T1" fmla="*/ 3 h 48"/>
                    <a:gd name="T2" fmla="*/ 40 w 55"/>
                    <a:gd name="T3" fmla="*/ 43 h 48"/>
                    <a:gd name="T4" fmla="*/ 26 w 55"/>
                    <a:gd name="T5" fmla="*/ 47 h 48"/>
                    <a:gd name="T6" fmla="*/ 19 w 55"/>
                    <a:gd name="T7" fmla="*/ 46 h 48"/>
                    <a:gd name="T8" fmla="*/ 12 w 55"/>
                    <a:gd name="T9" fmla="*/ 44 h 48"/>
                    <a:gd name="T10" fmla="*/ 7 w 55"/>
                    <a:gd name="T11" fmla="*/ 39 h 48"/>
                    <a:gd name="T12" fmla="*/ 3 w 55"/>
                    <a:gd name="T13" fmla="*/ 34 h 48"/>
                    <a:gd name="T14" fmla="*/ 1 w 55"/>
                    <a:gd name="T15" fmla="*/ 28 h 48"/>
                    <a:gd name="T16" fmla="*/ 0 w 55"/>
                    <a:gd name="T17" fmla="*/ 23 h 48"/>
                    <a:gd name="T18" fmla="*/ 0 w 55"/>
                    <a:gd name="T19" fmla="*/ 16 h 48"/>
                    <a:gd name="T20" fmla="*/ 2 w 55"/>
                    <a:gd name="T21" fmla="*/ 11 h 48"/>
                    <a:gd name="T22" fmla="*/ 6 w 55"/>
                    <a:gd name="T23" fmla="*/ 7 h 48"/>
                    <a:gd name="T24" fmla="*/ 11 w 55"/>
                    <a:gd name="T25" fmla="*/ 4 h 48"/>
                    <a:gd name="T26" fmla="*/ 17 w 55"/>
                    <a:gd name="T27" fmla="*/ 2 h 48"/>
                    <a:gd name="T28" fmla="*/ 22 w 55"/>
                    <a:gd name="T29" fmla="*/ 1 h 48"/>
                    <a:gd name="T30" fmla="*/ 28 w 55"/>
                    <a:gd name="T31" fmla="*/ 0 h 48"/>
                    <a:gd name="T32" fmla="*/ 32 w 55"/>
                    <a:gd name="T33" fmla="*/ 0 h 48"/>
                    <a:gd name="T34" fmla="*/ 38 w 55"/>
                    <a:gd name="T35" fmla="*/ 0 h 48"/>
                    <a:gd name="T36" fmla="*/ 54 w 55"/>
                    <a:gd name="T37" fmla="*/ 3 h 4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55"/>
                    <a:gd name="T58" fmla="*/ 0 h 48"/>
                    <a:gd name="T59" fmla="*/ 55 w 55"/>
                    <a:gd name="T60" fmla="*/ 48 h 4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55" h="48">
                      <a:moveTo>
                        <a:pt x="54" y="3"/>
                      </a:moveTo>
                      <a:lnTo>
                        <a:pt x="40" y="43"/>
                      </a:lnTo>
                      <a:lnTo>
                        <a:pt x="26" y="47"/>
                      </a:lnTo>
                      <a:lnTo>
                        <a:pt x="19" y="46"/>
                      </a:lnTo>
                      <a:lnTo>
                        <a:pt x="12" y="44"/>
                      </a:lnTo>
                      <a:lnTo>
                        <a:pt x="7" y="39"/>
                      </a:lnTo>
                      <a:lnTo>
                        <a:pt x="3" y="34"/>
                      </a:lnTo>
                      <a:lnTo>
                        <a:pt x="1" y="28"/>
                      </a:lnTo>
                      <a:lnTo>
                        <a:pt x="0" y="23"/>
                      </a:lnTo>
                      <a:lnTo>
                        <a:pt x="0" y="16"/>
                      </a:lnTo>
                      <a:lnTo>
                        <a:pt x="2" y="11"/>
                      </a:lnTo>
                      <a:lnTo>
                        <a:pt x="6" y="7"/>
                      </a:lnTo>
                      <a:lnTo>
                        <a:pt x="11" y="4"/>
                      </a:lnTo>
                      <a:lnTo>
                        <a:pt x="17" y="2"/>
                      </a:lnTo>
                      <a:lnTo>
                        <a:pt x="22" y="1"/>
                      </a:lnTo>
                      <a:lnTo>
                        <a:pt x="28" y="0"/>
                      </a:lnTo>
                      <a:lnTo>
                        <a:pt x="32" y="0"/>
                      </a:lnTo>
                      <a:lnTo>
                        <a:pt x="38" y="0"/>
                      </a:lnTo>
                      <a:lnTo>
                        <a:pt x="54" y="3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16" name="Freeform 77"/>
                <p:cNvSpPr>
                  <a:spLocks/>
                </p:cNvSpPr>
                <p:nvPr/>
              </p:nvSpPr>
              <p:spPr bwMode="auto">
                <a:xfrm>
                  <a:off x="2634" y="1508"/>
                  <a:ext cx="39" cy="40"/>
                </a:xfrm>
                <a:custGeom>
                  <a:avLst/>
                  <a:gdLst>
                    <a:gd name="T0" fmla="*/ 0 w 39"/>
                    <a:gd name="T1" fmla="*/ 5 h 40"/>
                    <a:gd name="T2" fmla="*/ 7 w 39"/>
                    <a:gd name="T3" fmla="*/ 10 h 40"/>
                    <a:gd name="T4" fmla="*/ 10 w 39"/>
                    <a:gd name="T5" fmla="*/ 15 h 40"/>
                    <a:gd name="T6" fmla="*/ 12 w 39"/>
                    <a:gd name="T7" fmla="*/ 20 h 40"/>
                    <a:gd name="T8" fmla="*/ 12 w 39"/>
                    <a:gd name="T9" fmla="*/ 27 h 40"/>
                    <a:gd name="T10" fmla="*/ 11 w 39"/>
                    <a:gd name="T11" fmla="*/ 33 h 40"/>
                    <a:gd name="T12" fmla="*/ 7 w 39"/>
                    <a:gd name="T13" fmla="*/ 39 h 40"/>
                    <a:gd name="T14" fmla="*/ 38 w 39"/>
                    <a:gd name="T15" fmla="*/ 32 h 40"/>
                    <a:gd name="T16" fmla="*/ 35 w 39"/>
                    <a:gd name="T17" fmla="*/ 0 h 40"/>
                    <a:gd name="T18" fmla="*/ 0 w 39"/>
                    <a:gd name="T19" fmla="*/ 5 h 4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9"/>
                    <a:gd name="T31" fmla="*/ 0 h 40"/>
                    <a:gd name="T32" fmla="*/ 39 w 39"/>
                    <a:gd name="T33" fmla="*/ 40 h 4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9" h="40">
                      <a:moveTo>
                        <a:pt x="0" y="5"/>
                      </a:moveTo>
                      <a:lnTo>
                        <a:pt x="7" y="10"/>
                      </a:lnTo>
                      <a:lnTo>
                        <a:pt x="10" y="15"/>
                      </a:lnTo>
                      <a:lnTo>
                        <a:pt x="12" y="20"/>
                      </a:lnTo>
                      <a:lnTo>
                        <a:pt x="12" y="27"/>
                      </a:lnTo>
                      <a:lnTo>
                        <a:pt x="11" y="33"/>
                      </a:lnTo>
                      <a:lnTo>
                        <a:pt x="7" y="39"/>
                      </a:lnTo>
                      <a:lnTo>
                        <a:pt x="38" y="32"/>
                      </a:lnTo>
                      <a:lnTo>
                        <a:pt x="35" y="0"/>
                      </a:lnTo>
                      <a:lnTo>
                        <a:pt x="0" y="5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17" name="Freeform 78"/>
                <p:cNvSpPr>
                  <a:spLocks/>
                </p:cNvSpPr>
                <p:nvPr/>
              </p:nvSpPr>
              <p:spPr bwMode="auto">
                <a:xfrm>
                  <a:off x="2623" y="1478"/>
                  <a:ext cx="554" cy="81"/>
                </a:xfrm>
                <a:custGeom>
                  <a:avLst/>
                  <a:gdLst>
                    <a:gd name="T0" fmla="*/ 524 w 554"/>
                    <a:gd name="T1" fmla="*/ 6 h 81"/>
                    <a:gd name="T2" fmla="*/ 0 w 554"/>
                    <a:gd name="T3" fmla="*/ 0 h 81"/>
                    <a:gd name="T4" fmla="*/ 15 w 554"/>
                    <a:gd name="T5" fmla="*/ 2 h 81"/>
                    <a:gd name="T6" fmla="*/ 20 w 554"/>
                    <a:gd name="T7" fmla="*/ 4 h 81"/>
                    <a:gd name="T8" fmla="*/ 26 w 554"/>
                    <a:gd name="T9" fmla="*/ 6 h 81"/>
                    <a:gd name="T10" fmla="*/ 30 w 554"/>
                    <a:gd name="T11" fmla="*/ 10 h 81"/>
                    <a:gd name="T12" fmla="*/ 34 w 554"/>
                    <a:gd name="T13" fmla="*/ 15 h 81"/>
                    <a:gd name="T14" fmla="*/ 36 w 554"/>
                    <a:gd name="T15" fmla="*/ 22 h 81"/>
                    <a:gd name="T16" fmla="*/ 37 w 554"/>
                    <a:gd name="T17" fmla="*/ 28 h 81"/>
                    <a:gd name="T18" fmla="*/ 38 w 554"/>
                    <a:gd name="T19" fmla="*/ 35 h 81"/>
                    <a:gd name="T20" fmla="*/ 38 w 554"/>
                    <a:gd name="T21" fmla="*/ 41 h 81"/>
                    <a:gd name="T22" fmla="*/ 37 w 554"/>
                    <a:gd name="T23" fmla="*/ 49 h 81"/>
                    <a:gd name="T24" fmla="*/ 36 w 554"/>
                    <a:gd name="T25" fmla="*/ 57 h 81"/>
                    <a:gd name="T26" fmla="*/ 32 w 554"/>
                    <a:gd name="T27" fmla="*/ 64 h 81"/>
                    <a:gd name="T28" fmla="*/ 27 w 554"/>
                    <a:gd name="T29" fmla="*/ 71 h 81"/>
                    <a:gd name="T30" fmla="*/ 20 w 554"/>
                    <a:gd name="T31" fmla="*/ 76 h 81"/>
                    <a:gd name="T32" fmla="*/ 14 w 554"/>
                    <a:gd name="T33" fmla="*/ 80 h 81"/>
                    <a:gd name="T34" fmla="*/ 48 w 554"/>
                    <a:gd name="T35" fmla="*/ 76 h 81"/>
                    <a:gd name="T36" fmla="*/ 86 w 554"/>
                    <a:gd name="T37" fmla="*/ 70 h 81"/>
                    <a:gd name="T38" fmla="*/ 147 w 554"/>
                    <a:gd name="T39" fmla="*/ 66 h 81"/>
                    <a:gd name="T40" fmla="*/ 197 w 554"/>
                    <a:gd name="T41" fmla="*/ 62 h 81"/>
                    <a:gd name="T42" fmla="*/ 257 w 554"/>
                    <a:gd name="T43" fmla="*/ 62 h 81"/>
                    <a:gd name="T44" fmla="*/ 323 w 554"/>
                    <a:gd name="T45" fmla="*/ 64 h 81"/>
                    <a:gd name="T46" fmla="*/ 405 w 554"/>
                    <a:gd name="T47" fmla="*/ 66 h 81"/>
                    <a:gd name="T48" fmla="*/ 484 w 554"/>
                    <a:gd name="T49" fmla="*/ 72 h 81"/>
                    <a:gd name="T50" fmla="*/ 516 w 554"/>
                    <a:gd name="T51" fmla="*/ 78 h 81"/>
                    <a:gd name="T52" fmla="*/ 525 w 554"/>
                    <a:gd name="T53" fmla="*/ 79 h 81"/>
                    <a:gd name="T54" fmla="*/ 535 w 554"/>
                    <a:gd name="T55" fmla="*/ 80 h 81"/>
                    <a:gd name="T56" fmla="*/ 542 w 554"/>
                    <a:gd name="T57" fmla="*/ 78 h 81"/>
                    <a:gd name="T58" fmla="*/ 548 w 554"/>
                    <a:gd name="T59" fmla="*/ 72 h 81"/>
                    <a:gd name="T60" fmla="*/ 551 w 554"/>
                    <a:gd name="T61" fmla="*/ 65 h 81"/>
                    <a:gd name="T62" fmla="*/ 553 w 554"/>
                    <a:gd name="T63" fmla="*/ 58 h 81"/>
                    <a:gd name="T64" fmla="*/ 553 w 554"/>
                    <a:gd name="T65" fmla="*/ 51 h 81"/>
                    <a:gd name="T66" fmla="*/ 552 w 554"/>
                    <a:gd name="T67" fmla="*/ 39 h 81"/>
                    <a:gd name="T68" fmla="*/ 549 w 554"/>
                    <a:gd name="T69" fmla="*/ 31 h 81"/>
                    <a:gd name="T70" fmla="*/ 545 w 554"/>
                    <a:gd name="T71" fmla="*/ 22 h 81"/>
                    <a:gd name="T72" fmla="*/ 542 w 554"/>
                    <a:gd name="T73" fmla="*/ 17 h 81"/>
                    <a:gd name="T74" fmla="*/ 537 w 554"/>
                    <a:gd name="T75" fmla="*/ 13 h 81"/>
                    <a:gd name="T76" fmla="*/ 531 w 554"/>
                    <a:gd name="T77" fmla="*/ 8 h 81"/>
                    <a:gd name="T78" fmla="*/ 524 w 554"/>
                    <a:gd name="T79" fmla="*/ 6 h 81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554"/>
                    <a:gd name="T121" fmla="*/ 0 h 81"/>
                    <a:gd name="T122" fmla="*/ 554 w 554"/>
                    <a:gd name="T123" fmla="*/ 81 h 81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554" h="81">
                      <a:moveTo>
                        <a:pt x="524" y="6"/>
                      </a:moveTo>
                      <a:lnTo>
                        <a:pt x="0" y="0"/>
                      </a:lnTo>
                      <a:lnTo>
                        <a:pt x="15" y="2"/>
                      </a:lnTo>
                      <a:lnTo>
                        <a:pt x="20" y="4"/>
                      </a:lnTo>
                      <a:lnTo>
                        <a:pt x="26" y="6"/>
                      </a:lnTo>
                      <a:lnTo>
                        <a:pt x="30" y="10"/>
                      </a:lnTo>
                      <a:lnTo>
                        <a:pt x="34" y="15"/>
                      </a:lnTo>
                      <a:lnTo>
                        <a:pt x="36" y="22"/>
                      </a:lnTo>
                      <a:lnTo>
                        <a:pt x="37" y="28"/>
                      </a:lnTo>
                      <a:lnTo>
                        <a:pt x="38" y="35"/>
                      </a:lnTo>
                      <a:lnTo>
                        <a:pt x="38" y="41"/>
                      </a:lnTo>
                      <a:lnTo>
                        <a:pt x="37" y="49"/>
                      </a:lnTo>
                      <a:lnTo>
                        <a:pt x="36" y="57"/>
                      </a:lnTo>
                      <a:lnTo>
                        <a:pt x="32" y="64"/>
                      </a:lnTo>
                      <a:lnTo>
                        <a:pt x="27" y="71"/>
                      </a:lnTo>
                      <a:lnTo>
                        <a:pt x="20" y="76"/>
                      </a:lnTo>
                      <a:lnTo>
                        <a:pt x="14" y="80"/>
                      </a:lnTo>
                      <a:lnTo>
                        <a:pt x="48" y="76"/>
                      </a:lnTo>
                      <a:lnTo>
                        <a:pt x="86" y="70"/>
                      </a:lnTo>
                      <a:lnTo>
                        <a:pt x="147" y="66"/>
                      </a:lnTo>
                      <a:lnTo>
                        <a:pt x="197" y="62"/>
                      </a:lnTo>
                      <a:lnTo>
                        <a:pt x="257" y="62"/>
                      </a:lnTo>
                      <a:lnTo>
                        <a:pt x="323" y="64"/>
                      </a:lnTo>
                      <a:lnTo>
                        <a:pt x="405" y="66"/>
                      </a:lnTo>
                      <a:lnTo>
                        <a:pt x="484" y="72"/>
                      </a:lnTo>
                      <a:lnTo>
                        <a:pt x="516" y="78"/>
                      </a:lnTo>
                      <a:lnTo>
                        <a:pt x="525" y="79"/>
                      </a:lnTo>
                      <a:lnTo>
                        <a:pt x="535" y="80"/>
                      </a:lnTo>
                      <a:lnTo>
                        <a:pt x="542" y="78"/>
                      </a:lnTo>
                      <a:lnTo>
                        <a:pt x="548" y="72"/>
                      </a:lnTo>
                      <a:lnTo>
                        <a:pt x="551" y="65"/>
                      </a:lnTo>
                      <a:lnTo>
                        <a:pt x="553" y="58"/>
                      </a:lnTo>
                      <a:lnTo>
                        <a:pt x="553" y="51"/>
                      </a:lnTo>
                      <a:lnTo>
                        <a:pt x="552" y="39"/>
                      </a:lnTo>
                      <a:lnTo>
                        <a:pt x="549" y="31"/>
                      </a:lnTo>
                      <a:lnTo>
                        <a:pt x="545" y="22"/>
                      </a:lnTo>
                      <a:lnTo>
                        <a:pt x="542" y="17"/>
                      </a:lnTo>
                      <a:lnTo>
                        <a:pt x="537" y="13"/>
                      </a:lnTo>
                      <a:lnTo>
                        <a:pt x="531" y="8"/>
                      </a:lnTo>
                      <a:lnTo>
                        <a:pt x="524" y="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31812" name="Text Box 79"/>
              <p:cNvSpPr txBox="1">
                <a:spLocks noChangeArrowheads="1"/>
              </p:cNvSpPr>
              <p:nvPr/>
            </p:nvSpPr>
            <p:spPr bwMode="auto">
              <a:xfrm>
                <a:off x="192" y="3128"/>
                <a:ext cx="669" cy="73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 dirty="0">
                    <a:solidFill>
                      <a:schemeClr val="bg2"/>
                    </a:solidFill>
                  </a:rPr>
                  <a:t>This is</a:t>
                </a:r>
              </a:p>
              <a:p>
                <a:r>
                  <a:rPr lang="en-US" sz="1600" dirty="0">
                    <a:solidFill>
                      <a:schemeClr val="bg2"/>
                    </a:solidFill>
                  </a:rPr>
                  <a:t>my </a:t>
                </a:r>
              </a:p>
              <a:p>
                <a:r>
                  <a:rPr lang="en-US" sz="1600" dirty="0">
                    <a:solidFill>
                      <a:schemeClr val="bg2"/>
                    </a:solidFill>
                  </a:rPr>
                  <a:t>message</a:t>
                </a:r>
                <a:endParaRPr lang="en-US" sz="2400" dirty="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1776" name="Group 80"/>
            <p:cNvGrpSpPr>
              <a:grpSpLocks/>
            </p:cNvGrpSpPr>
            <p:nvPr/>
          </p:nvGrpSpPr>
          <p:grpSpPr bwMode="auto">
            <a:xfrm>
              <a:off x="4017" y="3061"/>
              <a:ext cx="723" cy="774"/>
              <a:chOff x="48" y="2887"/>
              <a:chExt cx="814" cy="1097"/>
            </a:xfrm>
          </p:grpSpPr>
          <p:grpSp>
            <p:nvGrpSpPr>
              <p:cNvPr id="31804" name="Group 81"/>
              <p:cNvGrpSpPr>
                <a:grpSpLocks/>
              </p:cNvGrpSpPr>
              <p:nvPr/>
            </p:nvGrpSpPr>
            <p:grpSpPr bwMode="auto">
              <a:xfrm>
                <a:off x="48" y="2887"/>
                <a:ext cx="768" cy="1097"/>
                <a:chOff x="2578" y="1478"/>
                <a:chExt cx="662" cy="725"/>
              </a:xfrm>
            </p:grpSpPr>
            <p:sp>
              <p:nvSpPr>
                <p:cNvPr id="31806" name="Freeform 82"/>
                <p:cNvSpPr>
                  <a:spLocks/>
                </p:cNvSpPr>
                <p:nvPr/>
              </p:nvSpPr>
              <p:spPr bwMode="auto">
                <a:xfrm>
                  <a:off x="2630" y="2131"/>
                  <a:ext cx="119" cy="72"/>
                </a:xfrm>
                <a:custGeom>
                  <a:avLst/>
                  <a:gdLst>
                    <a:gd name="T0" fmla="*/ 75 w 119"/>
                    <a:gd name="T1" fmla="*/ 0 h 72"/>
                    <a:gd name="T2" fmla="*/ 15 w 119"/>
                    <a:gd name="T3" fmla="*/ 6 h 72"/>
                    <a:gd name="T4" fmla="*/ 9 w 119"/>
                    <a:gd name="T5" fmla="*/ 11 h 72"/>
                    <a:gd name="T6" fmla="*/ 6 w 119"/>
                    <a:gd name="T7" fmla="*/ 16 h 72"/>
                    <a:gd name="T8" fmla="*/ 2 w 119"/>
                    <a:gd name="T9" fmla="*/ 22 h 72"/>
                    <a:gd name="T10" fmla="*/ 0 w 119"/>
                    <a:gd name="T11" fmla="*/ 32 h 72"/>
                    <a:gd name="T12" fmla="*/ 0 w 119"/>
                    <a:gd name="T13" fmla="*/ 43 h 72"/>
                    <a:gd name="T14" fmla="*/ 2 w 119"/>
                    <a:gd name="T15" fmla="*/ 49 h 72"/>
                    <a:gd name="T16" fmla="*/ 6 w 119"/>
                    <a:gd name="T17" fmla="*/ 56 h 72"/>
                    <a:gd name="T18" fmla="*/ 12 w 119"/>
                    <a:gd name="T19" fmla="*/ 62 h 72"/>
                    <a:gd name="T20" fmla="*/ 19 w 119"/>
                    <a:gd name="T21" fmla="*/ 66 h 72"/>
                    <a:gd name="T22" fmla="*/ 27 w 119"/>
                    <a:gd name="T23" fmla="*/ 69 h 72"/>
                    <a:gd name="T24" fmla="*/ 33 w 119"/>
                    <a:gd name="T25" fmla="*/ 70 h 72"/>
                    <a:gd name="T26" fmla="*/ 42 w 119"/>
                    <a:gd name="T27" fmla="*/ 71 h 72"/>
                    <a:gd name="T28" fmla="*/ 41 w 119"/>
                    <a:gd name="T29" fmla="*/ 70 h 72"/>
                    <a:gd name="T30" fmla="*/ 88 w 119"/>
                    <a:gd name="T31" fmla="*/ 66 h 72"/>
                    <a:gd name="T32" fmla="*/ 118 w 119"/>
                    <a:gd name="T33" fmla="*/ 0 h 72"/>
                    <a:gd name="T34" fmla="*/ 75 w 119"/>
                    <a:gd name="T35" fmla="*/ 0 h 7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19"/>
                    <a:gd name="T55" fmla="*/ 0 h 72"/>
                    <a:gd name="T56" fmla="*/ 119 w 119"/>
                    <a:gd name="T57" fmla="*/ 72 h 7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19" h="72">
                      <a:moveTo>
                        <a:pt x="75" y="0"/>
                      </a:moveTo>
                      <a:lnTo>
                        <a:pt x="15" y="6"/>
                      </a:lnTo>
                      <a:lnTo>
                        <a:pt x="9" y="11"/>
                      </a:lnTo>
                      <a:lnTo>
                        <a:pt x="6" y="16"/>
                      </a:lnTo>
                      <a:lnTo>
                        <a:pt x="2" y="22"/>
                      </a:lnTo>
                      <a:lnTo>
                        <a:pt x="0" y="32"/>
                      </a:lnTo>
                      <a:lnTo>
                        <a:pt x="0" y="43"/>
                      </a:lnTo>
                      <a:lnTo>
                        <a:pt x="2" y="49"/>
                      </a:lnTo>
                      <a:lnTo>
                        <a:pt x="6" y="56"/>
                      </a:lnTo>
                      <a:lnTo>
                        <a:pt x="12" y="62"/>
                      </a:lnTo>
                      <a:lnTo>
                        <a:pt x="19" y="66"/>
                      </a:lnTo>
                      <a:lnTo>
                        <a:pt x="27" y="69"/>
                      </a:lnTo>
                      <a:lnTo>
                        <a:pt x="33" y="70"/>
                      </a:lnTo>
                      <a:lnTo>
                        <a:pt x="42" y="71"/>
                      </a:lnTo>
                      <a:lnTo>
                        <a:pt x="41" y="70"/>
                      </a:lnTo>
                      <a:lnTo>
                        <a:pt x="88" y="66"/>
                      </a:lnTo>
                      <a:lnTo>
                        <a:pt x="118" y="0"/>
                      </a:lnTo>
                      <a:lnTo>
                        <a:pt x="75" y="0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07" name="Freeform 83"/>
                <p:cNvSpPr>
                  <a:spLocks/>
                </p:cNvSpPr>
                <p:nvPr/>
              </p:nvSpPr>
              <p:spPr bwMode="auto">
                <a:xfrm>
                  <a:off x="2578" y="1478"/>
                  <a:ext cx="662" cy="724"/>
                </a:xfrm>
                <a:custGeom>
                  <a:avLst/>
                  <a:gdLst>
                    <a:gd name="T0" fmla="*/ 37 w 662"/>
                    <a:gd name="T1" fmla="*/ 2 h 724"/>
                    <a:gd name="T2" fmla="*/ 24 w 662"/>
                    <a:gd name="T3" fmla="*/ 12 h 724"/>
                    <a:gd name="T4" fmla="*/ 7 w 662"/>
                    <a:gd name="T5" fmla="*/ 32 h 724"/>
                    <a:gd name="T6" fmla="*/ 2 w 662"/>
                    <a:gd name="T7" fmla="*/ 53 h 724"/>
                    <a:gd name="T8" fmla="*/ 0 w 662"/>
                    <a:gd name="T9" fmla="*/ 78 h 724"/>
                    <a:gd name="T10" fmla="*/ 3 w 662"/>
                    <a:gd name="T11" fmla="*/ 99 h 724"/>
                    <a:gd name="T12" fmla="*/ 12 w 662"/>
                    <a:gd name="T13" fmla="*/ 133 h 724"/>
                    <a:gd name="T14" fmla="*/ 35 w 662"/>
                    <a:gd name="T15" fmla="*/ 190 h 724"/>
                    <a:gd name="T16" fmla="*/ 63 w 662"/>
                    <a:gd name="T17" fmla="*/ 255 h 724"/>
                    <a:gd name="T18" fmla="*/ 89 w 662"/>
                    <a:gd name="T19" fmla="*/ 321 h 724"/>
                    <a:gd name="T20" fmla="*/ 109 w 662"/>
                    <a:gd name="T21" fmla="*/ 407 h 724"/>
                    <a:gd name="T22" fmla="*/ 121 w 662"/>
                    <a:gd name="T23" fmla="*/ 511 h 724"/>
                    <a:gd name="T24" fmla="*/ 127 w 662"/>
                    <a:gd name="T25" fmla="*/ 585 h 724"/>
                    <a:gd name="T26" fmla="*/ 127 w 662"/>
                    <a:gd name="T27" fmla="*/ 641 h 724"/>
                    <a:gd name="T28" fmla="*/ 119 w 662"/>
                    <a:gd name="T29" fmla="*/ 683 h 724"/>
                    <a:gd name="T30" fmla="*/ 109 w 662"/>
                    <a:gd name="T31" fmla="*/ 707 h 724"/>
                    <a:gd name="T32" fmla="*/ 100 w 662"/>
                    <a:gd name="T33" fmla="*/ 719 h 724"/>
                    <a:gd name="T34" fmla="*/ 154 w 662"/>
                    <a:gd name="T35" fmla="*/ 717 h 724"/>
                    <a:gd name="T36" fmla="*/ 362 w 662"/>
                    <a:gd name="T37" fmla="*/ 689 h 724"/>
                    <a:gd name="T38" fmla="*/ 551 w 662"/>
                    <a:gd name="T39" fmla="*/ 673 h 724"/>
                    <a:gd name="T40" fmla="*/ 629 w 662"/>
                    <a:gd name="T41" fmla="*/ 675 h 724"/>
                    <a:gd name="T42" fmla="*/ 645 w 662"/>
                    <a:gd name="T43" fmla="*/ 663 h 724"/>
                    <a:gd name="T44" fmla="*/ 656 w 662"/>
                    <a:gd name="T45" fmla="*/ 636 h 724"/>
                    <a:gd name="T46" fmla="*/ 661 w 662"/>
                    <a:gd name="T47" fmla="*/ 597 h 724"/>
                    <a:gd name="T48" fmla="*/ 660 w 662"/>
                    <a:gd name="T49" fmla="*/ 548 h 724"/>
                    <a:gd name="T50" fmla="*/ 653 w 662"/>
                    <a:gd name="T51" fmla="*/ 475 h 724"/>
                    <a:gd name="T52" fmla="*/ 631 w 662"/>
                    <a:gd name="T53" fmla="*/ 381 h 724"/>
                    <a:gd name="T54" fmla="*/ 605 w 662"/>
                    <a:gd name="T55" fmla="*/ 297 h 724"/>
                    <a:gd name="T56" fmla="*/ 575 w 662"/>
                    <a:gd name="T57" fmla="*/ 219 h 724"/>
                    <a:gd name="T58" fmla="*/ 541 w 662"/>
                    <a:gd name="T59" fmla="*/ 132 h 724"/>
                    <a:gd name="T60" fmla="*/ 529 w 662"/>
                    <a:gd name="T61" fmla="*/ 94 h 724"/>
                    <a:gd name="T62" fmla="*/ 528 w 662"/>
                    <a:gd name="T63" fmla="*/ 65 h 724"/>
                    <a:gd name="T64" fmla="*/ 541 w 662"/>
                    <a:gd name="T65" fmla="*/ 6 h 724"/>
                    <a:gd name="T66" fmla="*/ 42 w 662"/>
                    <a:gd name="T67" fmla="*/ 1 h 724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662"/>
                    <a:gd name="T103" fmla="*/ 0 h 724"/>
                    <a:gd name="T104" fmla="*/ 662 w 662"/>
                    <a:gd name="T105" fmla="*/ 724 h 724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662" h="724">
                      <a:moveTo>
                        <a:pt x="42" y="1"/>
                      </a:moveTo>
                      <a:lnTo>
                        <a:pt x="37" y="2"/>
                      </a:lnTo>
                      <a:lnTo>
                        <a:pt x="31" y="5"/>
                      </a:lnTo>
                      <a:lnTo>
                        <a:pt x="24" y="12"/>
                      </a:lnTo>
                      <a:lnTo>
                        <a:pt x="14" y="22"/>
                      </a:lnTo>
                      <a:lnTo>
                        <a:pt x="7" y="32"/>
                      </a:lnTo>
                      <a:lnTo>
                        <a:pt x="3" y="43"/>
                      </a:lnTo>
                      <a:lnTo>
                        <a:pt x="2" y="53"/>
                      </a:lnTo>
                      <a:lnTo>
                        <a:pt x="0" y="65"/>
                      </a:lnTo>
                      <a:lnTo>
                        <a:pt x="0" y="78"/>
                      </a:lnTo>
                      <a:lnTo>
                        <a:pt x="2" y="88"/>
                      </a:lnTo>
                      <a:lnTo>
                        <a:pt x="3" y="99"/>
                      </a:lnTo>
                      <a:lnTo>
                        <a:pt x="5" y="108"/>
                      </a:lnTo>
                      <a:lnTo>
                        <a:pt x="12" y="133"/>
                      </a:lnTo>
                      <a:lnTo>
                        <a:pt x="21" y="160"/>
                      </a:lnTo>
                      <a:lnTo>
                        <a:pt x="35" y="190"/>
                      </a:lnTo>
                      <a:lnTo>
                        <a:pt x="49" y="225"/>
                      </a:lnTo>
                      <a:lnTo>
                        <a:pt x="63" y="255"/>
                      </a:lnTo>
                      <a:lnTo>
                        <a:pt x="75" y="285"/>
                      </a:lnTo>
                      <a:lnTo>
                        <a:pt x="89" y="321"/>
                      </a:lnTo>
                      <a:lnTo>
                        <a:pt x="101" y="367"/>
                      </a:lnTo>
                      <a:lnTo>
                        <a:pt x="109" y="407"/>
                      </a:lnTo>
                      <a:lnTo>
                        <a:pt x="117" y="457"/>
                      </a:lnTo>
                      <a:lnTo>
                        <a:pt x="121" y="511"/>
                      </a:lnTo>
                      <a:lnTo>
                        <a:pt x="127" y="559"/>
                      </a:lnTo>
                      <a:lnTo>
                        <a:pt x="127" y="585"/>
                      </a:lnTo>
                      <a:lnTo>
                        <a:pt x="127" y="619"/>
                      </a:lnTo>
                      <a:lnTo>
                        <a:pt x="127" y="641"/>
                      </a:lnTo>
                      <a:lnTo>
                        <a:pt x="126" y="662"/>
                      </a:lnTo>
                      <a:lnTo>
                        <a:pt x="119" y="683"/>
                      </a:lnTo>
                      <a:lnTo>
                        <a:pt x="115" y="696"/>
                      </a:lnTo>
                      <a:lnTo>
                        <a:pt x="109" y="707"/>
                      </a:lnTo>
                      <a:lnTo>
                        <a:pt x="104" y="715"/>
                      </a:lnTo>
                      <a:lnTo>
                        <a:pt x="100" y="719"/>
                      </a:lnTo>
                      <a:lnTo>
                        <a:pt x="95" y="723"/>
                      </a:lnTo>
                      <a:lnTo>
                        <a:pt x="154" y="717"/>
                      </a:lnTo>
                      <a:lnTo>
                        <a:pt x="268" y="701"/>
                      </a:lnTo>
                      <a:lnTo>
                        <a:pt x="362" y="689"/>
                      </a:lnTo>
                      <a:lnTo>
                        <a:pt x="470" y="677"/>
                      </a:lnTo>
                      <a:lnTo>
                        <a:pt x="551" y="673"/>
                      </a:lnTo>
                      <a:lnTo>
                        <a:pt x="613" y="675"/>
                      </a:lnTo>
                      <a:lnTo>
                        <a:pt x="629" y="675"/>
                      </a:lnTo>
                      <a:lnTo>
                        <a:pt x="639" y="673"/>
                      </a:lnTo>
                      <a:lnTo>
                        <a:pt x="645" y="663"/>
                      </a:lnTo>
                      <a:lnTo>
                        <a:pt x="651" y="652"/>
                      </a:lnTo>
                      <a:lnTo>
                        <a:pt x="656" y="636"/>
                      </a:lnTo>
                      <a:lnTo>
                        <a:pt x="659" y="616"/>
                      </a:lnTo>
                      <a:lnTo>
                        <a:pt x="661" y="597"/>
                      </a:lnTo>
                      <a:lnTo>
                        <a:pt x="661" y="569"/>
                      </a:lnTo>
                      <a:lnTo>
                        <a:pt x="660" y="548"/>
                      </a:lnTo>
                      <a:lnTo>
                        <a:pt x="659" y="513"/>
                      </a:lnTo>
                      <a:lnTo>
                        <a:pt x="653" y="475"/>
                      </a:lnTo>
                      <a:lnTo>
                        <a:pt x="643" y="426"/>
                      </a:lnTo>
                      <a:lnTo>
                        <a:pt x="631" y="381"/>
                      </a:lnTo>
                      <a:lnTo>
                        <a:pt x="621" y="341"/>
                      </a:lnTo>
                      <a:lnTo>
                        <a:pt x="605" y="297"/>
                      </a:lnTo>
                      <a:lnTo>
                        <a:pt x="589" y="257"/>
                      </a:lnTo>
                      <a:lnTo>
                        <a:pt x="575" y="219"/>
                      </a:lnTo>
                      <a:lnTo>
                        <a:pt x="553" y="164"/>
                      </a:lnTo>
                      <a:lnTo>
                        <a:pt x="541" y="132"/>
                      </a:lnTo>
                      <a:lnTo>
                        <a:pt x="533" y="111"/>
                      </a:lnTo>
                      <a:lnTo>
                        <a:pt x="529" y="94"/>
                      </a:lnTo>
                      <a:lnTo>
                        <a:pt x="528" y="78"/>
                      </a:lnTo>
                      <a:lnTo>
                        <a:pt x="528" y="65"/>
                      </a:lnTo>
                      <a:lnTo>
                        <a:pt x="537" y="16"/>
                      </a:lnTo>
                      <a:lnTo>
                        <a:pt x="541" y="6"/>
                      </a:lnTo>
                      <a:lnTo>
                        <a:pt x="48" y="0"/>
                      </a:lnTo>
                      <a:lnTo>
                        <a:pt x="42" y="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08" name="Freeform 84"/>
                <p:cNvSpPr>
                  <a:spLocks/>
                </p:cNvSpPr>
                <p:nvPr/>
              </p:nvSpPr>
              <p:spPr bwMode="auto">
                <a:xfrm>
                  <a:off x="2613" y="1511"/>
                  <a:ext cx="55" cy="48"/>
                </a:xfrm>
                <a:custGeom>
                  <a:avLst/>
                  <a:gdLst>
                    <a:gd name="T0" fmla="*/ 54 w 55"/>
                    <a:gd name="T1" fmla="*/ 3 h 48"/>
                    <a:gd name="T2" fmla="*/ 40 w 55"/>
                    <a:gd name="T3" fmla="*/ 43 h 48"/>
                    <a:gd name="T4" fmla="*/ 26 w 55"/>
                    <a:gd name="T5" fmla="*/ 47 h 48"/>
                    <a:gd name="T6" fmla="*/ 19 w 55"/>
                    <a:gd name="T7" fmla="*/ 46 h 48"/>
                    <a:gd name="T8" fmla="*/ 12 w 55"/>
                    <a:gd name="T9" fmla="*/ 44 h 48"/>
                    <a:gd name="T10" fmla="*/ 7 w 55"/>
                    <a:gd name="T11" fmla="*/ 39 h 48"/>
                    <a:gd name="T12" fmla="*/ 3 w 55"/>
                    <a:gd name="T13" fmla="*/ 34 h 48"/>
                    <a:gd name="T14" fmla="*/ 1 w 55"/>
                    <a:gd name="T15" fmla="*/ 28 h 48"/>
                    <a:gd name="T16" fmla="*/ 0 w 55"/>
                    <a:gd name="T17" fmla="*/ 23 h 48"/>
                    <a:gd name="T18" fmla="*/ 0 w 55"/>
                    <a:gd name="T19" fmla="*/ 16 h 48"/>
                    <a:gd name="T20" fmla="*/ 2 w 55"/>
                    <a:gd name="T21" fmla="*/ 11 h 48"/>
                    <a:gd name="T22" fmla="*/ 6 w 55"/>
                    <a:gd name="T23" fmla="*/ 7 h 48"/>
                    <a:gd name="T24" fmla="*/ 11 w 55"/>
                    <a:gd name="T25" fmla="*/ 4 h 48"/>
                    <a:gd name="T26" fmla="*/ 17 w 55"/>
                    <a:gd name="T27" fmla="*/ 2 h 48"/>
                    <a:gd name="T28" fmla="*/ 22 w 55"/>
                    <a:gd name="T29" fmla="*/ 1 h 48"/>
                    <a:gd name="T30" fmla="*/ 28 w 55"/>
                    <a:gd name="T31" fmla="*/ 0 h 48"/>
                    <a:gd name="T32" fmla="*/ 32 w 55"/>
                    <a:gd name="T33" fmla="*/ 0 h 48"/>
                    <a:gd name="T34" fmla="*/ 38 w 55"/>
                    <a:gd name="T35" fmla="*/ 0 h 48"/>
                    <a:gd name="T36" fmla="*/ 54 w 55"/>
                    <a:gd name="T37" fmla="*/ 3 h 4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55"/>
                    <a:gd name="T58" fmla="*/ 0 h 48"/>
                    <a:gd name="T59" fmla="*/ 55 w 55"/>
                    <a:gd name="T60" fmla="*/ 48 h 4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55" h="48">
                      <a:moveTo>
                        <a:pt x="54" y="3"/>
                      </a:moveTo>
                      <a:lnTo>
                        <a:pt x="40" y="43"/>
                      </a:lnTo>
                      <a:lnTo>
                        <a:pt x="26" y="47"/>
                      </a:lnTo>
                      <a:lnTo>
                        <a:pt x="19" y="46"/>
                      </a:lnTo>
                      <a:lnTo>
                        <a:pt x="12" y="44"/>
                      </a:lnTo>
                      <a:lnTo>
                        <a:pt x="7" y="39"/>
                      </a:lnTo>
                      <a:lnTo>
                        <a:pt x="3" y="34"/>
                      </a:lnTo>
                      <a:lnTo>
                        <a:pt x="1" y="28"/>
                      </a:lnTo>
                      <a:lnTo>
                        <a:pt x="0" y="23"/>
                      </a:lnTo>
                      <a:lnTo>
                        <a:pt x="0" y="16"/>
                      </a:lnTo>
                      <a:lnTo>
                        <a:pt x="2" y="11"/>
                      </a:lnTo>
                      <a:lnTo>
                        <a:pt x="6" y="7"/>
                      </a:lnTo>
                      <a:lnTo>
                        <a:pt x="11" y="4"/>
                      </a:lnTo>
                      <a:lnTo>
                        <a:pt x="17" y="2"/>
                      </a:lnTo>
                      <a:lnTo>
                        <a:pt x="22" y="1"/>
                      </a:lnTo>
                      <a:lnTo>
                        <a:pt x="28" y="0"/>
                      </a:lnTo>
                      <a:lnTo>
                        <a:pt x="32" y="0"/>
                      </a:lnTo>
                      <a:lnTo>
                        <a:pt x="38" y="0"/>
                      </a:lnTo>
                      <a:lnTo>
                        <a:pt x="54" y="3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09" name="Freeform 85"/>
                <p:cNvSpPr>
                  <a:spLocks/>
                </p:cNvSpPr>
                <p:nvPr/>
              </p:nvSpPr>
              <p:spPr bwMode="auto">
                <a:xfrm>
                  <a:off x="2634" y="1508"/>
                  <a:ext cx="39" cy="40"/>
                </a:xfrm>
                <a:custGeom>
                  <a:avLst/>
                  <a:gdLst>
                    <a:gd name="T0" fmla="*/ 0 w 39"/>
                    <a:gd name="T1" fmla="*/ 5 h 40"/>
                    <a:gd name="T2" fmla="*/ 7 w 39"/>
                    <a:gd name="T3" fmla="*/ 10 h 40"/>
                    <a:gd name="T4" fmla="*/ 10 w 39"/>
                    <a:gd name="T5" fmla="*/ 15 h 40"/>
                    <a:gd name="T6" fmla="*/ 12 w 39"/>
                    <a:gd name="T7" fmla="*/ 20 h 40"/>
                    <a:gd name="T8" fmla="*/ 12 w 39"/>
                    <a:gd name="T9" fmla="*/ 27 h 40"/>
                    <a:gd name="T10" fmla="*/ 11 w 39"/>
                    <a:gd name="T11" fmla="*/ 33 h 40"/>
                    <a:gd name="T12" fmla="*/ 7 w 39"/>
                    <a:gd name="T13" fmla="*/ 39 h 40"/>
                    <a:gd name="T14" fmla="*/ 38 w 39"/>
                    <a:gd name="T15" fmla="*/ 32 h 40"/>
                    <a:gd name="T16" fmla="*/ 35 w 39"/>
                    <a:gd name="T17" fmla="*/ 0 h 40"/>
                    <a:gd name="T18" fmla="*/ 0 w 39"/>
                    <a:gd name="T19" fmla="*/ 5 h 4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9"/>
                    <a:gd name="T31" fmla="*/ 0 h 40"/>
                    <a:gd name="T32" fmla="*/ 39 w 39"/>
                    <a:gd name="T33" fmla="*/ 40 h 4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9" h="40">
                      <a:moveTo>
                        <a:pt x="0" y="5"/>
                      </a:moveTo>
                      <a:lnTo>
                        <a:pt x="7" y="10"/>
                      </a:lnTo>
                      <a:lnTo>
                        <a:pt x="10" y="15"/>
                      </a:lnTo>
                      <a:lnTo>
                        <a:pt x="12" y="20"/>
                      </a:lnTo>
                      <a:lnTo>
                        <a:pt x="12" y="27"/>
                      </a:lnTo>
                      <a:lnTo>
                        <a:pt x="11" y="33"/>
                      </a:lnTo>
                      <a:lnTo>
                        <a:pt x="7" y="39"/>
                      </a:lnTo>
                      <a:lnTo>
                        <a:pt x="38" y="32"/>
                      </a:lnTo>
                      <a:lnTo>
                        <a:pt x="35" y="0"/>
                      </a:lnTo>
                      <a:lnTo>
                        <a:pt x="0" y="5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10" name="Freeform 86"/>
                <p:cNvSpPr>
                  <a:spLocks/>
                </p:cNvSpPr>
                <p:nvPr/>
              </p:nvSpPr>
              <p:spPr bwMode="auto">
                <a:xfrm>
                  <a:off x="2623" y="1478"/>
                  <a:ext cx="554" cy="81"/>
                </a:xfrm>
                <a:custGeom>
                  <a:avLst/>
                  <a:gdLst>
                    <a:gd name="T0" fmla="*/ 524 w 554"/>
                    <a:gd name="T1" fmla="*/ 6 h 81"/>
                    <a:gd name="T2" fmla="*/ 0 w 554"/>
                    <a:gd name="T3" fmla="*/ 0 h 81"/>
                    <a:gd name="T4" fmla="*/ 15 w 554"/>
                    <a:gd name="T5" fmla="*/ 2 h 81"/>
                    <a:gd name="T6" fmla="*/ 20 w 554"/>
                    <a:gd name="T7" fmla="*/ 4 h 81"/>
                    <a:gd name="T8" fmla="*/ 26 w 554"/>
                    <a:gd name="T9" fmla="*/ 6 h 81"/>
                    <a:gd name="T10" fmla="*/ 30 w 554"/>
                    <a:gd name="T11" fmla="*/ 10 h 81"/>
                    <a:gd name="T12" fmla="*/ 34 w 554"/>
                    <a:gd name="T13" fmla="*/ 15 h 81"/>
                    <a:gd name="T14" fmla="*/ 36 w 554"/>
                    <a:gd name="T15" fmla="*/ 22 h 81"/>
                    <a:gd name="T16" fmla="*/ 37 w 554"/>
                    <a:gd name="T17" fmla="*/ 28 h 81"/>
                    <a:gd name="T18" fmla="*/ 38 w 554"/>
                    <a:gd name="T19" fmla="*/ 35 h 81"/>
                    <a:gd name="T20" fmla="*/ 38 w 554"/>
                    <a:gd name="T21" fmla="*/ 41 h 81"/>
                    <a:gd name="T22" fmla="*/ 37 w 554"/>
                    <a:gd name="T23" fmla="*/ 49 h 81"/>
                    <a:gd name="T24" fmla="*/ 36 w 554"/>
                    <a:gd name="T25" fmla="*/ 57 h 81"/>
                    <a:gd name="T26" fmla="*/ 32 w 554"/>
                    <a:gd name="T27" fmla="*/ 64 h 81"/>
                    <a:gd name="T28" fmla="*/ 27 w 554"/>
                    <a:gd name="T29" fmla="*/ 71 h 81"/>
                    <a:gd name="T30" fmla="*/ 20 w 554"/>
                    <a:gd name="T31" fmla="*/ 76 h 81"/>
                    <a:gd name="T32" fmla="*/ 14 w 554"/>
                    <a:gd name="T33" fmla="*/ 80 h 81"/>
                    <a:gd name="T34" fmla="*/ 48 w 554"/>
                    <a:gd name="T35" fmla="*/ 76 h 81"/>
                    <a:gd name="T36" fmla="*/ 86 w 554"/>
                    <a:gd name="T37" fmla="*/ 70 h 81"/>
                    <a:gd name="T38" fmla="*/ 147 w 554"/>
                    <a:gd name="T39" fmla="*/ 66 h 81"/>
                    <a:gd name="T40" fmla="*/ 197 w 554"/>
                    <a:gd name="T41" fmla="*/ 62 h 81"/>
                    <a:gd name="T42" fmla="*/ 257 w 554"/>
                    <a:gd name="T43" fmla="*/ 62 h 81"/>
                    <a:gd name="T44" fmla="*/ 323 w 554"/>
                    <a:gd name="T45" fmla="*/ 64 h 81"/>
                    <a:gd name="T46" fmla="*/ 405 w 554"/>
                    <a:gd name="T47" fmla="*/ 66 h 81"/>
                    <a:gd name="T48" fmla="*/ 484 w 554"/>
                    <a:gd name="T49" fmla="*/ 72 h 81"/>
                    <a:gd name="T50" fmla="*/ 516 w 554"/>
                    <a:gd name="T51" fmla="*/ 78 h 81"/>
                    <a:gd name="T52" fmla="*/ 525 w 554"/>
                    <a:gd name="T53" fmla="*/ 79 h 81"/>
                    <a:gd name="T54" fmla="*/ 535 w 554"/>
                    <a:gd name="T55" fmla="*/ 80 h 81"/>
                    <a:gd name="T56" fmla="*/ 542 w 554"/>
                    <a:gd name="T57" fmla="*/ 78 h 81"/>
                    <a:gd name="T58" fmla="*/ 548 w 554"/>
                    <a:gd name="T59" fmla="*/ 72 h 81"/>
                    <a:gd name="T60" fmla="*/ 551 w 554"/>
                    <a:gd name="T61" fmla="*/ 65 h 81"/>
                    <a:gd name="T62" fmla="*/ 553 w 554"/>
                    <a:gd name="T63" fmla="*/ 58 h 81"/>
                    <a:gd name="T64" fmla="*/ 553 w 554"/>
                    <a:gd name="T65" fmla="*/ 51 h 81"/>
                    <a:gd name="T66" fmla="*/ 552 w 554"/>
                    <a:gd name="T67" fmla="*/ 39 h 81"/>
                    <a:gd name="T68" fmla="*/ 549 w 554"/>
                    <a:gd name="T69" fmla="*/ 31 h 81"/>
                    <a:gd name="T70" fmla="*/ 545 w 554"/>
                    <a:gd name="T71" fmla="*/ 22 h 81"/>
                    <a:gd name="T72" fmla="*/ 542 w 554"/>
                    <a:gd name="T73" fmla="*/ 17 h 81"/>
                    <a:gd name="T74" fmla="*/ 537 w 554"/>
                    <a:gd name="T75" fmla="*/ 13 h 81"/>
                    <a:gd name="T76" fmla="*/ 531 w 554"/>
                    <a:gd name="T77" fmla="*/ 8 h 81"/>
                    <a:gd name="T78" fmla="*/ 524 w 554"/>
                    <a:gd name="T79" fmla="*/ 6 h 81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554"/>
                    <a:gd name="T121" fmla="*/ 0 h 81"/>
                    <a:gd name="T122" fmla="*/ 554 w 554"/>
                    <a:gd name="T123" fmla="*/ 81 h 81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554" h="81">
                      <a:moveTo>
                        <a:pt x="524" y="6"/>
                      </a:moveTo>
                      <a:lnTo>
                        <a:pt x="0" y="0"/>
                      </a:lnTo>
                      <a:lnTo>
                        <a:pt x="15" y="2"/>
                      </a:lnTo>
                      <a:lnTo>
                        <a:pt x="20" y="4"/>
                      </a:lnTo>
                      <a:lnTo>
                        <a:pt x="26" y="6"/>
                      </a:lnTo>
                      <a:lnTo>
                        <a:pt x="30" y="10"/>
                      </a:lnTo>
                      <a:lnTo>
                        <a:pt x="34" y="15"/>
                      </a:lnTo>
                      <a:lnTo>
                        <a:pt x="36" y="22"/>
                      </a:lnTo>
                      <a:lnTo>
                        <a:pt x="37" y="28"/>
                      </a:lnTo>
                      <a:lnTo>
                        <a:pt x="38" y="35"/>
                      </a:lnTo>
                      <a:lnTo>
                        <a:pt x="38" y="41"/>
                      </a:lnTo>
                      <a:lnTo>
                        <a:pt x="37" y="49"/>
                      </a:lnTo>
                      <a:lnTo>
                        <a:pt x="36" y="57"/>
                      </a:lnTo>
                      <a:lnTo>
                        <a:pt x="32" y="64"/>
                      </a:lnTo>
                      <a:lnTo>
                        <a:pt x="27" y="71"/>
                      </a:lnTo>
                      <a:lnTo>
                        <a:pt x="20" y="76"/>
                      </a:lnTo>
                      <a:lnTo>
                        <a:pt x="14" y="80"/>
                      </a:lnTo>
                      <a:lnTo>
                        <a:pt x="48" y="76"/>
                      </a:lnTo>
                      <a:lnTo>
                        <a:pt x="86" y="70"/>
                      </a:lnTo>
                      <a:lnTo>
                        <a:pt x="147" y="66"/>
                      </a:lnTo>
                      <a:lnTo>
                        <a:pt x="197" y="62"/>
                      </a:lnTo>
                      <a:lnTo>
                        <a:pt x="257" y="62"/>
                      </a:lnTo>
                      <a:lnTo>
                        <a:pt x="323" y="64"/>
                      </a:lnTo>
                      <a:lnTo>
                        <a:pt x="405" y="66"/>
                      </a:lnTo>
                      <a:lnTo>
                        <a:pt x="484" y="72"/>
                      </a:lnTo>
                      <a:lnTo>
                        <a:pt x="516" y="78"/>
                      </a:lnTo>
                      <a:lnTo>
                        <a:pt x="525" y="79"/>
                      </a:lnTo>
                      <a:lnTo>
                        <a:pt x="535" y="80"/>
                      </a:lnTo>
                      <a:lnTo>
                        <a:pt x="542" y="78"/>
                      </a:lnTo>
                      <a:lnTo>
                        <a:pt x="548" y="72"/>
                      </a:lnTo>
                      <a:lnTo>
                        <a:pt x="551" y="65"/>
                      </a:lnTo>
                      <a:lnTo>
                        <a:pt x="553" y="58"/>
                      </a:lnTo>
                      <a:lnTo>
                        <a:pt x="553" y="51"/>
                      </a:lnTo>
                      <a:lnTo>
                        <a:pt x="552" y="39"/>
                      </a:lnTo>
                      <a:lnTo>
                        <a:pt x="549" y="31"/>
                      </a:lnTo>
                      <a:lnTo>
                        <a:pt x="545" y="22"/>
                      </a:lnTo>
                      <a:lnTo>
                        <a:pt x="542" y="17"/>
                      </a:lnTo>
                      <a:lnTo>
                        <a:pt x="537" y="13"/>
                      </a:lnTo>
                      <a:lnTo>
                        <a:pt x="531" y="8"/>
                      </a:lnTo>
                      <a:lnTo>
                        <a:pt x="524" y="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31805" name="Text Box 87"/>
              <p:cNvSpPr txBox="1">
                <a:spLocks noChangeArrowheads="1"/>
              </p:cNvSpPr>
              <p:nvPr/>
            </p:nvSpPr>
            <p:spPr bwMode="auto">
              <a:xfrm>
                <a:off x="193" y="3128"/>
                <a:ext cx="669" cy="737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chemeClr val="bg2"/>
                    </a:solidFill>
                  </a:rPr>
                  <a:t>This is</a:t>
                </a:r>
              </a:p>
              <a:p>
                <a:r>
                  <a:rPr lang="en-US" sz="1600">
                    <a:solidFill>
                      <a:schemeClr val="bg2"/>
                    </a:solidFill>
                  </a:rPr>
                  <a:t>my </a:t>
                </a:r>
              </a:p>
              <a:p>
                <a:r>
                  <a:rPr lang="en-US" sz="1600">
                    <a:solidFill>
                      <a:schemeClr val="bg2"/>
                    </a:solidFill>
                  </a:rPr>
                  <a:t>message</a:t>
                </a:r>
                <a:endParaRPr lang="en-US" sz="2400">
                  <a:solidFill>
                    <a:schemeClr val="bg2"/>
                  </a:solidFill>
                </a:endParaRPr>
              </a:p>
            </p:txBody>
          </p:sp>
        </p:grpSp>
        <p:grpSp>
          <p:nvGrpSpPr>
            <p:cNvPr id="31777" name="Group 88"/>
            <p:cNvGrpSpPr>
              <a:grpSpLocks/>
            </p:cNvGrpSpPr>
            <p:nvPr/>
          </p:nvGrpSpPr>
          <p:grpSpPr bwMode="auto">
            <a:xfrm>
              <a:off x="2441" y="3061"/>
              <a:ext cx="681" cy="774"/>
              <a:chOff x="1824" y="2880"/>
              <a:chExt cx="768" cy="1097"/>
            </a:xfrm>
          </p:grpSpPr>
          <p:grpSp>
            <p:nvGrpSpPr>
              <p:cNvPr id="31797" name="Group 89"/>
              <p:cNvGrpSpPr>
                <a:grpSpLocks/>
              </p:cNvGrpSpPr>
              <p:nvPr/>
            </p:nvGrpSpPr>
            <p:grpSpPr bwMode="auto">
              <a:xfrm>
                <a:off x="1824" y="2880"/>
                <a:ext cx="768" cy="1097"/>
                <a:chOff x="2578" y="1478"/>
                <a:chExt cx="662" cy="725"/>
              </a:xfrm>
            </p:grpSpPr>
            <p:sp>
              <p:nvSpPr>
                <p:cNvPr id="31799" name="Freeform 90"/>
                <p:cNvSpPr>
                  <a:spLocks/>
                </p:cNvSpPr>
                <p:nvPr/>
              </p:nvSpPr>
              <p:spPr bwMode="auto">
                <a:xfrm>
                  <a:off x="2630" y="2131"/>
                  <a:ext cx="119" cy="72"/>
                </a:xfrm>
                <a:custGeom>
                  <a:avLst/>
                  <a:gdLst>
                    <a:gd name="T0" fmla="*/ 75 w 119"/>
                    <a:gd name="T1" fmla="*/ 0 h 72"/>
                    <a:gd name="T2" fmla="*/ 15 w 119"/>
                    <a:gd name="T3" fmla="*/ 6 h 72"/>
                    <a:gd name="T4" fmla="*/ 9 w 119"/>
                    <a:gd name="T5" fmla="*/ 11 h 72"/>
                    <a:gd name="T6" fmla="*/ 6 w 119"/>
                    <a:gd name="T7" fmla="*/ 16 h 72"/>
                    <a:gd name="T8" fmla="*/ 2 w 119"/>
                    <a:gd name="T9" fmla="*/ 22 h 72"/>
                    <a:gd name="T10" fmla="*/ 0 w 119"/>
                    <a:gd name="T11" fmla="*/ 32 h 72"/>
                    <a:gd name="T12" fmla="*/ 0 w 119"/>
                    <a:gd name="T13" fmla="*/ 43 h 72"/>
                    <a:gd name="T14" fmla="*/ 2 w 119"/>
                    <a:gd name="T15" fmla="*/ 49 h 72"/>
                    <a:gd name="T16" fmla="*/ 6 w 119"/>
                    <a:gd name="T17" fmla="*/ 56 h 72"/>
                    <a:gd name="T18" fmla="*/ 12 w 119"/>
                    <a:gd name="T19" fmla="*/ 62 h 72"/>
                    <a:gd name="T20" fmla="*/ 19 w 119"/>
                    <a:gd name="T21" fmla="*/ 66 h 72"/>
                    <a:gd name="T22" fmla="*/ 27 w 119"/>
                    <a:gd name="T23" fmla="*/ 69 h 72"/>
                    <a:gd name="T24" fmla="*/ 33 w 119"/>
                    <a:gd name="T25" fmla="*/ 70 h 72"/>
                    <a:gd name="T26" fmla="*/ 42 w 119"/>
                    <a:gd name="T27" fmla="*/ 71 h 72"/>
                    <a:gd name="T28" fmla="*/ 41 w 119"/>
                    <a:gd name="T29" fmla="*/ 70 h 72"/>
                    <a:gd name="T30" fmla="*/ 88 w 119"/>
                    <a:gd name="T31" fmla="*/ 66 h 72"/>
                    <a:gd name="T32" fmla="*/ 118 w 119"/>
                    <a:gd name="T33" fmla="*/ 0 h 72"/>
                    <a:gd name="T34" fmla="*/ 75 w 119"/>
                    <a:gd name="T35" fmla="*/ 0 h 72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19"/>
                    <a:gd name="T55" fmla="*/ 0 h 72"/>
                    <a:gd name="T56" fmla="*/ 119 w 119"/>
                    <a:gd name="T57" fmla="*/ 72 h 72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19" h="72">
                      <a:moveTo>
                        <a:pt x="75" y="0"/>
                      </a:moveTo>
                      <a:lnTo>
                        <a:pt x="15" y="6"/>
                      </a:lnTo>
                      <a:lnTo>
                        <a:pt x="9" y="11"/>
                      </a:lnTo>
                      <a:lnTo>
                        <a:pt x="6" y="16"/>
                      </a:lnTo>
                      <a:lnTo>
                        <a:pt x="2" y="22"/>
                      </a:lnTo>
                      <a:lnTo>
                        <a:pt x="0" y="32"/>
                      </a:lnTo>
                      <a:lnTo>
                        <a:pt x="0" y="43"/>
                      </a:lnTo>
                      <a:lnTo>
                        <a:pt x="2" y="49"/>
                      </a:lnTo>
                      <a:lnTo>
                        <a:pt x="6" y="56"/>
                      </a:lnTo>
                      <a:lnTo>
                        <a:pt x="12" y="62"/>
                      </a:lnTo>
                      <a:lnTo>
                        <a:pt x="19" y="66"/>
                      </a:lnTo>
                      <a:lnTo>
                        <a:pt x="27" y="69"/>
                      </a:lnTo>
                      <a:lnTo>
                        <a:pt x="33" y="70"/>
                      </a:lnTo>
                      <a:lnTo>
                        <a:pt x="42" y="71"/>
                      </a:lnTo>
                      <a:lnTo>
                        <a:pt x="41" y="70"/>
                      </a:lnTo>
                      <a:lnTo>
                        <a:pt x="88" y="66"/>
                      </a:lnTo>
                      <a:lnTo>
                        <a:pt x="118" y="0"/>
                      </a:lnTo>
                      <a:lnTo>
                        <a:pt x="75" y="0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00" name="Freeform 91"/>
                <p:cNvSpPr>
                  <a:spLocks/>
                </p:cNvSpPr>
                <p:nvPr/>
              </p:nvSpPr>
              <p:spPr bwMode="auto">
                <a:xfrm>
                  <a:off x="2578" y="1478"/>
                  <a:ext cx="662" cy="724"/>
                </a:xfrm>
                <a:custGeom>
                  <a:avLst/>
                  <a:gdLst>
                    <a:gd name="T0" fmla="*/ 37 w 662"/>
                    <a:gd name="T1" fmla="*/ 2 h 724"/>
                    <a:gd name="T2" fmla="*/ 24 w 662"/>
                    <a:gd name="T3" fmla="*/ 12 h 724"/>
                    <a:gd name="T4" fmla="*/ 7 w 662"/>
                    <a:gd name="T5" fmla="*/ 32 h 724"/>
                    <a:gd name="T6" fmla="*/ 2 w 662"/>
                    <a:gd name="T7" fmla="*/ 53 h 724"/>
                    <a:gd name="T8" fmla="*/ 0 w 662"/>
                    <a:gd name="T9" fmla="*/ 78 h 724"/>
                    <a:gd name="T10" fmla="*/ 3 w 662"/>
                    <a:gd name="T11" fmla="*/ 99 h 724"/>
                    <a:gd name="T12" fmla="*/ 12 w 662"/>
                    <a:gd name="T13" fmla="*/ 133 h 724"/>
                    <a:gd name="T14" fmla="*/ 35 w 662"/>
                    <a:gd name="T15" fmla="*/ 190 h 724"/>
                    <a:gd name="T16" fmla="*/ 63 w 662"/>
                    <a:gd name="T17" fmla="*/ 255 h 724"/>
                    <a:gd name="T18" fmla="*/ 89 w 662"/>
                    <a:gd name="T19" fmla="*/ 321 h 724"/>
                    <a:gd name="T20" fmla="*/ 109 w 662"/>
                    <a:gd name="T21" fmla="*/ 407 h 724"/>
                    <a:gd name="T22" fmla="*/ 121 w 662"/>
                    <a:gd name="T23" fmla="*/ 511 h 724"/>
                    <a:gd name="T24" fmla="*/ 127 w 662"/>
                    <a:gd name="T25" fmla="*/ 585 h 724"/>
                    <a:gd name="T26" fmla="*/ 127 w 662"/>
                    <a:gd name="T27" fmla="*/ 641 h 724"/>
                    <a:gd name="T28" fmla="*/ 119 w 662"/>
                    <a:gd name="T29" fmla="*/ 683 h 724"/>
                    <a:gd name="T30" fmla="*/ 109 w 662"/>
                    <a:gd name="T31" fmla="*/ 707 h 724"/>
                    <a:gd name="T32" fmla="*/ 100 w 662"/>
                    <a:gd name="T33" fmla="*/ 719 h 724"/>
                    <a:gd name="T34" fmla="*/ 154 w 662"/>
                    <a:gd name="T35" fmla="*/ 717 h 724"/>
                    <a:gd name="T36" fmla="*/ 362 w 662"/>
                    <a:gd name="T37" fmla="*/ 689 h 724"/>
                    <a:gd name="T38" fmla="*/ 551 w 662"/>
                    <a:gd name="T39" fmla="*/ 673 h 724"/>
                    <a:gd name="T40" fmla="*/ 629 w 662"/>
                    <a:gd name="T41" fmla="*/ 675 h 724"/>
                    <a:gd name="T42" fmla="*/ 645 w 662"/>
                    <a:gd name="T43" fmla="*/ 663 h 724"/>
                    <a:gd name="T44" fmla="*/ 656 w 662"/>
                    <a:gd name="T45" fmla="*/ 636 h 724"/>
                    <a:gd name="T46" fmla="*/ 661 w 662"/>
                    <a:gd name="T47" fmla="*/ 597 h 724"/>
                    <a:gd name="T48" fmla="*/ 660 w 662"/>
                    <a:gd name="T49" fmla="*/ 548 h 724"/>
                    <a:gd name="T50" fmla="*/ 653 w 662"/>
                    <a:gd name="T51" fmla="*/ 475 h 724"/>
                    <a:gd name="T52" fmla="*/ 631 w 662"/>
                    <a:gd name="T53" fmla="*/ 381 h 724"/>
                    <a:gd name="T54" fmla="*/ 605 w 662"/>
                    <a:gd name="T55" fmla="*/ 297 h 724"/>
                    <a:gd name="T56" fmla="*/ 575 w 662"/>
                    <a:gd name="T57" fmla="*/ 219 h 724"/>
                    <a:gd name="T58" fmla="*/ 541 w 662"/>
                    <a:gd name="T59" fmla="*/ 132 h 724"/>
                    <a:gd name="T60" fmla="*/ 529 w 662"/>
                    <a:gd name="T61" fmla="*/ 94 h 724"/>
                    <a:gd name="T62" fmla="*/ 528 w 662"/>
                    <a:gd name="T63" fmla="*/ 65 h 724"/>
                    <a:gd name="T64" fmla="*/ 541 w 662"/>
                    <a:gd name="T65" fmla="*/ 6 h 724"/>
                    <a:gd name="T66" fmla="*/ 42 w 662"/>
                    <a:gd name="T67" fmla="*/ 1 h 724"/>
                    <a:gd name="T68" fmla="*/ 0 60000 65536"/>
                    <a:gd name="T69" fmla="*/ 0 60000 65536"/>
                    <a:gd name="T70" fmla="*/ 0 60000 65536"/>
                    <a:gd name="T71" fmla="*/ 0 60000 65536"/>
                    <a:gd name="T72" fmla="*/ 0 60000 65536"/>
                    <a:gd name="T73" fmla="*/ 0 60000 65536"/>
                    <a:gd name="T74" fmla="*/ 0 60000 65536"/>
                    <a:gd name="T75" fmla="*/ 0 60000 65536"/>
                    <a:gd name="T76" fmla="*/ 0 60000 65536"/>
                    <a:gd name="T77" fmla="*/ 0 60000 65536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w 662"/>
                    <a:gd name="T103" fmla="*/ 0 h 724"/>
                    <a:gd name="T104" fmla="*/ 662 w 662"/>
                    <a:gd name="T105" fmla="*/ 724 h 724"/>
                  </a:gdLst>
                  <a:ahLst/>
                  <a:cxnLst>
                    <a:cxn ang="T68">
                      <a:pos x="T0" y="T1"/>
                    </a:cxn>
                    <a:cxn ang="T69">
                      <a:pos x="T2" y="T3"/>
                    </a:cxn>
                    <a:cxn ang="T70">
                      <a:pos x="T4" y="T5"/>
                    </a:cxn>
                    <a:cxn ang="T71">
                      <a:pos x="T6" y="T7"/>
                    </a:cxn>
                    <a:cxn ang="T72">
                      <a:pos x="T8" y="T9"/>
                    </a:cxn>
                    <a:cxn ang="T73">
                      <a:pos x="T10" y="T11"/>
                    </a:cxn>
                    <a:cxn ang="T74">
                      <a:pos x="T12" y="T13"/>
                    </a:cxn>
                    <a:cxn ang="T75">
                      <a:pos x="T14" y="T15"/>
                    </a:cxn>
                    <a:cxn ang="T76">
                      <a:pos x="T16" y="T17"/>
                    </a:cxn>
                    <a:cxn ang="T77">
                      <a:pos x="T18" y="T19"/>
                    </a:cxn>
                    <a:cxn ang="T78">
                      <a:pos x="T20" y="T21"/>
                    </a:cxn>
                    <a:cxn ang="T79">
                      <a:pos x="T22" y="T23"/>
                    </a:cxn>
                    <a:cxn ang="T80">
                      <a:pos x="T24" y="T25"/>
                    </a:cxn>
                    <a:cxn ang="T81">
                      <a:pos x="T26" y="T27"/>
                    </a:cxn>
                    <a:cxn ang="T82">
                      <a:pos x="T28" y="T29"/>
                    </a:cxn>
                    <a:cxn ang="T83">
                      <a:pos x="T30" y="T31"/>
                    </a:cxn>
                    <a:cxn ang="T84">
                      <a:pos x="T32" y="T33"/>
                    </a:cxn>
                    <a:cxn ang="T85">
                      <a:pos x="T34" y="T35"/>
                    </a:cxn>
                    <a:cxn ang="T86">
                      <a:pos x="T36" y="T37"/>
                    </a:cxn>
                    <a:cxn ang="T87">
                      <a:pos x="T38" y="T39"/>
                    </a:cxn>
                    <a:cxn ang="T88">
                      <a:pos x="T40" y="T41"/>
                    </a:cxn>
                    <a:cxn ang="T89">
                      <a:pos x="T42" y="T43"/>
                    </a:cxn>
                    <a:cxn ang="T90">
                      <a:pos x="T44" y="T45"/>
                    </a:cxn>
                    <a:cxn ang="T91">
                      <a:pos x="T46" y="T47"/>
                    </a:cxn>
                    <a:cxn ang="T92">
                      <a:pos x="T48" y="T49"/>
                    </a:cxn>
                    <a:cxn ang="T93">
                      <a:pos x="T50" y="T51"/>
                    </a:cxn>
                    <a:cxn ang="T94">
                      <a:pos x="T52" y="T53"/>
                    </a:cxn>
                    <a:cxn ang="T95">
                      <a:pos x="T54" y="T55"/>
                    </a:cxn>
                    <a:cxn ang="T96">
                      <a:pos x="T56" y="T57"/>
                    </a:cxn>
                    <a:cxn ang="T97">
                      <a:pos x="T58" y="T59"/>
                    </a:cxn>
                    <a:cxn ang="T98">
                      <a:pos x="T60" y="T61"/>
                    </a:cxn>
                    <a:cxn ang="T99">
                      <a:pos x="T62" y="T63"/>
                    </a:cxn>
                    <a:cxn ang="T100">
                      <a:pos x="T64" y="T65"/>
                    </a:cxn>
                    <a:cxn ang="T101">
                      <a:pos x="T66" y="T67"/>
                    </a:cxn>
                  </a:cxnLst>
                  <a:rect l="T102" t="T103" r="T104" b="T105"/>
                  <a:pathLst>
                    <a:path w="662" h="724">
                      <a:moveTo>
                        <a:pt x="42" y="1"/>
                      </a:moveTo>
                      <a:lnTo>
                        <a:pt x="37" y="2"/>
                      </a:lnTo>
                      <a:lnTo>
                        <a:pt x="31" y="5"/>
                      </a:lnTo>
                      <a:lnTo>
                        <a:pt x="24" y="12"/>
                      </a:lnTo>
                      <a:lnTo>
                        <a:pt x="14" y="22"/>
                      </a:lnTo>
                      <a:lnTo>
                        <a:pt x="7" y="32"/>
                      </a:lnTo>
                      <a:lnTo>
                        <a:pt x="3" y="43"/>
                      </a:lnTo>
                      <a:lnTo>
                        <a:pt x="2" y="53"/>
                      </a:lnTo>
                      <a:lnTo>
                        <a:pt x="0" y="65"/>
                      </a:lnTo>
                      <a:lnTo>
                        <a:pt x="0" y="78"/>
                      </a:lnTo>
                      <a:lnTo>
                        <a:pt x="2" y="88"/>
                      </a:lnTo>
                      <a:lnTo>
                        <a:pt x="3" y="99"/>
                      </a:lnTo>
                      <a:lnTo>
                        <a:pt x="5" y="108"/>
                      </a:lnTo>
                      <a:lnTo>
                        <a:pt x="12" y="133"/>
                      </a:lnTo>
                      <a:lnTo>
                        <a:pt x="21" y="160"/>
                      </a:lnTo>
                      <a:lnTo>
                        <a:pt x="35" y="190"/>
                      </a:lnTo>
                      <a:lnTo>
                        <a:pt x="49" y="225"/>
                      </a:lnTo>
                      <a:lnTo>
                        <a:pt x="63" y="255"/>
                      </a:lnTo>
                      <a:lnTo>
                        <a:pt x="75" y="285"/>
                      </a:lnTo>
                      <a:lnTo>
                        <a:pt x="89" y="321"/>
                      </a:lnTo>
                      <a:lnTo>
                        <a:pt x="101" y="367"/>
                      </a:lnTo>
                      <a:lnTo>
                        <a:pt x="109" y="407"/>
                      </a:lnTo>
                      <a:lnTo>
                        <a:pt x="117" y="457"/>
                      </a:lnTo>
                      <a:lnTo>
                        <a:pt x="121" y="511"/>
                      </a:lnTo>
                      <a:lnTo>
                        <a:pt x="127" y="559"/>
                      </a:lnTo>
                      <a:lnTo>
                        <a:pt x="127" y="585"/>
                      </a:lnTo>
                      <a:lnTo>
                        <a:pt x="127" y="619"/>
                      </a:lnTo>
                      <a:lnTo>
                        <a:pt x="127" y="641"/>
                      </a:lnTo>
                      <a:lnTo>
                        <a:pt x="126" y="662"/>
                      </a:lnTo>
                      <a:lnTo>
                        <a:pt x="119" y="683"/>
                      </a:lnTo>
                      <a:lnTo>
                        <a:pt x="115" y="696"/>
                      </a:lnTo>
                      <a:lnTo>
                        <a:pt x="109" y="707"/>
                      </a:lnTo>
                      <a:lnTo>
                        <a:pt x="104" y="715"/>
                      </a:lnTo>
                      <a:lnTo>
                        <a:pt x="100" y="719"/>
                      </a:lnTo>
                      <a:lnTo>
                        <a:pt x="95" y="723"/>
                      </a:lnTo>
                      <a:lnTo>
                        <a:pt x="154" y="717"/>
                      </a:lnTo>
                      <a:lnTo>
                        <a:pt x="268" y="701"/>
                      </a:lnTo>
                      <a:lnTo>
                        <a:pt x="362" y="689"/>
                      </a:lnTo>
                      <a:lnTo>
                        <a:pt x="470" y="677"/>
                      </a:lnTo>
                      <a:lnTo>
                        <a:pt x="551" y="673"/>
                      </a:lnTo>
                      <a:lnTo>
                        <a:pt x="613" y="675"/>
                      </a:lnTo>
                      <a:lnTo>
                        <a:pt x="629" y="675"/>
                      </a:lnTo>
                      <a:lnTo>
                        <a:pt x="639" y="673"/>
                      </a:lnTo>
                      <a:lnTo>
                        <a:pt x="645" y="663"/>
                      </a:lnTo>
                      <a:lnTo>
                        <a:pt x="651" y="652"/>
                      </a:lnTo>
                      <a:lnTo>
                        <a:pt x="656" y="636"/>
                      </a:lnTo>
                      <a:lnTo>
                        <a:pt x="659" y="616"/>
                      </a:lnTo>
                      <a:lnTo>
                        <a:pt x="661" y="597"/>
                      </a:lnTo>
                      <a:lnTo>
                        <a:pt x="661" y="569"/>
                      </a:lnTo>
                      <a:lnTo>
                        <a:pt x="660" y="548"/>
                      </a:lnTo>
                      <a:lnTo>
                        <a:pt x="659" y="513"/>
                      </a:lnTo>
                      <a:lnTo>
                        <a:pt x="653" y="475"/>
                      </a:lnTo>
                      <a:lnTo>
                        <a:pt x="643" y="426"/>
                      </a:lnTo>
                      <a:lnTo>
                        <a:pt x="631" y="381"/>
                      </a:lnTo>
                      <a:lnTo>
                        <a:pt x="621" y="341"/>
                      </a:lnTo>
                      <a:lnTo>
                        <a:pt x="605" y="297"/>
                      </a:lnTo>
                      <a:lnTo>
                        <a:pt x="589" y="257"/>
                      </a:lnTo>
                      <a:lnTo>
                        <a:pt x="575" y="219"/>
                      </a:lnTo>
                      <a:lnTo>
                        <a:pt x="553" y="164"/>
                      </a:lnTo>
                      <a:lnTo>
                        <a:pt x="541" y="132"/>
                      </a:lnTo>
                      <a:lnTo>
                        <a:pt x="533" y="111"/>
                      </a:lnTo>
                      <a:lnTo>
                        <a:pt x="529" y="94"/>
                      </a:lnTo>
                      <a:lnTo>
                        <a:pt x="528" y="78"/>
                      </a:lnTo>
                      <a:lnTo>
                        <a:pt x="528" y="65"/>
                      </a:lnTo>
                      <a:lnTo>
                        <a:pt x="537" y="16"/>
                      </a:lnTo>
                      <a:lnTo>
                        <a:pt x="541" y="6"/>
                      </a:lnTo>
                      <a:lnTo>
                        <a:pt x="48" y="0"/>
                      </a:lnTo>
                      <a:lnTo>
                        <a:pt x="42" y="1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01" name="Freeform 92"/>
                <p:cNvSpPr>
                  <a:spLocks/>
                </p:cNvSpPr>
                <p:nvPr/>
              </p:nvSpPr>
              <p:spPr bwMode="auto">
                <a:xfrm>
                  <a:off x="2613" y="1511"/>
                  <a:ext cx="55" cy="48"/>
                </a:xfrm>
                <a:custGeom>
                  <a:avLst/>
                  <a:gdLst>
                    <a:gd name="T0" fmla="*/ 54 w 55"/>
                    <a:gd name="T1" fmla="*/ 3 h 48"/>
                    <a:gd name="T2" fmla="*/ 40 w 55"/>
                    <a:gd name="T3" fmla="*/ 43 h 48"/>
                    <a:gd name="T4" fmla="*/ 26 w 55"/>
                    <a:gd name="T5" fmla="*/ 47 h 48"/>
                    <a:gd name="T6" fmla="*/ 19 w 55"/>
                    <a:gd name="T7" fmla="*/ 46 h 48"/>
                    <a:gd name="T8" fmla="*/ 12 w 55"/>
                    <a:gd name="T9" fmla="*/ 44 h 48"/>
                    <a:gd name="T10" fmla="*/ 7 w 55"/>
                    <a:gd name="T11" fmla="*/ 39 h 48"/>
                    <a:gd name="T12" fmla="*/ 3 w 55"/>
                    <a:gd name="T13" fmla="*/ 34 h 48"/>
                    <a:gd name="T14" fmla="*/ 1 w 55"/>
                    <a:gd name="T15" fmla="*/ 28 h 48"/>
                    <a:gd name="T16" fmla="*/ 0 w 55"/>
                    <a:gd name="T17" fmla="*/ 23 h 48"/>
                    <a:gd name="T18" fmla="*/ 0 w 55"/>
                    <a:gd name="T19" fmla="*/ 16 h 48"/>
                    <a:gd name="T20" fmla="*/ 2 w 55"/>
                    <a:gd name="T21" fmla="*/ 11 h 48"/>
                    <a:gd name="T22" fmla="*/ 6 w 55"/>
                    <a:gd name="T23" fmla="*/ 7 h 48"/>
                    <a:gd name="T24" fmla="*/ 11 w 55"/>
                    <a:gd name="T25" fmla="*/ 4 h 48"/>
                    <a:gd name="T26" fmla="*/ 17 w 55"/>
                    <a:gd name="T27" fmla="*/ 2 h 48"/>
                    <a:gd name="T28" fmla="*/ 22 w 55"/>
                    <a:gd name="T29" fmla="*/ 1 h 48"/>
                    <a:gd name="T30" fmla="*/ 28 w 55"/>
                    <a:gd name="T31" fmla="*/ 0 h 48"/>
                    <a:gd name="T32" fmla="*/ 32 w 55"/>
                    <a:gd name="T33" fmla="*/ 0 h 48"/>
                    <a:gd name="T34" fmla="*/ 38 w 55"/>
                    <a:gd name="T35" fmla="*/ 0 h 48"/>
                    <a:gd name="T36" fmla="*/ 54 w 55"/>
                    <a:gd name="T37" fmla="*/ 3 h 4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55"/>
                    <a:gd name="T58" fmla="*/ 0 h 48"/>
                    <a:gd name="T59" fmla="*/ 55 w 55"/>
                    <a:gd name="T60" fmla="*/ 48 h 4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55" h="48">
                      <a:moveTo>
                        <a:pt x="54" y="3"/>
                      </a:moveTo>
                      <a:lnTo>
                        <a:pt x="40" y="43"/>
                      </a:lnTo>
                      <a:lnTo>
                        <a:pt x="26" y="47"/>
                      </a:lnTo>
                      <a:lnTo>
                        <a:pt x="19" y="46"/>
                      </a:lnTo>
                      <a:lnTo>
                        <a:pt x="12" y="44"/>
                      </a:lnTo>
                      <a:lnTo>
                        <a:pt x="7" y="39"/>
                      </a:lnTo>
                      <a:lnTo>
                        <a:pt x="3" y="34"/>
                      </a:lnTo>
                      <a:lnTo>
                        <a:pt x="1" y="28"/>
                      </a:lnTo>
                      <a:lnTo>
                        <a:pt x="0" y="23"/>
                      </a:lnTo>
                      <a:lnTo>
                        <a:pt x="0" y="16"/>
                      </a:lnTo>
                      <a:lnTo>
                        <a:pt x="2" y="11"/>
                      </a:lnTo>
                      <a:lnTo>
                        <a:pt x="6" y="7"/>
                      </a:lnTo>
                      <a:lnTo>
                        <a:pt x="11" y="4"/>
                      </a:lnTo>
                      <a:lnTo>
                        <a:pt x="17" y="2"/>
                      </a:lnTo>
                      <a:lnTo>
                        <a:pt x="22" y="1"/>
                      </a:lnTo>
                      <a:lnTo>
                        <a:pt x="28" y="0"/>
                      </a:lnTo>
                      <a:lnTo>
                        <a:pt x="32" y="0"/>
                      </a:lnTo>
                      <a:lnTo>
                        <a:pt x="38" y="0"/>
                      </a:lnTo>
                      <a:lnTo>
                        <a:pt x="54" y="3"/>
                      </a:lnTo>
                    </a:path>
                  </a:pathLst>
                </a:custGeom>
                <a:solidFill>
                  <a:srgbClr val="80808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02" name="Freeform 93"/>
                <p:cNvSpPr>
                  <a:spLocks/>
                </p:cNvSpPr>
                <p:nvPr/>
              </p:nvSpPr>
              <p:spPr bwMode="auto">
                <a:xfrm>
                  <a:off x="2634" y="1508"/>
                  <a:ext cx="39" cy="40"/>
                </a:xfrm>
                <a:custGeom>
                  <a:avLst/>
                  <a:gdLst>
                    <a:gd name="T0" fmla="*/ 0 w 39"/>
                    <a:gd name="T1" fmla="*/ 5 h 40"/>
                    <a:gd name="T2" fmla="*/ 7 w 39"/>
                    <a:gd name="T3" fmla="*/ 10 h 40"/>
                    <a:gd name="T4" fmla="*/ 10 w 39"/>
                    <a:gd name="T5" fmla="*/ 15 h 40"/>
                    <a:gd name="T6" fmla="*/ 12 w 39"/>
                    <a:gd name="T7" fmla="*/ 20 h 40"/>
                    <a:gd name="T8" fmla="*/ 12 w 39"/>
                    <a:gd name="T9" fmla="*/ 27 h 40"/>
                    <a:gd name="T10" fmla="*/ 11 w 39"/>
                    <a:gd name="T11" fmla="*/ 33 h 40"/>
                    <a:gd name="T12" fmla="*/ 7 w 39"/>
                    <a:gd name="T13" fmla="*/ 39 h 40"/>
                    <a:gd name="T14" fmla="*/ 38 w 39"/>
                    <a:gd name="T15" fmla="*/ 32 h 40"/>
                    <a:gd name="T16" fmla="*/ 35 w 39"/>
                    <a:gd name="T17" fmla="*/ 0 h 40"/>
                    <a:gd name="T18" fmla="*/ 0 w 39"/>
                    <a:gd name="T19" fmla="*/ 5 h 40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9"/>
                    <a:gd name="T31" fmla="*/ 0 h 40"/>
                    <a:gd name="T32" fmla="*/ 39 w 39"/>
                    <a:gd name="T33" fmla="*/ 40 h 40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9" h="40">
                      <a:moveTo>
                        <a:pt x="0" y="5"/>
                      </a:moveTo>
                      <a:lnTo>
                        <a:pt x="7" y="10"/>
                      </a:lnTo>
                      <a:lnTo>
                        <a:pt x="10" y="15"/>
                      </a:lnTo>
                      <a:lnTo>
                        <a:pt x="12" y="20"/>
                      </a:lnTo>
                      <a:lnTo>
                        <a:pt x="12" y="27"/>
                      </a:lnTo>
                      <a:lnTo>
                        <a:pt x="11" y="33"/>
                      </a:lnTo>
                      <a:lnTo>
                        <a:pt x="7" y="39"/>
                      </a:lnTo>
                      <a:lnTo>
                        <a:pt x="38" y="32"/>
                      </a:lnTo>
                      <a:lnTo>
                        <a:pt x="35" y="0"/>
                      </a:lnTo>
                      <a:lnTo>
                        <a:pt x="0" y="5"/>
                      </a:lnTo>
                    </a:path>
                  </a:pathLst>
                </a:custGeom>
                <a:solidFill>
                  <a:srgbClr val="000000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31803" name="Freeform 94"/>
                <p:cNvSpPr>
                  <a:spLocks/>
                </p:cNvSpPr>
                <p:nvPr/>
              </p:nvSpPr>
              <p:spPr bwMode="auto">
                <a:xfrm>
                  <a:off x="2623" y="1478"/>
                  <a:ext cx="554" cy="81"/>
                </a:xfrm>
                <a:custGeom>
                  <a:avLst/>
                  <a:gdLst>
                    <a:gd name="T0" fmla="*/ 524 w 554"/>
                    <a:gd name="T1" fmla="*/ 6 h 81"/>
                    <a:gd name="T2" fmla="*/ 0 w 554"/>
                    <a:gd name="T3" fmla="*/ 0 h 81"/>
                    <a:gd name="T4" fmla="*/ 15 w 554"/>
                    <a:gd name="T5" fmla="*/ 2 h 81"/>
                    <a:gd name="T6" fmla="*/ 20 w 554"/>
                    <a:gd name="T7" fmla="*/ 4 h 81"/>
                    <a:gd name="T8" fmla="*/ 26 w 554"/>
                    <a:gd name="T9" fmla="*/ 6 h 81"/>
                    <a:gd name="T10" fmla="*/ 30 w 554"/>
                    <a:gd name="T11" fmla="*/ 10 h 81"/>
                    <a:gd name="T12" fmla="*/ 34 w 554"/>
                    <a:gd name="T13" fmla="*/ 15 h 81"/>
                    <a:gd name="T14" fmla="*/ 36 w 554"/>
                    <a:gd name="T15" fmla="*/ 22 h 81"/>
                    <a:gd name="T16" fmla="*/ 37 w 554"/>
                    <a:gd name="T17" fmla="*/ 28 h 81"/>
                    <a:gd name="T18" fmla="*/ 38 w 554"/>
                    <a:gd name="T19" fmla="*/ 35 h 81"/>
                    <a:gd name="T20" fmla="*/ 38 w 554"/>
                    <a:gd name="T21" fmla="*/ 41 h 81"/>
                    <a:gd name="T22" fmla="*/ 37 w 554"/>
                    <a:gd name="T23" fmla="*/ 49 h 81"/>
                    <a:gd name="T24" fmla="*/ 36 w 554"/>
                    <a:gd name="T25" fmla="*/ 57 h 81"/>
                    <a:gd name="T26" fmla="*/ 32 w 554"/>
                    <a:gd name="T27" fmla="*/ 64 h 81"/>
                    <a:gd name="T28" fmla="*/ 27 w 554"/>
                    <a:gd name="T29" fmla="*/ 71 h 81"/>
                    <a:gd name="T30" fmla="*/ 20 w 554"/>
                    <a:gd name="T31" fmla="*/ 76 h 81"/>
                    <a:gd name="T32" fmla="*/ 14 w 554"/>
                    <a:gd name="T33" fmla="*/ 80 h 81"/>
                    <a:gd name="T34" fmla="*/ 48 w 554"/>
                    <a:gd name="T35" fmla="*/ 76 h 81"/>
                    <a:gd name="T36" fmla="*/ 86 w 554"/>
                    <a:gd name="T37" fmla="*/ 70 h 81"/>
                    <a:gd name="T38" fmla="*/ 147 w 554"/>
                    <a:gd name="T39" fmla="*/ 66 h 81"/>
                    <a:gd name="T40" fmla="*/ 197 w 554"/>
                    <a:gd name="T41" fmla="*/ 62 h 81"/>
                    <a:gd name="T42" fmla="*/ 257 w 554"/>
                    <a:gd name="T43" fmla="*/ 62 h 81"/>
                    <a:gd name="T44" fmla="*/ 323 w 554"/>
                    <a:gd name="T45" fmla="*/ 64 h 81"/>
                    <a:gd name="T46" fmla="*/ 405 w 554"/>
                    <a:gd name="T47" fmla="*/ 66 h 81"/>
                    <a:gd name="T48" fmla="*/ 484 w 554"/>
                    <a:gd name="T49" fmla="*/ 72 h 81"/>
                    <a:gd name="T50" fmla="*/ 516 w 554"/>
                    <a:gd name="T51" fmla="*/ 78 h 81"/>
                    <a:gd name="T52" fmla="*/ 525 w 554"/>
                    <a:gd name="T53" fmla="*/ 79 h 81"/>
                    <a:gd name="T54" fmla="*/ 535 w 554"/>
                    <a:gd name="T55" fmla="*/ 80 h 81"/>
                    <a:gd name="T56" fmla="*/ 542 w 554"/>
                    <a:gd name="T57" fmla="*/ 78 h 81"/>
                    <a:gd name="T58" fmla="*/ 548 w 554"/>
                    <a:gd name="T59" fmla="*/ 72 h 81"/>
                    <a:gd name="T60" fmla="*/ 551 w 554"/>
                    <a:gd name="T61" fmla="*/ 65 h 81"/>
                    <a:gd name="T62" fmla="*/ 553 w 554"/>
                    <a:gd name="T63" fmla="*/ 58 h 81"/>
                    <a:gd name="T64" fmla="*/ 553 w 554"/>
                    <a:gd name="T65" fmla="*/ 51 h 81"/>
                    <a:gd name="T66" fmla="*/ 552 w 554"/>
                    <a:gd name="T67" fmla="*/ 39 h 81"/>
                    <a:gd name="T68" fmla="*/ 549 w 554"/>
                    <a:gd name="T69" fmla="*/ 31 h 81"/>
                    <a:gd name="T70" fmla="*/ 545 w 554"/>
                    <a:gd name="T71" fmla="*/ 22 h 81"/>
                    <a:gd name="T72" fmla="*/ 542 w 554"/>
                    <a:gd name="T73" fmla="*/ 17 h 81"/>
                    <a:gd name="T74" fmla="*/ 537 w 554"/>
                    <a:gd name="T75" fmla="*/ 13 h 81"/>
                    <a:gd name="T76" fmla="*/ 531 w 554"/>
                    <a:gd name="T77" fmla="*/ 8 h 81"/>
                    <a:gd name="T78" fmla="*/ 524 w 554"/>
                    <a:gd name="T79" fmla="*/ 6 h 81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w 554"/>
                    <a:gd name="T121" fmla="*/ 0 h 81"/>
                    <a:gd name="T122" fmla="*/ 554 w 554"/>
                    <a:gd name="T123" fmla="*/ 81 h 81"/>
                  </a:gdLst>
                  <a:ahLst/>
                  <a:cxnLst>
                    <a:cxn ang="T80">
                      <a:pos x="T0" y="T1"/>
                    </a:cxn>
                    <a:cxn ang="T81">
                      <a:pos x="T2" y="T3"/>
                    </a:cxn>
                    <a:cxn ang="T82">
                      <a:pos x="T4" y="T5"/>
                    </a:cxn>
                    <a:cxn ang="T83">
                      <a:pos x="T6" y="T7"/>
                    </a:cxn>
                    <a:cxn ang="T84">
                      <a:pos x="T8" y="T9"/>
                    </a:cxn>
                    <a:cxn ang="T85">
                      <a:pos x="T10" y="T11"/>
                    </a:cxn>
                    <a:cxn ang="T86">
                      <a:pos x="T12" y="T13"/>
                    </a:cxn>
                    <a:cxn ang="T87">
                      <a:pos x="T14" y="T15"/>
                    </a:cxn>
                    <a:cxn ang="T88">
                      <a:pos x="T16" y="T17"/>
                    </a:cxn>
                    <a:cxn ang="T89">
                      <a:pos x="T18" y="T19"/>
                    </a:cxn>
                    <a:cxn ang="T90">
                      <a:pos x="T20" y="T21"/>
                    </a:cxn>
                    <a:cxn ang="T91">
                      <a:pos x="T22" y="T23"/>
                    </a:cxn>
                    <a:cxn ang="T92">
                      <a:pos x="T24" y="T25"/>
                    </a:cxn>
                    <a:cxn ang="T93">
                      <a:pos x="T26" y="T27"/>
                    </a:cxn>
                    <a:cxn ang="T94">
                      <a:pos x="T28" y="T29"/>
                    </a:cxn>
                    <a:cxn ang="T95">
                      <a:pos x="T30" y="T31"/>
                    </a:cxn>
                    <a:cxn ang="T96">
                      <a:pos x="T32" y="T33"/>
                    </a:cxn>
                    <a:cxn ang="T97">
                      <a:pos x="T34" y="T35"/>
                    </a:cxn>
                    <a:cxn ang="T98">
                      <a:pos x="T36" y="T37"/>
                    </a:cxn>
                    <a:cxn ang="T99">
                      <a:pos x="T38" y="T39"/>
                    </a:cxn>
                    <a:cxn ang="T100">
                      <a:pos x="T40" y="T41"/>
                    </a:cxn>
                    <a:cxn ang="T101">
                      <a:pos x="T42" y="T43"/>
                    </a:cxn>
                    <a:cxn ang="T102">
                      <a:pos x="T44" y="T45"/>
                    </a:cxn>
                    <a:cxn ang="T103">
                      <a:pos x="T46" y="T47"/>
                    </a:cxn>
                    <a:cxn ang="T104">
                      <a:pos x="T48" y="T49"/>
                    </a:cxn>
                    <a:cxn ang="T105">
                      <a:pos x="T50" y="T51"/>
                    </a:cxn>
                    <a:cxn ang="T106">
                      <a:pos x="T52" y="T53"/>
                    </a:cxn>
                    <a:cxn ang="T107">
                      <a:pos x="T54" y="T55"/>
                    </a:cxn>
                    <a:cxn ang="T108">
                      <a:pos x="T56" y="T57"/>
                    </a:cxn>
                    <a:cxn ang="T109">
                      <a:pos x="T58" y="T59"/>
                    </a:cxn>
                    <a:cxn ang="T110">
                      <a:pos x="T60" y="T61"/>
                    </a:cxn>
                    <a:cxn ang="T111">
                      <a:pos x="T62" y="T63"/>
                    </a:cxn>
                    <a:cxn ang="T112">
                      <a:pos x="T64" y="T65"/>
                    </a:cxn>
                    <a:cxn ang="T113">
                      <a:pos x="T66" y="T67"/>
                    </a:cxn>
                    <a:cxn ang="T114">
                      <a:pos x="T68" y="T69"/>
                    </a:cxn>
                    <a:cxn ang="T115">
                      <a:pos x="T70" y="T71"/>
                    </a:cxn>
                    <a:cxn ang="T116">
                      <a:pos x="T72" y="T73"/>
                    </a:cxn>
                    <a:cxn ang="T117">
                      <a:pos x="T74" y="T75"/>
                    </a:cxn>
                    <a:cxn ang="T118">
                      <a:pos x="T76" y="T77"/>
                    </a:cxn>
                    <a:cxn ang="T119">
                      <a:pos x="T78" y="T79"/>
                    </a:cxn>
                  </a:cxnLst>
                  <a:rect l="T120" t="T121" r="T122" b="T123"/>
                  <a:pathLst>
                    <a:path w="554" h="81">
                      <a:moveTo>
                        <a:pt x="524" y="6"/>
                      </a:moveTo>
                      <a:lnTo>
                        <a:pt x="0" y="0"/>
                      </a:lnTo>
                      <a:lnTo>
                        <a:pt x="15" y="2"/>
                      </a:lnTo>
                      <a:lnTo>
                        <a:pt x="20" y="4"/>
                      </a:lnTo>
                      <a:lnTo>
                        <a:pt x="26" y="6"/>
                      </a:lnTo>
                      <a:lnTo>
                        <a:pt x="30" y="10"/>
                      </a:lnTo>
                      <a:lnTo>
                        <a:pt x="34" y="15"/>
                      </a:lnTo>
                      <a:lnTo>
                        <a:pt x="36" y="22"/>
                      </a:lnTo>
                      <a:lnTo>
                        <a:pt x="37" y="28"/>
                      </a:lnTo>
                      <a:lnTo>
                        <a:pt x="38" y="35"/>
                      </a:lnTo>
                      <a:lnTo>
                        <a:pt x="38" y="41"/>
                      </a:lnTo>
                      <a:lnTo>
                        <a:pt x="37" y="49"/>
                      </a:lnTo>
                      <a:lnTo>
                        <a:pt x="36" y="57"/>
                      </a:lnTo>
                      <a:lnTo>
                        <a:pt x="32" y="64"/>
                      </a:lnTo>
                      <a:lnTo>
                        <a:pt x="27" y="71"/>
                      </a:lnTo>
                      <a:lnTo>
                        <a:pt x="20" y="76"/>
                      </a:lnTo>
                      <a:lnTo>
                        <a:pt x="14" y="80"/>
                      </a:lnTo>
                      <a:lnTo>
                        <a:pt x="48" y="76"/>
                      </a:lnTo>
                      <a:lnTo>
                        <a:pt x="86" y="70"/>
                      </a:lnTo>
                      <a:lnTo>
                        <a:pt x="147" y="66"/>
                      </a:lnTo>
                      <a:lnTo>
                        <a:pt x="197" y="62"/>
                      </a:lnTo>
                      <a:lnTo>
                        <a:pt x="257" y="62"/>
                      </a:lnTo>
                      <a:lnTo>
                        <a:pt x="323" y="64"/>
                      </a:lnTo>
                      <a:lnTo>
                        <a:pt x="405" y="66"/>
                      </a:lnTo>
                      <a:lnTo>
                        <a:pt x="484" y="72"/>
                      </a:lnTo>
                      <a:lnTo>
                        <a:pt x="516" y="78"/>
                      </a:lnTo>
                      <a:lnTo>
                        <a:pt x="525" y="79"/>
                      </a:lnTo>
                      <a:lnTo>
                        <a:pt x="535" y="80"/>
                      </a:lnTo>
                      <a:lnTo>
                        <a:pt x="542" y="78"/>
                      </a:lnTo>
                      <a:lnTo>
                        <a:pt x="548" y="72"/>
                      </a:lnTo>
                      <a:lnTo>
                        <a:pt x="551" y="65"/>
                      </a:lnTo>
                      <a:lnTo>
                        <a:pt x="553" y="58"/>
                      </a:lnTo>
                      <a:lnTo>
                        <a:pt x="553" y="51"/>
                      </a:lnTo>
                      <a:lnTo>
                        <a:pt x="552" y="39"/>
                      </a:lnTo>
                      <a:lnTo>
                        <a:pt x="549" y="31"/>
                      </a:lnTo>
                      <a:lnTo>
                        <a:pt x="545" y="22"/>
                      </a:lnTo>
                      <a:lnTo>
                        <a:pt x="542" y="17"/>
                      </a:lnTo>
                      <a:lnTo>
                        <a:pt x="537" y="13"/>
                      </a:lnTo>
                      <a:lnTo>
                        <a:pt x="531" y="8"/>
                      </a:lnTo>
                      <a:lnTo>
                        <a:pt x="524" y="6"/>
                      </a:lnTo>
                    </a:path>
                  </a:pathLst>
                </a:custGeom>
                <a:solidFill>
                  <a:srgbClr val="FFFFFF"/>
                </a:solidFill>
                <a:ln w="127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sp>
            <p:nvSpPr>
              <p:cNvPr id="31798" name="Text Box 95"/>
              <p:cNvSpPr txBox="1">
                <a:spLocks noChangeArrowheads="1"/>
              </p:cNvSpPr>
              <p:nvPr/>
            </p:nvSpPr>
            <p:spPr bwMode="auto">
              <a:xfrm>
                <a:off x="1944" y="3217"/>
                <a:ext cx="569" cy="519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  <p:txBody>
              <a:bodyPr wrap="none">
                <a:spAutoFit/>
              </a:bodyPr>
              <a:lstStyle/>
              <a:p>
                <a:r>
                  <a:rPr lang="en-US" sz="1600">
                    <a:solidFill>
                      <a:schemeClr val="bg2"/>
                    </a:solidFill>
                  </a:rPr>
                  <a:t>«  ’@{][</a:t>
                </a:r>
              </a:p>
              <a:p>
                <a:r>
                  <a:rPr lang="en-US" sz="1600">
                    <a:solidFill>
                      <a:schemeClr val="bg2"/>
                    </a:solidFill>
                  </a:rPr>
                  <a:t>~&amp;/:§</a:t>
                </a:r>
                <a:endParaRPr lang="en-US" sz="2400">
                  <a:solidFill>
                    <a:schemeClr val="bg2"/>
                  </a:solidFill>
                </a:endParaRPr>
              </a:p>
            </p:txBody>
          </p:sp>
        </p:grpSp>
        <p:sp>
          <p:nvSpPr>
            <p:cNvPr id="31778" name="Text Box 96"/>
            <p:cNvSpPr txBox="1">
              <a:spLocks noChangeArrowheads="1"/>
            </p:cNvSpPr>
            <p:nvPr/>
          </p:nvSpPr>
          <p:spPr bwMode="auto">
            <a:xfrm>
              <a:off x="1716" y="3271"/>
              <a:ext cx="639" cy="2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chemeClr val="bg2"/>
                  </a:solidFill>
                </a:rPr>
                <a:t>Algo</a:t>
              </a:r>
            </a:p>
          </p:txBody>
        </p:sp>
        <p:grpSp>
          <p:nvGrpSpPr>
            <p:cNvPr id="31779" name="Group 97"/>
            <p:cNvGrpSpPr>
              <a:grpSpLocks/>
            </p:cNvGrpSpPr>
            <p:nvPr/>
          </p:nvGrpSpPr>
          <p:grpSpPr bwMode="auto">
            <a:xfrm>
              <a:off x="3350" y="2688"/>
              <a:ext cx="412" cy="534"/>
              <a:chOff x="1788" y="2235"/>
              <a:chExt cx="464" cy="901"/>
            </a:xfrm>
          </p:grpSpPr>
          <p:sp>
            <p:nvSpPr>
              <p:cNvPr id="466018" name="Freeform 98"/>
              <p:cNvSpPr>
                <a:spLocks/>
              </p:cNvSpPr>
              <p:nvPr/>
            </p:nvSpPr>
            <p:spPr bwMode="auto">
              <a:xfrm>
                <a:off x="1788" y="2235"/>
                <a:ext cx="464" cy="901"/>
              </a:xfrm>
              <a:custGeom>
                <a:avLst/>
                <a:gdLst/>
                <a:ahLst/>
                <a:cxnLst>
                  <a:cxn ang="0">
                    <a:pos x="333" y="0"/>
                  </a:cxn>
                  <a:cxn ang="0">
                    <a:pos x="613" y="0"/>
                  </a:cxn>
                  <a:cxn ang="0">
                    <a:pos x="560" y="69"/>
                  </a:cxn>
                  <a:cxn ang="0">
                    <a:pos x="396" y="69"/>
                  </a:cxn>
                  <a:cxn ang="0">
                    <a:pos x="335" y="179"/>
                  </a:cxn>
                  <a:cxn ang="0">
                    <a:pos x="616" y="179"/>
                  </a:cxn>
                  <a:cxn ang="0">
                    <a:pos x="559" y="70"/>
                  </a:cxn>
                  <a:cxn ang="0">
                    <a:pos x="613" y="1"/>
                  </a:cxn>
                  <a:cxn ang="0">
                    <a:pos x="711" y="172"/>
                  </a:cxn>
                  <a:cxn ang="0">
                    <a:pos x="764" y="173"/>
                  </a:cxn>
                  <a:cxn ang="0">
                    <a:pos x="782" y="231"/>
                  </a:cxn>
                  <a:cxn ang="0">
                    <a:pos x="865" y="231"/>
                  </a:cxn>
                  <a:cxn ang="0">
                    <a:pos x="867" y="272"/>
                  </a:cxn>
                  <a:cxn ang="0">
                    <a:pos x="898" y="273"/>
                  </a:cxn>
                  <a:cxn ang="0">
                    <a:pos x="927" y="273"/>
                  </a:cxn>
                  <a:cxn ang="0">
                    <a:pos x="927" y="525"/>
                  </a:cxn>
                  <a:cxn ang="0">
                    <a:pos x="865" y="526"/>
                  </a:cxn>
                  <a:cxn ang="0">
                    <a:pos x="864" y="579"/>
                  </a:cxn>
                  <a:cxn ang="0">
                    <a:pos x="785" y="579"/>
                  </a:cxn>
                  <a:cxn ang="0">
                    <a:pos x="763" y="642"/>
                  </a:cxn>
                  <a:cxn ang="0">
                    <a:pos x="720" y="643"/>
                  </a:cxn>
                  <a:cxn ang="0">
                    <a:pos x="716" y="770"/>
                  </a:cxn>
                  <a:cxn ang="0">
                    <a:pos x="687" y="770"/>
                  </a:cxn>
                  <a:cxn ang="0">
                    <a:pos x="677" y="790"/>
                  </a:cxn>
                  <a:cxn ang="0">
                    <a:pos x="677" y="917"/>
                  </a:cxn>
                  <a:cxn ang="0">
                    <a:pos x="626" y="918"/>
                  </a:cxn>
                  <a:cxn ang="0">
                    <a:pos x="629" y="1685"/>
                  </a:cxn>
                  <a:cxn ang="0">
                    <a:pos x="506" y="1801"/>
                  </a:cxn>
                  <a:cxn ang="0">
                    <a:pos x="348" y="1668"/>
                  </a:cxn>
                  <a:cxn ang="0">
                    <a:pos x="404" y="1630"/>
                  </a:cxn>
                  <a:cxn ang="0">
                    <a:pos x="404" y="1586"/>
                  </a:cxn>
                  <a:cxn ang="0">
                    <a:pos x="348" y="1546"/>
                  </a:cxn>
                  <a:cxn ang="0">
                    <a:pos x="404" y="1512"/>
                  </a:cxn>
                  <a:cxn ang="0">
                    <a:pos x="395" y="1497"/>
                  </a:cxn>
                  <a:cxn ang="0">
                    <a:pos x="347" y="1466"/>
                  </a:cxn>
                  <a:cxn ang="0">
                    <a:pos x="338" y="1367"/>
                  </a:cxn>
                  <a:cxn ang="0">
                    <a:pos x="332" y="1357"/>
                  </a:cxn>
                  <a:cxn ang="0">
                    <a:pos x="405" y="1300"/>
                  </a:cxn>
                  <a:cxn ang="0">
                    <a:pos x="405" y="1250"/>
                  </a:cxn>
                  <a:cxn ang="0">
                    <a:pos x="347" y="1192"/>
                  </a:cxn>
                  <a:cxn ang="0">
                    <a:pos x="404" y="1140"/>
                  </a:cxn>
                  <a:cxn ang="0">
                    <a:pos x="404" y="1088"/>
                  </a:cxn>
                  <a:cxn ang="0">
                    <a:pos x="348" y="1021"/>
                  </a:cxn>
                  <a:cxn ang="0">
                    <a:pos x="337" y="912"/>
                  </a:cxn>
                  <a:cxn ang="0">
                    <a:pos x="269" y="912"/>
                  </a:cxn>
                  <a:cxn ang="0">
                    <a:pos x="269" y="765"/>
                  </a:cxn>
                  <a:cxn ang="0">
                    <a:pos x="228" y="765"/>
                  </a:cxn>
                  <a:cxn ang="0">
                    <a:pos x="228" y="636"/>
                  </a:cxn>
                  <a:cxn ang="0">
                    <a:pos x="182" y="636"/>
                  </a:cxn>
                  <a:cxn ang="0">
                    <a:pos x="162" y="575"/>
                  </a:cxn>
                  <a:cxn ang="0">
                    <a:pos x="70" y="575"/>
                  </a:cxn>
                  <a:cxn ang="0">
                    <a:pos x="70" y="521"/>
                  </a:cxn>
                  <a:cxn ang="0">
                    <a:pos x="0" y="521"/>
                  </a:cxn>
                  <a:cxn ang="0">
                    <a:pos x="0" y="267"/>
                  </a:cxn>
                  <a:cxn ang="0">
                    <a:pos x="69" y="267"/>
                  </a:cxn>
                  <a:cxn ang="0">
                    <a:pos x="69" y="230"/>
                  </a:cxn>
                  <a:cxn ang="0">
                    <a:pos x="147" y="230"/>
                  </a:cxn>
                  <a:cxn ang="0">
                    <a:pos x="165" y="214"/>
                  </a:cxn>
                  <a:cxn ang="0">
                    <a:pos x="183" y="173"/>
                  </a:cxn>
                  <a:cxn ang="0">
                    <a:pos x="228" y="173"/>
                  </a:cxn>
                  <a:cxn ang="0">
                    <a:pos x="333" y="0"/>
                  </a:cxn>
                </a:cxnLst>
                <a:rect l="0" t="0" r="r" b="b"/>
                <a:pathLst>
                  <a:path w="927" h="1801">
                    <a:moveTo>
                      <a:pt x="333" y="0"/>
                    </a:moveTo>
                    <a:lnTo>
                      <a:pt x="613" y="0"/>
                    </a:lnTo>
                    <a:lnTo>
                      <a:pt x="560" y="69"/>
                    </a:lnTo>
                    <a:lnTo>
                      <a:pt x="396" y="69"/>
                    </a:lnTo>
                    <a:lnTo>
                      <a:pt x="335" y="179"/>
                    </a:lnTo>
                    <a:lnTo>
                      <a:pt x="616" y="179"/>
                    </a:lnTo>
                    <a:lnTo>
                      <a:pt x="559" y="70"/>
                    </a:lnTo>
                    <a:lnTo>
                      <a:pt x="613" y="1"/>
                    </a:lnTo>
                    <a:lnTo>
                      <a:pt x="711" y="172"/>
                    </a:lnTo>
                    <a:lnTo>
                      <a:pt x="764" y="173"/>
                    </a:lnTo>
                    <a:lnTo>
                      <a:pt x="782" y="231"/>
                    </a:lnTo>
                    <a:lnTo>
                      <a:pt x="865" y="231"/>
                    </a:lnTo>
                    <a:lnTo>
                      <a:pt x="867" y="272"/>
                    </a:lnTo>
                    <a:lnTo>
                      <a:pt x="898" y="273"/>
                    </a:lnTo>
                    <a:lnTo>
                      <a:pt x="927" y="273"/>
                    </a:lnTo>
                    <a:lnTo>
                      <a:pt x="927" y="525"/>
                    </a:lnTo>
                    <a:lnTo>
                      <a:pt x="865" y="526"/>
                    </a:lnTo>
                    <a:lnTo>
                      <a:pt x="864" y="579"/>
                    </a:lnTo>
                    <a:lnTo>
                      <a:pt x="785" y="579"/>
                    </a:lnTo>
                    <a:lnTo>
                      <a:pt x="763" y="642"/>
                    </a:lnTo>
                    <a:lnTo>
                      <a:pt x="720" y="643"/>
                    </a:lnTo>
                    <a:lnTo>
                      <a:pt x="716" y="770"/>
                    </a:lnTo>
                    <a:lnTo>
                      <a:pt x="687" y="770"/>
                    </a:lnTo>
                    <a:lnTo>
                      <a:pt x="677" y="790"/>
                    </a:lnTo>
                    <a:lnTo>
                      <a:pt x="677" y="917"/>
                    </a:lnTo>
                    <a:lnTo>
                      <a:pt x="626" y="918"/>
                    </a:lnTo>
                    <a:lnTo>
                      <a:pt x="629" y="1685"/>
                    </a:lnTo>
                    <a:lnTo>
                      <a:pt x="506" y="1801"/>
                    </a:lnTo>
                    <a:lnTo>
                      <a:pt x="348" y="1668"/>
                    </a:lnTo>
                    <a:lnTo>
                      <a:pt x="404" y="1630"/>
                    </a:lnTo>
                    <a:lnTo>
                      <a:pt x="404" y="1586"/>
                    </a:lnTo>
                    <a:lnTo>
                      <a:pt x="348" y="1546"/>
                    </a:lnTo>
                    <a:lnTo>
                      <a:pt x="404" y="1512"/>
                    </a:lnTo>
                    <a:lnTo>
                      <a:pt x="395" y="1497"/>
                    </a:lnTo>
                    <a:lnTo>
                      <a:pt x="347" y="1466"/>
                    </a:lnTo>
                    <a:lnTo>
                      <a:pt x="338" y="1367"/>
                    </a:lnTo>
                    <a:lnTo>
                      <a:pt x="332" y="1357"/>
                    </a:lnTo>
                    <a:lnTo>
                      <a:pt x="405" y="1300"/>
                    </a:lnTo>
                    <a:lnTo>
                      <a:pt x="405" y="1250"/>
                    </a:lnTo>
                    <a:lnTo>
                      <a:pt x="347" y="1192"/>
                    </a:lnTo>
                    <a:lnTo>
                      <a:pt x="404" y="1140"/>
                    </a:lnTo>
                    <a:lnTo>
                      <a:pt x="404" y="1088"/>
                    </a:lnTo>
                    <a:lnTo>
                      <a:pt x="348" y="1021"/>
                    </a:lnTo>
                    <a:lnTo>
                      <a:pt x="337" y="912"/>
                    </a:lnTo>
                    <a:lnTo>
                      <a:pt x="269" y="912"/>
                    </a:lnTo>
                    <a:lnTo>
                      <a:pt x="269" y="765"/>
                    </a:lnTo>
                    <a:lnTo>
                      <a:pt x="228" y="765"/>
                    </a:lnTo>
                    <a:lnTo>
                      <a:pt x="228" y="636"/>
                    </a:lnTo>
                    <a:lnTo>
                      <a:pt x="182" y="636"/>
                    </a:lnTo>
                    <a:lnTo>
                      <a:pt x="162" y="575"/>
                    </a:lnTo>
                    <a:lnTo>
                      <a:pt x="70" y="575"/>
                    </a:lnTo>
                    <a:lnTo>
                      <a:pt x="70" y="521"/>
                    </a:lnTo>
                    <a:lnTo>
                      <a:pt x="0" y="521"/>
                    </a:lnTo>
                    <a:lnTo>
                      <a:pt x="0" y="267"/>
                    </a:lnTo>
                    <a:lnTo>
                      <a:pt x="69" y="267"/>
                    </a:lnTo>
                    <a:lnTo>
                      <a:pt x="69" y="230"/>
                    </a:lnTo>
                    <a:lnTo>
                      <a:pt x="147" y="230"/>
                    </a:lnTo>
                    <a:lnTo>
                      <a:pt x="165" y="214"/>
                    </a:lnTo>
                    <a:lnTo>
                      <a:pt x="183" y="173"/>
                    </a:lnTo>
                    <a:lnTo>
                      <a:pt x="228" y="173"/>
                    </a:lnTo>
                    <a:lnTo>
                      <a:pt x="333" y="0"/>
                    </a:lnTo>
                    <a:close/>
                  </a:path>
                </a:pathLst>
              </a:custGeom>
              <a:solidFill>
                <a:schemeClr val="tx2"/>
              </a:solidFill>
              <a:ln w="9525">
                <a:solidFill>
                  <a:schemeClr val="bg2"/>
                </a:solidFill>
                <a:round/>
                <a:headEnd/>
                <a:tailEnd/>
              </a:ln>
              <a:effectLst>
                <a:outerShdw dist="35921" dir="8100000" algn="ctr" rotWithShape="0">
                  <a:srgbClr val="9999FF"/>
                </a:outerShdw>
              </a:effectLst>
            </p:spPr>
            <p:txBody>
              <a:bodyPr/>
              <a:lstStyle/>
              <a:p>
                <a:pPr>
                  <a:defRPr/>
                </a:pPr>
                <a:endParaRPr lang="fr-FR"/>
              </a:p>
            </p:txBody>
          </p:sp>
          <p:grpSp>
            <p:nvGrpSpPr>
              <p:cNvPr id="31784" name="Group 99"/>
              <p:cNvGrpSpPr>
                <a:grpSpLocks/>
              </p:cNvGrpSpPr>
              <p:nvPr/>
            </p:nvGrpSpPr>
            <p:grpSpPr bwMode="auto">
              <a:xfrm>
                <a:off x="1826" y="2373"/>
                <a:ext cx="396" cy="763"/>
                <a:chOff x="1826" y="2373"/>
                <a:chExt cx="396" cy="763"/>
              </a:xfrm>
            </p:grpSpPr>
            <p:grpSp>
              <p:nvGrpSpPr>
                <p:cNvPr id="31785" name="Group 100"/>
                <p:cNvGrpSpPr>
                  <a:grpSpLocks/>
                </p:cNvGrpSpPr>
                <p:nvPr/>
              </p:nvGrpSpPr>
              <p:grpSpPr bwMode="auto">
                <a:xfrm>
                  <a:off x="1843" y="2373"/>
                  <a:ext cx="354" cy="103"/>
                  <a:chOff x="1283" y="1883"/>
                  <a:chExt cx="354" cy="103"/>
                </a:xfrm>
              </p:grpSpPr>
              <p:sp>
                <p:nvSpPr>
                  <p:cNvPr id="31795" name="Freeform 101"/>
                  <p:cNvSpPr>
                    <a:spLocks/>
                  </p:cNvSpPr>
                  <p:nvPr/>
                </p:nvSpPr>
                <p:spPr bwMode="auto">
                  <a:xfrm>
                    <a:off x="1283" y="1883"/>
                    <a:ext cx="328" cy="103"/>
                  </a:xfrm>
                  <a:custGeom>
                    <a:avLst/>
                    <a:gdLst>
                      <a:gd name="T0" fmla="*/ 0 w 656"/>
                      <a:gd name="T1" fmla="*/ 53 h 206"/>
                      <a:gd name="T2" fmla="*/ 28 w 656"/>
                      <a:gd name="T3" fmla="*/ 0 h 206"/>
                      <a:gd name="T4" fmla="*/ 328 w 656"/>
                      <a:gd name="T5" fmla="*/ 0 h 206"/>
                      <a:gd name="T6" fmla="*/ 326 w 656"/>
                      <a:gd name="T7" fmla="*/ 4 h 206"/>
                      <a:gd name="T8" fmla="*/ 32 w 656"/>
                      <a:gd name="T9" fmla="*/ 4 h 206"/>
                      <a:gd name="T10" fmla="*/ 5 w 656"/>
                      <a:gd name="T11" fmla="*/ 53 h 206"/>
                      <a:gd name="T12" fmla="*/ 31 w 656"/>
                      <a:gd name="T13" fmla="*/ 100 h 206"/>
                      <a:gd name="T14" fmla="*/ 26 w 656"/>
                      <a:gd name="T15" fmla="*/ 103 h 206"/>
                      <a:gd name="T16" fmla="*/ 0 w 656"/>
                      <a:gd name="T17" fmla="*/ 53 h 20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656"/>
                      <a:gd name="T28" fmla="*/ 0 h 206"/>
                      <a:gd name="T29" fmla="*/ 656 w 656"/>
                      <a:gd name="T30" fmla="*/ 206 h 20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656" h="206">
                        <a:moveTo>
                          <a:pt x="0" y="107"/>
                        </a:moveTo>
                        <a:lnTo>
                          <a:pt x="57" y="0"/>
                        </a:lnTo>
                        <a:lnTo>
                          <a:pt x="656" y="0"/>
                        </a:lnTo>
                        <a:lnTo>
                          <a:pt x="651" y="8"/>
                        </a:lnTo>
                        <a:lnTo>
                          <a:pt x="64" y="8"/>
                        </a:lnTo>
                        <a:lnTo>
                          <a:pt x="11" y="107"/>
                        </a:lnTo>
                        <a:lnTo>
                          <a:pt x="63" y="200"/>
                        </a:lnTo>
                        <a:lnTo>
                          <a:pt x="53" y="206"/>
                        </a:lnTo>
                        <a:lnTo>
                          <a:pt x="0" y="107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796" name="Freeform 102"/>
                  <p:cNvSpPr>
                    <a:spLocks/>
                  </p:cNvSpPr>
                  <p:nvPr/>
                </p:nvSpPr>
                <p:spPr bwMode="auto">
                  <a:xfrm>
                    <a:off x="1309" y="1883"/>
                    <a:ext cx="328" cy="103"/>
                  </a:xfrm>
                  <a:custGeom>
                    <a:avLst/>
                    <a:gdLst>
                      <a:gd name="T0" fmla="*/ 328 w 656"/>
                      <a:gd name="T1" fmla="*/ 49 h 206"/>
                      <a:gd name="T2" fmla="*/ 300 w 656"/>
                      <a:gd name="T3" fmla="*/ 103 h 206"/>
                      <a:gd name="T4" fmla="*/ 0 w 656"/>
                      <a:gd name="T5" fmla="*/ 103 h 206"/>
                      <a:gd name="T6" fmla="*/ 3 w 656"/>
                      <a:gd name="T7" fmla="*/ 100 h 206"/>
                      <a:gd name="T8" fmla="*/ 296 w 656"/>
                      <a:gd name="T9" fmla="*/ 100 h 206"/>
                      <a:gd name="T10" fmla="*/ 323 w 656"/>
                      <a:gd name="T11" fmla="*/ 49 h 206"/>
                      <a:gd name="T12" fmla="*/ 297 w 656"/>
                      <a:gd name="T13" fmla="*/ 3 h 206"/>
                      <a:gd name="T14" fmla="*/ 302 w 656"/>
                      <a:gd name="T15" fmla="*/ 0 h 206"/>
                      <a:gd name="T16" fmla="*/ 328 w 656"/>
                      <a:gd name="T17" fmla="*/ 49 h 206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656"/>
                      <a:gd name="T28" fmla="*/ 0 h 206"/>
                      <a:gd name="T29" fmla="*/ 656 w 656"/>
                      <a:gd name="T30" fmla="*/ 206 h 206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656" h="206">
                        <a:moveTo>
                          <a:pt x="656" y="98"/>
                        </a:moveTo>
                        <a:lnTo>
                          <a:pt x="599" y="206"/>
                        </a:lnTo>
                        <a:lnTo>
                          <a:pt x="0" y="206"/>
                        </a:lnTo>
                        <a:lnTo>
                          <a:pt x="5" y="199"/>
                        </a:lnTo>
                        <a:lnTo>
                          <a:pt x="592" y="199"/>
                        </a:lnTo>
                        <a:lnTo>
                          <a:pt x="645" y="98"/>
                        </a:lnTo>
                        <a:lnTo>
                          <a:pt x="593" y="6"/>
                        </a:lnTo>
                        <a:lnTo>
                          <a:pt x="603" y="0"/>
                        </a:lnTo>
                        <a:lnTo>
                          <a:pt x="656" y="98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31786" name="Group 103"/>
                <p:cNvGrpSpPr>
                  <a:grpSpLocks/>
                </p:cNvGrpSpPr>
                <p:nvPr/>
              </p:nvGrpSpPr>
              <p:grpSpPr bwMode="auto">
                <a:xfrm>
                  <a:off x="1826" y="2498"/>
                  <a:ext cx="396" cy="638"/>
                  <a:chOff x="1254" y="2000"/>
                  <a:chExt cx="396" cy="638"/>
                </a:xfrm>
              </p:grpSpPr>
              <p:sp>
                <p:nvSpPr>
                  <p:cNvPr id="31787" name="Freeform 104"/>
                  <p:cNvSpPr>
                    <a:spLocks/>
                  </p:cNvSpPr>
                  <p:nvPr/>
                </p:nvSpPr>
                <p:spPr bwMode="auto">
                  <a:xfrm>
                    <a:off x="1434" y="2125"/>
                    <a:ext cx="11" cy="492"/>
                  </a:xfrm>
                  <a:custGeom>
                    <a:avLst/>
                    <a:gdLst>
                      <a:gd name="T0" fmla="*/ 11 w 20"/>
                      <a:gd name="T1" fmla="*/ 0 h 985"/>
                      <a:gd name="T2" fmla="*/ 10 w 20"/>
                      <a:gd name="T3" fmla="*/ 492 h 985"/>
                      <a:gd name="T4" fmla="*/ 1 w 20"/>
                      <a:gd name="T5" fmla="*/ 484 h 985"/>
                      <a:gd name="T6" fmla="*/ 0 w 20"/>
                      <a:gd name="T7" fmla="*/ 15 h 985"/>
                      <a:gd name="T8" fmla="*/ 11 w 20"/>
                      <a:gd name="T9" fmla="*/ 0 h 98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0"/>
                      <a:gd name="T16" fmla="*/ 0 h 985"/>
                      <a:gd name="T17" fmla="*/ 20 w 20"/>
                      <a:gd name="T18" fmla="*/ 985 h 98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0" h="985">
                        <a:moveTo>
                          <a:pt x="20" y="0"/>
                        </a:moveTo>
                        <a:lnTo>
                          <a:pt x="19" y="985"/>
                        </a:lnTo>
                        <a:lnTo>
                          <a:pt x="2" y="969"/>
                        </a:lnTo>
                        <a:lnTo>
                          <a:pt x="0" y="30"/>
                        </a:lnTo>
                        <a:lnTo>
                          <a:pt x="20" y="0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31788" name="Freeform 105"/>
                  <p:cNvSpPr>
                    <a:spLocks/>
                  </p:cNvSpPr>
                  <p:nvPr/>
                </p:nvSpPr>
                <p:spPr bwMode="auto">
                  <a:xfrm>
                    <a:off x="1491" y="2138"/>
                    <a:ext cx="9" cy="480"/>
                  </a:xfrm>
                  <a:custGeom>
                    <a:avLst/>
                    <a:gdLst>
                      <a:gd name="T0" fmla="*/ 7 w 19"/>
                      <a:gd name="T1" fmla="*/ 0 h 961"/>
                      <a:gd name="T2" fmla="*/ 9 w 19"/>
                      <a:gd name="T3" fmla="*/ 472 h 961"/>
                      <a:gd name="T4" fmla="*/ 1 w 19"/>
                      <a:gd name="T5" fmla="*/ 480 h 961"/>
                      <a:gd name="T6" fmla="*/ 0 w 19"/>
                      <a:gd name="T7" fmla="*/ 39 h 961"/>
                      <a:gd name="T8" fmla="*/ 7 w 19"/>
                      <a:gd name="T9" fmla="*/ 0 h 96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"/>
                      <a:gd name="T16" fmla="*/ 0 h 961"/>
                      <a:gd name="T17" fmla="*/ 19 w 19"/>
                      <a:gd name="T18" fmla="*/ 961 h 96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" h="961">
                        <a:moveTo>
                          <a:pt x="15" y="0"/>
                        </a:moveTo>
                        <a:lnTo>
                          <a:pt x="19" y="944"/>
                        </a:lnTo>
                        <a:lnTo>
                          <a:pt x="2" y="961"/>
                        </a:lnTo>
                        <a:lnTo>
                          <a:pt x="0" y="78"/>
                        </a:lnTo>
                        <a:lnTo>
                          <a:pt x="15" y="0"/>
                        </a:lnTo>
                        <a:close/>
                      </a:path>
                    </a:pathLst>
                  </a:custGeom>
                  <a:solidFill>
                    <a:schemeClr val="tx2"/>
                  </a:solidFill>
                  <a:ln w="3175" cmpd="sng">
                    <a:solidFill>
                      <a:schemeClr val="bg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grpSp>
                <p:nvGrpSpPr>
                  <p:cNvPr id="31789" name="Group 106"/>
                  <p:cNvGrpSpPr>
                    <a:grpSpLocks/>
                  </p:cNvGrpSpPr>
                  <p:nvPr/>
                </p:nvGrpSpPr>
                <p:grpSpPr bwMode="auto">
                  <a:xfrm>
                    <a:off x="1254" y="2000"/>
                    <a:ext cx="396" cy="638"/>
                    <a:chOff x="1254" y="2000"/>
                    <a:chExt cx="396" cy="638"/>
                  </a:xfrm>
                </p:grpSpPr>
                <p:sp>
                  <p:nvSpPr>
                    <p:cNvPr id="31790" name="Rectangle 107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54" y="2000"/>
                      <a:ext cx="396" cy="12"/>
                    </a:xfrm>
                    <a:prstGeom prst="rect">
                      <a:avLst/>
                    </a:prstGeom>
                    <a:solidFill>
                      <a:schemeClr val="tx2"/>
                    </a:solidFill>
                    <a:ln w="317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791" name="Rectangle 108"/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335" y="2059"/>
                      <a:ext cx="242" cy="11"/>
                    </a:xfrm>
                    <a:prstGeom prst="rect">
                      <a:avLst/>
                    </a:prstGeom>
                    <a:solidFill>
                      <a:schemeClr val="tx2"/>
                    </a:solidFill>
                    <a:ln w="3175">
                      <a:solidFill>
                        <a:schemeClr val="bg2"/>
                      </a:solidFill>
                      <a:miter lim="800000"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792" name="Freeform 109"/>
                    <p:cNvSpPr>
                      <a:spLocks/>
                    </p:cNvSpPr>
                    <p:nvPr/>
                  </p:nvSpPr>
                  <p:spPr bwMode="auto">
                    <a:xfrm>
                      <a:off x="1468" y="2139"/>
                      <a:ext cx="31" cy="499"/>
                    </a:xfrm>
                    <a:custGeom>
                      <a:avLst/>
                      <a:gdLst>
                        <a:gd name="T0" fmla="*/ 31 w 60"/>
                        <a:gd name="T1" fmla="*/ 0 h 1000"/>
                        <a:gd name="T2" fmla="*/ 24 w 60"/>
                        <a:gd name="T3" fmla="*/ 32 h 1000"/>
                        <a:gd name="T4" fmla="*/ 12 w 60"/>
                        <a:gd name="T5" fmla="*/ 60 h 1000"/>
                        <a:gd name="T6" fmla="*/ 12 w 60"/>
                        <a:gd name="T7" fmla="*/ 490 h 1000"/>
                        <a:gd name="T8" fmla="*/ 2 w 60"/>
                        <a:gd name="T9" fmla="*/ 499 h 1000"/>
                        <a:gd name="T10" fmla="*/ 0 w 60"/>
                        <a:gd name="T11" fmla="*/ 52 h 1000"/>
                        <a:gd name="T12" fmla="*/ 31 w 60"/>
                        <a:gd name="T13" fmla="*/ 0 h 1000"/>
                        <a:gd name="T14" fmla="*/ 0 60000 65536"/>
                        <a:gd name="T15" fmla="*/ 0 60000 65536"/>
                        <a:gd name="T16" fmla="*/ 0 60000 65536"/>
                        <a:gd name="T17" fmla="*/ 0 60000 65536"/>
                        <a:gd name="T18" fmla="*/ 0 60000 65536"/>
                        <a:gd name="T19" fmla="*/ 0 60000 65536"/>
                        <a:gd name="T20" fmla="*/ 0 60000 65536"/>
                        <a:gd name="T21" fmla="*/ 0 w 60"/>
                        <a:gd name="T22" fmla="*/ 0 h 1000"/>
                        <a:gd name="T23" fmla="*/ 60 w 60"/>
                        <a:gd name="T24" fmla="*/ 1000 h 1000"/>
                      </a:gdLst>
                      <a:ahLst/>
                      <a:cxnLst>
                        <a:cxn ang="T14">
                          <a:pos x="T0" y="T1"/>
                        </a:cxn>
                        <a:cxn ang="T15">
                          <a:pos x="T2" y="T3"/>
                        </a:cxn>
                        <a:cxn ang="T16">
                          <a:pos x="T4" y="T5"/>
                        </a:cxn>
                        <a:cxn ang="T17">
                          <a:pos x="T6" y="T7"/>
                        </a:cxn>
                        <a:cxn ang="T18">
                          <a:pos x="T8" y="T9"/>
                        </a:cxn>
                        <a:cxn ang="T19">
                          <a:pos x="T10" y="T11"/>
                        </a:cxn>
                        <a:cxn ang="T20">
                          <a:pos x="T12" y="T13"/>
                        </a:cxn>
                      </a:cxnLst>
                      <a:rect l="T21" t="T22" r="T23" b="T24"/>
                      <a:pathLst>
                        <a:path w="60" h="1000">
                          <a:moveTo>
                            <a:pt x="60" y="0"/>
                          </a:moveTo>
                          <a:lnTo>
                            <a:pt x="46" y="65"/>
                          </a:lnTo>
                          <a:lnTo>
                            <a:pt x="23" y="121"/>
                          </a:lnTo>
                          <a:lnTo>
                            <a:pt x="23" y="981"/>
                          </a:lnTo>
                          <a:lnTo>
                            <a:pt x="4" y="1000"/>
                          </a:lnTo>
                          <a:lnTo>
                            <a:pt x="0" y="105"/>
                          </a:lnTo>
                          <a:lnTo>
                            <a:pt x="60" y="0"/>
                          </a:lnTo>
                          <a:close/>
                        </a:path>
                      </a:pathLst>
                    </a:custGeom>
                    <a:solidFill>
                      <a:schemeClr val="tx2"/>
                    </a:solidFill>
                    <a:ln w="3175" cmpd="sng">
                      <a:solidFill>
                        <a:schemeClr val="bg2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793" name="Freeform 110"/>
                    <p:cNvSpPr>
                      <a:spLocks/>
                    </p:cNvSpPr>
                    <p:nvPr/>
                  </p:nvSpPr>
                  <p:spPr bwMode="auto">
                    <a:xfrm>
                      <a:off x="1352" y="2120"/>
                      <a:ext cx="212" cy="75"/>
                    </a:xfrm>
                    <a:custGeom>
                      <a:avLst/>
                      <a:gdLst>
                        <a:gd name="T0" fmla="*/ 36 w 422"/>
                        <a:gd name="T1" fmla="*/ 75 h 151"/>
                        <a:gd name="T2" fmla="*/ 22 w 422"/>
                        <a:gd name="T3" fmla="*/ 58 h 151"/>
                        <a:gd name="T4" fmla="*/ 22 w 422"/>
                        <a:gd name="T5" fmla="*/ 9 h 151"/>
                        <a:gd name="T6" fmla="*/ 0 w 422"/>
                        <a:gd name="T7" fmla="*/ 9 h 151"/>
                        <a:gd name="T8" fmla="*/ 0 w 422"/>
                        <a:gd name="T9" fmla="*/ 0 h 151"/>
                        <a:gd name="T10" fmla="*/ 212 w 422"/>
                        <a:gd name="T11" fmla="*/ 0 h 151"/>
                        <a:gd name="T12" fmla="*/ 206 w 422"/>
                        <a:gd name="T13" fmla="*/ 9 h 151"/>
                        <a:gd name="T14" fmla="*/ 92 w 422"/>
                        <a:gd name="T15" fmla="*/ 9 h 151"/>
                        <a:gd name="T16" fmla="*/ 82 w 422"/>
                        <a:gd name="T17" fmla="*/ 23 h 151"/>
                        <a:gd name="T18" fmla="*/ 40 w 422"/>
                        <a:gd name="T19" fmla="*/ 23 h 151"/>
                        <a:gd name="T20" fmla="*/ 36 w 422"/>
                        <a:gd name="T21" fmla="*/ 75 h 151"/>
                        <a:gd name="T22" fmla="*/ 0 60000 65536"/>
                        <a:gd name="T23" fmla="*/ 0 60000 65536"/>
                        <a:gd name="T24" fmla="*/ 0 60000 65536"/>
                        <a:gd name="T25" fmla="*/ 0 60000 65536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w 422"/>
                        <a:gd name="T34" fmla="*/ 0 h 151"/>
                        <a:gd name="T35" fmla="*/ 422 w 422"/>
                        <a:gd name="T36" fmla="*/ 151 h 151"/>
                      </a:gdLst>
                      <a:ahLst/>
                      <a:cxnLst>
                        <a:cxn ang="T22">
                          <a:pos x="T0" y="T1"/>
                        </a:cxn>
                        <a:cxn ang="T23">
                          <a:pos x="T2" y="T3"/>
                        </a:cxn>
                        <a:cxn ang="T24">
                          <a:pos x="T4" y="T5"/>
                        </a:cxn>
                        <a:cxn ang="T25">
                          <a:pos x="T6" y="T7"/>
                        </a:cxn>
                        <a:cxn ang="T26">
                          <a:pos x="T8" y="T9"/>
                        </a:cxn>
                        <a:cxn ang="T27">
                          <a:pos x="T10" y="T11"/>
                        </a:cxn>
                        <a:cxn ang="T28">
                          <a:pos x="T12" y="T13"/>
                        </a:cxn>
                        <a:cxn ang="T29">
                          <a:pos x="T14" y="T15"/>
                        </a:cxn>
                        <a:cxn ang="T30">
                          <a:pos x="T16" y="T17"/>
                        </a:cxn>
                        <a:cxn ang="T31">
                          <a:pos x="T18" y="T19"/>
                        </a:cxn>
                        <a:cxn ang="T32">
                          <a:pos x="T20" y="T21"/>
                        </a:cxn>
                      </a:cxnLst>
                      <a:rect l="T33" t="T34" r="T35" b="T36"/>
                      <a:pathLst>
                        <a:path w="422" h="151">
                          <a:moveTo>
                            <a:pt x="71" y="151"/>
                          </a:moveTo>
                          <a:lnTo>
                            <a:pt x="43" y="117"/>
                          </a:lnTo>
                          <a:lnTo>
                            <a:pt x="43" y="18"/>
                          </a:lnTo>
                          <a:lnTo>
                            <a:pt x="0" y="18"/>
                          </a:lnTo>
                          <a:lnTo>
                            <a:pt x="0" y="0"/>
                          </a:lnTo>
                          <a:lnTo>
                            <a:pt x="422" y="0"/>
                          </a:lnTo>
                          <a:lnTo>
                            <a:pt x="411" y="18"/>
                          </a:lnTo>
                          <a:lnTo>
                            <a:pt x="183" y="18"/>
                          </a:lnTo>
                          <a:lnTo>
                            <a:pt x="164" y="46"/>
                          </a:lnTo>
                          <a:lnTo>
                            <a:pt x="80" y="46"/>
                          </a:lnTo>
                          <a:lnTo>
                            <a:pt x="71" y="151"/>
                          </a:lnTo>
                          <a:close/>
                        </a:path>
                      </a:pathLst>
                    </a:custGeom>
                    <a:solidFill>
                      <a:schemeClr val="tx2"/>
                    </a:solidFill>
                    <a:ln w="3175" cmpd="sng">
                      <a:solidFill>
                        <a:schemeClr val="bg2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  <p:sp>
                  <p:nvSpPr>
                    <p:cNvPr id="31794" name="Freeform 111"/>
                    <p:cNvSpPr>
                      <a:spLocks/>
                    </p:cNvSpPr>
                    <p:nvPr/>
                  </p:nvSpPr>
                  <p:spPr bwMode="auto">
                    <a:xfrm>
                      <a:off x="1299" y="2025"/>
                      <a:ext cx="313" cy="10"/>
                    </a:xfrm>
                    <a:custGeom>
                      <a:avLst/>
                      <a:gdLst>
                        <a:gd name="T0" fmla="*/ 0 w 624"/>
                        <a:gd name="T1" fmla="*/ 0 h 21"/>
                        <a:gd name="T2" fmla="*/ 313 w 624"/>
                        <a:gd name="T3" fmla="*/ 0 h 21"/>
                        <a:gd name="T4" fmla="*/ 310 w 624"/>
                        <a:gd name="T5" fmla="*/ 10 h 21"/>
                        <a:gd name="T6" fmla="*/ 3 w 624"/>
                        <a:gd name="T7" fmla="*/ 10 h 21"/>
                        <a:gd name="T8" fmla="*/ 0 w 624"/>
                        <a:gd name="T9" fmla="*/ 0 h 21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624"/>
                        <a:gd name="T16" fmla="*/ 0 h 21"/>
                        <a:gd name="T17" fmla="*/ 624 w 624"/>
                        <a:gd name="T18" fmla="*/ 21 h 21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624" h="21">
                          <a:moveTo>
                            <a:pt x="0" y="1"/>
                          </a:moveTo>
                          <a:lnTo>
                            <a:pt x="624" y="0"/>
                          </a:lnTo>
                          <a:lnTo>
                            <a:pt x="618" y="20"/>
                          </a:lnTo>
                          <a:lnTo>
                            <a:pt x="5" y="21"/>
                          </a:lnTo>
                          <a:lnTo>
                            <a:pt x="0" y="1"/>
                          </a:lnTo>
                          <a:close/>
                        </a:path>
                      </a:pathLst>
                    </a:custGeom>
                    <a:solidFill>
                      <a:schemeClr val="tx2"/>
                    </a:solidFill>
                    <a:ln w="3175" cmpd="sng">
                      <a:solidFill>
                        <a:schemeClr val="bg2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fr-FR"/>
                    </a:p>
                  </p:txBody>
                </p:sp>
              </p:grpSp>
            </p:grpSp>
          </p:grpSp>
        </p:grpSp>
        <p:sp>
          <p:nvSpPr>
            <p:cNvPr id="31780" name="Text Box 112"/>
            <p:cNvSpPr txBox="1">
              <a:spLocks noChangeArrowheads="1"/>
            </p:cNvSpPr>
            <p:nvPr/>
          </p:nvSpPr>
          <p:spPr bwMode="auto">
            <a:xfrm>
              <a:off x="3293" y="3264"/>
              <a:ext cx="638" cy="29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rgbClr val="FFFFFF"/>
                </a:gs>
              </a:gsLst>
              <a:lin ang="5400000" scaled="1"/>
            </a:gradFill>
            <a:ln w="12700">
              <a:solidFill>
                <a:schemeClr val="bg2"/>
              </a:solidFill>
              <a:miter lim="800000"/>
              <a:headEnd type="none" w="sm" len="sm"/>
              <a:tailEnd type="none" w="sm" len="sm"/>
            </a:ln>
          </p:spPr>
          <p:txBody>
            <a:bodyPr>
              <a:spAutoFit/>
            </a:bodyPr>
            <a:lstStyle/>
            <a:p>
              <a:r>
                <a:rPr lang="en-US" sz="2400">
                  <a:solidFill>
                    <a:schemeClr val="bg2"/>
                  </a:solidFill>
                </a:rPr>
                <a:t>Algo</a:t>
              </a:r>
            </a:p>
          </p:txBody>
        </p:sp>
        <p:sp>
          <p:nvSpPr>
            <p:cNvPr id="31781" name="AutoShape 113"/>
            <p:cNvSpPr>
              <a:spLocks noChangeArrowheads="1"/>
            </p:cNvSpPr>
            <p:nvPr/>
          </p:nvSpPr>
          <p:spPr bwMode="auto">
            <a:xfrm>
              <a:off x="3250" y="3598"/>
              <a:ext cx="725" cy="290"/>
            </a:xfrm>
            <a:custGeom>
              <a:avLst/>
              <a:gdLst>
                <a:gd name="T0" fmla="*/ 18 w 21600"/>
                <a:gd name="T1" fmla="*/ 0 h 21600"/>
                <a:gd name="T2" fmla="*/ 0 w 21600"/>
                <a:gd name="T3" fmla="*/ 2 h 21600"/>
                <a:gd name="T4" fmla="*/ 18 w 21600"/>
                <a:gd name="T5" fmla="*/ 4 h 21600"/>
                <a:gd name="T6" fmla="*/ 24 w 21600"/>
                <a:gd name="T7" fmla="*/ 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67 w 21600"/>
                <a:gd name="T13" fmla="*/ 5437 h 21600"/>
                <a:gd name="T14" fmla="*/ 18889 w 21600"/>
                <a:gd name="T15" fmla="*/ 162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0">
              <a:gsLst>
                <a:gs pos="0">
                  <a:srgbClr val="000924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31782" name="AutoShape 114"/>
            <p:cNvSpPr>
              <a:spLocks noChangeArrowheads="1"/>
            </p:cNvSpPr>
            <p:nvPr/>
          </p:nvSpPr>
          <p:spPr bwMode="auto">
            <a:xfrm>
              <a:off x="1674" y="3598"/>
              <a:ext cx="724" cy="290"/>
            </a:xfrm>
            <a:custGeom>
              <a:avLst/>
              <a:gdLst>
                <a:gd name="T0" fmla="*/ 18 w 21600"/>
                <a:gd name="T1" fmla="*/ 0 h 21600"/>
                <a:gd name="T2" fmla="*/ 0 w 21600"/>
                <a:gd name="T3" fmla="*/ 2 h 21600"/>
                <a:gd name="T4" fmla="*/ 18 w 21600"/>
                <a:gd name="T5" fmla="*/ 4 h 21600"/>
                <a:gd name="T6" fmla="*/ 24 w 21600"/>
                <a:gd name="T7" fmla="*/ 2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1 w 21600"/>
                <a:gd name="T13" fmla="*/ 5437 h 21600"/>
                <a:gd name="T14" fmla="*/ 18885 w 21600"/>
                <a:gd name="T15" fmla="*/ 16237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0">
              <a:gsLst>
                <a:gs pos="0">
                  <a:srgbClr val="000924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31759" name="WordArt 115"/>
          <p:cNvSpPr>
            <a:spLocks noChangeArrowheads="1" noChangeShapeType="1" noTextEdit="1"/>
          </p:cNvSpPr>
          <p:nvPr/>
        </p:nvSpPr>
        <p:spPr bwMode="auto">
          <a:xfrm>
            <a:off x="3000375" y="4972744"/>
            <a:ext cx="885825" cy="47625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KsA</a:t>
            </a:r>
          </a:p>
        </p:txBody>
      </p:sp>
      <p:sp>
        <p:nvSpPr>
          <p:cNvPr id="31760" name="WordArt 116"/>
          <p:cNvSpPr>
            <a:spLocks noChangeArrowheads="1" noChangeShapeType="1" noTextEdit="1"/>
          </p:cNvSpPr>
          <p:nvPr/>
        </p:nvSpPr>
        <p:spPr bwMode="auto">
          <a:xfrm>
            <a:off x="5514975" y="4934644"/>
            <a:ext cx="885825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KpA</a:t>
            </a:r>
          </a:p>
        </p:txBody>
      </p:sp>
      <p:sp>
        <p:nvSpPr>
          <p:cNvPr id="31761" name="WordArt 117"/>
          <p:cNvSpPr>
            <a:spLocks noChangeArrowheads="1" noChangeShapeType="1" noTextEdit="1"/>
          </p:cNvSpPr>
          <p:nvPr/>
        </p:nvSpPr>
        <p:spPr bwMode="auto">
          <a:xfrm>
            <a:off x="827088" y="5201344"/>
            <a:ext cx="431800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A</a:t>
            </a:r>
          </a:p>
        </p:txBody>
      </p:sp>
      <p:sp>
        <p:nvSpPr>
          <p:cNvPr id="31762" name="WordArt 118"/>
          <p:cNvSpPr>
            <a:spLocks noChangeArrowheads="1" noChangeShapeType="1" noTextEdit="1"/>
          </p:cNvSpPr>
          <p:nvPr/>
        </p:nvSpPr>
        <p:spPr bwMode="auto">
          <a:xfrm>
            <a:off x="827088" y="2539107"/>
            <a:ext cx="431800" cy="503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A</a:t>
            </a:r>
          </a:p>
        </p:txBody>
      </p:sp>
      <p:sp>
        <p:nvSpPr>
          <p:cNvPr id="31763" name="WordArt 119"/>
          <p:cNvSpPr>
            <a:spLocks noChangeArrowheads="1" noChangeShapeType="1" noTextEdit="1"/>
          </p:cNvSpPr>
          <p:nvPr/>
        </p:nvSpPr>
        <p:spPr bwMode="auto">
          <a:xfrm>
            <a:off x="8027988" y="2537519"/>
            <a:ext cx="431800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B</a:t>
            </a:r>
          </a:p>
        </p:txBody>
      </p:sp>
      <p:sp>
        <p:nvSpPr>
          <p:cNvPr id="31764" name="WordArt 120"/>
          <p:cNvSpPr>
            <a:spLocks noChangeArrowheads="1" noChangeShapeType="1" noTextEdit="1"/>
          </p:cNvSpPr>
          <p:nvPr/>
        </p:nvSpPr>
        <p:spPr bwMode="auto">
          <a:xfrm>
            <a:off x="8027988" y="5201344"/>
            <a:ext cx="431800" cy="503238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fr-FR" sz="3600" kern="10">
                <a:ln w="9525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:ln>
                <a:solidFill>
                  <a:srgbClr val="FFFFFF"/>
                </a:solidFill>
                <a:latin typeface="Arial Black"/>
              </a:rPr>
              <a:t>B</a:t>
            </a:r>
          </a:p>
        </p:txBody>
      </p:sp>
      <p:grpSp>
        <p:nvGrpSpPr>
          <p:cNvPr id="31765" name="Group 122"/>
          <p:cNvGrpSpPr>
            <a:grpSpLocks/>
          </p:cNvGrpSpPr>
          <p:nvPr/>
        </p:nvGrpSpPr>
        <p:grpSpPr bwMode="auto">
          <a:xfrm>
            <a:off x="1763713" y="2532757"/>
            <a:ext cx="1147762" cy="1228725"/>
            <a:chOff x="48" y="2887"/>
            <a:chExt cx="814" cy="1097"/>
          </a:xfrm>
        </p:grpSpPr>
        <p:grpSp>
          <p:nvGrpSpPr>
            <p:cNvPr id="31766" name="Group 123"/>
            <p:cNvGrpSpPr>
              <a:grpSpLocks/>
            </p:cNvGrpSpPr>
            <p:nvPr/>
          </p:nvGrpSpPr>
          <p:grpSpPr bwMode="auto">
            <a:xfrm>
              <a:off x="48" y="2887"/>
              <a:ext cx="768" cy="1097"/>
              <a:chOff x="2578" y="1478"/>
              <a:chExt cx="662" cy="725"/>
            </a:xfrm>
          </p:grpSpPr>
          <p:sp>
            <p:nvSpPr>
              <p:cNvPr id="31768" name="Freeform 124"/>
              <p:cNvSpPr>
                <a:spLocks/>
              </p:cNvSpPr>
              <p:nvPr/>
            </p:nvSpPr>
            <p:spPr bwMode="auto">
              <a:xfrm>
                <a:off x="2630" y="2131"/>
                <a:ext cx="119" cy="72"/>
              </a:xfrm>
              <a:custGeom>
                <a:avLst/>
                <a:gdLst>
                  <a:gd name="T0" fmla="*/ 75 w 119"/>
                  <a:gd name="T1" fmla="*/ 0 h 72"/>
                  <a:gd name="T2" fmla="*/ 15 w 119"/>
                  <a:gd name="T3" fmla="*/ 6 h 72"/>
                  <a:gd name="T4" fmla="*/ 9 w 119"/>
                  <a:gd name="T5" fmla="*/ 11 h 72"/>
                  <a:gd name="T6" fmla="*/ 6 w 119"/>
                  <a:gd name="T7" fmla="*/ 16 h 72"/>
                  <a:gd name="T8" fmla="*/ 2 w 119"/>
                  <a:gd name="T9" fmla="*/ 22 h 72"/>
                  <a:gd name="T10" fmla="*/ 0 w 119"/>
                  <a:gd name="T11" fmla="*/ 32 h 72"/>
                  <a:gd name="T12" fmla="*/ 0 w 119"/>
                  <a:gd name="T13" fmla="*/ 43 h 72"/>
                  <a:gd name="T14" fmla="*/ 2 w 119"/>
                  <a:gd name="T15" fmla="*/ 49 h 72"/>
                  <a:gd name="T16" fmla="*/ 6 w 119"/>
                  <a:gd name="T17" fmla="*/ 56 h 72"/>
                  <a:gd name="T18" fmla="*/ 12 w 119"/>
                  <a:gd name="T19" fmla="*/ 62 h 72"/>
                  <a:gd name="T20" fmla="*/ 19 w 119"/>
                  <a:gd name="T21" fmla="*/ 66 h 72"/>
                  <a:gd name="T22" fmla="*/ 27 w 119"/>
                  <a:gd name="T23" fmla="*/ 69 h 72"/>
                  <a:gd name="T24" fmla="*/ 33 w 119"/>
                  <a:gd name="T25" fmla="*/ 70 h 72"/>
                  <a:gd name="T26" fmla="*/ 42 w 119"/>
                  <a:gd name="T27" fmla="*/ 71 h 72"/>
                  <a:gd name="T28" fmla="*/ 41 w 119"/>
                  <a:gd name="T29" fmla="*/ 70 h 72"/>
                  <a:gd name="T30" fmla="*/ 88 w 119"/>
                  <a:gd name="T31" fmla="*/ 66 h 72"/>
                  <a:gd name="T32" fmla="*/ 118 w 119"/>
                  <a:gd name="T33" fmla="*/ 0 h 72"/>
                  <a:gd name="T34" fmla="*/ 75 w 119"/>
                  <a:gd name="T35" fmla="*/ 0 h 72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w 119"/>
                  <a:gd name="T55" fmla="*/ 0 h 72"/>
                  <a:gd name="T56" fmla="*/ 119 w 119"/>
                  <a:gd name="T57" fmla="*/ 72 h 72"/>
                </a:gdLst>
                <a:ahLst/>
                <a:cxnLst>
                  <a:cxn ang="T36">
                    <a:pos x="T0" y="T1"/>
                  </a:cxn>
                  <a:cxn ang="T37">
                    <a:pos x="T2" y="T3"/>
                  </a:cxn>
                  <a:cxn ang="T38">
                    <a:pos x="T4" y="T5"/>
                  </a:cxn>
                  <a:cxn ang="T39">
                    <a:pos x="T6" y="T7"/>
                  </a:cxn>
                  <a:cxn ang="T40">
                    <a:pos x="T8" y="T9"/>
                  </a:cxn>
                  <a:cxn ang="T41">
                    <a:pos x="T10" y="T11"/>
                  </a:cxn>
                  <a:cxn ang="T42">
                    <a:pos x="T12" y="T13"/>
                  </a:cxn>
                  <a:cxn ang="T43">
                    <a:pos x="T14" y="T15"/>
                  </a:cxn>
                  <a:cxn ang="T44">
                    <a:pos x="T16" y="T17"/>
                  </a:cxn>
                  <a:cxn ang="T45">
                    <a:pos x="T18" y="T19"/>
                  </a:cxn>
                  <a:cxn ang="T46">
                    <a:pos x="T20" y="T21"/>
                  </a:cxn>
                  <a:cxn ang="T47">
                    <a:pos x="T22" y="T23"/>
                  </a:cxn>
                  <a:cxn ang="T48">
                    <a:pos x="T24" y="T25"/>
                  </a:cxn>
                  <a:cxn ang="T49">
                    <a:pos x="T26" y="T27"/>
                  </a:cxn>
                  <a:cxn ang="T50">
                    <a:pos x="T28" y="T29"/>
                  </a:cxn>
                  <a:cxn ang="T51">
                    <a:pos x="T30" y="T31"/>
                  </a:cxn>
                  <a:cxn ang="T52">
                    <a:pos x="T32" y="T33"/>
                  </a:cxn>
                  <a:cxn ang="T53">
                    <a:pos x="T34" y="T35"/>
                  </a:cxn>
                </a:cxnLst>
                <a:rect l="T54" t="T55" r="T56" b="T57"/>
                <a:pathLst>
                  <a:path w="119" h="72">
                    <a:moveTo>
                      <a:pt x="75" y="0"/>
                    </a:moveTo>
                    <a:lnTo>
                      <a:pt x="15" y="6"/>
                    </a:lnTo>
                    <a:lnTo>
                      <a:pt x="9" y="11"/>
                    </a:lnTo>
                    <a:lnTo>
                      <a:pt x="6" y="16"/>
                    </a:lnTo>
                    <a:lnTo>
                      <a:pt x="2" y="22"/>
                    </a:lnTo>
                    <a:lnTo>
                      <a:pt x="0" y="32"/>
                    </a:lnTo>
                    <a:lnTo>
                      <a:pt x="0" y="43"/>
                    </a:lnTo>
                    <a:lnTo>
                      <a:pt x="2" y="49"/>
                    </a:lnTo>
                    <a:lnTo>
                      <a:pt x="6" y="56"/>
                    </a:lnTo>
                    <a:lnTo>
                      <a:pt x="12" y="62"/>
                    </a:lnTo>
                    <a:lnTo>
                      <a:pt x="19" y="66"/>
                    </a:lnTo>
                    <a:lnTo>
                      <a:pt x="27" y="69"/>
                    </a:lnTo>
                    <a:lnTo>
                      <a:pt x="33" y="70"/>
                    </a:lnTo>
                    <a:lnTo>
                      <a:pt x="42" y="71"/>
                    </a:lnTo>
                    <a:lnTo>
                      <a:pt x="41" y="70"/>
                    </a:lnTo>
                    <a:lnTo>
                      <a:pt x="88" y="66"/>
                    </a:lnTo>
                    <a:lnTo>
                      <a:pt x="118" y="0"/>
                    </a:lnTo>
                    <a:lnTo>
                      <a:pt x="75" y="0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769" name="Freeform 125"/>
              <p:cNvSpPr>
                <a:spLocks/>
              </p:cNvSpPr>
              <p:nvPr/>
            </p:nvSpPr>
            <p:spPr bwMode="auto">
              <a:xfrm>
                <a:off x="2578" y="1478"/>
                <a:ext cx="662" cy="724"/>
              </a:xfrm>
              <a:custGeom>
                <a:avLst/>
                <a:gdLst>
                  <a:gd name="T0" fmla="*/ 37 w 662"/>
                  <a:gd name="T1" fmla="*/ 2 h 724"/>
                  <a:gd name="T2" fmla="*/ 24 w 662"/>
                  <a:gd name="T3" fmla="*/ 12 h 724"/>
                  <a:gd name="T4" fmla="*/ 7 w 662"/>
                  <a:gd name="T5" fmla="*/ 32 h 724"/>
                  <a:gd name="T6" fmla="*/ 2 w 662"/>
                  <a:gd name="T7" fmla="*/ 53 h 724"/>
                  <a:gd name="T8" fmla="*/ 0 w 662"/>
                  <a:gd name="T9" fmla="*/ 78 h 724"/>
                  <a:gd name="T10" fmla="*/ 3 w 662"/>
                  <a:gd name="T11" fmla="*/ 99 h 724"/>
                  <a:gd name="T12" fmla="*/ 12 w 662"/>
                  <a:gd name="T13" fmla="*/ 133 h 724"/>
                  <a:gd name="T14" fmla="*/ 35 w 662"/>
                  <a:gd name="T15" fmla="*/ 190 h 724"/>
                  <a:gd name="T16" fmla="*/ 63 w 662"/>
                  <a:gd name="T17" fmla="*/ 255 h 724"/>
                  <a:gd name="T18" fmla="*/ 89 w 662"/>
                  <a:gd name="T19" fmla="*/ 321 h 724"/>
                  <a:gd name="T20" fmla="*/ 109 w 662"/>
                  <a:gd name="T21" fmla="*/ 407 h 724"/>
                  <a:gd name="T22" fmla="*/ 121 w 662"/>
                  <a:gd name="T23" fmla="*/ 511 h 724"/>
                  <a:gd name="T24" fmla="*/ 127 w 662"/>
                  <a:gd name="T25" fmla="*/ 585 h 724"/>
                  <a:gd name="T26" fmla="*/ 127 w 662"/>
                  <a:gd name="T27" fmla="*/ 641 h 724"/>
                  <a:gd name="T28" fmla="*/ 119 w 662"/>
                  <a:gd name="T29" fmla="*/ 683 h 724"/>
                  <a:gd name="T30" fmla="*/ 109 w 662"/>
                  <a:gd name="T31" fmla="*/ 707 h 724"/>
                  <a:gd name="T32" fmla="*/ 100 w 662"/>
                  <a:gd name="T33" fmla="*/ 719 h 724"/>
                  <a:gd name="T34" fmla="*/ 154 w 662"/>
                  <a:gd name="T35" fmla="*/ 717 h 724"/>
                  <a:gd name="T36" fmla="*/ 362 w 662"/>
                  <a:gd name="T37" fmla="*/ 689 h 724"/>
                  <a:gd name="T38" fmla="*/ 551 w 662"/>
                  <a:gd name="T39" fmla="*/ 673 h 724"/>
                  <a:gd name="T40" fmla="*/ 629 w 662"/>
                  <a:gd name="T41" fmla="*/ 675 h 724"/>
                  <a:gd name="T42" fmla="*/ 645 w 662"/>
                  <a:gd name="T43" fmla="*/ 663 h 724"/>
                  <a:gd name="T44" fmla="*/ 656 w 662"/>
                  <a:gd name="T45" fmla="*/ 636 h 724"/>
                  <a:gd name="T46" fmla="*/ 661 w 662"/>
                  <a:gd name="T47" fmla="*/ 597 h 724"/>
                  <a:gd name="T48" fmla="*/ 660 w 662"/>
                  <a:gd name="T49" fmla="*/ 548 h 724"/>
                  <a:gd name="T50" fmla="*/ 653 w 662"/>
                  <a:gd name="T51" fmla="*/ 475 h 724"/>
                  <a:gd name="T52" fmla="*/ 631 w 662"/>
                  <a:gd name="T53" fmla="*/ 381 h 724"/>
                  <a:gd name="T54" fmla="*/ 605 w 662"/>
                  <a:gd name="T55" fmla="*/ 297 h 724"/>
                  <a:gd name="T56" fmla="*/ 575 w 662"/>
                  <a:gd name="T57" fmla="*/ 219 h 724"/>
                  <a:gd name="T58" fmla="*/ 541 w 662"/>
                  <a:gd name="T59" fmla="*/ 132 h 724"/>
                  <a:gd name="T60" fmla="*/ 529 w 662"/>
                  <a:gd name="T61" fmla="*/ 94 h 724"/>
                  <a:gd name="T62" fmla="*/ 528 w 662"/>
                  <a:gd name="T63" fmla="*/ 65 h 724"/>
                  <a:gd name="T64" fmla="*/ 541 w 662"/>
                  <a:gd name="T65" fmla="*/ 6 h 724"/>
                  <a:gd name="T66" fmla="*/ 42 w 662"/>
                  <a:gd name="T67" fmla="*/ 1 h 724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w 662"/>
                  <a:gd name="T103" fmla="*/ 0 h 724"/>
                  <a:gd name="T104" fmla="*/ 662 w 662"/>
                  <a:gd name="T105" fmla="*/ 724 h 724"/>
                </a:gdLst>
                <a:ahLst/>
                <a:cxnLst>
                  <a:cxn ang="T68">
                    <a:pos x="T0" y="T1"/>
                  </a:cxn>
                  <a:cxn ang="T69">
                    <a:pos x="T2" y="T3"/>
                  </a:cxn>
                  <a:cxn ang="T70">
                    <a:pos x="T4" y="T5"/>
                  </a:cxn>
                  <a:cxn ang="T71">
                    <a:pos x="T6" y="T7"/>
                  </a:cxn>
                  <a:cxn ang="T72">
                    <a:pos x="T8" y="T9"/>
                  </a:cxn>
                  <a:cxn ang="T73">
                    <a:pos x="T10" y="T11"/>
                  </a:cxn>
                  <a:cxn ang="T74">
                    <a:pos x="T12" y="T13"/>
                  </a:cxn>
                  <a:cxn ang="T75">
                    <a:pos x="T14" y="T15"/>
                  </a:cxn>
                  <a:cxn ang="T76">
                    <a:pos x="T16" y="T17"/>
                  </a:cxn>
                  <a:cxn ang="T77">
                    <a:pos x="T18" y="T19"/>
                  </a:cxn>
                  <a:cxn ang="T78">
                    <a:pos x="T20" y="T21"/>
                  </a:cxn>
                  <a:cxn ang="T79">
                    <a:pos x="T22" y="T23"/>
                  </a:cxn>
                  <a:cxn ang="T80">
                    <a:pos x="T24" y="T25"/>
                  </a:cxn>
                  <a:cxn ang="T81">
                    <a:pos x="T26" y="T27"/>
                  </a:cxn>
                  <a:cxn ang="T82">
                    <a:pos x="T28" y="T29"/>
                  </a:cxn>
                  <a:cxn ang="T83">
                    <a:pos x="T30" y="T31"/>
                  </a:cxn>
                  <a:cxn ang="T84">
                    <a:pos x="T32" y="T33"/>
                  </a:cxn>
                  <a:cxn ang="T85">
                    <a:pos x="T34" y="T35"/>
                  </a:cxn>
                  <a:cxn ang="T86">
                    <a:pos x="T36" y="T37"/>
                  </a:cxn>
                  <a:cxn ang="T87">
                    <a:pos x="T38" y="T39"/>
                  </a:cxn>
                  <a:cxn ang="T88">
                    <a:pos x="T40" y="T41"/>
                  </a:cxn>
                  <a:cxn ang="T89">
                    <a:pos x="T42" y="T43"/>
                  </a:cxn>
                  <a:cxn ang="T90">
                    <a:pos x="T44" y="T45"/>
                  </a:cxn>
                  <a:cxn ang="T91">
                    <a:pos x="T46" y="T47"/>
                  </a:cxn>
                  <a:cxn ang="T92">
                    <a:pos x="T48" y="T49"/>
                  </a:cxn>
                  <a:cxn ang="T93">
                    <a:pos x="T50" y="T51"/>
                  </a:cxn>
                  <a:cxn ang="T94">
                    <a:pos x="T52" y="T53"/>
                  </a:cxn>
                  <a:cxn ang="T95">
                    <a:pos x="T54" y="T55"/>
                  </a:cxn>
                  <a:cxn ang="T96">
                    <a:pos x="T56" y="T57"/>
                  </a:cxn>
                  <a:cxn ang="T97">
                    <a:pos x="T58" y="T59"/>
                  </a:cxn>
                  <a:cxn ang="T98">
                    <a:pos x="T60" y="T61"/>
                  </a:cxn>
                  <a:cxn ang="T99">
                    <a:pos x="T62" y="T63"/>
                  </a:cxn>
                  <a:cxn ang="T100">
                    <a:pos x="T64" y="T65"/>
                  </a:cxn>
                  <a:cxn ang="T101">
                    <a:pos x="T66" y="T67"/>
                  </a:cxn>
                </a:cxnLst>
                <a:rect l="T102" t="T103" r="T104" b="T105"/>
                <a:pathLst>
                  <a:path w="662" h="724">
                    <a:moveTo>
                      <a:pt x="42" y="1"/>
                    </a:moveTo>
                    <a:lnTo>
                      <a:pt x="37" y="2"/>
                    </a:lnTo>
                    <a:lnTo>
                      <a:pt x="31" y="5"/>
                    </a:lnTo>
                    <a:lnTo>
                      <a:pt x="24" y="12"/>
                    </a:lnTo>
                    <a:lnTo>
                      <a:pt x="14" y="22"/>
                    </a:lnTo>
                    <a:lnTo>
                      <a:pt x="7" y="32"/>
                    </a:lnTo>
                    <a:lnTo>
                      <a:pt x="3" y="43"/>
                    </a:lnTo>
                    <a:lnTo>
                      <a:pt x="2" y="53"/>
                    </a:lnTo>
                    <a:lnTo>
                      <a:pt x="0" y="65"/>
                    </a:lnTo>
                    <a:lnTo>
                      <a:pt x="0" y="78"/>
                    </a:lnTo>
                    <a:lnTo>
                      <a:pt x="2" y="88"/>
                    </a:lnTo>
                    <a:lnTo>
                      <a:pt x="3" y="99"/>
                    </a:lnTo>
                    <a:lnTo>
                      <a:pt x="5" y="108"/>
                    </a:lnTo>
                    <a:lnTo>
                      <a:pt x="12" y="133"/>
                    </a:lnTo>
                    <a:lnTo>
                      <a:pt x="21" y="160"/>
                    </a:lnTo>
                    <a:lnTo>
                      <a:pt x="35" y="190"/>
                    </a:lnTo>
                    <a:lnTo>
                      <a:pt x="49" y="225"/>
                    </a:lnTo>
                    <a:lnTo>
                      <a:pt x="63" y="255"/>
                    </a:lnTo>
                    <a:lnTo>
                      <a:pt x="75" y="285"/>
                    </a:lnTo>
                    <a:lnTo>
                      <a:pt x="89" y="321"/>
                    </a:lnTo>
                    <a:lnTo>
                      <a:pt x="101" y="367"/>
                    </a:lnTo>
                    <a:lnTo>
                      <a:pt x="109" y="407"/>
                    </a:lnTo>
                    <a:lnTo>
                      <a:pt x="117" y="457"/>
                    </a:lnTo>
                    <a:lnTo>
                      <a:pt x="121" y="511"/>
                    </a:lnTo>
                    <a:lnTo>
                      <a:pt x="127" y="559"/>
                    </a:lnTo>
                    <a:lnTo>
                      <a:pt x="127" y="585"/>
                    </a:lnTo>
                    <a:lnTo>
                      <a:pt x="127" y="619"/>
                    </a:lnTo>
                    <a:lnTo>
                      <a:pt x="127" y="641"/>
                    </a:lnTo>
                    <a:lnTo>
                      <a:pt x="126" y="662"/>
                    </a:lnTo>
                    <a:lnTo>
                      <a:pt x="119" y="683"/>
                    </a:lnTo>
                    <a:lnTo>
                      <a:pt x="115" y="696"/>
                    </a:lnTo>
                    <a:lnTo>
                      <a:pt x="109" y="707"/>
                    </a:lnTo>
                    <a:lnTo>
                      <a:pt x="104" y="715"/>
                    </a:lnTo>
                    <a:lnTo>
                      <a:pt x="100" y="719"/>
                    </a:lnTo>
                    <a:lnTo>
                      <a:pt x="95" y="723"/>
                    </a:lnTo>
                    <a:lnTo>
                      <a:pt x="154" y="717"/>
                    </a:lnTo>
                    <a:lnTo>
                      <a:pt x="268" y="701"/>
                    </a:lnTo>
                    <a:lnTo>
                      <a:pt x="362" y="689"/>
                    </a:lnTo>
                    <a:lnTo>
                      <a:pt x="470" y="677"/>
                    </a:lnTo>
                    <a:lnTo>
                      <a:pt x="551" y="673"/>
                    </a:lnTo>
                    <a:lnTo>
                      <a:pt x="613" y="675"/>
                    </a:lnTo>
                    <a:lnTo>
                      <a:pt x="629" y="675"/>
                    </a:lnTo>
                    <a:lnTo>
                      <a:pt x="639" y="673"/>
                    </a:lnTo>
                    <a:lnTo>
                      <a:pt x="645" y="663"/>
                    </a:lnTo>
                    <a:lnTo>
                      <a:pt x="651" y="652"/>
                    </a:lnTo>
                    <a:lnTo>
                      <a:pt x="656" y="636"/>
                    </a:lnTo>
                    <a:lnTo>
                      <a:pt x="659" y="616"/>
                    </a:lnTo>
                    <a:lnTo>
                      <a:pt x="661" y="597"/>
                    </a:lnTo>
                    <a:lnTo>
                      <a:pt x="661" y="569"/>
                    </a:lnTo>
                    <a:lnTo>
                      <a:pt x="660" y="548"/>
                    </a:lnTo>
                    <a:lnTo>
                      <a:pt x="659" y="513"/>
                    </a:lnTo>
                    <a:lnTo>
                      <a:pt x="653" y="475"/>
                    </a:lnTo>
                    <a:lnTo>
                      <a:pt x="643" y="426"/>
                    </a:lnTo>
                    <a:lnTo>
                      <a:pt x="631" y="381"/>
                    </a:lnTo>
                    <a:lnTo>
                      <a:pt x="621" y="341"/>
                    </a:lnTo>
                    <a:lnTo>
                      <a:pt x="605" y="297"/>
                    </a:lnTo>
                    <a:lnTo>
                      <a:pt x="589" y="257"/>
                    </a:lnTo>
                    <a:lnTo>
                      <a:pt x="575" y="219"/>
                    </a:lnTo>
                    <a:lnTo>
                      <a:pt x="553" y="164"/>
                    </a:lnTo>
                    <a:lnTo>
                      <a:pt x="541" y="132"/>
                    </a:lnTo>
                    <a:lnTo>
                      <a:pt x="533" y="111"/>
                    </a:lnTo>
                    <a:lnTo>
                      <a:pt x="529" y="94"/>
                    </a:lnTo>
                    <a:lnTo>
                      <a:pt x="528" y="78"/>
                    </a:lnTo>
                    <a:lnTo>
                      <a:pt x="528" y="65"/>
                    </a:lnTo>
                    <a:lnTo>
                      <a:pt x="537" y="16"/>
                    </a:lnTo>
                    <a:lnTo>
                      <a:pt x="541" y="6"/>
                    </a:lnTo>
                    <a:lnTo>
                      <a:pt x="48" y="0"/>
                    </a:lnTo>
                    <a:lnTo>
                      <a:pt x="42" y="1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770" name="Freeform 126"/>
              <p:cNvSpPr>
                <a:spLocks/>
              </p:cNvSpPr>
              <p:nvPr/>
            </p:nvSpPr>
            <p:spPr bwMode="auto">
              <a:xfrm>
                <a:off x="2613" y="1511"/>
                <a:ext cx="55" cy="48"/>
              </a:xfrm>
              <a:custGeom>
                <a:avLst/>
                <a:gdLst>
                  <a:gd name="T0" fmla="*/ 54 w 55"/>
                  <a:gd name="T1" fmla="*/ 3 h 48"/>
                  <a:gd name="T2" fmla="*/ 40 w 55"/>
                  <a:gd name="T3" fmla="*/ 43 h 48"/>
                  <a:gd name="T4" fmla="*/ 26 w 55"/>
                  <a:gd name="T5" fmla="*/ 47 h 48"/>
                  <a:gd name="T6" fmla="*/ 19 w 55"/>
                  <a:gd name="T7" fmla="*/ 46 h 48"/>
                  <a:gd name="T8" fmla="*/ 12 w 55"/>
                  <a:gd name="T9" fmla="*/ 44 h 48"/>
                  <a:gd name="T10" fmla="*/ 7 w 55"/>
                  <a:gd name="T11" fmla="*/ 39 h 48"/>
                  <a:gd name="T12" fmla="*/ 3 w 55"/>
                  <a:gd name="T13" fmla="*/ 34 h 48"/>
                  <a:gd name="T14" fmla="*/ 1 w 55"/>
                  <a:gd name="T15" fmla="*/ 28 h 48"/>
                  <a:gd name="T16" fmla="*/ 0 w 55"/>
                  <a:gd name="T17" fmla="*/ 23 h 48"/>
                  <a:gd name="T18" fmla="*/ 0 w 55"/>
                  <a:gd name="T19" fmla="*/ 16 h 48"/>
                  <a:gd name="T20" fmla="*/ 2 w 55"/>
                  <a:gd name="T21" fmla="*/ 11 h 48"/>
                  <a:gd name="T22" fmla="*/ 6 w 55"/>
                  <a:gd name="T23" fmla="*/ 7 h 48"/>
                  <a:gd name="T24" fmla="*/ 11 w 55"/>
                  <a:gd name="T25" fmla="*/ 4 h 48"/>
                  <a:gd name="T26" fmla="*/ 17 w 55"/>
                  <a:gd name="T27" fmla="*/ 2 h 48"/>
                  <a:gd name="T28" fmla="*/ 22 w 55"/>
                  <a:gd name="T29" fmla="*/ 1 h 48"/>
                  <a:gd name="T30" fmla="*/ 28 w 55"/>
                  <a:gd name="T31" fmla="*/ 0 h 48"/>
                  <a:gd name="T32" fmla="*/ 32 w 55"/>
                  <a:gd name="T33" fmla="*/ 0 h 48"/>
                  <a:gd name="T34" fmla="*/ 38 w 55"/>
                  <a:gd name="T35" fmla="*/ 0 h 48"/>
                  <a:gd name="T36" fmla="*/ 54 w 55"/>
                  <a:gd name="T37" fmla="*/ 3 h 48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w 55"/>
                  <a:gd name="T58" fmla="*/ 0 h 48"/>
                  <a:gd name="T59" fmla="*/ 55 w 55"/>
                  <a:gd name="T60" fmla="*/ 48 h 48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T57" t="T58" r="T59" b="T60"/>
                <a:pathLst>
                  <a:path w="55" h="48">
                    <a:moveTo>
                      <a:pt x="54" y="3"/>
                    </a:moveTo>
                    <a:lnTo>
                      <a:pt x="40" y="43"/>
                    </a:lnTo>
                    <a:lnTo>
                      <a:pt x="26" y="47"/>
                    </a:lnTo>
                    <a:lnTo>
                      <a:pt x="19" y="46"/>
                    </a:lnTo>
                    <a:lnTo>
                      <a:pt x="12" y="44"/>
                    </a:lnTo>
                    <a:lnTo>
                      <a:pt x="7" y="39"/>
                    </a:lnTo>
                    <a:lnTo>
                      <a:pt x="3" y="34"/>
                    </a:lnTo>
                    <a:lnTo>
                      <a:pt x="1" y="28"/>
                    </a:lnTo>
                    <a:lnTo>
                      <a:pt x="0" y="23"/>
                    </a:lnTo>
                    <a:lnTo>
                      <a:pt x="0" y="16"/>
                    </a:lnTo>
                    <a:lnTo>
                      <a:pt x="2" y="11"/>
                    </a:lnTo>
                    <a:lnTo>
                      <a:pt x="6" y="7"/>
                    </a:lnTo>
                    <a:lnTo>
                      <a:pt x="11" y="4"/>
                    </a:lnTo>
                    <a:lnTo>
                      <a:pt x="17" y="2"/>
                    </a:lnTo>
                    <a:lnTo>
                      <a:pt x="22" y="1"/>
                    </a:lnTo>
                    <a:lnTo>
                      <a:pt x="28" y="0"/>
                    </a:lnTo>
                    <a:lnTo>
                      <a:pt x="32" y="0"/>
                    </a:lnTo>
                    <a:lnTo>
                      <a:pt x="38" y="0"/>
                    </a:lnTo>
                    <a:lnTo>
                      <a:pt x="54" y="3"/>
                    </a:lnTo>
                  </a:path>
                </a:pathLst>
              </a:custGeom>
              <a:solidFill>
                <a:srgbClr val="80808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771" name="Freeform 127"/>
              <p:cNvSpPr>
                <a:spLocks/>
              </p:cNvSpPr>
              <p:nvPr/>
            </p:nvSpPr>
            <p:spPr bwMode="auto">
              <a:xfrm>
                <a:off x="2634" y="1508"/>
                <a:ext cx="39" cy="40"/>
              </a:xfrm>
              <a:custGeom>
                <a:avLst/>
                <a:gdLst>
                  <a:gd name="T0" fmla="*/ 0 w 39"/>
                  <a:gd name="T1" fmla="*/ 5 h 40"/>
                  <a:gd name="T2" fmla="*/ 7 w 39"/>
                  <a:gd name="T3" fmla="*/ 10 h 40"/>
                  <a:gd name="T4" fmla="*/ 10 w 39"/>
                  <a:gd name="T5" fmla="*/ 15 h 40"/>
                  <a:gd name="T6" fmla="*/ 12 w 39"/>
                  <a:gd name="T7" fmla="*/ 20 h 40"/>
                  <a:gd name="T8" fmla="*/ 12 w 39"/>
                  <a:gd name="T9" fmla="*/ 27 h 40"/>
                  <a:gd name="T10" fmla="*/ 11 w 39"/>
                  <a:gd name="T11" fmla="*/ 33 h 40"/>
                  <a:gd name="T12" fmla="*/ 7 w 39"/>
                  <a:gd name="T13" fmla="*/ 39 h 40"/>
                  <a:gd name="T14" fmla="*/ 38 w 39"/>
                  <a:gd name="T15" fmla="*/ 32 h 40"/>
                  <a:gd name="T16" fmla="*/ 35 w 39"/>
                  <a:gd name="T17" fmla="*/ 0 h 40"/>
                  <a:gd name="T18" fmla="*/ 0 w 39"/>
                  <a:gd name="T19" fmla="*/ 5 h 40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39"/>
                  <a:gd name="T31" fmla="*/ 0 h 40"/>
                  <a:gd name="T32" fmla="*/ 39 w 39"/>
                  <a:gd name="T33" fmla="*/ 40 h 40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39" h="40">
                    <a:moveTo>
                      <a:pt x="0" y="5"/>
                    </a:moveTo>
                    <a:lnTo>
                      <a:pt x="7" y="10"/>
                    </a:lnTo>
                    <a:lnTo>
                      <a:pt x="10" y="15"/>
                    </a:lnTo>
                    <a:lnTo>
                      <a:pt x="12" y="20"/>
                    </a:lnTo>
                    <a:lnTo>
                      <a:pt x="12" y="27"/>
                    </a:lnTo>
                    <a:lnTo>
                      <a:pt x="11" y="33"/>
                    </a:lnTo>
                    <a:lnTo>
                      <a:pt x="7" y="39"/>
                    </a:lnTo>
                    <a:lnTo>
                      <a:pt x="38" y="32"/>
                    </a:lnTo>
                    <a:lnTo>
                      <a:pt x="35" y="0"/>
                    </a:lnTo>
                    <a:lnTo>
                      <a:pt x="0" y="5"/>
                    </a:lnTo>
                  </a:path>
                </a:pathLst>
              </a:custGeom>
              <a:solidFill>
                <a:srgbClr val="000000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31772" name="Freeform 128"/>
              <p:cNvSpPr>
                <a:spLocks/>
              </p:cNvSpPr>
              <p:nvPr/>
            </p:nvSpPr>
            <p:spPr bwMode="auto">
              <a:xfrm>
                <a:off x="2623" y="1478"/>
                <a:ext cx="554" cy="81"/>
              </a:xfrm>
              <a:custGeom>
                <a:avLst/>
                <a:gdLst>
                  <a:gd name="T0" fmla="*/ 524 w 554"/>
                  <a:gd name="T1" fmla="*/ 6 h 81"/>
                  <a:gd name="T2" fmla="*/ 0 w 554"/>
                  <a:gd name="T3" fmla="*/ 0 h 81"/>
                  <a:gd name="T4" fmla="*/ 15 w 554"/>
                  <a:gd name="T5" fmla="*/ 2 h 81"/>
                  <a:gd name="T6" fmla="*/ 20 w 554"/>
                  <a:gd name="T7" fmla="*/ 4 h 81"/>
                  <a:gd name="T8" fmla="*/ 26 w 554"/>
                  <a:gd name="T9" fmla="*/ 6 h 81"/>
                  <a:gd name="T10" fmla="*/ 30 w 554"/>
                  <a:gd name="T11" fmla="*/ 10 h 81"/>
                  <a:gd name="T12" fmla="*/ 34 w 554"/>
                  <a:gd name="T13" fmla="*/ 15 h 81"/>
                  <a:gd name="T14" fmla="*/ 36 w 554"/>
                  <a:gd name="T15" fmla="*/ 22 h 81"/>
                  <a:gd name="T16" fmla="*/ 37 w 554"/>
                  <a:gd name="T17" fmla="*/ 28 h 81"/>
                  <a:gd name="T18" fmla="*/ 38 w 554"/>
                  <a:gd name="T19" fmla="*/ 35 h 81"/>
                  <a:gd name="T20" fmla="*/ 38 w 554"/>
                  <a:gd name="T21" fmla="*/ 41 h 81"/>
                  <a:gd name="T22" fmla="*/ 37 w 554"/>
                  <a:gd name="T23" fmla="*/ 49 h 81"/>
                  <a:gd name="T24" fmla="*/ 36 w 554"/>
                  <a:gd name="T25" fmla="*/ 57 h 81"/>
                  <a:gd name="T26" fmla="*/ 32 w 554"/>
                  <a:gd name="T27" fmla="*/ 64 h 81"/>
                  <a:gd name="T28" fmla="*/ 27 w 554"/>
                  <a:gd name="T29" fmla="*/ 71 h 81"/>
                  <a:gd name="T30" fmla="*/ 20 w 554"/>
                  <a:gd name="T31" fmla="*/ 76 h 81"/>
                  <a:gd name="T32" fmla="*/ 14 w 554"/>
                  <a:gd name="T33" fmla="*/ 80 h 81"/>
                  <a:gd name="T34" fmla="*/ 48 w 554"/>
                  <a:gd name="T35" fmla="*/ 76 h 81"/>
                  <a:gd name="T36" fmla="*/ 86 w 554"/>
                  <a:gd name="T37" fmla="*/ 70 h 81"/>
                  <a:gd name="T38" fmla="*/ 147 w 554"/>
                  <a:gd name="T39" fmla="*/ 66 h 81"/>
                  <a:gd name="T40" fmla="*/ 197 w 554"/>
                  <a:gd name="T41" fmla="*/ 62 h 81"/>
                  <a:gd name="T42" fmla="*/ 257 w 554"/>
                  <a:gd name="T43" fmla="*/ 62 h 81"/>
                  <a:gd name="T44" fmla="*/ 323 w 554"/>
                  <a:gd name="T45" fmla="*/ 64 h 81"/>
                  <a:gd name="T46" fmla="*/ 405 w 554"/>
                  <a:gd name="T47" fmla="*/ 66 h 81"/>
                  <a:gd name="T48" fmla="*/ 484 w 554"/>
                  <a:gd name="T49" fmla="*/ 72 h 81"/>
                  <a:gd name="T50" fmla="*/ 516 w 554"/>
                  <a:gd name="T51" fmla="*/ 78 h 81"/>
                  <a:gd name="T52" fmla="*/ 525 w 554"/>
                  <a:gd name="T53" fmla="*/ 79 h 81"/>
                  <a:gd name="T54" fmla="*/ 535 w 554"/>
                  <a:gd name="T55" fmla="*/ 80 h 81"/>
                  <a:gd name="T56" fmla="*/ 542 w 554"/>
                  <a:gd name="T57" fmla="*/ 78 h 81"/>
                  <a:gd name="T58" fmla="*/ 548 w 554"/>
                  <a:gd name="T59" fmla="*/ 72 h 81"/>
                  <a:gd name="T60" fmla="*/ 551 w 554"/>
                  <a:gd name="T61" fmla="*/ 65 h 81"/>
                  <a:gd name="T62" fmla="*/ 553 w 554"/>
                  <a:gd name="T63" fmla="*/ 58 h 81"/>
                  <a:gd name="T64" fmla="*/ 553 w 554"/>
                  <a:gd name="T65" fmla="*/ 51 h 81"/>
                  <a:gd name="T66" fmla="*/ 552 w 554"/>
                  <a:gd name="T67" fmla="*/ 39 h 81"/>
                  <a:gd name="T68" fmla="*/ 549 w 554"/>
                  <a:gd name="T69" fmla="*/ 31 h 81"/>
                  <a:gd name="T70" fmla="*/ 545 w 554"/>
                  <a:gd name="T71" fmla="*/ 22 h 81"/>
                  <a:gd name="T72" fmla="*/ 542 w 554"/>
                  <a:gd name="T73" fmla="*/ 17 h 81"/>
                  <a:gd name="T74" fmla="*/ 537 w 554"/>
                  <a:gd name="T75" fmla="*/ 13 h 81"/>
                  <a:gd name="T76" fmla="*/ 531 w 554"/>
                  <a:gd name="T77" fmla="*/ 8 h 81"/>
                  <a:gd name="T78" fmla="*/ 524 w 554"/>
                  <a:gd name="T79" fmla="*/ 6 h 81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w 554"/>
                  <a:gd name="T121" fmla="*/ 0 h 81"/>
                  <a:gd name="T122" fmla="*/ 554 w 554"/>
                  <a:gd name="T123" fmla="*/ 81 h 81"/>
                </a:gdLst>
                <a:ahLst/>
                <a:cxnLst>
                  <a:cxn ang="T80">
                    <a:pos x="T0" y="T1"/>
                  </a:cxn>
                  <a:cxn ang="T81">
                    <a:pos x="T2" y="T3"/>
                  </a:cxn>
                  <a:cxn ang="T82">
                    <a:pos x="T4" y="T5"/>
                  </a:cxn>
                  <a:cxn ang="T83">
                    <a:pos x="T6" y="T7"/>
                  </a:cxn>
                  <a:cxn ang="T84">
                    <a:pos x="T8" y="T9"/>
                  </a:cxn>
                  <a:cxn ang="T85">
                    <a:pos x="T10" y="T11"/>
                  </a:cxn>
                  <a:cxn ang="T86">
                    <a:pos x="T12" y="T13"/>
                  </a:cxn>
                  <a:cxn ang="T87">
                    <a:pos x="T14" y="T15"/>
                  </a:cxn>
                  <a:cxn ang="T88">
                    <a:pos x="T16" y="T17"/>
                  </a:cxn>
                  <a:cxn ang="T89">
                    <a:pos x="T18" y="T19"/>
                  </a:cxn>
                  <a:cxn ang="T90">
                    <a:pos x="T20" y="T21"/>
                  </a:cxn>
                  <a:cxn ang="T91">
                    <a:pos x="T22" y="T23"/>
                  </a:cxn>
                  <a:cxn ang="T92">
                    <a:pos x="T24" y="T25"/>
                  </a:cxn>
                  <a:cxn ang="T93">
                    <a:pos x="T26" y="T27"/>
                  </a:cxn>
                  <a:cxn ang="T94">
                    <a:pos x="T28" y="T29"/>
                  </a:cxn>
                  <a:cxn ang="T95">
                    <a:pos x="T30" y="T31"/>
                  </a:cxn>
                  <a:cxn ang="T96">
                    <a:pos x="T32" y="T33"/>
                  </a:cxn>
                  <a:cxn ang="T97">
                    <a:pos x="T34" y="T35"/>
                  </a:cxn>
                  <a:cxn ang="T98">
                    <a:pos x="T36" y="T37"/>
                  </a:cxn>
                  <a:cxn ang="T99">
                    <a:pos x="T38" y="T39"/>
                  </a:cxn>
                  <a:cxn ang="T100">
                    <a:pos x="T40" y="T41"/>
                  </a:cxn>
                  <a:cxn ang="T101">
                    <a:pos x="T42" y="T43"/>
                  </a:cxn>
                  <a:cxn ang="T102">
                    <a:pos x="T44" y="T45"/>
                  </a:cxn>
                  <a:cxn ang="T103">
                    <a:pos x="T46" y="T47"/>
                  </a:cxn>
                  <a:cxn ang="T104">
                    <a:pos x="T48" y="T49"/>
                  </a:cxn>
                  <a:cxn ang="T105">
                    <a:pos x="T50" y="T51"/>
                  </a:cxn>
                  <a:cxn ang="T106">
                    <a:pos x="T52" y="T53"/>
                  </a:cxn>
                  <a:cxn ang="T107">
                    <a:pos x="T54" y="T55"/>
                  </a:cxn>
                  <a:cxn ang="T108">
                    <a:pos x="T56" y="T57"/>
                  </a:cxn>
                  <a:cxn ang="T109">
                    <a:pos x="T58" y="T59"/>
                  </a:cxn>
                  <a:cxn ang="T110">
                    <a:pos x="T60" y="T61"/>
                  </a:cxn>
                  <a:cxn ang="T111">
                    <a:pos x="T62" y="T63"/>
                  </a:cxn>
                  <a:cxn ang="T112">
                    <a:pos x="T64" y="T65"/>
                  </a:cxn>
                  <a:cxn ang="T113">
                    <a:pos x="T66" y="T67"/>
                  </a:cxn>
                  <a:cxn ang="T114">
                    <a:pos x="T68" y="T69"/>
                  </a:cxn>
                  <a:cxn ang="T115">
                    <a:pos x="T70" y="T71"/>
                  </a:cxn>
                  <a:cxn ang="T116">
                    <a:pos x="T72" y="T73"/>
                  </a:cxn>
                  <a:cxn ang="T117">
                    <a:pos x="T74" y="T75"/>
                  </a:cxn>
                  <a:cxn ang="T118">
                    <a:pos x="T76" y="T77"/>
                  </a:cxn>
                  <a:cxn ang="T119">
                    <a:pos x="T78" y="T79"/>
                  </a:cxn>
                </a:cxnLst>
                <a:rect l="T120" t="T121" r="T122" b="T123"/>
                <a:pathLst>
                  <a:path w="554" h="81">
                    <a:moveTo>
                      <a:pt x="524" y="6"/>
                    </a:moveTo>
                    <a:lnTo>
                      <a:pt x="0" y="0"/>
                    </a:lnTo>
                    <a:lnTo>
                      <a:pt x="15" y="2"/>
                    </a:lnTo>
                    <a:lnTo>
                      <a:pt x="20" y="4"/>
                    </a:lnTo>
                    <a:lnTo>
                      <a:pt x="26" y="6"/>
                    </a:lnTo>
                    <a:lnTo>
                      <a:pt x="30" y="10"/>
                    </a:lnTo>
                    <a:lnTo>
                      <a:pt x="34" y="15"/>
                    </a:lnTo>
                    <a:lnTo>
                      <a:pt x="36" y="22"/>
                    </a:lnTo>
                    <a:lnTo>
                      <a:pt x="37" y="28"/>
                    </a:lnTo>
                    <a:lnTo>
                      <a:pt x="38" y="35"/>
                    </a:lnTo>
                    <a:lnTo>
                      <a:pt x="38" y="41"/>
                    </a:lnTo>
                    <a:lnTo>
                      <a:pt x="37" y="49"/>
                    </a:lnTo>
                    <a:lnTo>
                      <a:pt x="36" y="57"/>
                    </a:lnTo>
                    <a:lnTo>
                      <a:pt x="32" y="64"/>
                    </a:lnTo>
                    <a:lnTo>
                      <a:pt x="27" y="71"/>
                    </a:lnTo>
                    <a:lnTo>
                      <a:pt x="20" y="76"/>
                    </a:lnTo>
                    <a:lnTo>
                      <a:pt x="14" y="80"/>
                    </a:lnTo>
                    <a:lnTo>
                      <a:pt x="48" y="76"/>
                    </a:lnTo>
                    <a:lnTo>
                      <a:pt x="86" y="70"/>
                    </a:lnTo>
                    <a:lnTo>
                      <a:pt x="147" y="66"/>
                    </a:lnTo>
                    <a:lnTo>
                      <a:pt x="197" y="62"/>
                    </a:lnTo>
                    <a:lnTo>
                      <a:pt x="257" y="62"/>
                    </a:lnTo>
                    <a:lnTo>
                      <a:pt x="323" y="64"/>
                    </a:lnTo>
                    <a:lnTo>
                      <a:pt x="405" y="66"/>
                    </a:lnTo>
                    <a:lnTo>
                      <a:pt x="484" y="72"/>
                    </a:lnTo>
                    <a:lnTo>
                      <a:pt x="516" y="78"/>
                    </a:lnTo>
                    <a:lnTo>
                      <a:pt x="525" y="79"/>
                    </a:lnTo>
                    <a:lnTo>
                      <a:pt x="535" y="80"/>
                    </a:lnTo>
                    <a:lnTo>
                      <a:pt x="542" y="78"/>
                    </a:lnTo>
                    <a:lnTo>
                      <a:pt x="548" y="72"/>
                    </a:lnTo>
                    <a:lnTo>
                      <a:pt x="551" y="65"/>
                    </a:lnTo>
                    <a:lnTo>
                      <a:pt x="553" y="58"/>
                    </a:lnTo>
                    <a:lnTo>
                      <a:pt x="553" y="51"/>
                    </a:lnTo>
                    <a:lnTo>
                      <a:pt x="552" y="39"/>
                    </a:lnTo>
                    <a:lnTo>
                      <a:pt x="549" y="31"/>
                    </a:lnTo>
                    <a:lnTo>
                      <a:pt x="545" y="22"/>
                    </a:lnTo>
                    <a:lnTo>
                      <a:pt x="542" y="17"/>
                    </a:lnTo>
                    <a:lnTo>
                      <a:pt x="537" y="13"/>
                    </a:lnTo>
                    <a:lnTo>
                      <a:pt x="531" y="8"/>
                    </a:lnTo>
                    <a:lnTo>
                      <a:pt x="524" y="6"/>
                    </a:lnTo>
                  </a:path>
                </a:pathLst>
              </a:custGeom>
              <a:solidFill>
                <a:srgbClr val="FFFFFF"/>
              </a:solidFill>
              <a:ln w="12700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31767" name="Text Box 129"/>
            <p:cNvSpPr txBox="1">
              <a:spLocks noChangeArrowheads="1"/>
            </p:cNvSpPr>
            <p:nvPr/>
          </p:nvSpPr>
          <p:spPr bwMode="auto">
            <a:xfrm>
              <a:off x="193" y="3128"/>
              <a:ext cx="669" cy="737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1600">
                  <a:solidFill>
                    <a:schemeClr val="bg2"/>
                  </a:solidFill>
                </a:rPr>
                <a:t>This is</a:t>
              </a:r>
            </a:p>
            <a:p>
              <a:r>
                <a:rPr lang="en-US" sz="1600">
                  <a:solidFill>
                    <a:schemeClr val="bg2"/>
                  </a:solidFill>
                </a:rPr>
                <a:t>my</a:t>
              </a:r>
            </a:p>
            <a:p>
              <a:r>
                <a:rPr lang="en-US" sz="1600">
                  <a:solidFill>
                    <a:schemeClr val="bg2"/>
                  </a:solidFill>
                </a:rPr>
                <a:t>message</a:t>
              </a:r>
              <a:endParaRPr lang="en-US" sz="2400">
                <a:solidFill>
                  <a:schemeClr val="bg2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80696D2-6707-1ADE-3E5B-F2BC8A863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66"/>
            <a:ext cx="8229600" cy="678906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Cryptographic Systems 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83829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E5A901BD-C897-4CA4-BA1E-964742B9508A}" type="slidenum">
              <a:rPr lang="fr-FR">
                <a:latin typeface="+mn-lt"/>
              </a:rPr>
              <a:pPr defTabSz="762000">
                <a:defRPr/>
              </a:pPr>
              <a:t>40</a:t>
            </a:fld>
            <a:endParaRPr lang="fr-FR">
              <a:latin typeface="+mn-lt"/>
            </a:endParaRPr>
          </a:p>
        </p:txBody>
      </p:sp>
      <p:sp>
        <p:nvSpPr>
          <p:cNvPr id="102403" name="Rectangle 2"/>
          <p:cNvSpPr>
            <a:spLocks noChangeArrowheads="1"/>
          </p:cNvSpPr>
          <p:nvPr/>
        </p:nvSpPr>
        <p:spPr bwMode="auto">
          <a:xfrm>
            <a:off x="349250" y="1258888"/>
            <a:ext cx="8183563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Solution L2TP/IPsec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First establishing an IPsec session enabling: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Protection of IP packets being exchanged between the device and the gateway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Authentication of the nomad’s equipment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Then, establishing an L2TP tunnel: 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Getting a private address for the device when establishing the L2TP tunnel</a:t>
            </a:r>
          </a:p>
          <a:p>
            <a:pPr marL="114300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»"/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Authentication of the nomadic user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Finally, the user accesses to company’s resources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7C6F6-6D9F-B66C-A1AE-E3DFB931869C}"/>
              </a:ext>
            </a:extLst>
          </p:cNvPr>
          <p:cNvSpPr txBox="1">
            <a:spLocks/>
          </p:cNvSpPr>
          <p:nvPr/>
        </p:nvSpPr>
        <p:spPr>
          <a:xfrm>
            <a:off x="446414" y="138609"/>
            <a:ext cx="8229600" cy="657819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itchFamily="18" charset="0"/>
              </a:defRPr>
            </a:lvl9pPr>
          </a:lstStyle>
          <a:p>
            <a:r>
              <a:rPr lang="fr-FR" sz="3600" kern="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3600" kern="0" dirty="0">
                <a:solidFill>
                  <a:schemeClr val="bg2"/>
                </a:solidFill>
                <a:latin typeface="Times New Roman" pitchFamily="18" charset="0"/>
              </a:rPr>
              <a:t> VPN</a:t>
            </a:r>
            <a:endParaRPr lang="en-GB" sz="3600" kern="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67581F-3970-826B-ABBB-7D9CCE401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7332"/>
            <a:ext cx="8229600" cy="1143000"/>
          </a:xfrm>
        </p:spPr>
        <p:txBody>
          <a:bodyPr/>
          <a:lstStyle/>
          <a:p>
            <a:r>
              <a:rPr lang="fr-FR" sz="3600" dirty="0">
                <a:solidFill>
                  <a:schemeClr val="bg2"/>
                </a:solidFill>
                <a:latin typeface="Times New Roman" pitchFamily="18" charset="0"/>
              </a:rPr>
              <a:t>TLS VPN</a:t>
            </a:r>
            <a:endParaRPr lang="en-GB" sz="3600" dirty="0"/>
          </a:p>
        </p:txBody>
      </p:sp>
      <p:sp>
        <p:nvSpPr>
          <p:cNvPr id="321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09889A9E-BCA2-4ACF-AAC6-72A22D96D277}" type="slidenum">
              <a:rPr lang="fr-FR">
                <a:latin typeface="+mn-lt"/>
              </a:rPr>
              <a:pPr defTabSz="762000">
                <a:defRPr/>
              </a:pPr>
              <a:t>41</a:t>
            </a:fld>
            <a:endParaRPr lang="fr-FR">
              <a:latin typeface="+mn-lt"/>
            </a:endParaRPr>
          </a:p>
        </p:txBody>
      </p:sp>
      <p:sp>
        <p:nvSpPr>
          <p:cNvPr id="104451" name="Rectangle 2"/>
          <p:cNvSpPr>
            <a:spLocks noChangeArrowheads="1"/>
          </p:cNvSpPr>
          <p:nvPr/>
        </p:nvSpPr>
        <p:spPr bwMode="auto">
          <a:xfrm>
            <a:off x="4500563" y="5157788"/>
            <a:ext cx="1497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6038" rIns="92075" bIns="46038"/>
          <a:lstStyle/>
          <a:p>
            <a:pPr marL="342900" indent="-342900" eaLnBrk="0" hangingPunct="0">
              <a:lnSpc>
                <a:spcPct val="60000"/>
              </a:lnSpc>
              <a:spcBef>
                <a:spcPct val="20000"/>
              </a:spcBef>
            </a:pPr>
            <a:r>
              <a:rPr lang="fr-FR" sz="1400" b="1">
                <a:solidFill>
                  <a:schemeClr val="bg2"/>
                </a:solidFill>
                <a:latin typeface="Times New Roman" pitchFamily="18" charset="0"/>
              </a:rPr>
              <a:t>FW</a:t>
            </a:r>
            <a:endParaRPr lang="fr-FR" sz="1800" b="1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104452" name="Rectangle 3"/>
          <p:cNvSpPr>
            <a:spLocks noChangeArrowheads="1"/>
          </p:cNvSpPr>
          <p:nvPr/>
        </p:nvSpPr>
        <p:spPr bwMode="auto">
          <a:xfrm>
            <a:off x="597920" y="1027355"/>
            <a:ext cx="8458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</a:pPr>
            <a:endParaRPr lang="fr-FR" sz="2400" b="1" dirty="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</a:pPr>
            <a:r>
              <a:rPr lang="fr-FR" sz="2400" b="1" dirty="0" err="1">
                <a:solidFill>
                  <a:schemeClr val="bg2"/>
                </a:solidFill>
                <a:latin typeface="Times New Roman" pitchFamily="18" charset="0"/>
              </a:rPr>
              <a:t>Remote</a:t>
            </a:r>
            <a:r>
              <a:rPr lang="fr-FR" sz="2400" b="1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400" b="1" dirty="0" err="1">
                <a:solidFill>
                  <a:schemeClr val="bg2"/>
                </a:solidFill>
                <a:latin typeface="Times New Roman" pitchFamily="18" charset="0"/>
              </a:rPr>
              <a:t>access</a:t>
            </a:r>
            <a:r>
              <a:rPr lang="fr-FR" sz="2400" b="1" dirty="0">
                <a:solidFill>
                  <a:schemeClr val="bg2"/>
                </a:solidFill>
                <a:latin typeface="Times New Roman" pitchFamily="18" charset="0"/>
              </a:rPr>
              <a:t> (to </a:t>
            </a:r>
            <a:r>
              <a:rPr lang="fr-FR" sz="2400" b="1" dirty="0" err="1">
                <a:solidFill>
                  <a:schemeClr val="bg2"/>
                </a:solidFill>
                <a:latin typeface="Times New Roman" pitchFamily="18" charset="0"/>
              </a:rPr>
              <a:t>private</a:t>
            </a:r>
            <a:r>
              <a:rPr lang="fr-FR" sz="2400" b="1" dirty="0">
                <a:solidFill>
                  <a:schemeClr val="bg2"/>
                </a:solidFill>
                <a:latin typeface="Times New Roman" pitchFamily="18" charset="0"/>
              </a:rPr>
              <a:t> network):</a:t>
            </a:r>
          </a:p>
          <a:p>
            <a:pPr marL="190500" lv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TLS communications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between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the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nomad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and the TLS VPN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gateway</a:t>
            </a:r>
            <a:endParaRPr lang="fr-FR" sz="20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190500" lv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TLS VPN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gateway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being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used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as an interface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between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the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device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and the applications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within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the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private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network</a:t>
            </a:r>
          </a:p>
          <a:p>
            <a:pPr>
              <a:spcBef>
                <a:spcPct val="20000"/>
              </a:spcBef>
              <a:buClr>
                <a:schemeClr val="bg2"/>
              </a:buClr>
            </a:pPr>
            <a:endParaRPr lang="fr-FR" sz="3200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grpSp>
        <p:nvGrpSpPr>
          <p:cNvPr id="104453" name="Group 4"/>
          <p:cNvGrpSpPr>
            <a:grpSpLocks/>
          </p:cNvGrpSpPr>
          <p:nvPr/>
        </p:nvGrpSpPr>
        <p:grpSpPr bwMode="auto">
          <a:xfrm>
            <a:off x="971550" y="4148138"/>
            <a:ext cx="3716338" cy="990600"/>
            <a:chOff x="2201" y="916"/>
            <a:chExt cx="1571" cy="1192"/>
          </a:xfrm>
        </p:grpSpPr>
        <p:grpSp>
          <p:nvGrpSpPr>
            <p:cNvPr id="104759" name="Group 5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104761" name="Oval 6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62" name="Oval 7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63" name="Oval 8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64" name="Oval 9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65" name="Oval 10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66" name="Oval 11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67" name="Oval 12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04760" name="Oval 13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04454" name="Group 14"/>
          <p:cNvGrpSpPr>
            <a:grpSpLocks/>
          </p:cNvGrpSpPr>
          <p:nvPr/>
        </p:nvGrpSpPr>
        <p:grpSpPr bwMode="auto">
          <a:xfrm>
            <a:off x="3635375" y="5157788"/>
            <a:ext cx="1828800" cy="804862"/>
            <a:chOff x="2245" y="3694"/>
            <a:chExt cx="1152" cy="507"/>
          </a:xfrm>
        </p:grpSpPr>
        <p:sp>
          <p:nvSpPr>
            <p:cNvPr id="104752" name="Rectangle 15"/>
            <p:cNvSpPr>
              <a:spLocks noChangeArrowheads="1"/>
            </p:cNvSpPr>
            <p:nvPr/>
          </p:nvSpPr>
          <p:spPr bwMode="auto">
            <a:xfrm>
              <a:off x="2245" y="3871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fr-FR" sz="1800" b="1" dirty="0">
                  <a:solidFill>
                    <a:schemeClr val="bg2"/>
                  </a:solidFill>
                  <a:latin typeface="Times New Roman" pitchFamily="18" charset="0"/>
                </a:rPr>
                <a:t>TLS VPN 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fr-FR" sz="1800" b="1" dirty="0" err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fr-FR" sz="2000" b="1" dirty="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104753" name="Group 16"/>
            <p:cNvGrpSpPr>
              <a:grpSpLocks/>
            </p:cNvGrpSpPr>
            <p:nvPr/>
          </p:nvGrpSpPr>
          <p:grpSpPr bwMode="auto">
            <a:xfrm>
              <a:off x="2245" y="3694"/>
              <a:ext cx="432" cy="144"/>
              <a:chOff x="2160" y="2016"/>
              <a:chExt cx="816" cy="277"/>
            </a:xfrm>
          </p:grpSpPr>
          <p:sp>
            <p:nvSpPr>
              <p:cNvPr id="104754" name="Rectangle 17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55" name="Rectangle 18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56" name="Rectangle 19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57" name="Line 20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58" name="Freeform 21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104455" name="Group 22"/>
          <p:cNvGrpSpPr>
            <a:grpSpLocks/>
          </p:cNvGrpSpPr>
          <p:nvPr/>
        </p:nvGrpSpPr>
        <p:grpSpPr bwMode="auto">
          <a:xfrm>
            <a:off x="4922838" y="4354513"/>
            <a:ext cx="2195512" cy="936625"/>
            <a:chOff x="2201" y="916"/>
            <a:chExt cx="1571" cy="1192"/>
          </a:xfrm>
        </p:grpSpPr>
        <p:grpSp>
          <p:nvGrpSpPr>
            <p:cNvPr id="104743" name="Group 23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104745" name="Oval 24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46" name="Oval 25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47" name="Oval 26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48" name="Oval 27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49" name="Oval 28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50" name="Oval 29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4751" name="Oval 30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04744" name="Oval 31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04456" name="Line 32"/>
          <p:cNvSpPr>
            <a:spLocks noChangeShapeType="1"/>
          </p:cNvSpPr>
          <p:nvPr/>
        </p:nvSpPr>
        <p:spPr bwMode="auto">
          <a:xfrm flipV="1">
            <a:off x="4067175" y="4795838"/>
            <a:ext cx="3932238" cy="1587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med" len="lg"/>
            <a:tailEnd type="none" w="med" len="lg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104457" name="Group 33"/>
          <p:cNvGrpSpPr>
            <a:grpSpLocks/>
          </p:cNvGrpSpPr>
          <p:nvPr/>
        </p:nvGrpSpPr>
        <p:grpSpPr bwMode="auto">
          <a:xfrm>
            <a:off x="7999413" y="4579938"/>
            <a:ext cx="749300" cy="674687"/>
            <a:chOff x="5137" y="1344"/>
            <a:chExt cx="472" cy="425"/>
          </a:xfrm>
        </p:grpSpPr>
        <p:grpSp>
          <p:nvGrpSpPr>
            <p:cNvPr id="104632" name="Group 34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104740" name="Freeform 35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41" name="Freeform 36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42" name="Freeform 37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04633" name="Freeform 38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4634" name="Group 39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104737" name="Freeform 40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38" name="Freeform 41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39" name="Freeform 42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04635" name="Group 43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104730" name="Freeform 44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31" name="Line 45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32" name="Line 46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33" name="Line 47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34" name="Line 48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35" name="Line 49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736" name="Line 50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04636" name="Group 51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104699" name="Group 52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104728" name="Freeform 53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9" name="Freeform 54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4700" name="Group 55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104701" name="Freeform 56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02" name="Freeform 57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03" name="Freeform 58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04" name="Freeform 59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05" name="Freeform 60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06" name="Freeform 61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07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08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09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0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1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2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3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4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5" name="Line 70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6" name="Line 71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7" name="Line 72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8" name="Line 73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19" name="Line 74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0" name="Line 75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1" name="Line 76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2" name="Line 77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3" name="Line 78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4" name="Line 79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5" name="Line 80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6" name="Line 81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727" name="Line 82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4637" name="Group 83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104641" name="Group 84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104693" name="Freeform 85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94" name="Freeform 86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95" name="Freeform 87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96" name="Freeform 88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97" name="Freeform 89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98" name="Freeform 90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4642" name="Group 91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104680" name="Group 92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104684" name="Freeform 93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85" name="Freeform 94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86" name="Freeform 95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87" name="Freeform 96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88" name="Freeform 97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89" name="Freeform 98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90" name="Freeform 99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91" name="Freeform 100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92" name="Freeform 101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4681" name="Group 102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104682" name="Freeform 103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83" name="Freeform 104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104643" name="Freeform 105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44" name="Freeform 106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45" name="Freeform 107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46" name="Freeform 108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47" name="Freeform 109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48" name="Freeform 110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49" name="Freeform 111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50" name="Freeform 112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51" name="Freeform 113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52" name="Freeform 114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53" name="Freeform 115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104654" name="Group 116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104670" name="Freeform 117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1" name="Freeform 118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2" name="Freeform 119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3" name="Freeform 120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4" name="Freeform 121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5" name="Freeform 122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6" name="Freeform 123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7" name="Freeform 124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8" name="Freeform 125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79" name="Freeform 126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4655" name="Group 127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104656" name="Freeform 128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57" name="Freeform 129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58" name="Freeform 130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59" name="Freeform 131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0" name="Freeform 132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1" name="Freeform 133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2" name="Freeform 134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3" name="Freeform 135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4" name="Freeform 136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5" name="Freeform 137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6" name="Freeform 138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7" name="Freeform 139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8" name="Freeform 140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69" name="Freeform 141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4638" name="Group 142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104639" name="Freeform 143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4640" name="Freeform 144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sp>
        <p:nvSpPr>
          <p:cNvPr id="104458" name="Rectangle 145"/>
          <p:cNvSpPr>
            <a:spLocks noChangeArrowheads="1"/>
          </p:cNvSpPr>
          <p:nvPr/>
        </p:nvSpPr>
        <p:spPr bwMode="auto">
          <a:xfrm>
            <a:off x="3170238" y="5127625"/>
            <a:ext cx="1497012" cy="44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46038" rIns="92075" bIns="46038"/>
          <a:lstStyle/>
          <a:p>
            <a:pPr marL="342900" indent="-342900" eaLnBrk="0" hangingPunct="0">
              <a:lnSpc>
                <a:spcPct val="60000"/>
              </a:lnSpc>
              <a:spcBef>
                <a:spcPct val="20000"/>
              </a:spcBef>
            </a:pPr>
            <a:r>
              <a:rPr lang="fr-FR" sz="1400" b="1">
                <a:solidFill>
                  <a:schemeClr val="bg2"/>
                </a:solidFill>
                <a:latin typeface="Times New Roman" pitchFamily="18" charset="0"/>
              </a:rPr>
              <a:t>FW</a:t>
            </a:r>
            <a:endParaRPr lang="fr-FR" sz="1800" b="1">
              <a:solidFill>
                <a:schemeClr val="bg2"/>
              </a:solidFill>
              <a:latin typeface="Times New Roman" pitchFamily="18" charset="0"/>
            </a:endParaRPr>
          </a:p>
        </p:txBody>
      </p:sp>
      <p:grpSp>
        <p:nvGrpSpPr>
          <p:cNvPr id="104459" name="Group 146"/>
          <p:cNvGrpSpPr>
            <a:grpSpLocks/>
          </p:cNvGrpSpPr>
          <p:nvPr/>
        </p:nvGrpSpPr>
        <p:grpSpPr bwMode="auto">
          <a:xfrm>
            <a:off x="4438650" y="4581525"/>
            <a:ext cx="420688" cy="444500"/>
            <a:chOff x="3318" y="2390"/>
            <a:chExt cx="317" cy="314"/>
          </a:xfrm>
        </p:grpSpPr>
        <p:grpSp>
          <p:nvGrpSpPr>
            <p:cNvPr id="104627" name="Group 147"/>
            <p:cNvGrpSpPr>
              <a:grpSpLocks/>
            </p:cNvGrpSpPr>
            <p:nvPr/>
          </p:nvGrpSpPr>
          <p:grpSpPr bwMode="auto">
            <a:xfrm>
              <a:off x="3318" y="2390"/>
              <a:ext cx="303" cy="300"/>
              <a:chOff x="3722" y="1460"/>
              <a:chExt cx="327" cy="299"/>
            </a:xfrm>
          </p:grpSpPr>
          <p:sp>
            <p:nvSpPr>
              <p:cNvPr id="104629" name="AutoShape 148"/>
              <p:cNvSpPr>
                <a:spLocks noChangeArrowheads="1"/>
              </p:cNvSpPr>
              <p:nvPr/>
            </p:nvSpPr>
            <p:spPr bwMode="auto">
              <a:xfrm>
                <a:off x="3722" y="1460"/>
                <a:ext cx="327" cy="206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1 h 21600"/>
                  <a:gd name="T4" fmla="*/ 2 w 21600"/>
                  <a:gd name="T5" fmla="*/ 2 h 21600"/>
                  <a:gd name="T6" fmla="*/ 5 w 21600"/>
                  <a:gd name="T7" fmla="*/ 1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1717 w 21600"/>
                  <a:gd name="T13" fmla="*/ 13002 h 21600"/>
                  <a:gd name="T14" fmla="*/ 19883 w 21600"/>
                  <a:gd name="T15" fmla="*/ 1793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00" y="0"/>
                    </a:moveTo>
                    <a:lnTo>
                      <a:pt x="6480" y="6104"/>
                    </a:lnTo>
                    <a:lnTo>
                      <a:pt x="9067" y="6104"/>
                    </a:lnTo>
                    <a:lnTo>
                      <a:pt x="9067" y="12953"/>
                    </a:lnTo>
                    <a:lnTo>
                      <a:pt x="4273" y="12953"/>
                    </a:lnTo>
                    <a:lnTo>
                      <a:pt x="4273" y="9257"/>
                    </a:lnTo>
                    <a:lnTo>
                      <a:pt x="0" y="15429"/>
                    </a:lnTo>
                    <a:lnTo>
                      <a:pt x="4273" y="21600"/>
                    </a:lnTo>
                    <a:lnTo>
                      <a:pt x="4273" y="17904"/>
                    </a:lnTo>
                    <a:lnTo>
                      <a:pt x="17327" y="17904"/>
                    </a:lnTo>
                    <a:lnTo>
                      <a:pt x="17327" y="21600"/>
                    </a:lnTo>
                    <a:lnTo>
                      <a:pt x="21600" y="15429"/>
                    </a:lnTo>
                    <a:lnTo>
                      <a:pt x="17327" y="9257"/>
                    </a:lnTo>
                    <a:lnTo>
                      <a:pt x="17327" y="12953"/>
                    </a:lnTo>
                    <a:lnTo>
                      <a:pt x="12533" y="12953"/>
                    </a:lnTo>
                    <a:lnTo>
                      <a:pt x="12533" y="6104"/>
                    </a:lnTo>
                    <a:lnTo>
                      <a:pt x="15120" y="6104"/>
                    </a:lnTo>
                    <a:close/>
                  </a:path>
                </a:pathLst>
              </a:custGeom>
              <a:solidFill>
                <a:schemeClr val="tx1"/>
              </a:solidFill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04630" name="AutoShape 149"/>
              <p:cNvSpPr>
                <a:spLocks noChangeArrowheads="1"/>
              </p:cNvSpPr>
              <p:nvPr/>
            </p:nvSpPr>
            <p:spPr bwMode="auto">
              <a:xfrm flipV="1">
                <a:off x="3722" y="1549"/>
                <a:ext cx="327" cy="206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1 h 21600"/>
                  <a:gd name="T4" fmla="*/ 2 w 21600"/>
                  <a:gd name="T5" fmla="*/ 2 h 21600"/>
                  <a:gd name="T6" fmla="*/ 5 w 21600"/>
                  <a:gd name="T7" fmla="*/ 1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1717 w 21600"/>
                  <a:gd name="T13" fmla="*/ 13002 h 21600"/>
                  <a:gd name="T14" fmla="*/ 19883 w 21600"/>
                  <a:gd name="T15" fmla="*/ 1793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00" y="0"/>
                    </a:moveTo>
                    <a:lnTo>
                      <a:pt x="6480" y="6104"/>
                    </a:lnTo>
                    <a:lnTo>
                      <a:pt x="9067" y="6104"/>
                    </a:lnTo>
                    <a:lnTo>
                      <a:pt x="9067" y="12953"/>
                    </a:lnTo>
                    <a:lnTo>
                      <a:pt x="4273" y="12953"/>
                    </a:lnTo>
                    <a:lnTo>
                      <a:pt x="4273" y="9257"/>
                    </a:lnTo>
                    <a:lnTo>
                      <a:pt x="0" y="15429"/>
                    </a:lnTo>
                    <a:lnTo>
                      <a:pt x="4273" y="21600"/>
                    </a:lnTo>
                    <a:lnTo>
                      <a:pt x="4273" y="17904"/>
                    </a:lnTo>
                    <a:lnTo>
                      <a:pt x="17327" y="17904"/>
                    </a:lnTo>
                    <a:lnTo>
                      <a:pt x="17327" y="21600"/>
                    </a:lnTo>
                    <a:lnTo>
                      <a:pt x="21600" y="15429"/>
                    </a:lnTo>
                    <a:lnTo>
                      <a:pt x="17327" y="9257"/>
                    </a:lnTo>
                    <a:lnTo>
                      <a:pt x="17327" y="12953"/>
                    </a:lnTo>
                    <a:lnTo>
                      <a:pt x="12533" y="12953"/>
                    </a:lnTo>
                    <a:lnTo>
                      <a:pt x="12533" y="6104"/>
                    </a:lnTo>
                    <a:lnTo>
                      <a:pt x="15120" y="6104"/>
                    </a:lnTo>
                    <a:close/>
                  </a:path>
                </a:pathLst>
              </a:custGeom>
              <a:solidFill>
                <a:schemeClr val="tx1"/>
              </a:solidFill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04631" name="Rectangle 150"/>
              <p:cNvSpPr>
                <a:spLocks noChangeArrowheads="1"/>
              </p:cNvSpPr>
              <p:nvPr/>
            </p:nvSpPr>
            <p:spPr bwMode="auto">
              <a:xfrm>
                <a:off x="3722" y="1460"/>
                <a:ext cx="327" cy="29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104628" name="Freeform 151"/>
            <p:cNvSpPr>
              <a:spLocks/>
            </p:cNvSpPr>
            <p:nvPr/>
          </p:nvSpPr>
          <p:spPr bwMode="auto">
            <a:xfrm>
              <a:off x="3339" y="2650"/>
              <a:ext cx="296" cy="54"/>
            </a:xfrm>
            <a:custGeom>
              <a:avLst/>
              <a:gdLst>
                <a:gd name="T0" fmla="*/ 296 w 420"/>
                <a:gd name="T1" fmla="*/ 0 h 49"/>
                <a:gd name="T2" fmla="*/ 296 w 420"/>
                <a:gd name="T3" fmla="*/ 54 h 49"/>
                <a:gd name="T4" fmla="*/ 0 w 420"/>
                <a:gd name="T5" fmla="*/ 54 h 49"/>
                <a:gd name="T6" fmla="*/ 0 60000 65536"/>
                <a:gd name="T7" fmla="*/ 0 60000 65536"/>
                <a:gd name="T8" fmla="*/ 0 60000 65536"/>
                <a:gd name="T9" fmla="*/ 0 w 420"/>
                <a:gd name="T10" fmla="*/ 0 h 49"/>
                <a:gd name="T11" fmla="*/ 420 w 420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0" h="49">
                  <a:moveTo>
                    <a:pt x="420" y="0"/>
                  </a:moveTo>
                  <a:lnTo>
                    <a:pt x="420" y="49"/>
                  </a:lnTo>
                  <a:lnTo>
                    <a:pt x="0" y="49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  <p:sp>
        <p:nvSpPr>
          <p:cNvPr id="104460" name="Line 152"/>
          <p:cNvSpPr>
            <a:spLocks noChangeShapeType="1"/>
          </p:cNvSpPr>
          <p:nvPr/>
        </p:nvSpPr>
        <p:spPr bwMode="auto">
          <a:xfrm>
            <a:off x="4067175" y="4797425"/>
            <a:ext cx="0" cy="2889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4461" name="Line 153"/>
          <p:cNvSpPr>
            <a:spLocks noChangeShapeType="1"/>
          </p:cNvSpPr>
          <p:nvPr/>
        </p:nvSpPr>
        <p:spPr bwMode="auto">
          <a:xfrm>
            <a:off x="1935163" y="4816475"/>
            <a:ext cx="6350" cy="244475"/>
          </a:xfrm>
          <a:prstGeom prst="line">
            <a:avLst/>
          </a:prstGeom>
          <a:noFill/>
          <a:ln w="50799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4462" name="Line 154"/>
          <p:cNvSpPr>
            <a:spLocks noChangeShapeType="1"/>
          </p:cNvSpPr>
          <p:nvPr/>
        </p:nvSpPr>
        <p:spPr bwMode="auto">
          <a:xfrm flipH="1">
            <a:off x="2347913" y="4502150"/>
            <a:ext cx="6350" cy="288925"/>
          </a:xfrm>
          <a:prstGeom prst="line">
            <a:avLst/>
          </a:prstGeom>
          <a:noFill/>
          <a:ln w="50799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4463" name="Line 155"/>
          <p:cNvSpPr>
            <a:spLocks noChangeShapeType="1"/>
          </p:cNvSpPr>
          <p:nvPr/>
        </p:nvSpPr>
        <p:spPr bwMode="auto">
          <a:xfrm>
            <a:off x="1506538" y="4505325"/>
            <a:ext cx="4762" cy="265113"/>
          </a:xfrm>
          <a:prstGeom prst="line">
            <a:avLst/>
          </a:prstGeom>
          <a:noFill/>
          <a:ln w="50799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104464" name="Group 156"/>
          <p:cNvGrpSpPr>
            <a:grpSpLocks/>
          </p:cNvGrpSpPr>
          <p:nvPr/>
        </p:nvGrpSpPr>
        <p:grpSpPr bwMode="auto">
          <a:xfrm>
            <a:off x="1655763" y="5097463"/>
            <a:ext cx="536575" cy="396875"/>
            <a:chOff x="780" y="3601"/>
            <a:chExt cx="413" cy="295"/>
          </a:xfrm>
        </p:grpSpPr>
        <p:grpSp>
          <p:nvGrpSpPr>
            <p:cNvPr id="104576" name="Group 157"/>
            <p:cNvGrpSpPr>
              <a:grpSpLocks/>
            </p:cNvGrpSpPr>
            <p:nvPr/>
          </p:nvGrpSpPr>
          <p:grpSpPr bwMode="auto">
            <a:xfrm>
              <a:off x="874" y="3601"/>
              <a:ext cx="319" cy="267"/>
              <a:chOff x="874" y="3601"/>
              <a:chExt cx="319" cy="267"/>
            </a:xfrm>
          </p:grpSpPr>
          <p:grpSp>
            <p:nvGrpSpPr>
              <p:cNvPr id="104609" name="Group 158"/>
              <p:cNvGrpSpPr>
                <a:grpSpLocks/>
              </p:cNvGrpSpPr>
              <p:nvPr/>
            </p:nvGrpSpPr>
            <p:grpSpPr bwMode="auto">
              <a:xfrm>
                <a:off x="874" y="3601"/>
                <a:ext cx="319" cy="267"/>
                <a:chOff x="874" y="3601"/>
                <a:chExt cx="319" cy="267"/>
              </a:xfrm>
            </p:grpSpPr>
            <p:grpSp>
              <p:nvGrpSpPr>
                <p:cNvPr id="104618" name="Group 159"/>
                <p:cNvGrpSpPr>
                  <a:grpSpLocks/>
                </p:cNvGrpSpPr>
                <p:nvPr/>
              </p:nvGrpSpPr>
              <p:grpSpPr bwMode="auto">
                <a:xfrm>
                  <a:off x="874" y="3751"/>
                  <a:ext cx="319" cy="117"/>
                  <a:chOff x="874" y="3751"/>
                  <a:chExt cx="319" cy="117"/>
                </a:xfrm>
              </p:grpSpPr>
              <p:sp>
                <p:nvSpPr>
                  <p:cNvPr id="104624" name="Freeform 160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183" cy="117"/>
                  </a:xfrm>
                  <a:custGeom>
                    <a:avLst/>
                    <a:gdLst>
                      <a:gd name="T0" fmla="*/ 183 w 1280"/>
                      <a:gd name="T1" fmla="*/ 36 h 815"/>
                      <a:gd name="T2" fmla="*/ 183 w 1280"/>
                      <a:gd name="T3" fmla="*/ 117 h 815"/>
                      <a:gd name="T4" fmla="*/ 0 w 1280"/>
                      <a:gd name="T5" fmla="*/ 57 h 815"/>
                      <a:gd name="T6" fmla="*/ 0 w 1280"/>
                      <a:gd name="T7" fmla="*/ 0 h 815"/>
                      <a:gd name="T8" fmla="*/ 183 w 1280"/>
                      <a:gd name="T9" fmla="*/ 36 h 8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0"/>
                      <a:gd name="T16" fmla="*/ 0 h 815"/>
                      <a:gd name="T17" fmla="*/ 1280 w 1280"/>
                      <a:gd name="T18" fmla="*/ 815 h 8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0" h="815">
                        <a:moveTo>
                          <a:pt x="1280" y="250"/>
                        </a:moveTo>
                        <a:lnTo>
                          <a:pt x="1280" y="815"/>
                        </a:lnTo>
                        <a:lnTo>
                          <a:pt x="0" y="399"/>
                        </a:lnTo>
                        <a:lnTo>
                          <a:pt x="0" y="0"/>
                        </a:lnTo>
                        <a:lnTo>
                          <a:pt x="1280" y="2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25" name="Freeform 161"/>
                  <p:cNvSpPr>
                    <a:spLocks/>
                  </p:cNvSpPr>
                  <p:nvPr/>
                </p:nvSpPr>
                <p:spPr bwMode="auto">
                  <a:xfrm>
                    <a:off x="1057" y="3779"/>
                    <a:ext cx="136" cy="89"/>
                  </a:xfrm>
                  <a:custGeom>
                    <a:avLst/>
                    <a:gdLst>
                      <a:gd name="T0" fmla="*/ 0 w 954"/>
                      <a:gd name="T1" fmla="*/ 8 h 620"/>
                      <a:gd name="T2" fmla="*/ 0 w 954"/>
                      <a:gd name="T3" fmla="*/ 89 h 620"/>
                      <a:gd name="T4" fmla="*/ 136 w 954"/>
                      <a:gd name="T5" fmla="*/ 69 h 620"/>
                      <a:gd name="T6" fmla="*/ 136 w 954"/>
                      <a:gd name="T7" fmla="*/ 0 h 620"/>
                      <a:gd name="T8" fmla="*/ 0 w 954"/>
                      <a:gd name="T9" fmla="*/ 8 h 6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4"/>
                      <a:gd name="T16" fmla="*/ 0 h 620"/>
                      <a:gd name="T17" fmla="*/ 954 w 954"/>
                      <a:gd name="T18" fmla="*/ 620 h 6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4" h="620">
                        <a:moveTo>
                          <a:pt x="0" y="55"/>
                        </a:moveTo>
                        <a:lnTo>
                          <a:pt x="0" y="620"/>
                        </a:lnTo>
                        <a:lnTo>
                          <a:pt x="954" y="481"/>
                        </a:lnTo>
                        <a:lnTo>
                          <a:pt x="954" y="0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26" name="Freeform 162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319" cy="36"/>
                  </a:xfrm>
                  <a:custGeom>
                    <a:avLst/>
                    <a:gdLst>
                      <a:gd name="T0" fmla="*/ 319 w 2234"/>
                      <a:gd name="T1" fmla="*/ 28 h 250"/>
                      <a:gd name="T2" fmla="*/ 181 w 2234"/>
                      <a:gd name="T3" fmla="*/ 36 h 250"/>
                      <a:gd name="T4" fmla="*/ 0 w 2234"/>
                      <a:gd name="T5" fmla="*/ 0 h 250"/>
                      <a:gd name="T6" fmla="*/ 134 w 2234"/>
                      <a:gd name="T7" fmla="*/ 0 h 250"/>
                      <a:gd name="T8" fmla="*/ 319 w 2234"/>
                      <a:gd name="T9" fmla="*/ 28 h 2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4"/>
                      <a:gd name="T16" fmla="*/ 0 h 250"/>
                      <a:gd name="T17" fmla="*/ 2234 w 2234"/>
                      <a:gd name="T18" fmla="*/ 250 h 2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4" h="250">
                        <a:moveTo>
                          <a:pt x="2234" y="195"/>
                        </a:moveTo>
                        <a:lnTo>
                          <a:pt x="1271" y="250"/>
                        </a:lnTo>
                        <a:lnTo>
                          <a:pt x="0" y="0"/>
                        </a:lnTo>
                        <a:lnTo>
                          <a:pt x="935" y="0"/>
                        </a:lnTo>
                        <a:lnTo>
                          <a:pt x="2234" y="19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104619" name="Freeform 163"/>
                <p:cNvSpPr>
                  <a:spLocks/>
                </p:cNvSpPr>
                <p:nvPr/>
              </p:nvSpPr>
              <p:spPr bwMode="auto">
                <a:xfrm>
                  <a:off x="974" y="3742"/>
                  <a:ext cx="115" cy="33"/>
                </a:xfrm>
                <a:custGeom>
                  <a:avLst/>
                  <a:gdLst>
                    <a:gd name="T0" fmla="*/ 115 w 810"/>
                    <a:gd name="T1" fmla="*/ 19 h 233"/>
                    <a:gd name="T2" fmla="*/ 115 w 810"/>
                    <a:gd name="T3" fmla="*/ 30 h 233"/>
                    <a:gd name="T4" fmla="*/ 61 w 810"/>
                    <a:gd name="T5" fmla="*/ 33 h 233"/>
                    <a:gd name="T6" fmla="*/ 0 w 810"/>
                    <a:gd name="T7" fmla="*/ 21 h 233"/>
                    <a:gd name="T8" fmla="*/ 0 w 810"/>
                    <a:gd name="T9" fmla="*/ 0 h 233"/>
                    <a:gd name="T10" fmla="*/ 115 w 810"/>
                    <a:gd name="T11" fmla="*/ 19 h 2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0"/>
                    <a:gd name="T19" fmla="*/ 0 h 233"/>
                    <a:gd name="T20" fmla="*/ 810 w 810"/>
                    <a:gd name="T21" fmla="*/ 233 h 2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0" h="233">
                      <a:moveTo>
                        <a:pt x="810" y="132"/>
                      </a:moveTo>
                      <a:lnTo>
                        <a:pt x="810" y="209"/>
                      </a:lnTo>
                      <a:lnTo>
                        <a:pt x="433" y="233"/>
                      </a:lnTo>
                      <a:lnTo>
                        <a:pt x="0" y="149"/>
                      </a:lnTo>
                      <a:lnTo>
                        <a:pt x="0" y="0"/>
                      </a:lnTo>
                      <a:lnTo>
                        <a:pt x="810" y="13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104620" name="Group 164"/>
                <p:cNvGrpSpPr>
                  <a:grpSpLocks/>
                </p:cNvGrpSpPr>
                <p:nvPr/>
              </p:nvGrpSpPr>
              <p:grpSpPr bwMode="auto">
                <a:xfrm>
                  <a:off x="910" y="3601"/>
                  <a:ext cx="259" cy="167"/>
                  <a:chOff x="910" y="3601"/>
                  <a:chExt cx="259" cy="167"/>
                </a:xfrm>
              </p:grpSpPr>
              <p:sp>
                <p:nvSpPr>
                  <p:cNvPr id="104621" name="Freeform 165"/>
                  <p:cNvSpPr>
                    <a:spLocks/>
                  </p:cNvSpPr>
                  <p:nvPr/>
                </p:nvSpPr>
                <p:spPr bwMode="auto">
                  <a:xfrm>
                    <a:off x="910" y="3601"/>
                    <a:ext cx="148" cy="163"/>
                  </a:xfrm>
                  <a:custGeom>
                    <a:avLst/>
                    <a:gdLst>
                      <a:gd name="T0" fmla="*/ 127 w 1035"/>
                      <a:gd name="T1" fmla="*/ 163 h 1139"/>
                      <a:gd name="T2" fmla="*/ 148 w 1035"/>
                      <a:gd name="T3" fmla="*/ 5 h 1139"/>
                      <a:gd name="T4" fmla="*/ 21 w 1035"/>
                      <a:gd name="T5" fmla="*/ 0 h 1139"/>
                      <a:gd name="T6" fmla="*/ 0 w 1035"/>
                      <a:gd name="T7" fmla="*/ 140 h 1139"/>
                      <a:gd name="T8" fmla="*/ 127 w 1035"/>
                      <a:gd name="T9" fmla="*/ 163 h 11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35"/>
                      <a:gd name="T16" fmla="*/ 0 h 1139"/>
                      <a:gd name="T17" fmla="*/ 1035 w 1035"/>
                      <a:gd name="T18" fmla="*/ 1139 h 11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35" h="1139">
                        <a:moveTo>
                          <a:pt x="891" y="1139"/>
                        </a:moveTo>
                        <a:lnTo>
                          <a:pt x="1035" y="37"/>
                        </a:lnTo>
                        <a:lnTo>
                          <a:pt x="146" y="0"/>
                        </a:lnTo>
                        <a:lnTo>
                          <a:pt x="0" y="981"/>
                        </a:lnTo>
                        <a:lnTo>
                          <a:pt x="891" y="113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22" name="Freeform 166"/>
                  <p:cNvSpPr>
                    <a:spLocks/>
                  </p:cNvSpPr>
                  <p:nvPr/>
                </p:nvSpPr>
                <p:spPr bwMode="auto">
                  <a:xfrm>
                    <a:off x="1038" y="3606"/>
                    <a:ext cx="131" cy="162"/>
                  </a:xfrm>
                  <a:custGeom>
                    <a:avLst/>
                    <a:gdLst>
                      <a:gd name="T0" fmla="*/ 21 w 916"/>
                      <a:gd name="T1" fmla="*/ 0 h 1131"/>
                      <a:gd name="T2" fmla="*/ 131 w 916"/>
                      <a:gd name="T3" fmla="*/ 36 h 1131"/>
                      <a:gd name="T4" fmla="*/ 115 w 916"/>
                      <a:gd name="T5" fmla="*/ 162 h 1131"/>
                      <a:gd name="T6" fmla="*/ 0 w 916"/>
                      <a:gd name="T7" fmla="*/ 158 h 1131"/>
                      <a:gd name="T8" fmla="*/ 21 w 916"/>
                      <a:gd name="T9" fmla="*/ 0 h 11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16"/>
                      <a:gd name="T16" fmla="*/ 0 h 1131"/>
                      <a:gd name="T17" fmla="*/ 916 w 916"/>
                      <a:gd name="T18" fmla="*/ 1131 h 11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16" h="1131">
                        <a:moveTo>
                          <a:pt x="144" y="0"/>
                        </a:moveTo>
                        <a:lnTo>
                          <a:pt x="916" y="252"/>
                        </a:lnTo>
                        <a:lnTo>
                          <a:pt x="807" y="1131"/>
                        </a:lnTo>
                        <a:lnTo>
                          <a:pt x="0" y="1103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623" name="Freeform 167"/>
                  <p:cNvSpPr>
                    <a:spLocks/>
                  </p:cNvSpPr>
                  <p:nvPr/>
                </p:nvSpPr>
                <p:spPr bwMode="auto">
                  <a:xfrm>
                    <a:off x="928" y="3617"/>
                    <a:ext cx="106" cy="122"/>
                  </a:xfrm>
                  <a:custGeom>
                    <a:avLst/>
                    <a:gdLst>
                      <a:gd name="T0" fmla="*/ 106 w 742"/>
                      <a:gd name="T1" fmla="*/ 5 h 856"/>
                      <a:gd name="T2" fmla="*/ 91 w 742"/>
                      <a:gd name="T3" fmla="*/ 122 h 856"/>
                      <a:gd name="T4" fmla="*/ 0 w 742"/>
                      <a:gd name="T5" fmla="*/ 108 h 856"/>
                      <a:gd name="T6" fmla="*/ 15 w 742"/>
                      <a:gd name="T7" fmla="*/ 0 h 856"/>
                      <a:gd name="T8" fmla="*/ 106 w 742"/>
                      <a:gd name="T9" fmla="*/ 5 h 8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856"/>
                      <a:gd name="T17" fmla="*/ 742 w 742"/>
                      <a:gd name="T18" fmla="*/ 856 h 8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856">
                        <a:moveTo>
                          <a:pt x="742" y="38"/>
                        </a:moveTo>
                        <a:lnTo>
                          <a:pt x="636" y="856"/>
                        </a:lnTo>
                        <a:lnTo>
                          <a:pt x="0" y="760"/>
                        </a:lnTo>
                        <a:lnTo>
                          <a:pt x="108" y="0"/>
                        </a:lnTo>
                        <a:lnTo>
                          <a:pt x="742" y="38"/>
                        </a:lnTo>
                        <a:close/>
                      </a:path>
                    </a:pathLst>
                  </a:custGeom>
                  <a:solidFill>
                    <a:srgbClr val="0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104610" name="Group 168"/>
              <p:cNvGrpSpPr>
                <a:grpSpLocks/>
              </p:cNvGrpSpPr>
              <p:nvPr/>
            </p:nvGrpSpPr>
            <p:grpSpPr bwMode="auto">
              <a:xfrm>
                <a:off x="887" y="3764"/>
                <a:ext cx="104" cy="76"/>
                <a:chOff x="887" y="3764"/>
                <a:chExt cx="104" cy="76"/>
              </a:xfrm>
            </p:grpSpPr>
            <p:sp>
              <p:nvSpPr>
                <p:cNvPr id="104611" name="Freeform 169"/>
                <p:cNvSpPr>
                  <a:spLocks/>
                </p:cNvSpPr>
                <p:nvPr/>
              </p:nvSpPr>
              <p:spPr bwMode="auto">
                <a:xfrm>
                  <a:off x="887" y="3764"/>
                  <a:ext cx="104" cy="76"/>
                </a:xfrm>
                <a:custGeom>
                  <a:avLst/>
                  <a:gdLst>
                    <a:gd name="T0" fmla="*/ 0 w 728"/>
                    <a:gd name="T1" fmla="*/ 0 h 531"/>
                    <a:gd name="T2" fmla="*/ 104 w 728"/>
                    <a:gd name="T3" fmla="*/ 23 h 531"/>
                    <a:gd name="T4" fmla="*/ 104 w 728"/>
                    <a:gd name="T5" fmla="*/ 76 h 531"/>
                    <a:gd name="T6" fmla="*/ 0 w 728"/>
                    <a:gd name="T7" fmla="*/ 43 h 531"/>
                    <a:gd name="T8" fmla="*/ 0 w 728"/>
                    <a:gd name="T9" fmla="*/ 0 h 5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8"/>
                    <a:gd name="T16" fmla="*/ 0 h 531"/>
                    <a:gd name="T17" fmla="*/ 728 w 728"/>
                    <a:gd name="T18" fmla="*/ 531 h 5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8" h="531">
                      <a:moveTo>
                        <a:pt x="0" y="0"/>
                      </a:moveTo>
                      <a:lnTo>
                        <a:pt x="728" y="160"/>
                      </a:lnTo>
                      <a:lnTo>
                        <a:pt x="728" y="531"/>
                      </a:lnTo>
                      <a:lnTo>
                        <a:pt x="0" y="2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12" name="Line 170"/>
                <p:cNvSpPr>
                  <a:spLocks noChangeShapeType="1"/>
                </p:cNvSpPr>
                <p:nvPr/>
              </p:nvSpPr>
              <p:spPr bwMode="auto">
                <a:xfrm flipH="1" flipV="1">
                  <a:off x="896" y="3783"/>
                  <a:ext cx="28" cy="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13" name="Line 171"/>
                <p:cNvSpPr>
                  <a:spLocks noChangeShapeType="1"/>
                </p:cNvSpPr>
                <p:nvPr/>
              </p:nvSpPr>
              <p:spPr bwMode="auto">
                <a:xfrm>
                  <a:off x="938" y="3792"/>
                  <a:ext cx="36" cy="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14" name="Line 172"/>
                <p:cNvSpPr>
                  <a:spLocks noChangeShapeType="1"/>
                </p:cNvSpPr>
                <p:nvPr/>
              </p:nvSpPr>
              <p:spPr bwMode="auto">
                <a:xfrm>
                  <a:off x="931" y="3773"/>
                  <a:ext cx="1" cy="49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15" name="Line 173"/>
                <p:cNvSpPr>
                  <a:spLocks noChangeShapeType="1"/>
                </p:cNvSpPr>
                <p:nvPr/>
              </p:nvSpPr>
              <p:spPr bwMode="auto">
                <a:xfrm>
                  <a:off x="981" y="3785"/>
                  <a:ext cx="1" cy="5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16" name="Line 174"/>
                <p:cNvSpPr>
                  <a:spLocks noChangeShapeType="1"/>
                </p:cNvSpPr>
                <p:nvPr/>
              </p:nvSpPr>
              <p:spPr bwMode="auto">
                <a:xfrm>
                  <a:off x="888" y="3783"/>
                  <a:ext cx="94" cy="24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17" name="Line 175"/>
                <p:cNvSpPr>
                  <a:spLocks noChangeShapeType="1"/>
                </p:cNvSpPr>
                <p:nvPr/>
              </p:nvSpPr>
              <p:spPr bwMode="auto">
                <a:xfrm flipH="1" flipV="1">
                  <a:off x="887" y="3776"/>
                  <a:ext cx="95" cy="2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4577" name="Group 176"/>
            <p:cNvGrpSpPr>
              <a:grpSpLocks/>
            </p:cNvGrpSpPr>
            <p:nvPr/>
          </p:nvGrpSpPr>
          <p:grpSpPr bwMode="auto">
            <a:xfrm>
              <a:off x="780" y="3766"/>
              <a:ext cx="249" cy="130"/>
              <a:chOff x="780" y="3766"/>
              <a:chExt cx="249" cy="130"/>
            </a:xfrm>
          </p:grpSpPr>
          <p:grpSp>
            <p:nvGrpSpPr>
              <p:cNvPr id="104578" name="Group 177"/>
              <p:cNvGrpSpPr>
                <a:grpSpLocks/>
              </p:cNvGrpSpPr>
              <p:nvPr/>
            </p:nvGrpSpPr>
            <p:grpSpPr bwMode="auto">
              <a:xfrm>
                <a:off x="973" y="3836"/>
                <a:ext cx="40" cy="31"/>
                <a:chOff x="973" y="3836"/>
                <a:chExt cx="40" cy="31"/>
              </a:xfrm>
            </p:grpSpPr>
            <p:sp>
              <p:nvSpPr>
                <p:cNvPr id="104607" name="Freeform 178"/>
                <p:cNvSpPr>
                  <a:spLocks/>
                </p:cNvSpPr>
                <p:nvPr/>
              </p:nvSpPr>
              <p:spPr bwMode="auto">
                <a:xfrm>
                  <a:off x="1001" y="3836"/>
                  <a:ext cx="12" cy="31"/>
                </a:xfrm>
                <a:custGeom>
                  <a:avLst/>
                  <a:gdLst>
                    <a:gd name="T0" fmla="*/ 8 w 82"/>
                    <a:gd name="T1" fmla="*/ 0 h 215"/>
                    <a:gd name="T2" fmla="*/ 12 w 82"/>
                    <a:gd name="T3" fmla="*/ 29 h 215"/>
                    <a:gd name="T4" fmla="*/ 4 w 82"/>
                    <a:gd name="T5" fmla="*/ 31 h 215"/>
                    <a:gd name="T6" fmla="*/ 0 w 82"/>
                    <a:gd name="T7" fmla="*/ 1 h 215"/>
                    <a:gd name="T8" fmla="*/ 8 w 82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215"/>
                    <a:gd name="T17" fmla="*/ 82 w 82"/>
                    <a:gd name="T18" fmla="*/ 215 h 2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215">
                      <a:moveTo>
                        <a:pt x="58" y="0"/>
                      </a:moveTo>
                      <a:lnTo>
                        <a:pt x="82" y="201"/>
                      </a:lnTo>
                      <a:lnTo>
                        <a:pt x="24" y="215"/>
                      </a:lnTo>
                      <a:lnTo>
                        <a:pt x="0" y="1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08" name="Freeform 179"/>
                <p:cNvSpPr>
                  <a:spLocks/>
                </p:cNvSpPr>
                <p:nvPr/>
              </p:nvSpPr>
              <p:spPr bwMode="auto">
                <a:xfrm>
                  <a:off x="973" y="3840"/>
                  <a:ext cx="32" cy="27"/>
                </a:xfrm>
                <a:custGeom>
                  <a:avLst/>
                  <a:gdLst>
                    <a:gd name="T0" fmla="*/ 29 w 225"/>
                    <a:gd name="T1" fmla="*/ 1 h 187"/>
                    <a:gd name="T2" fmla="*/ 32 w 225"/>
                    <a:gd name="T3" fmla="*/ 27 h 187"/>
                    <a:gd name="T4" fmla="*/ 0 w 225"/>
                    <a:gd name="T5" fmla="*/ 13 h 187"/>
                    <a:gd name="T6" fmla="*/ 13 w 225"/>
                    <a:gd name="T7" fmla="*/ 10 h 187"/>
                    <a:gd name="T8" fmla="*/ 24 w 225"/>
                    <a:gd name="T9" fmla="*/ 15 h 187"/>
                    <a:gd name="T10" fmla="*/ 20 w 225"/>
                    <a:gd name="T11" fmla="*/ 0 h 187"/>
                    <a:gd name="T12" fmla="*/ 29 w 225"/>
                    <a:gd name="T13" fmla="*/ 1 h 1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5"/>
                    <a:gd name="T22" fmla="*/ 0 h 187"/>
                    <a:gd name="T23" fmla="*/ 225 w 225"/>
                    <a:gd name="T24" fmla="*/ 187 h 1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5" h="187">
                      <a:moveTo>
                        <a:pt x="205" y="7"/>
                      </a:moveTo>
                      <a:lnTo>
                        <a:pt x="225" y="187"/>
                      </a:lnTo>
                      <a:lnTo>
                        <a:pt x="0" y="93"/>
                      </a:lnTo>
                      <a:lnTo>
                        <a:pt x="89" y="66"/>
                      </a:lnTo>
                      <a:lnTo>
                        <a:pt x="167" y="107"/>
                      </a:lnTo>
                      <a:lnTo>
                        <a:pt x="143" y="0"/>
                      </a:lnTo>
                      <a:lnTo>
                        <a:pt x="205" y="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4579" name="Group 180"/>
              <p:cNvGrpSpPr>
                <a:grpSpLocks/>
              </p:cNvGrpSpPr>
              <p:nvPr/>
            </p:nvGrpSpPr>
            <p:grpSpPr bwMode="auto">
              <a:xfrm>
                <a:off x="780" y="3766"/>
                <a:ext cx="249" cy="130"/>
                <a:chOff x="780" y="3766"/>
                <a:chExt cx="249" cy="130"/>
              </a:xfrm>
            </p:grpSpPr>
            <p:sp>
              <p:nvSpPr>
                <p:cNvPr id="104580" name="Freeform 181"/>
                <p:cNvSpPr>
                  <a:spLocks/>
                </p:cNvSpPr>
                <p:nvPr/>
              </p:nvSpPr>
              <p:spPr bwMode="auto">
                <a:xfrm>
                  <a:off x="781" y="3766"/>
                  <a:ext cx="244" cy="115"/>
                </a:xfrm>
                <a:custGeom>
                  <a:avLst/>
                  <a:gdLst>
                    <a:gd name="T0" fmla="*/ 244 w 1708"/>
                    <a:gd name="T1" fmla="*/ 49 h 805"/>
                    <a:gd name="T2" fmla="*/ 127 w 1708"/>
                    <a:gd name="T3" fmla="*/ 115 h 805"/>
                    <a:gd name="T4" fmla="*/ 0 w 1708"/>
                    <a:gd name="T5" fmla="*/ 50 h 805"/>
                    <a:gd name="T6" fmla="*/ 97 w 1708"/>
                    <a:gd name="T7" fmla="*/ 0 h 805"/>
                    <a:gd name="T8" fmla="*/ 244 w 1708"/>
                    <a:gd name="T9" fmla="*/ 49 h 8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8"/>
                    <a:gd name="T16" fmla="*/ 0 h 805"/>
                    <a:gd name="T17" fmla="*/ 1708 w 1708"/>
                    <a:gd name="T18" fmla="*/ 805 h 8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8" h="805">
                      <a:moveTo>
                        <a:pt x="1708" y="343"/>
                      </a:moveTo>
                      <a:lnTo>
                        <a:pt x="890" y="805"/>
                      </a:lnTo>
                      <a:lnTo>
                        <a:pt x="0" y="352"/>
                      </a:lnTo>
                      <a:lnTo>
                        <a:pt x="681" y="0"/>
                      </a:lnTo>
                      <a:lnTo>
                        <a:pt x="1708" y="34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1" name="Freeform 182"/>
                <p:cNvSpPr>
                  <a:spLocks/>
                </p:cNvSpPr>
                <p:nvPr/>
              </p:nvSpPr>
              <p:spPr bwMode="auto">
                <a:xfrm>
                  <a:off x="907" y="3814"/>
                  <a:ext cx="122" cy="81"/>
                </a:xfrm>
                <a:custGeom>
                  <a:avLst/>
                  <a:gdLst>
                    <a:gd name="T0" fmla="*/ 118 w 854"/>
                    <a:gd name="T1" fmla="*/ 0 h 569"/>
                    <a:gd name="T2" fmla="*/ 0 w 854"/>
                    <a:gd name="T3" fmla="*/ 67 h 569"/>
                    <a:gd name="T4" fmla="*/ 3 w 854"/>
                    <a:gd name="T5" fmla="*/ 81 h 569"/>
                    <a:gd name="T6" fmla="*/ 122 w 854"/>
                    <a:gd name="T7" fmla="*/ 13 h 569"/>
                    <a:gd name="T8" fmla="*/ 118 w 854"/>
                    <a:gd name="T9" fmla="*/ 0 h 5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4"/>
                    <a:gd name="T16" fmla="*/ 0 h 569"/>
                    <a:gd name="T17" fmla="*/ 854 w 854"/>
                    <a:gd name="T18" fmla="*/ 569 h 5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4" h="569">
                      <a:moveTo>
                        <a:pt x="824" y="0"/>
                      </a:moveTo>
                      <a:lnTo>
                        <a:pt x="0" y="472"/>
                      </a:lnTo>
                      <a:lnTo>
                        <a:pt x="23" y="569"/>
                      </a:lnTo>
                      <a:lnTo>
                        <a:pt x="854" y="90"/>
                      </a:lnTo>
                      <a:lnTo>
                        <a:pt x="824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2" name="Freeform 183"/>
                <p:cNvSpPr>
                  <a:spLocks/>
                </p:cNvSpPr>
                <p:nvPr/>
              </p:nvSpPr>
              <p:spPr bwMode="auto">
                <a:xfrm>
                  <a:off x="780" y="3816"/>
                  <a:ext cx="130" cy="80"/>
                </a:xfrm>
                <a:custGeom>
                  <a:avLst/>
                  <a:gdLst>
                    <a:gd name="T0" fmla="*/ 130 w 912"/>
                    <a:gd name="T1" fmla="*/ 80 h 559"/>
                    <a:gd name="T2" fmla="*/ 126 w 912"/>
                    <a:gd name="T3" fmla="*/ 65 h 559"/>
                    <a:gd name="T4" fmla="*/ 0 w 912"/>
                    <a:gd name="T5" fmla="*/ 0 h 559"/>
                    <a:gd name="T6" fmla="*/ 4 w 912"/>
                    <a:gd name="T7" fmla="*/ 12 h 559"/>
                    <a:gd name="T8" fmla="*/ 130 w 912"/>
                    <a:gd name="T9" fmla="*/ 80 h 5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2"/>
                    <a:gd name="T16" fmla="*/ 0 h 559"/>
                    <a:gd name="T17" fmla="*/ 912 w 912"/>
                    <a:gd name="T18" fmla="*/ 559 h 5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2" h="559">
                      <a:moveTo>
                        <a:pt x="912" y="559"/>
                      </a:moveTo>
                      <a:lnTo>
                        <a:pt x="885" y="455"/>
                      </a:lnTo>
                      <a:lnTo>
                        <a:pt x="0" y="0"/>
                      </a:lnTo>
                      <a:lnTo>
                        <a:pt x="30" y="82"/>
                      </a:lnTo>
                      <a:lnTo>
                        <a:pt x="912" y="559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3" name="Freeform 184"/>
                <p:cNvSpPr>
                  <a:spLocks/>
                </p:cNvSpPr>
                <p:nvPr/>
              </p:nvSpPr>
              <p:spPr bwMode="auto">
                <a:xfrm>
                  <a:off x="879" y="3820"/>
                  <a:ext cx="98" cy="51"/>
                </a:xfrm>
                <a:custGeom>
                  <a:avLst/>
                  <a:gdLst>
                    <a:gd name="T0" fmla="*/ 98 w 685"/>
                    <a:gd name="T1" fmla="*/ 13 h 355"/>
                    <a:gd name="T2" fmla="*/ 64 w 685"/>
                    <a:gd name="T3" fmla="*/ 0 h 355"/>
                    <a:gd name="T4" fmla="*/ 0 w 685"/>
                    <a:gd name="T5" fmla="*/ 36 h 355"/>
                    <a:gd name="T6" fmla="*/ 32 w 685"/>
                    <a:gd name="T7" fmla="*/ 51 h 355"/>
                    <a:gd name="T8" fmla="*/ 98 w 685"/>
                    <a:gd name="T9" fmla="*/ 13 h 3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5"/>
                    <a:gd name="T16" fmla="*/ 0 h 355"/>
                    <a:gd name="T17" fmla="*/ 685 w 685"/>
                    <a:gd name="T18" fmla="*/ 355 h 3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5" h="355">
                      <a:moveTo>
                        <a:pt x="685" y="92"/>
                      </a:moveTo>
                      <a:lnTo>
                        <a:pt x="448" y="0"/>
                      </a:lnTo>
                      <a:lnTo>
                        <a:pt x="0" y="248"/>
                      </a:lnTo>
                      <a:lnTo>
                        <a:pt x="227" y="355"/>
                      </a:lnTo>
                      <a:lnTo>
                        <a:pt x="685" y="92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4" name="Freeform 185"/>
                <p:cNvSpPr>
                  <a:spLocks/>
                </p:cNvSpPr>
                <p:nvPr/>
              </p:nvSpPr>
              <p:spPr bwMode="auto">
                <a:xfrm>
                  <a:off x="792" y="3784"/>
                  <a:ext cx="145" cy="68"/>
                </a:xfrm>
                <a:custGeom>
                  <a:avLst/>
                  <a:gdLst>
                    <a:gd name="T0" fmla="*/ 145 w 1012"/>
                    <a:gd name="T1" fmla="*/ 33 h 476"/>
                    <a:gd name="T2" fmla="*/ 82 w 1012"/>
                    <a:gd name="T3" fmla="*/ 68 h 476"/>
                    <a:gd name="T4" fmla="*/ 0 w 1012"/>
                    <a:gd name="T5" fmla="*/ 29 h 476"/>
                    <a:gd name="T6" fmla="*/ 59 w 1012"/>
                    <a:gd name="T7" fmla="*/ 0 h 476"/>
                    <a:gd name="T8" fmla="*/ 145 w 1012"/>
                    <a:gd name="T9" fmla="*/ 33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12"/>
                    <a:gd name="T16" fmla="*/ 0 h 476"/>
                    <a:gd name="T17" fmla="*/ 1012 w 1012"/>
                    <a:gd name="T18" fmla="*/ 476 h 4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12" h="476">
                      <a:moveTo>
                        <a:pt x="1012" y="231"/>
                      </a:moveTo>
                      <a:lnTo>
                        <a:pt x="571" y="476"/>
                      </a:lnTo>
                      <a:lnTo>
                        <a:pt x="0" y="204"/>
                      </a:lnTo>
                      <a:lnTo>
                        <a:pt x="414" y="0"/>
                      </a:lnTo>
                      <a:lnTo>
                        <a:pt x="1012" y="23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5" name="Freeform 186"/>
                <p:cNvSpPr>
                  <a:spLocks/>
                </p:cNvSpPr>
                <p:nvPr/>
              </p:nvSpPr>
              <p:spPr bwMode="auto">
                <a:xfrm>
                  <a:off x="853" y="3769"/>
                  <a:ext cx="160" cy="62"/>
                </a:xfrm>
                <a:custGeom>
                  <a:avLst/>
                  <a:gdLst>
                    <a:gd name="T0" fmla="*/ 127 w 1116"/>
                    <a:gd name="T1" fmla="*/ 62 h 435"/>
                    <a:gd name="T2" fmla="*/ 160 w 1116"/>
                    <a:gd name="T3" fmla="*/ 45 h 435"/>
                    <a:gd name="T4" fmla="*/ 26 w 1116"/>
                    <a:gd name="T5" fmla="*/ 0 h 435"/>
                    <a:gd name="T6" fmla="*/ 0 w 1116"/>
                    <a:gd name="T7" fmla="*/ 13 h 435"/>
                    <a:gd name="T8" fmla="*/ 127 w 1116"/>
                    <a:gd name="T9" fmla="*/ 62 h 4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16"/>
                    <a:gd name="T16" fmla="*/ 0 h 435"/>
                    <a:gd name="T17" fmla="*/ 1116 w 1116"/>
                    <a:gd name="T18" fmla="*/ 435 h 4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16" h="435">
                      <a:moveTo>
                        <a:pt x="884" y="435"/>
                      </a:moveTo>
                      <a:lnTo>
                        <a:pt x="1116" y="316"/>
                      </a:lnTo>
                      <a:lnTo>
                        <a:pt x="181" y="0"/>
                      </a:lnTo>
                      <a:lnTo>
                        <a:pt x="0" y="91"/>
                      </a:lnTo>
                      <a:lnTo>
                        <a:pt x="884" y="43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6" name="Line 187"/>
                <p:cNvSpPr>
                  <a:spLocks noChangeShapeType="1"/>
                </p:cNvSpPr>
                <p:nvPr/>
              </p:nvSpPr>
              <p:spPr bwMode="auto">
                <a:xfrm flipH="1" flipV="1">
                  <a:off x="872" y="3772"/>
                  <a:ext cx="138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7" name="Line 188"/>
                <p:cNvSpPr>
                  <a:spLocks noChangeShapeType="1"/>
                </p:cNvSpPr>
                <p:nvPr/>
              </p:nvSpPr>
              <p:spPr bwMode="auto">
                <a:xfrm flipH="1" flipV="1">
                  <a:off x="865" y="3776"/>
                  <a:ext cx="133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8" name="Line 189"/>
                <p:cNvSpPr>
                  <a:spLocks noChangeShapeType="1"/>
                </p:cNvSpPr>
                <p:nvPr/>
              </p:nvSpPr>
              <p:spPr bwMode="auto">
                <a:xfrm flipH="1" flipV="1">
                  <a:off x="860" y="3779"/>
                  <a:ext cx="130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89" name="Line 190"/>
                <p:cNvSpPr>
                  <a:spLocks noChangeShapeType="1"/>
                </p:cNvSpPr>
                <p:nvPr/>
              </p:nvSpPr>
              <p:spPr bwMode="auto">
                <a:xfrm flipH="1" flipV="1">
                  <a:off x="843" y="3788"/>
                  <a:ext cx="12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0" name="Line 191"/>
                <p:cNvSpPr>
                  <a:spLocks noChangeShapeType="1"/>
                </p:cNvSpPr>
                <p:nvPr/>
              </p:nvSpPr>
              <p:spPr bwMode="auto">
                <a:xfrm flipH="1" flipV="1">
                  <a:off x="834" y="3794"/>
                  <a:ext cx="126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1" name="Line 192"/>
                <p:cNvSpPr>
                  <a:spLocks noChangeShapeType="1"/>
                </p:cNvSpPr>
                <p:nvPr/>
              </p:nvSpPr>
              <p:spPr bwMode="auto">
                <a:xfrm flipH="1" flipV="1">
                  <a:off x="829" y="3799"/>
                  <a:ext cx="11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2" name="Line 193"/>
                <p:cNvSpPr>
                  <a:spLocks noChangeShapeType="1"/>
                </p:cNvSpPr>
                <p:nvPr/>
              </p:nvSpPr>
              <p:spPr bwMode="auto">
                <a:xfrm flipH="1" flipV="1">
                  <a:off x="820" y="3804"/>
                  <a:ext cx="11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3" name="Line 194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3811"/>
                  <a:ext cx="111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4" name="Line 195"/>
                <p:cNvSpPr>
                  <a:spLocks noChangeShapeType="1"/>
                </p:cNvSpPr>
                <p:nvPr/>
              </p:nvSpPr>
              <p:spPr bwMode="auto">
                <a:xfrm flipH="1">
                  <a:off x="901" y="3829"/>
                  <a:ext cx="65" cy="3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5" name="Line 196"/>
                <p:cNvSpPr>
                  <a:spLocks noChangeShapeType="1"/>
                </p:cNvSpPr>
                <p:nvPr/>
              </p:nvSpPr>
              <p:spPr bwMode="auto">
                <a:xfrm flipH="1">
                  <a:off x="889" y="3824"/>
                  <a:ext cx="64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6" name="Line 197"/>
                <p:cNvSpPr>
                  <a:spLocks noChangeShapeType="1"/>
                </p:cNvSpPr>
                <p:nvPr/>
              </p:nvSpPr>
              <p:spPr bwMode="auto">
                <a:xfrm flipH="1">
                  <a:off x="862" y="3813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7" name="Line 198"/>
                <p:cNvSpPr>
                  <a:spLocks noChangeShapeType="1"/>
                </p:cNvSpPr>
                <p:nvPr/>
              </p:nvSpPr>
              <p:spPr bwMode="auto">
                <a:xfrm flipH="1">
                  <a:off x="847" y="3807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8" name="Line 199"/>
                <p:cNvSpPr>
                  <a:spLocks noChangeShapeType="1"/>
                </p:cNvSpPr>
                <p:nvPr/>
              </p:nvSpPr>
              <p:spPr bwMode="auto">
                <a:xfrm flipH="1">
                  <a:off x="834" y="3801"/>
                  <a:ext cx="60" cy="3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99" name="Line 200"/>
                <p:cNvSpPr>
                  <a:spLocks noChangeShapeType="1"/>
                </p:cNvSpPr>
                <p:nvPr/>
              </p:nvSpPr>
              <p:spPr bwMode="auto">
                <a:xfrm flipH="1">
                  <a:off x="822" y="3796"/>
                  <a:ext cx="59" cy="3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00" name="Line 201"/>
                <p:cNvSpPr>
                  <a:spLocks noChangeShapeType="1"/>
                </p:cNvSpPr>
                <p:nvPr/>
              </p:nvSpPr>
              <p:spPr bwMode="auto">
                <a:xfrm flipH="1">
                  <a:off x="809" y="3790"/>
                  <a:ext cx="59" cy="3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01" name="Line 202"/>
                <p:cNvSpPr>
                  <a:spLocks noChangeShapeType="1"/>
                </p:cNvSpPr>
                <p:nvPr/>
              </p:nvSpPr>
              <p:spPr bwMode="auto">
                <a:xfrm flipH="1">
                  <a:off x="962" y="380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02" name="Line 203"/>
                <p:cNvSpPr>
                  <a:spLocks noChangeShapeType="1"/>
                </p:cNvSpPr>
                <p:nvPr/>
              </p:nvSpPr>
              <p:spPr bwMode="auto">
                <a:xfrm flipH="1">
                  <a:off x="944" y="3801"/>
                  <a:ext cx="29" cy="1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03" name="Line 204"/>
                <p:cNvSpPr>
                  <a:spLocks noChangeShapeType="1"/>
                </p:cNvSpPr>
                <p:nvPr/>
              </p:nvSpPr>
              <p:spPr bwMode="auto">
                <a:xfrm flipH="1">
                  <a:off x="925" y="3795"/>
                  <a:ext cx="28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04" name="Line 205"/>
                <p:cNvSpPr>
                  <a:spLocks noChangeShapeType="1"/>
                </p:cNvSpPr>
                <p:nvPr/>
              </p:nvSpPr>
              <p:spPr bwMode="auto">
                <a:xfrm flipH="1">
                  <a:off x="907" y="378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05" name="Line 206"/>
                <p:cNvSpPr>
                  <a:spLocks noChangeShapeType="1"/>
                </p:cNvSpPr>
                <p:nvPr/>
              </p:nvSpPr>
              <p:spPr bwMode="auto">
                <a:xfrm flipH="1">
                  <a:off x="890" y="3782"/>
                  <a:ext cx="26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606" name="Line 207"/>
                <p:cNvSpPr>
                  <a:spLocks noChangeShapeType="1"/>
                </p:cNvSpPr>
                <p:nvPr/>
              </p:nvSpPr>
              <p:spPr bwMode="auto">
                <a:xfrm flipH="1">
                  <a:off x="870" y="3775"/>
                  <a:ext cx="27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grpSp>
        <p:nvGrpSpPr>
          <p:cNvPr id="104465" name="Group 208"/>
          <p:cNvGrpSpPr>
            <a:grpSpLocks/>
          </p:cNvGrpSpPr>
          <p:nvPr/>
        </p:nvGrpSpPr>
        <p:grpSpPr bwMode="auto">
          <a:xfrm>
            <a:off x="1198563" y="4106863"/>
            <a:ext cx="536575" cy="396875"/>
            <a:chOff x="780" y="3601"/>
            <a:chExt cx="413" cy="295"/>
          </a:xfrm>
        </p:grpSpPr>
        <p:grpSp>
          <p:nvGrpSpPr>
            <p:cNvPr id="104525" name="Group 209"/>
            <p:cNvGrpSpPr>
              <a:grpSpLocks/>
            </p:cNvGrpSpPr>
            <p:nvPr/>
          </p:nvGrpSpPr>
          <p:grpSpPr bwMode="auto">
            <a:xfrm>
              <a:off x="874" y="3601"/>
              <a:ext cx="319" cy="267"/>
              <a:chOff x="874" y="3601"/>
              <a:chExt cx="319" cy="267"/>
            </a:xfrm>
          </p:grpSpPr>
          <p:grpSp>
            <p:nvGrpSpPr>
              <p:cNvPr id="104558" name="Group 210"/>
              <p:cNvGrpSpPr>
                <a:grpSpLocks/>
              </p:cNvGrpSpPr>
              <p:nvPr/>
            </p:nvGrpSpPr>
            <p:grpSpPr bwMode="auto">
              <a:xfrm>
                <a:off x="874" y="3601"/>
                <a:ext cx="319" cy="267"/>
                <a:chOff x="874" y="3601"/>
                <a:chExt cx="319" cy="267"/>
              </a:xfrm>
            </p:grpSpPr>
            <p:grpSp>
              <p:nvGrpSpPr>
                <p:cNvPr id="104567" name="Group 211"/>
                <p:cNvGrpSpPr>
                  <a:grpSpLocks/>
                </p:cNvGrpSpPr>
                <p:nvPr/>
              </p:nvGrpSpPr>
              <p:grpSpPr bwMode="auto">
                <a:xfrm>
                  <a:off x="874" y="3751"/>
                  <a:ext cx="319" cy="117"/>
                  <a:chOff x="874" y="3751"/>
                  <a:chExt cx="319" cy="117"/>
                </a:xfrm>
              </p:grpSpPr>
              <p:sp>
                <p:nvSpPr>
                  <p:cNvPr id="104573" name="Freeform 212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183" cy="117"/>
                  </a:xfrm>
                  <a:custGeom>
                    <a:avLst/>
                    <a:gdLst>
                      <a:gd name="T0" fmla="*/ 183 w 1280"/>
                      <a:gd name="T1" fmla="*/ 36 h 815"/>
                      <a:gd name="T2" fmla="*/ 183 w 1280"/>
                      <a:gd name="T3" fmla="*/ 117 h 815"/>
                      <a:gd name="T4" fmla="*/ 0 w 1280"/>
                      <a:gd name="T5" fmla="*/ 57 h 815"/>
                      <a:gd name="T6" fmla="*/ 0 w 1280"/>
                      <a:gd name="T7" fmla="*/ 0 h 815"/>
                      <a:gd name="T8" fmla="*/ 183 w 1280"/>
                      <a:gd name="T9" fmla="*/ 36 h 8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0"/>
                      <a:gd name="T16" fmla="*/ 0 h 815"/>
                      <a:gd name="T17" fmla="*/ 1280 w 1280"/>
                      <a:gd name="T18" fmla="*/ 815 h 8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0" h="815">
                        <a:moveTo>
                          <a:pt x="1280" y="250"/>
                        </a:moveTo>
                        <a:lnTo>
                          <a:pt x="1280" y="815"/>
                        </a:lnTo>
                        <a:lnTo>
                          <a:pt x="0" y="399"/>
                        </a:lnTo>
                        <a:lnTo>
                          <a:pt x="0" y="0"/>
                        </a:lnTo>
                        <a:lnTo>
                          <a:pt x="1280" y="2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574" name="Freeform 213"/>
                  <p:cNvSpPr>
                    <a:spLocks/>
                  </p:cNvSpPr>
                  <p:nvPr/>
                </p:nvSpPr>
                <p:spPr bwMode="auto">
                  <a:xfrm>
                    <a:off x="1057" y="3779"/>
                    <a:ext cx="136" cy="89"/>
                  </a:xfrm>
                  <a:custGeom>
                    <a:avLst/>
                    <a:gdLst>
                      <a:gd name="T0" fmla="*/ 0 w 954"/>
                      <a:gd name="T1" fmla="*/ 8 h 620"/>
                      <a:gd name="T2" fmla="*/ 0 w 954"/>
                      <a:gd name="T3" fmla="*/ 89 h 620"/>
                      <a:gd name="T4" fmla="*/ 136 w 954"/>
                      <a:gd name="T5" fmla="*/ 69 h 620"/>
                      <a:gd name="T6" fmla="*/ 136 w 954"/>
                      <a:gd name="T7" fmla="*/ 0 h 620"/>
                      <a:gd name="T8" fmla="*/ 0 w 954"/>
                      <a:gd name="T9" fmla="*/ 8 h 6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4"/>
                      <a:gd name="T16" fmla="*/ 0 h 620"/>
                      <a:gd name="T17" fmla="*/ 954 w 954"/>
                      <a:gd name="T18" fmla="*/ 620 h 6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4" h="620">
                        <a:moveTo>
                          <a:pt x="0" y="55"/>
                        </a:moveTo>
                        <a:lnTo>
                          <a:pt x="0" y="620"/>
                        </a:lnTo>
                        <a:lnTo>
                          <a:pt x="954" y="481"/>
                        </a:lnTo>
                        <a:lnTo>
                          <a:pt x="954" y="0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575" name="Freeform 214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319" cy="36"/>
                  </a:xfrm>
                  <a:custGeom>
                    <a:avLst/>
                    <a:gdLst>
                      <a:gd name="T0" fmla="*/ 319 w 2234"/>
                      <a:gd name="T1" fmla="*/ 28 h 250"/>
                      <a:gd name="T2" fmla="*/ 181 w 2234"/>
                      <a:gd name="T3" fmla="*/ 36 h 250"/>
                      <a:gd name="T4" fmla="*/ 0 w 2234"/>
                      <a:gd name="T5" fmla="*/ 0 h 250"/>
                      <a:gd name="T6" fmla="*/ 134 w 2234"/>
                      <a:gd name="T7" fmla="*/ 0 h 250"/>
                      <a:gd name="T8" fmla="*/ 319 w 2234"/>
                      <a:gd name="T9" fmla="*/ 28 h 2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4"/>
                      <a:gd name="T16" fmla="*/ 0 h 250"/>
                      <a:gd name="T17" fmla="*/ 2234 w 2234"/>
                      <a:gd name="T18" fmla="*/ 250 h 2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4" h="250">
                        <a:moveTo>
                          <a:pt x="2234" y="195"/>
                        </a:moveTo>
                        <a:lnTo>
                          <a:pt x="1271" y="250"/>
                        </a:lnTo>
                        <a:lnTo>
                          <a:pt x="0" y="0"/>
                        </a:lnTo>
                        <a:lnTo>
                          <a:pt x="935" y="0"/>
                        </a:lnTo>
                        <a:lnTo>
                          <a:pt x="2234" y="19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104568" name="Freeform 215"/>
                <p:cNvSpPr>
                  <a:spLocks/>
                </p:cNvSpPr>
                <p:nvPr/>
              </p:nvSpPr>
              <p:spPr bwMode="auto">
                <a:xfrm>
                  <a:off x="974" y="3742"/>
                  <a:ext cx="115" cy="33"/>
                </a:xfrm>
                <a:custGeom>
                  <a:avLst/>
                  <a:gdLst>
                    <a:gd name="T0" fmla="*/ 115 w 810"/>
                    <a:gd name="T1" fmla="*/ 19 h 233"/>
                    <a:gd name="T2" fmla="*/ 115 w 810"/>
                    <a:gd name="T3" fmla="*/ 30 h 233"/>
                    <a:gd name="T4" fmla="*/ 61 w 810"/>
                    <a:gd name="T5" fmla="*/ 33 h 233"/>
                    <a:gd name="T6" fmla="*/ 0 w 810"/>
                    <a:gd name="T7" fmla="*/ 21 h 233"/>
                    <a:gd name="T8" fmla="*/ 0 w 810"/>
                    <a:gd name="T9" fmla="*/ 0 h 233"/>
                    <a:gd name="T10" fmla="*/ 115 w 810"/>
                    <a:gd name="T11" fmla="*/ 19 h 2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0"/>
                    <a:gd name="T19" fmla="*/ 0 h 233"/>
                    <a:gd name="T20" fmla="*/ 810 w 810"/>
                    <a:gd name="T21" fmla="*/ 233 h 2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0" h="233">
                      <a:moveTo>
                        <a:pt x="810" y="132"/>
                      </a:moveTo>
                      <a:lnTo>
                        <a:pt x="810" y="209"/>
                      </a:lnTo>
                      <a:lnTo>
                        <a:pt x="433" y="233"/>
                      </a:lnTo>
                      <a:lnTo>
                        <a:pt x="0" y="149"/>
                      </a:lnTo>
                      <a:lnTo>
                        <a:pt x="0" y="0"/>
                      </a:lnTo>
                      <a:lnTo>
                        <a:pt x="810" y="13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104569" name="Group 216"/>
                <p:cNvGrpSpPr>
                  <a:grpSpLocks/>
                </p:cNvGrpSpPr>
                <p:nvPr/>
              </p:nvGrpSpPr>
              <p:grpSpPr bwMode="auto">
                <a:xfrm>
                  <a:off x="910" y="3601"/>
                  <a:ext cx="259" cy="167"/>
                  <a:chOff x="910" y="3601"/>
                  <a:chExt cx="259" cy="167"/>
                </a:xfrm>
              </p:grpSpPr>
              <p:sp>
                <p:nvSpPr>
                  <p:cNvPr id="104570" name="Freeform 217"/>
                  <p:cNvSpPr>
                    <a:spLocks/>
                  </p:cNvSpPr>
                  <p:nvPr/>
                </p:nvSpPr>
                <p:spPr bwMode="auto">
                  <a:xfrm>
                    <a:off x="910" y="3601"/>
                    <a:ext cx="148" cy="163"/>
                  </a:xfrm>
                  <a:custGeom>
                    <a:avLst/>
                    <a:gdLst>
                      <a:gd name="T0" fmla="*/ 127 w 1035"/>
                      <a:gd name="T1" fmla="*/ 163 h 1139"/>
                      <a:gd name="T2" fmla="*/ 148 w 1035"/>
                      <a:gd name="T3" fmla="*/ 5 h 1139"/>
                      <a:gd name="T4" fmla="*/ 21 w 1035"/>
                      <a:gd name="T5" fmla="*/ 0 h 1139"/>
                      <a:gd name="T6" fmla="*/ 0 w 1035"/>
                      <a:gd name="T7" fmla="*/ 140 h 1139"/>
                      <a:gd name="T8" fmla="*/ 127 w 1035"/>
                      <a:gd name="T9" fmla="*/ 163 h 11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35"/>
                      <a:gd name="T16" fmla="*/ 0 h 1139"/>
                      <a:gd name="T17" fmla="*/ 1035 w 1035"/>
                      <a:gd name="T18" fmla="*/ 1139 h 11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35" h="1139">
                        <a:moveTo>
                          <a:pt x="891" y="1139"/>
                        </a:moveTo>
                        <a:lnTo>
                          <a:pt x="1035" y="37"/>
                        </a:lnTo>
                        <a:lnTo>
                          <a:pt x="146" y="0"/>
                        </a:lnTo>
                        <a:lnTo>
                          <a:pt x="0" y="981"/>
                        </a:lnTo>
                        <a:lnTo>
                          <a:pt x="891" y="113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571" name="Freeform 218"/>
                  <p:cNvSpPr>
                    <a:spLocks/>
                  </p:cNvSpPr>
                  <p:nvPr/>
                </p:nvSpPr>
                <p:spPr bwMode="auto">
                  <a:xfrm>
                    <a:off x="1038" y="3606"/>
                    <a:ext cx="131" cy="162"/>
                  </a:xfrm>
                  <a:custGeom>
                    <a:avLst/>
                    <a:gdLst>
                      <a:gd name="T0" fmla="*/ 21 w 916"/>
                      <a:gd name="T1" fmla="*/ 0 h 1131"/>
                      <a:gd name="T2" fmla="*/ 131 w 916"/>
                      <a:gd name="T3" fmla="*/ 36 h 1131"/>
                      <a:gd name="T4" fmla="*/ 115 w 916"/>
                      <a:gd name="T5" fmla="*/ 162 h 1131"/>
                      <a:gd name="T6" fmla="*/ 0 w 916"/>
                      <a:gd name="T7" fmla="*/ 158 h 1131"/>
                      <a:gd name="T8" fmla="*/ 21 w 916"/>
                      <a:gd name="T9" fmla="*/ 0 h 11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16"/>
                      <a:gd name="T16" fmla="*/ 0 h 1131"/>
                      <a:gd name="T17" fmla="*/ 916 w 916"/>
                      <a:gd name="T18" fmla="*/ 1131 h 11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16" h="1131">
                        <a:moveTo>
                          <a:pt x="144" y="0"/>
                        </a:moveTo>
                        <a:lnTo>
                          <a:pt x="916" y="252"/>
                        </a:lnTo>
                        <a:lnTo>
                          <a:pt x="807" y="1131"/>
                        </a:lnTo>
                        <a:lnTo>
                          <a:pt x="0" y="1103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572" name="Freeform 219"/>
                  <p:cNvSpPr>
                    <a:spLocks/>
                  </p:cNvSpPr>
                  <p:nvPr/>
                </p:nvSpPr>
                <p:spPr bwMode="auto">
                  <a:xfrm>
                    <a:off x="928" y="3617"/>
                    <a:ext cx="106" cy="122"/>
                  </a:xfrm>
                  <a:custGeom>
                    <a:avLst/>
                    <a:gdLst>
                      <a:gd name="T0" fmla="*/ 106 w 742"/>
                      <a:gd name="T1" fmla="*/ 5 h 856"/>
                      <a:gd name="T2" fmla="*/ 91 w 742"/>
                      <a:gd name="T3" fmla="*/ 122 h 856"/>
                      <a:gd name="T4" fmla="*/ 0 w 742"/>
                      <a:gd name="T5" fmla="*/ 108 h 856"/>
                      <a:gd name="T6" fmla="*/ 15 w 742"/>
                      <a:gd name="T7" fmla="*/ 0 h 856"/>
                      <a:gd name="T8" fmla="*/ 106 w 742"/>
                      <a:gd name="T9" fmla="*/ 5 h 8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856"/>
                      <a:gd name="T17" fmla="*/ 742 w 742"/>
                      <a:gd name="T18" fmla="*/ 856 h 8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856">
                        <a:moveTo>
                          <a:pt x="742" y="38"/>
                        </a:moveTo>
                        <a:lnTo>
                          <a:pt x="636" y="856"/>
                        </a:lnTo>
                        <a:lnTo>
                          <a:pt x="0" y="760"/>
                        </a:lnTo>
                        <a:lnTo>
                          <a:pt x="108" y="0"/>
                        </a:lnTo>
                        <a:lnTo>
                          <a:pt x="742" y="38"/>
                        </a:lnTo>
                        <a:close/>
                      </a:path>
                    </a:pathLst>
                  </a:custGeom>
                  <a:solidFill>
                    <a:srgbClr val="0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104559" name="Group 220"/>
              <p:cNvGrpSpPr>
                <a:grpSpLocks/>
              </p:cNvGrpSpPr>
              <p:nvPr/>
            </p:nvGrpSpPr>
            <p:grpSpPr bwMode="auto">
              <a:xfrm>
                <a:off x="887" y="3764"/>
                <a:ext cx="104" cy="76"/>
                <a:chOff x="887" y="3764"/>
                <a:chExt cx="104" cy="76"/>
              </a:xfrm>
            </p:grpSpPr>
            <p:sp>
              <p:nvSpPr>
                <p:cNvPr id="104560" name="Freeform 221"/>
                <p:cNvSpPr>
                  <a:spLocks/>
                </p:cNvSpPr>
                <p:nvPr/>
              </p:nvSpPr>
              <p:spPr bwMode="auto">
                <a:xfrm>
                  <a:off x="887" y="3764"/>
                  <a:ext cx="104" cy="76"/>
                </a:xfrm>
                <a:custGeom>
                  <a:avLst/>
                  <a:gdLst>
                    <a:gd name="T0" fmla="*/ 0 w 728"/>
                    <a:gd name="T1" fmla="*/ 0 h 531"/>
                    <a:gd name="T2" fmla="*/ 104 w 728"/>
                    <a:gd name="T3" fmla="*/ 23 h 531"/>
                    <a:gd name="T4" fmla="*/ 104 w 728"/>
                    <a:gd name="T5" fmla="*/ 76 h 531"/>
                    <a:gd name="T6" fmla="*/ 0 w 728"/>
                    <a:gd name="T7" fmla="*/ 43 h 531"/>
                    <a:gd name="T8" fmla="*/ 0 w 728"/>
                    <a:gd name="T9" fmla="*/ 0 h 5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8"/>
                    <a:gd name="T16" fmla="*/ 0 h 531"/>
                    <a:gd name="T17" fmla="*/ 728 w 728"/>
                    <a:gd name="T18" fmla="*/ 531 h 5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8" h="531">
                      <a:moveTo>
                        <a:pt x="0" y="0"/>
                      </a:moveTo>
                      <a:lnTo>
                        <a:pt x="728" y="160"/>
                      </a:lnTo>
                      <a:lnTo>
                        <a:pt x="728" y="531"/>
                      </a:lnTo>
                      <a:lnTo>
                        <a:pt x="0" y="2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61" name="Line 222"/>
                <p:cNvSpPr>
                  <a:spLocks noChangeShapeType="1"/>
                </p:cNvSpPr>
                <p:nvPr/>
              </p:nvSpPr>
              <p:spPr bwMode="auto">
                <a:xfrm flipH="1" flipV="1">
                  <a:off x="896" y="3783"/>
                  <a:ext cx="28" cy="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62" name="Line 223"/>
                <p:cNvSpPr>
                  <a:spLocks noChangeShapeType="1"/>
                </p:cNvSpPr>
                <p:nvPr/>
              </p:nvSpPr>
              <p:spPr bwMode="auto">
                <a:xfrm>
                  <a:off x="938" y="3792"/>
                  <a:ext cx="36" cy="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63" name="Line 224"/>
                <p:cNvSpPr>
                  <a:spLocks noChangeShapeType="1"/>
                </p:cNvSpPr>
                <p:nvPr/>
              </p:nvSpPr>
              <p:spPr bwMode="auto">
                <a:xfrm>
                  <a:off x="931" y="3773"/>
                  <a:ext cx="1" cy="49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64" name="Line 225"/>
                <p:cNvSpPr>
                  <a:spLocks noChangeShapeType="1"/>
                </p:cNvSpPr>
                <p:nvPr/>
              </p:nvSpPr>
              <p:spPr bwMode="auto">
                <a:xfrm>
                  <a:off x="981" y="3785"/>
                  <a:ext cx="1" cy="5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65" name="Line 226"/>
                <p:cNvSpPr>
                  <a:spLocks noChangeShapeType="1"/>
                </p:cNvSpPr>
                <p:nvPr/>
              </p:nvSpPr>
              <p:spPr bwMode="auto">
                <a:xfrm>
                  <a:off x="888" y="3783"/>
                  <a:ext cx="94" cy="24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66" name="Line 227"/>
                <p:cNvSpPr>
                  <a:spLocks noChangeShapeType="1"/>
                </p:cNvSpPr>
                <p:nvPr/>
              </p:nvSpPr>
              <p:spPr bwMode="auto">
                <a:xfrm flipH="1" flipV="1">
                  <a:off x="887" y="3776"/>
                  <a:ext cx="95" cy="2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4526" name="Group 228"/>
            <p:cNvGrpSpPr>
              <a:grpSpLocks/>
            </p:cNvGrpSpPr>
            <p:nvPr/>
          </p:nvGrpSpPr>
          <p:grpSpPr bwMode="auto">
            <a:xfrm>
              <a:off x="780" y="3766"/>
              <a:ext cx="249" cy="130"/>
              <a:chOff x="780" y="3766"/>
              <a:chExt cx="249" cy="130"/>
            </a:xfrm>
          </p:grpSpPr>
          <p:grpSp>
            <p:nvGrpSpPr>
              <p:cNvPr id="104527" name="Group 229"/>
              <p:cNvGrpSpPr>
                <a:grpSpLocks/>
              </p:cNvGrpSpPr>
              <p:nvPr/>
            </p:nvGrpSpPr>
            <p:grpSpPr bwMode="auto">
              <a:xfrm>
                <a:off x="973" y="3836"/>
                <a:ext cx="40" cy="31"/>
                <a:chOff x="973" y="3836"/>
                <a:chExt cx="40" cy="31"/>
              </a:xfrm>
            </p:grpSpPr>
            <p:sp>
              <p:nvSpPr>
                <p:cNvPr id="104556" name="Freeform 230"/>
                <p:cNvSpPr>
                  <a:spLocks/>
                </p:cNvSpPr>
                <p:nvPr/>
              </p:nvSpPr>
              <p:spPr bwMode="auto">
                <a:xfrm>
                  <a:off x="1001" y="3836"/>
                  <a:ext cx="12" cy="31"/>
                </a:xfrm>
                <a:custGeom>
                  <a:avLst/>
                  <a:gdLst>
                    <a:gd name="T0" fmla="*/ 8 w 82"/>
                    <a:gd name="T1" fmla="*/ 0 h 215"/>
                    <a:gd name="T2" fmla="*/ 12 w 82"/>
                    <a:gd name="T3" fmla="*/ 29 h 215"/>
                    <a:gd name="T4" fmla="*/ 4 w 82"/>
                    <a:gd name="T5" fmla="*/ 31 h 215"/>
                    <a:gd name="T6" fmla="*/ 0 w 82"/>
                    <a:gd name="T7" fmla="*/ 1 h 215"/>
                    <a:gd name="T8" fmla="*/ 8 w 82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215"/>
                    <a:gd name="T17" fmla="*/ 82 w 82"/>
                    <a:gd name="T18" fmla="*/ 215 h 2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215">
                      <a:moveTo>
                        <a:pt x="58" y="0"/>
                      </a:moveTo>
                      <a:lnTo>
                        <a:pt x="82" y="201"/>
                      </a:lnTo>
                      <a:lnTo>
                        <a:pt x="24" y="215"/>
                      </a:lnTo>
                      <a:lnTo>
                        <a:pt x="0" y="1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57" name="Freeform 231"/>
                <p:cNvSpPr>
                  <a:spLocks/>
                </p:cNvSpPr>
                <p:nvPr/>
              </p:nvSpPr>
              <p:spPr bwMode="auto">
                <a:xfrm>
                  <a:off x="973" y="3840"/>
                  <a:ext cx="32" cy="27"/>
                </a:xfrm>
                <a:custGeom>
                  <a:avLst/>
                  <a:gdLst>
                    <a:gd name="T0" fmla="*/ 29 w 225"/>
                    <a:gd name="T1" fmla="*/ 1 h 187"/>
                    <a:gd name="T2" fmla="*/ 32 w 225"/>
                    <a:gd name="T3" fmla="*/ 27 h 187"/>
                    <a:gd name="T4" fmla="*/ 0 w 225"/>
                    <a:gd name="T5" fmla="*/ 13 h 187"/>
                    <a:gd name="T6" fmla="*/ 13 w 225"/>
                    <a:gd name="T7" fmla="*/ 10 h 187"/>
                    <a:gd name="T8" fmla="*/ 24 w 225"/>
                    <a:gd name="T9" fmla="*/ 15 h 187"/>
                    <a:gd name="T10" fmla="*/ 20 w 225"/>
                    <a:gd name="T11" fmla="*/ 0 h 187"/>
                    <a:gd name="T12" fmla="*/ 29 w 225"/>
                    <a:gd name="T13" fmla="*/ 1 h 1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5"/>
                    <a:gd name="T22" fmla="*/ 0 h 187"/>
                    <a:gd name="T23" fmla="*/ 225 w 225"/>
                    <a:gd name="T24" fmla="*/ 187 h 1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5" h="187">
                      <a:moveTo>
                        <a:pt x="205" y="7"/>
                      </a:moveTo>
                      <a:lnTo>
                        <a:pt x="225" y="187"/>
                      </a:lnTo>
                      <a:lnTo>
                        <a:pt x="0" y="93"/>
                      </a:lnTo>
                      <a:lnTo>
                        <a:pt x="89" y="66"/>
                      </a:lnTo>
                      <a:lnTo>
                        <a:pt x="167" y="107"/>
                      </a:lnTo>
                      <a:lnTo>
                        <a:pt x="143" y="0"/>
                      </a:lnTo>
                      <a:lnTo>
                        <a:pt x="205" y="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4528" name="Group 232"/>
              <p:cNvGrpSpPr>
                <a:grpSpLocks/>
              </p:cNvGrpSpPr>
              <p:nvPr/>
            </p:nvGrpSpPr>
            <p:grpSpPr bwMode="auto">
              <a:xfrm>
                <a:off x="780" y="3766"/>
                <a:ext cx="249" cy="130"/>
                <a:chOff x="780" y="3766"/>
                <a:chExt cx="249" cy="130"/>
              </a:xfrm>
            </p:grpSpPr>
            <p:sp>
              <p:nvSpPr>
                <p:cNvPr id="104529" name="Freeform 233"/>
                <p:cNvSpPr>
                  <a:spLocks/>
                </p:cNvSpPr>
                <p:nvPr/>
              </p:nvSpPr>
              <p:spPr bwMode="auto">
                <a:xfrm>
                  <a:off x="781" y="3766"/>
                  <a:ext cx="244" cy="115"/>
                </a:xfrm>
                <a:custGeom>
                  <a:avLst/>
                  <a:gdLst>
                    <a:gd name="T0" fmla="*/ 244 w 1708"/>
                    <a:gd name="T1" fmla="*/ 49 h 805"/>
                    <a:gd name="T2" fmla="*/ 127 w 1708"/>
                    <a:gd name="T3" fmla="*/ 115 h 805"/>
                    <a:gd name="T4" fmla="*/ 0 w 1708"/>
                    <a:gd name="T5" fmla="*/ 50 h 805"/>
                    <a:gd name="T6" fmla="*/ 97 w 1708"/>
                    <a:gd name="T7" fmla="*/ 0 h 805"/>
                    <a:gd name="T8" fmla="*/ 244 w 1708"/>
                    <a:gd name="T9" fmla="*/ 49 h 8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8"/>
                    <a:gd name="T16" fmla="*/ 0 h 805"/>
                    <a:gd name="T17" fmla="*/ 1708 w 1708"/>
                    <a:gd name="T18" fmla="*/ 805 h 8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8" h="805">
                      <a:moveTo>
                        <a:pt x="1708" y="343"/>
                      </a:moveTo>
                      <a:lnTo>
                        <a:pt x="890" y="805"/>
                      </a:lnTo>
                      <a:lnTo>
                        <a:pt x="0" y="352"/>
                      </a:lnTo>
                      <a:lnTo>
                        <a:pt x="681" y="0"/>
                      </a:lnTo>
                      <a:lnTo>
                        <a:pt x="1708" y="34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0" name="Freeform 234"/>
                <p:cNvSpPr>
                  <a:spLocks/>
                </p:cNvSpPr>
                <p:nvPr/>
              </p:nvSpPr>
              <p:spPr bwMode="auto">
                <a:xfrm>
                  <a:off x="907" y="3814"/>
                  <a:ext cx="122" cy="81"/>
                </a:xfrm>
                <a:custGeom>
                  <a:avLst/>
                  <a:gdLst>
                    <a:gd name="T0" fmla="*/ 118 w 854"/>
                    <a:gd name="T1" fmla="*/ 0 h 569"/>
                    <a:gd name="T2" fmla="*/ 0 w 854"/>
                    <a:gd name="T3" fmla="*/ 67 h 569"/>
                    <a:gd name="T4" fmla="*/ 3 w 854"/>
                    <a:gd name="T5" fmla="*/ 81 h 569"/>
                    <a:gd name="T6" fmla="*/ 122 w 854"/>
                    <a:gd name="T7" fmla="*/ 13 h 569"/>
                    <a:gd name="T8" fmla="*/ 118 w 854"/>
                    <a:gd name="T9" fmla="*/ 0 h 5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4"/>
                    <a:gd name="T16" fmla="*/ 0 h 569"/>
                    <a:gd name="T17" fmla="*/ 854 w 854"/>
                    <a:gd name="T18" fmla="*/ 569 h 5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4" h="569">
                      <a:moveTo>
                        <a:pt x="824" y="0"/>
                      </a:moveTo>
                      <a:lnTo>
                        <a:pt x="0" y="472"/>
                      </a:lnTo>
                      <a:lnTo>
                        <a:pt x="23" y="569"/>
                      </a:lnTo>
                      <a:lnTo>
                        <a:pt x="854" y="90"/>
                      </a:lnTo>
                      <a:lnTo>
                        <a:pt x="824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1" name="Freeform 235"/>
                <p:cNvSpPr>
                  <a:spLocks/>
                </p:cNvSpPr>
                <p:nvPr/>
              </p:nvSpPr>
              <p:spPr bwMode="auto">
                <a:xfrm>
                  <a:off x="780" y="3816"/>
                  <a:ext cx="130" cy="80"/>
                </a:xfrm>
                <a:custGeom>
                  <a:avLst/>
                  <a:gdLst>
                    <a:gd name="T0" fmla="*/ 130 w 912"/>
                    <a:gd name="T1" fmla="*/ 80 h 559"/>
                    <a:gd name="T2" fmla="*/ 126 w 912"/>
                    <a:gd name="T3" fmla="*/ 65 h 559"/>
                    <a:gd name="T4" fmla="*/ 0 w 912"/>
                    <a:gd name="T5" fmla="*/ 0 h 559"/>
                    <a:gd name="T6" fmla="*/ 4 w 912"/>
                    <a:gd name="T7" fmla="*/ 12 h 559"/>
                    <a:gd name="T8" fmla="*/ 130 w 912"/>
                    <a:gd name="T9" fmla="*/ 80 h 5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2"/>
                    <a:gd name="T16" fmla="*/ 0 h 559"/>
                    <a:gd name="T17" fmla="*/ 912 w 912"/>
                    <a:gd name="T18" fmla="*/ 559 h 5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2" h="559">
                      <a:moveTo>
                        <a:pt x="912" y="559"/>
                      </a:moveTo>
                      <a:lnTo>
                        <a:pt x="885" y="455"/>
                      </a:lnTo>
                      <a:lnTo>
                        <a:pt x="0" y="0"/>
                      </a:lnTo>
                      <a:lnTo>
                        <a:pt x="30" y="82"/>
                      </a:lnTo>
                      <a:lnTo>
                        <a:pt x="912" y="559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2" name="Freeform 236"/>
                <p:cNvSpPr>
                  <a:spLocks/>
                </p:cNvSpPr>
                <p:nvPr/>
              </p:nvSpPr>
              <p:spPr bwMode="auto">
                <a:xfrm>
                  <a:off x="879" y="3820"/>
                  <a:ext cx="98" cy="51"/>
                </a:xfrm>
                <a:custGeom>
                  <a:avLst/>
                  <a:gdLst>
                    <a:gd name="T0" fmla="*/ 98 w 685"/>
                    <a:gd name="T1" fmla="*/ 13 h 355"/>
                    <a:gd name="T2" fmla="*/ 64 w 685"/>
                    <a:gd name="T3" fmla="*/ 0 h 355"/>
                    <a:gd name="T4" fmla="*/ 0 w 685"/>
                    <a:gd name="T5" fmla="*/ 36 h 355"/>
                    <a:gd name="T6" fmla="*/ 32 w 685"/>
                    <a:gd name="T7" fmla="*/ 51 h 355"/>
                    <a:gd name="T8" fmla="*/ 98 w 685"/>
                    <a:gd name="T9" fmla="*/ 13 h 3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5"/>
                    <a:gd name="T16" fmla="*/ 0 h 355"/>
                    <a:gd name="T17" fmla="*/ 685 w 685"/>
                    <a:gd name="T18" fmla="*/ 355 h 3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5" h="355">
                      <a:moveTo>
                        <a:pt x="685" y="92"/>
                      </a:moveTo>
                      <a:lnTo>
                        <a:pt x="448" y="0"/>
                      </a:lnTo>
                      <a:lnTo>
                        <a:pt x="0" y="248"/>
                      </a:lnTo>
                      <a:lnTo>
                        <a:pt x="227" y="355"/>
                      </a:lnTo>
                      <a:lnTo>
                        <a:pt x="685" y="92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3" name="Freeform 237"/>
                <p:cNvSpPr>
                  <a:spLocks/>
                </p:cNvSpPr>
                <p:nvPr/>
              </p:nvSpPr>
              <p:spPr bwMode="auto">
                <a:xfrm>
                  <a:off x="792" y="3784"/>
                  <a:ext cx="145" cy="68"/>
                </a:xfrm>
                <a:custGeom>
                  <a:avLst/>
                  <a:gdLst>
                    <a:gd name="T0" fmla="*/ 145 w 1012"/>
                    <a:gd name="T1" fmla="*/ 33 h 476"/>
                    <a:gd name="T2" fmla="*/ 82 w 1012"/>
                    <a:gd name="T3" fmla="*/ 68 h 476"/>
                    <a:gd name="T4" fmla="*/ 0 w 1012"/>
                    <a:gd name="T5" fmla="*/ 29 h 476"/>
                    <a:gd name="T6" fmla="*/ 59 w 1012"/>
                    <a:gd name="T7" fmla="*/ 0 h 476"/>
                    <a:gd name="T8" fmla="*/ 145 w 1012"/>
                    <a:gd name="T9" fmla="*/ 33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12"/>
                    <a:gd name="T16" fmla="*/ 0 h 476"/>
                    <a:gd name="T17" fmla="*/ 1012 w 1012"/>
                    <a:gd name="T18" fmla="*/ 476 h 4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12" h="476">
                      <a:moveTo>
                        <a:pt x="1012" y="231"/>
                      </a:moveTo>
                      <a:lnTo>
                        <a:pt x="571" y="476"/>
                      </a:lnTo>
                      <a:lnTo>
                        <a:pt x="0" y="204"/>
                      </a:lnTo>
                      <a:lnTo>
                        <a:pt x="414" y="0"/>
                      </a:lnTo>
                      <a:lnTo>
                        <a:pt x="1012" y="23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4" name="Freeform 238"/>
                <p:cNvSpPr>
                  <a:spLocks/>
                </p:cNvSpPr>
                <p:nvPr/>
              </p:nvSpPr>
              <p:spPr bwMode="auto">
                <a:xfrm>
                  <a:off x="853" y="3769"/>
                  <a:ext cx="160" cy="62"/>
                </a:xfrm>
                <a:custGeom>
                  <a:avLst/>
                  <a:gdLst>
                    <a:gd name="T0" fmla="*/ 127 w 1116"/>
                    <a:gd name="T1" fmla="*/ 62 h 435"/>
                    <a:gd name="T2" fmla="*/ 160 w 1116"/>
                    <a:gd name="T3" fmla="*/ 45 h 435"/>
                    <a:gd name="T4" fmla="*/ 26 w 1116"/>
                    <a:gd name="T5" fmla="*/ 0 h 435"/>
                    <a:gd name="T6" fmla="*/ 0 w 1116"/>
                    <a:gd name="T7" fmla="*/ 13 h 435"/>
                    <a:gd name="T8" fmla="*/ 127 w 1116"/>
                    <a:gd name="T9" fmla="*/ 62 h 4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16"/>
                    <a:gd name="T16" fmla="*/ 0 h 435"/>
                    <a:gd name="T17" fmla="*/ 1116 w 1116"/>
                    <a:gd name="T18" fmla="*/ 435 h 4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16" h="435">
                      <a:moveTo>
                        <a:pt x="884" y="435"/>
                      </a:moveTo>
                      <a:lnTo>
                        <a:pt x="1116" y="316"/>
                      </a:lnTo>
                      <a:lnTo>
                        <a:pt x="181" y="0"/>
                      </a:lnTo>
                      <a:lnTo>
                        <a:pt x="0" y="91"/>
                      </a:lnTo>
                      <a:lnTo>
                        <a:pt x="884" y="43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5" name="Line 239"/>
                <p:cNvSpPr>
                  <a:spLocks noChangeShapeType="1"/>
                </p:cNvSpPr>
                <p:nvPr/>
              </p:nvSpPr>
              <p:spPr bwMode="auto">
                <a:xfrm flipH="1" flipV="1">
                  <a:off x="872" y="3772"/>
                  <a:ext cx="138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6" name="Line 240"/>
                <p:cNvSpPr>
                  <a:spLocks noChangeShapeType="1"/>
                </p:cNvSpPr>
                <p:nvPr/>
              </p:nvSpPr>
              <p:spPr bwMode="auto">
                <a:xfrm flipH="1" flipV="1">
                  <a:off x="865" y="3776"/>
                  <a:ext cx="133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7" name="Line 241"/>
                <p:cNvSpPr>
                  <a:spLocks noChangeShapeType="1"/>
                </p:cNvSpPr>
                <p:nvPr/>
              </p:nvSpPr>
              <p:spPr bwMode="auto">
                <a:xfrm flipH="1" flipV="1">
                  <a:off x="860" y="3779"/>
                  <a:ext cx="130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8" name="Line 242"/>
                <p:cNvSpPr>
                  <a:spLocks noChangeShapeType="1"/>
                </p:cNvSpPr>
                <p:nvPr/>
              </p:nvSpPr>
              <p:spPr bwMode="auto">
                <a:xfrm flipH="1" flipV="1">
                  <a:off x="843" y="3788"/>
                  <a:ext cx="12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39" name="Line 243"/>
                <p:cNvSpPr>
                  <a:spLocks noChangeShapeType="1"/>
                </p:cNvSpPr>
                <p:nvPr/>
              </p:nvSpPr>
              <p:spPr bwMode="auto">
                <a:xfrm flipH="1" flipV="1">
                  <a:off x="834" y="3794"/>
                  <a:ext cx="126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0" name="Line 244"/>
                <p:cNvSpPr>
                  <a:spLocks noChangeShapeType="1"/>
                </p:cNvSpPr>
                <p:nvPr/>
              </p:nvSpPr>
              <p:spPr bwMode="auto">
                <a:xfrm flipH="1" flipV="1">
                  <a:off x="829" y="3799"/>
                  <a:ext cx="11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1" name="Line 245"/>
                <p:cNvSpPr>
                  <a:spLocks noChangeShapeType="1"/>
                </p:cNvSpPr>
                <p:nvPr/>
              </p:nvSpPr>
              <p:spPr bwMode="auto">
                <a:xfrm flipH="1" flipV="1">
                  <a:off x="820" y="3804"/>
                  <a:ext cx="11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2" name="Line 246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3811"/>
                  <a:ext cx="111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3" name="Line 247"/>
                <p:cNvSpPr>
                  <a:spLocks noChangeShapeType="1"/>
                </p:cNvSpPr>
                <p:nvPr/>
              </p:nvSpPr>
              <p:spPr bwMode="auto">
                <a:xfrm flipH="1">
                  <a:off x="901" y="3829"/>
                  <a:ext cx="65" cy="3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4" name="Line 248"/>
                <p:cNvSpPr>
                  <a:spLocks noChangeShapeType="1"/>
                </p:cNvSpPr>
                <p:nvPr/>
              </p:nvSpPr>
              <p:spPr bwMode="auto">
                <a:xfrm flipH="1">
                  <a:off x="889" y="3824"/>
                  <a:ext cx="64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5" name="Line 249"/>
                <p:cNvSpPr>
                  <a:spLocks noChangeShapeType="1"/>
                </p:cNvSpPr>
                <p:nvPr/>
              </p:nvSpPr>
              <p:spPr bwMode="auto">
                <a:xfrm flipH="1">
                  <a:off x="862" y="3813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6" name="Line 250"/>
                <p:cNvSpPr>
                  <a:spLocks noChangeShapeType="1"/>
                </p:cNvSpPr>
                <p:nvPr/>
              </p:nvSpPr>
              <p:spPr bwMode="auto">
                <a:xfrm flipH="1">
                  <a:off x="847" y="3807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7" name="Line 251"/>
                <p:cNvSpPr>
                  <a:spLocks noChangeShapeType="1"/>
                </p:cNvSpPr>
                <p:nvPr/>
              </p:nvSpPr>
              <p:spPr bwMode="auto">
                <a:xfrm flipH="1">
                  <a:off x="834" y="3801"/>
                  <a:ext cx="60" cy="3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8" name="Line 252"/>
                <p:cNvSpPr>
                  <a:spLocks noChangeShapeType="1"/>
                </p:cNvSpPr>
                <p:nvPr/>
              </p:nvSpPr>
              <p:spPr bwMode="auto">
                <a:xfrm flipH="1">
                  <a:off x="822" y="3796"/>
                  <a:ext cx="59" cy="3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49" name="Line 253"/>
                <p:cNvSpPr>
                  <a:spLocks noChangeShapeType="1"/>
                </p:cNvSpPr>
                <p:nvPr/>
              </p:nvSpPr>
              <p:spPr bwMode="auto">
                <a:xfrm flipH="1">
                  <a:off x="809" y="3790"/>
                  <a:ext cx="59" cy="3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50" name="Line 254"/>
                <p:cNvSpPr>
                  <a:spLocks noChangeShapeType="1"/>
                </p:cNvSpPr>
                <p:nvPr/>
              </p:nvSpPr>
              <p:spPr bwMode="auto">
                <a:xfrm flipH="1">
                  <a:off x="962" y="380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51" name="Line 255"/>
                <p:cNvSpPr>
                  <a:spLocks noChangeShapeType="1"/>
                </p:cNvSpPr>
                <p:nvPr/>
              </p:nvSpPr>
              <p:spPr bwMode="auto">
                <a:xfrm flipH="1">
                  <a:off x="944" y="3801"/>
                  <a:ext cx="29" cy="1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52" name="Line 256"/>
                <p:cNvSpPr>
                  <a:spLocks noChangeShapeType="1"/>
                </p:cNvSpPr>
                <p:nvPr/>
              </p:nvSpPr>
              <p:spPr bwMode="auto">
                <a:xfrm flipH="1">
                  <a:off x="925" y="3795"/>
                  <a:ext cx="28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53" name="Line 257"/>
                <p:cNvSpPr>
                  <a:spLocks noChangeShapeType="1"/>
                </p:cNvSpPr>
                <p:nvPr/>
              </p:nvSpPr>
              <p:spPr bwMode="auto">
                <a:xfrm flipH="1">
                  <a:off x="907" y="378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54" name="Line 258"/>
                <p:cNvSpPr>
                  <a:spLocks noChangeShapeType="1"/>
                </p:cNvSpPr>
                <p:nvPr/>
              </p:nvSpPr>
              <p:spPr bwMode="auto">
                <a:xfrm flipH="1">
                  <a:off x="890" y="3782"/>
                  <a:ext cx="26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55" name="Line 259"/>
                <p:cNvSpPr>
                  <a:spLocks noChangeShapeType="1"/>
                </p:cNvSpPr>
                <p:nvPr/>
              </p:nvSpPr>
              <p:spPr bwMode="auto">
                <a:xfrm flipH="1">
                  <a:off x="870" y="3775"/>
                  <a:ext cx="27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grpSp>
        <p:nvGrpSpPr>
          <p:cNvPr id="104466" name="Group 260"/>
          <p:cNvGrpSpPr>
            <a:grpSpLocks/>
          </p:cNvGrpSpPr>
          <p:nvPr/>
        </p:nvGrpSpPr>
        <p:grpSpPr bwMode="auto">
          <a:xfrm>
            <a:off x="2033588" y="4106863"/>
            <a:ext cx="536575" cy="396875"/>
            <a:chOff x="780" y="3601"/>
            <a:chExt cx="413" cy="295"/>
          </a:xfrm>
        </p:grpSpPr>
        <p:grpSp>
          <p:nvGrpSpPr>
            <p:cNvPr id="104474" name="Group 261"/>
            <p:cNvGrpSpPr>
              <a:grpSpLocks/>
            </p:cNvGrpSpPr>
            <p:nvPr/>
          </p:nvGrpSpPr>
          <p:grpSpPr bwMode="auto">
            <a:xfrm>
              <a:off x="874" y="3601"/>
              <a:ext cx="319" cy="267"/>
              <a:chOff x="874" y="3601"/>
              <a:chExt cx="319" cy="267"/>
            </a:xfrm>
          </p:grpSpPr>
          <p:grpSp>
            <p:nvGrpSpPr>
              <p:cNvPr id="104507" name="Group 262"/>
              <p:cNvGrpSpPr>
                <a:grpSpLocks/>
              </p:cNvGrpSpPr>
              <p:nvPr/>
            </p:nvGrpSpPr>
            <p:grpSpPr bwMode="auto">
              <a:xfrm>
                <a:off x="874" y="3601"/>
                <a:ext cx="319" cy="267"/>
                <a:chOff x="874" y="3601"/>
                <a:chExt cx="319" cy="267"/>
              </a:xfrm>
            </p:grpSpPr>
            <p:grpSp>
              <p:nvGrpSpPr>
                <p:cNvPr id="104516" name="Group 263"/>
                <p:cNvGrpSpPr>
                  <a:grpSpLocks/>
                </p:cNvGrpSpPr>
                <p:nvPr/>
              </p:nvGrpSpPr>
              <p:grpSpPr bwMode="auto">
                <a:xfrm>
                  <a:off x="874" y="3751"/>
                  <a:ext cx="319" cy="117"/>
                  <a:chOff x="874" y="3751"/>
                  <a:chExt cx="319" cy="117"/>
                </a:xfrm>
              </p:grpSpPr>
              <p:sp>
                <p:nvSpPr>
                  <p:cNvPr id="104522" name="Freeform 264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183" cy="117"/>
                  </a:xfrm>
                  <a:custGeom>
                    <a:avLst/>
                    <a:gdLst>
                      <a:gd name="T0" fmla="*/ 183 w 1280"/>
                      <a:gd name="T1" fmla="*/ 36 h 815"/>
                      <a:gd name="T2" fmla="*/ 183 w 1280"/>
                      <a:gd name="T3" fmla="*/ 117 h 815"/>
                      <a:gd name="T4" fmla="*/ 0 w 1280"/>
                      <a:gd name="T5" fmla="*/ 57 h 815"/>
                      <a:gd name="T6" fmla="*/ 0 w 1280"/>
                      <a:gd name="T7" fmla="*/ 0 h 815"/>
                      <a:gd name="T8" fmla="*/ 183 w 1280"/>
                      <a:gd name="T9" fmla="*/ 36 h 81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280"/>
                      <a:gd name="T16" fmla="*/ 0 h 815"/>
                      <a:gd name="T17" fmla="*/ 1280 w 1280"/>
                      <a:gd name="T18" fmla="*/ 815 h 81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280" h="815">
                        <a:moveTo>
                          <a:pt x="1280" y="250"/>
                        </a:moveTo>
                        <a:lnTo>
                          <a:pt x="1280" y="815"/>
                        </a:lnTo>
                        <a:lnTo>
                          <a:pt x="0" y="399"/>
                        </a:lnTo>
                        <a:lnTo>
                          <a:pt x="0" y="0"/>
                        </a:lnTo>
                        <a:lnTo>
                          <a:pt x="1280" y="250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523" name="Freeform 265"/>
                  <p:cNvSpPr>
                    <a:spLocks/>
                  </p:cNvSpPr>
                  <p:nvPr/>
                </p:nvSpPr>
                <p:spPr bwMode="auto">
                  <a:xfrm>
                    <a:off x="1057" y="3779"/>
                    <a:ext cx="136" cy="89"/>
                  </a:xfrm>
                  <a:custGeom>
                    <a:avLst/>
                    <a:gdLst>
                      <a:gd name="T0" fmla="*/ 0 w 954"/>
                      <a:gd name="T1" fmla="*/ 8 h 620"/>
                      <a:gd name="T2" fmla="*/ 0 w 954"/>
                      <a:gd name="T3" fmla="*/ 89 h 620"/>
                      <a:gd name="T4" fmla="*/ 136 w 954"/>
                      <a:gd name="T5" fmla="*/ 69 h 620"/>
                      <a:gd name="T6" fmla="*/ 136 w 954"/>
                      <a:gd name="T7" fmla="*/ 0 h 620"/>
                      <a:gd name="T8" fmla="*/ 0 w 954"/>
                      <a:gd name="T9" fmla="*/ 8 h 62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4"/>
                      <a:gd name="T16" fmla="*/ 0 h 620"/>
                      <a:gd name="T17" fmla="*/ 954 w 954"/>
                      <a:gd name="T18" fmla="*/ 620 h 62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4" h="620">
                        <a:moveTo>
                          <a:pt x="0" y="55"/>
                        </a:moveTo>
                        <a:lnTo>
                          <a:pt x="0" y="620"/>
                        </a:lnTo>
                        <a:lnTo>
                          <a:pt x="954" y="481"/>
                        </a:lnTo>
                        <a:lnTo>
                          <a:pt x="954" y="0"/>
                        </a:lnTo>
                        <a:lnTo>
                          <a:pt x="0" y="55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524" name="Freeform 266"/>
                  <p:cNvSpPr>
                    <a:spLocks/>
                  </p:cNvSpPr>
                  <p:nvPr/>
                </p:nvSpPr>
                <p:spPr bwMode="auto">
                  <a:xfrm>
                    <a:off x="874" y="3751"/>
                    <a:ext cx="319" cy="36"/>
                  </a:xfrm>
                  <a:custGeom>
                    <a:avLst/>
                    <a:gdLst>
                      <a:gd name="T0" fmla="*/ 319 w 2234"/>
                      <a:gd name="T1" fmla="*/ 28 h 250"/>
                      <a:gd name="T2" fmla="*/ 181 w 2234"/>
                      <a:gd name="T3" fmla="*/ 36 h 250"/>
                      <a:gd name="T4" fmla="*/ 0 w 2234"/>
                      <a:gd name="T5" fmla="*/ 0 h 250"/>
                      <a:gd name="T6" fmla="*/ 134 w 2234"/>
                      <a:gd name="T7" fmla="*/ 0 h 250"/>
                      <a:gd name="T8" fmla="*/ 319 w 2234"/>
                      <a:gd name="T9" fmla="*/ 28 h 25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4"/>
                      <a:gd name="T16" fmla="*/ 0 h 250"/>
                      <a:gd name="T17" fmla="*/ 2234 w 2234"/>
                      <a:gd name="T18" fmla="*/ 250 h 25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4" h="250">
                        <a:moveTo>
                          <a:pt x="2234" y="195"/>
                        </a:moveTo>
                        <a:lnTo>
                          <a:pt x="1271" y="250"/>
                        </a:lnTo>
                        <a:lnTo>
                          <a:pt x="0" y="0"/>
                        </a:lnTo>
                        <a:lnTo>
                          <a:pt x="935" y="0"/>
                        </a:lnTo>
                        <a:lnTo>
                          <a:pt x="2234" y="195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sp>
              <p:nvSpPr>
                <p:cNvPr id="104517" name="Freeform 267"/>
                <p:cNvSpPr>
                  <a:spLocks/>
                </p:cNvSpPr>
                <p:nvPr/>
              </p:nvSpPr>
              <p:spPr bwMode="auto">
                <a:xfrm>
                  <a:off x="974" y="3742"/>
                  <a:ext cx="115" cy="33"/>
                </a:xfrm>
                <a:custGeom>
                  <a:avLst/>
                  <a:gdLst>
                    <a:gd name="T0" fmla="*/ 115 w 810"/>
                    <a:gd name="T1" fmla="*/ 19 h 233"/>
                    <a:gd name="T2" fmla="*/ 115 w 810"/>
                    <a:gd name="T3" fmla="*/ 30 h 233"/>
                    <a:gd name="T4" fmla="*/ 61 w 810"/>
                    <a:gd name="T5" fmla="*/ 33 h 233"/>
                    <a:gd name="T6" fmla="*/ 0 w 810"/>
                    <a:gd name="T7" fmla="*/ 21 h 233"/>
                    <a:gd name="T8" fmla="*/ 0 w 810"/>
                    <a:gd name="T9" fmla="*/ 0 h 233"/>
                    <a:gd name="T10" fmla="*/ 115 w 810"/>
                    <a:gd name="T11" fmla="*/ 19 h 233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810"/>
                    <a:gd name="T19" fmla="*/ 0 h 233"/>
                    <a:gd name="T20" fmla="*/ 810 w 810"/>
                    <a:gd name="T21" fmla="*/ 233 h 233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810" h="233">
                      <a:moveTo>
                        <a:pt x="810" y="132"/>
                      </a:moveTo>
                      <a:lnTo>
                        <a:pt x="810" y="209"/>
                      </a:lnTo>
                      <a:lnTo>
                        <a:pt x="433" y="233"/>
                      </a:lnTo>
                      <a:lnTo>
                        <a:pt x="0" y="149"/>
                      </a:lnTo>
                      <a:lnTo>
                        <a:pt x="0" y="0"/>
                      </a:lnTo>
                      <a:lnTo>
                        <a:pt x="810" y="13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grpSp>
              <p:nvGrpSpPr>
                <p:cNvPr id="104518" name="Group 268"/>
                <p:cNvGrpSpPr>
                  <a:grpSpLocks/>
                </p:cNvGrpSpPr>
                <p:nvPr/>
              </p:nvGrpSpPr>
              <p:grpSpPr bwMode="auto">
                <a:xfrm>
                  <a:off x="910" y="3601"/>
                  <a:ext cx="259" cy="167"/>
                  <a:chOff x="910" y="3601"/>
                  <a:chExt cx="259" cy="167"/>
                </a:xfrm>
              </p:grpSpPr>
              <p:sp>
                <p:nvSpPr>
                  <p:cNvPr id="104519" name="Freeform 269"/>
                  <p:cNvSpPr>
                    <a:spLocks/>
                  </p:cNvSpPr>
                  <p:nvPr/>
                </p:nvSpPr>
                <p:spPr bwMode="auto">
                  <a:xfrm>
                    <a:off x="910" y="3601"/>
                    <a:ext cx="148" cy="163"/>
                  </a:xfrm>
                  <a:custGeom>
                    <a:avLst/>
                    <a:gdLst>
                      <a:gd name="T0" fmla="*/ 127 w 1035"/>
                      <a:gd name="T1" fmla="*/ 163 h 1139"/>
                      <a:gd name="T2" fmla="*/ 148 w 1035"/>
                      <a:gd name="T3" fmla="*/ 5 h 1139"/>
                      <a:gd name="T4" fmla="*/ 21 w 1035"/>
                      <a:gd name="T5" fmla="*/ 0 h 1139"/>
                      <a:gd name="T6" fmla="*/ 0 w 1035"/>
                      <a:gd name="T7" fmla="*/ 140 h 1139"/>
                      <a:gd name="T8" fmla="*/ 127 w 1035"/>
                      <a:gd name="T9" fmla="*/ 163 h 1139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35"/>
                      <a:gd name="T16" fmla="*/ 0 h 1139"/>
                      <a:gd name="T17" fmla="*/ 1035 w 1035"/>
                      <a:gd name="T18" fmla="*/ 1139 h 1139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35" h="1139">
                        <a:moveTo>
                          <a:pt x="891" y="1139"/>
                        </a:moveTo>
                        <a:lnTo>
                          <a:pt x="1035" y="37"/>
                        </a:lnTo>
                        <a:lnTo>
                          <a:pt x="146" y="0"/>
                        </a:lnTo>
                        <a:lnTo>
                          <a:pt x="0" y="981"/>
                        </a:lnTo>
                        <a:lnTo>
                          <a:pt x="891" y="1139"/>
                        </a:lnTo>
                        <a:close/>
                      </a:path>
                    </a:pathLst>
                  </a:custGeom>
                  <a:solidFill>
                    <a:srgbClr val="A0A0A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520" name="Freeform 270"/>
                  <p:cNvSpPr>
                    <a:spLocks/>
                  </p:cNvSpPr>
                  <p:nvPr/>
                </p:nvSpPr>
                <p:spPr bwMode="auto">
                  <a:xfrm>
                    <a:off x="1038" y="3606"/>
                    <a:ext cx="131" cy="162"/>
                  </a:xfrm>
                  <a:custGeom>
                    <a:avLst/>
                    <a:gdLst>
                      <a:gd name="T0" fmla="*/ 21 w 916"/>
                      <a:gd name="T1" fmla="*/ 0 h 1131"/>
                      <a:gd name="T2" fmla="*/ 131 w 916"/>
                      <a:gd name="T3" fmla="*/ 36 h 1131"/>
                      <a:gd name="T4" fmla="*/ 115 w 916"/>
                      <a:gd name="T5" fmla="*/ 162 h 1131"/>
                      <a:gd name="T6" fmla="*/ 0 w 916"/>
                      <a:gd name="T7" fmla="*/ 158 h 1131"/>
                      <a:gd name="T8" fmla="*/ 21 w 916"/>
                      <a:gd name="T9" fmla="*/ 0 h 113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16"/>
                      <a:gd name="T16" fmla="*/ 0 h 1131"/>
                      <a:gd name="T17" fmla="*/ 916 w 916"/>
                      <a:gd name="T18" fmla="*/ 1131 h 113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16" h="1131">
                        <a:moveTo>
                          <a:pt x="144" y="0"/>
                        </a:moveTo>
                        <a:lnTo>
                          <a:pt x="916" y="252"/>
                        </a:lnTo>
                        <a:lnTo>
                          <a:pt x="807" y="1131"/>
                        </a:lnTo>
                        <a:lnTo>
                          <a:pt x="0" y="1103"/>
                        </a:lnTo>
                        <a:lnTo>
                          <a:pt x="144" y="0"/>
                        </a:lnTo>
                        <a:close/>
                      </a:path>
                    </a:pathLst>
                  </a:custGeom>
                  <a:solidFill>
                    <a:srgbClr val="80808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4521" name="Freeform 271"/>
                  <p:cNvSpPr>
                    <a:spLocks/>
                  </p:cNvSpPr>
                  <p:nvPr/>
                </p:nvSpPr>
                <p:spPr bwMode="auto">
                  <a:xfrm>
                    <a:off x="928" y="3617"/>
                    <a:ext cx="106" cy="122"/>
                  </a:xfrm>
                  <a:custGeom>
                    <a:avLst/>
                    <a:gdLst>
                      <a:gd name="T0" fmla="*/ 106 w 742"/>
                      <a:gd name="T1" fmla="*/ 5 h 856"/>
                      <a:gd name="T2" fmla="*/ 91 w 742"/>
                      <a:gd name="T3" fmla="*/ 122 h 856"/>
                      <a:gd name="T4" fmla="*/ 0 w 742"/>
                      <a:gd name="T5" fmla="*/ 108 h 856"/>
                      <a:gd name="T6" fmla="*/ 15 w 742"/>
                      <a:gd name="T7" fmla="*/ 0 h 856"/>
                      <a:gd name="T8" fmla="*/ 106 w 742"/>
                      <a:gd name="T9" fmla="*/ 5 h 85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742"/>
                      <a:gd name="T16" fmla="*/ 0 h 856"/>
                      <a:gd name="T17" fmla="*/ 742 w 742"/>
                      <a:gd name="T18" fmla="*/ 856 h 85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742" h="856">
                        <a:moveTo>
                          <a:pt x="742" y="38"/>
                        </a:moveTo>
                        <a:lnTo>
                          <a:pt x="636" y="856"/>
                        </a:lnTo>
                        <a:lnTo>
                          <a:pt x="0" y="760"/>
                        </a:lnTo>
                        <a:lnTo>
                          <a:pt x="108" y="0"/>
                        </a:lnTo>
                        <a:lnTo>
                          <a:pt x="742" y="38"/>
                        </a:lnTo>
                        <a:close/>
                      </a:path>
                    </a:pathLst>
                  </a:custGeom>
                  <a:solidFill>
                    <a:srgbClr val="0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grpSp>
            <p:nvGrpSpPr>
              <p:cNvPr id="104508" name="Group 272"/>
              <p:cNvGrpSpPr>
                <a:grpSpLocks/>
              </p:cNvGrpSpPr>
              <p:nvPr/>
            </p:nvGrpSpPr>
            <p:grpSpPr bwMode="auto">
              <a:xfrm>
                <a:off x="887" y="3764"/>
                <a:ext cx="104" cy="76"/>
                <a:chOff x="887" y="3764"/>
                <a:chExt cx="104" cy="76"/>
              </a:xfrm>
            </p:grpSpPr>
            <p:sp>
              <p:nvSpPr>
                <p:cNvPr id="104509" name="Freeform 273"/>
                <p:cNvSpPr>
                  <a:spLocks/>
                </p:cNvSpPr>
                <p:nvPr/>
              </p:nvSpPr>
              <p:spPr bwMode="auto">
                <a:xfrm>
                  <a:off x="887" y="3764"/>
                  <a:ext cx="104" cy="76"/>
                </a:xfrm>
                <a:custGeom>
                  <a:avLst/>
                  <a:gdLst>
                    <a:gd name="T0" fmla="*/ 0 w 728"/>
                    <a:gd name="T1" fmla="*/ 0 h 531"/>
                    <a:gd name="T2" fmla="*/ 104 w 728"/>
                    <a:gd name="T3" fmla="*/ 23 h 531"/>
                    <a:gd name="T4" fmla="*/ 104 w 728"/>
                    <a:gd name="T5" fmla="*/ 76 h 531"/>
                    <a:gd name="T6" fmla="*/ 0 w 728"/>
                    <a:gd name="T7" fmla="*/ 43 h 531"/>
                    <a:gd name="T8" fmla="*/ 0 w 728"/>
                    <a:gd name="T9" fmla="*/ 0 h 53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28"/>
                    <a:gd name="T16" fmla="*/ 0 h 531"/>
                    <a:gd name="T17" fmla="*/ 728 w 728"/>
                    <a:gd name="T18" fmla="*/ 531 h 53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28" h="531">
                      <a:moveTo>
                        <a:pt x="0" y="0"/>
                      </a:moveTo>
                      <a:lnTo>
                        <a:pt x="728" y="160"/>
                      </a:lnTo>
                      <a:lnTo>
                        <a:pt x="728" y="531"/>
                      </a:lnTo>
                      <a:lnTo>
                        <a:pt x="0" y="29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10" name="Line 274"/>
                <p:cNvSpPr>
                  <a:spLocks noChangeShapeType="1"/>
                </p:cNvSpPr>
                <p:nvPr/>
              </p:nvSpPr>
              <p:spPr bwMode="auto">
                <a:xfrm flipH="1" flipV="1">
                  <a:off x="896" y="3783"/>
                  <a:ext cx="28" cy="7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11" name="Line 275"/>
                <p:cNvSpPr>
                  <a:spLocks noChangeShapeType="1"/>
                </p:cNvSpPr>
                <p:nvPr/>
              </p:nvSpPr>
              <p:spPr bwMode="auto">
                <a:xfrm>
                  <a:off x="938" y="3792"/>
                  <a:ext cx="36" cy="8"/>
                </a:xfrm>
                <a:prstGeom prst="line">
                  <a:avLst/>
                </a:prstGeom>
                <a:noFill/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12" name="Line 276"/>
                <p:cNvSpPr>
                  <a:spLocks noChangeShapeType="1"/>
                </p:cNvSpPr>
                <p:nvPr/>
              </p:nvSpPr>
              <p:spPr bwMode="auto">
                <a:xfrm>
                  <a:off x="931" y="3773"/>
                  <a:ext cx="1" cy="49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13" name="Line 277"/>
                <p:cNvSpPr>
                  <a:spLocks noChangeShapeType="1"/>
                </p:cNvSpPr>
                <p:nvPr/>
              </p:nvSpPr>
              <p:spPr bwMode="auto">
                <a:xfrm>
                  <a:off x="981" y="3785"/>
                  <a:ext cx="1" cy="5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14" name="Line 278"/>
                <p:cNvSpPr>
                  <a:spLocks noChangeShapeType="1"/>
                </p:cNvSpPr>
                <p:nvPr/>
              </p:nvSpPr>
              <p:spPr bwMode="auto">
                <a:xfrm>
                  <a:off x="888" y="3783"/>
                  <a:ext cx="94" cy="24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15" name="Line 279"/>
                <p:cNvSpPr>
                  <a:spLocks noChangeShapeType="1"/>
                </p:cNvSpPr>
                <p:nvPr/>
              </p:nvSpPr>
              <p:spPr bwMode="auto">
                <a:xfrm flipH="1" flipV="1">
                  <a:off x="887" y="3776"/>
                  <a:ext cx="95" cy="23"/>
                </a:xfrm>
                <a:prstGeom prst="line">
                  <a:avLst/>
                </a:prstGeom>
                <a:noFill/>
                <a:ln w="158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4475" name="Group 280"/>
            <p:cNvGrpSpPr>
              <a:grpSpLocks/>
            </p:cNvGrpSpPr>
            <p:nvPr/>
          </p:nvGrpSpPr>
          <p:grpSpPr bwMode="auto">
            <a:xfrm>
              <a:off x="780" y="3766"/>
              <a:ext cx="249" cy="130"/>
              <a:chOff x="780" y="3766"/>
              <a:chExt cx="249" cy="130"/>
            </a:xfrm>
          </p:grpSpPr>
          <p:grpSp>
            <p:nvGrpSpPr>
              <p:cNvPr id="104476" name="Group 281"/>
              <p:cNvGrpSpPr>
                <a:grpSpLocks/>
              </p:cNvGrpSpPr>
              <p:nvPr/>
            </p:nvGrpSpPr>
            <p:grpSpPr bwMode="auto">
              <a:xfrm>
                <a:off x="973" y="3836"/>
                <a:ext cx="40" cy="31"/>
                <a:chOff x="973" y="3836"/>
                <a:chExt cx="40" cy="31"/>
              </a:xfrm>
            </p:grpSpPr>
            <p:sp>
              <p:nvSpPr>
                <p:cNvPr id="104505" name="Freeform 282"/>
                <p:cNvSpPr>
                  <a:spLocks/>
                </p:cNvSpPr>
                <p:nvPr/>
              </p:nvSpPr>
              <p:spPr bwMode="auto">
                <a:xfrm>
                  <a:off x="1001" y="3836"/>
                  <a:ext cx="12" cy="31"/>
                </a:xfrm>
                <a:custGeom>
                  <a:avLst/>
                  <a:gdLst>
                    <a:gd name="T0" fmla="*/ 8 w 82"/>
                    <a:gd name="T1" fmla="*/ 0 h 215"/>
                    <a:gd name="T2" fmla="*/ 12 w 82"/>
                    <a:gd name="T3" fmla="*/ 29 h 215"/>
                    <a:gd name="T4" fmla="*/ 4 w 82"/>
                    <a:gd name="T5" fmla="*/ 31 h 215"/>
                    <a:gd name="T6" fmla="*/ 0 w 82"/>
                    <a:gd name="T7" fmla="*/ 1 h 215"/>
                    <a:gd name="T8" fmla="*/ 8 w 82"/>
                    <a:gd name="T9" fmla="*/ 0 h 21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2"/>
                    <a:gd name="T16" fmla="*/ 0 h 215"/>
                    <a:gd name="T17" fmla="*/ 82 w 82"/>
                    <a:gd name="T18" fmla="*/ 215 h 21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2" h="215">
                      <a:moveTo>
                        <a:pt x="58" y="0"/>
                      </a:moveTo>
                      <a:lnTo>
                        <a:pt x="82" y="201"/>
                      </a:lnTo>
                      <a:lnTo>
                        <a:pt x="24" y="215"/>
                      </a:lnTo>
                      <a:lnTo>
                        <a:pt x="0" y="10"/>
                      </a:lnTo>
                      <a:lnTo>
                        <a:pt x="58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06" name="Freeform 283"/>
                <p:cNvSpPr>
                  <a:spLocks/>
                </p:cNvSpPr>
                <p:nvPr/>
              </p:nvSpPr>
              <p:spPr bwMode="auto">
                <a:xfrm>
                  <a:off x="973" y="3840"/>
                  <a:ext cx="32" cy="27"/>
                </a:xfrm>
                <a:custGeom>
                  <a:avLst/>
                  <a:gdLst>
                    <a:gd name="T0" fmla="*/ 29 w 225"/>
                    <a:gd name="T1" fmla="*/ 1 h 187"/>
                    <a:gd name="T2" fmla="*/ 32 w 225"/>
                    <a:gd name="T3" fmla="*/ 27 h 187"/>
                    <a:gd name="T4" fmla="*/ 0 w 225"/>
                    <a:gd name="T5" fmla="*/ 13 h 187"/>
                    <a:gd name="T6" fmla="*/ 13 w 225"/>
                    <a:gd name="T7" fmla="*/ 10 h 187"/>
                    <a:gd name="T8" fmla="*/ 24 w 225"/>
                    <a:gd name="T9" fmla="*/ 15 h 187"/>
                    <a:gd name="T10" fmla="*/ 20 w 225"/>
                    <a:gd name="T11" fmla="*/ 0 h 187"/>
                    <a:gd name="T12" fmla="*/ 29 w 225"/>
                    <a:gd name="T13" fmla="*/ 1 h 18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5"/>
                    <a:gd name="T22" fmla="*/ 0 h 187"/>
                    <a:gd name="T23" fmla="*/ 225 w 225"/>
                    <a:gd name="T24" fmla="*/ 187 h 18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5" h="187">
                      <a:moveTo>
                        <a:pt x="205" y="7"/>
                      </a:moveTo>
                      <a:lnTo>
                        <a:pt x="225" y="187"/>
                      </a:lnTo>
                      <a:lnTo>
                        <a:pt x="0" y="93"/>
                      </a:lnTo>
                      <a:lnTo>
                        <a:pt x="89" y="66"/>
                      </a:lnTo>
                      <a:lnTo>
                        <a:pt x="167" y="107"/>
                      </a:lnTo>
                      <a:lnTo>
                        <a:pt x="143" y="0"/>
                      </a:lnTo>
                      <a:lnTo>
                        <a:pt x="205" y="7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4477" name="Group 284"/>
              <p:cNvGrpSpPr>
                <a:grpSpLocks/>
              </p:cNvGrpSpPr>
              <p:nvPr/>
            </p:nvGrpSpPr>
            <p:grpSpPr bwMode="auto">
              <a:xfrm>
                <a:off x="780" y="3766"/>
                <a:ext cx="249" cy="130"/>
                <a:chOff x="780" y="3766"/>
                <a:chExt cx="249" cy="130"/>
              </a:xfrm>
            </p:grpSpPr>
            <p:sp>
              <p:nvSpPr>
                <p:cNvPr id="104478" name="Freeform 285"/>
                <p:cNvSpPr>
                  <a:spLocks/>
                </p:cNvSpPr>
                <p:nvPr/>
              </p:nvSpPr>
              <p:spPr bwMode="auto">
                <a:xfrm>
                  <a:off x="781" y="3766"/>
                  <a:ext cx="244" cy="115"/>
                </a:xfrm>
                <a:custGeom>
                  <a:avLst/>
                  <a:gdLst>
                    <a:gd name="T0" fmla="*/ 244 w 1708"/>
                    <a:gd name="T1" fmla="*/ 49 h 805"/>
                    <a:gd name="T2" fmla="*/ 127 w 1708"/>
                    <a:gd name="T3" fmla="*/ 115 h 805"/>
                    <a:gd name="T4" fmla="*/ 0 w 1708"/>
                    <a:gd name="T5" fmla="*/ 50 h 805"/>
                    <a:gd name="T6" fmla="*/ 97 w 1708"/>
                    <a:gd name="T7" fmla="*/ 0 h 805"/>
                    <a:gd name="T8" fmla="*/ 244 w 1708"/>
                    <a:gd name="T9" fmla="*/ 49 h 8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08"/>
                    <a:gd name="T16" fmla="*/ 0 h 805"/>
                    <a:gd name="T17" fmla="*/ 1708 w 1708"/>
                    <a:gd name="T18" fmla="*/ 805 h 8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08" h="805">
                      <a:moveTo>
                        <a:pt x="1708" y="343"/>
                      </a:moveTo>
                      <a:lnTo>
                        <a:pt x="890" y="805"/>
                      </a:lnTo>
                      <a:lnTo>
                        <a:pt x="0" y="352"/>
                      </a:lnTo>
                      <a:lnTo>
                        <a:pt x="681" y="0"/>
                      </a:lnTo>
                      <a:lnTo>
                        <a:pt x="1708" y="343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79" name="Freeform 286"/>
                <p:cNvSpPr>
                  <a:spLocks/>
                </p:cNvSpPr>
                <p:nvPr/>
              </p:nvSpPr>
              <p:spPr bwMode="auto">
                <a:xfrm>
                  <a:off x="907" y="3814"/>
                  <a:ext cx="122" cy="81"/>
                </a:xfrm>
                <a:custGeom>
                  <a:avLst/>
                  <a:gdLst>
                    <a:gd name="T0" fmla="*/ 118 w 854"/>
                    <a:gd name="T1" fmla="*/ 0 h 569"/>
                    <a:gd name="T2" fmla="*/ 0 w 854"/>
                    <a:gd name="T3" fmla="*/ 67 h 569"/>
                    <a:gd name="T4" fmla="*/ 3 w 854"/>
                    <a:gd name="T5" fmla="*/ 81 h 569"/>
                    <a:gd name="T6" fmla="*/ 122 w 854"/>
                    <a:gd name="T7" fmla="*/ 13 h 569"/>
                    <a:gd name="T8" fmla="*/ 118 w 854"/>
                    <a:gd name="T9" fmla="*/ 0 h 5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54"/>
                    <a:gd name="T16" fmla="*/ 0 h 569"/>
                    <a:gd name="T17" fmla="*/ 854 w 854"/>
                    <a:gd name="T18" fmla="*/ 569 h 5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54" h="569">
                      <a:moveTo>
                        <a:pt x="824" y="0"/>
                      </a:moveTo>
                      <a:lnTo>
                        <a:pt x="0" y="472"/>
                      </a:lnTo>
                      <a:lnTo>
                        <a:pt x="23" y="569"/>
                      </a:lnTo>
                      <a:lnTo>
                        <a:pt x="854" y="90"/>
                      </a:lnTo>
                      <a:lnTo>
                        <a:pt x="824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0" name="Freeform 287"/>
                <p:cNvSpPr>
                  <a:spLocks/>
                </p:cNvSpPr>
                <p:nvPr/>
              </p:nvSpPr>
              <p:spPr bwMode="auto">
                <a:xfrm>
                  <a:off x="780" y="3816"/>
                  <a:ext cx="130" cy="80"/>
                </a:xfrm>
                <a:custGeom>
                  <a:avLst/>
                  <a:gdLst>
                    <a:gd name="T0" fmla="*/ 130 w 912"/>
                    <a:gd name="T1" fmla="*/ 80 h 559"/>
                    <a:gd name="T2" fmla="*/ 126 w 912"/>
                    <a:gd name="T3" fmla="*/ 65 h 559"/>
                    <a:gd name="T4" fmla="*/ 0 w 912"/>
                    <a:gd name="T5" fmla="*/ 0 h 559"/>
                    <a:gd name="T6" fmla="*/ 4 w 912"/>
                    <a:gd name="T7" fmla="*/ 12 h 559"/>
                    <a:gd name="T8" fmla="*/ 130 w 912"/>
                    <a:gd name="T9" fmla="*/ 80 h 5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12"/>
                    <a:gd name="T16" fmla="*/ 0 h 559"/>
                    <a:gd name="T17" fmla="*/ 912 w 912"/>
                    <a:gd name="T18" fmla="*/ 559 h 5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12" h="559">
                      <a:moveTo>
                        <a:pt x="912" y="559"/>
                      </a:moveTo>
                      <a:lnTo>
                        <a:pt x="885" y="455"/>
                      </a:lnTo>
                      <a:lnTo>
                        <a:pt x="0" y="0"/>
                      </a:lnTo>
                      <a:lnTo>
                        <a:pt x="30" y="82"/>
                      </a:lnTo>
                      <a:lnTo>
                        <a:pt x="912" y="559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1" name="Freeform 288"/>
                <p:cNvSpPr>
                  <a:spLocks/>
                </p:cNvSpPr>
                <p:nvPr/>
              </p:nvSpPr>
              <p:spPr bwMode="auto">
                <a:xfrm>
                  <a:off x="879" y="3820"/>
                  <a:ext cx="98" cy="51"/>
                </a:xfrm>
                <a:custGeom>
                  <a:avLst/>
                  <a:gdLst>
                    <a:gd name="T0" fmla="*/ 98 w 685"/>
                    <a:gd name="T1" fmla="*/ 13 h 355"/>
                    <a:gd name="T2" fmla="*/ 64 w 685"/>
                    <a:gd name="T3" fmla="*/ 0 h 355"/>
                    <a:gd name="T4" fmla="*/ 0 w 685"/>
                    <a:gd name="T5" fmla="*/ 36 h 355"/>
                    <a:gd name="T6" fmla="*/ 32 w 685"/>
                    <a:gd name="T7" fmla="*/ 51 h 355"/>
                    <a:gd name="T8" fmla="*/ 98 w 685"/>
                    <a:gd name="T9" fmla="*/ 13 h 35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5"/>
                    <a:gd name="T16" fmla="*/ 0 h 355"/>
                    <a:gd name="T17" fmla="*/ 685 w 685"/>
                    <a:gd name="T18" fmla="*/ 355 h 35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5" h="355">
                      <a:moveTo>
                        <a:pt x="685" y="92"/>
                      </a:moveTo>
                      <a:lnTo>
                        <a:pt x="448" y="0"/>
                      </a:lnTo>
                      <a:lnTo>
                        <a:pt x="0" y="248"/>
                      </a:lnTo>
                      <a:lnTo>
                        <a:pt x="227" y="355"/>
                      </a:lnTo>
                      <a:lnTo>
                        <a:pt x="685" y="92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2" name="Freeform 289"/>
                <p:cNvSpPr>
                  <a:spLocks/>
                </p:cNvSpPr>
                <p:nvPr/>
              </p:nvSpPr>
              <p:spPr bwMode="auto">
                <a:xfrm>
                  <a:off x="792" y="3784"/>
                  <a:ext cx="145" cy="68"/>
                </a:xfrm>
                <a:custGeom>
                  <a:avLst/>
                  <a:gdLst>
                    <a:gd name="T0" fmla="*/ 145 w 1012"/>
                    <a:gd name="T1" fmla="*/ 33 h 476"/>
                    <a:gd name="T2" fmla="*/ 82 w 1012"/>
                    <a:gd name="T3" fmla="*/ 68 h 476"/>
                    <a:gd name="T4" fmla="*/ 0 w 1012"/>
                    <a:gd name="T5" fmla="*/ 29 h 476"/>
                    <a:gd name="T6" fmla="*/ 59 w 1012"/>
                    <a:gd name="T7" fmla="*/ 0 h 476"/>
                    <a:gd name="T8" fmla="*/ 145 w 1012"/>
                    <a:gd name="T9" fmla="*/ 33 h 47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12"/>
                    <a:gd name="T16" fmla="*/ 0 h 476"/>
                    <a:gd name="T17" fmla="*/ 1012 w 1012"/>
                    <a:gd name="T18" fmla="*/ 476 h 47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12" h="476">
                      <a:moveTo>
                        <a:pt x="1012" y="231"/>
                      </a:moveTo>
                      <a:lnTo>
                        <a:pt x="571" y="476"/>
                      </a:lnTo>
                      <a:lnTo>
                        <a:pt x="0" y="204"/>
                      </a:lnTo>
                      <a:lnTo>
                        <a:pt x="414" y="0"/>
                      </a:lnTo>
                      <a:lnTo>
                        <a:pt x="1012" y="231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3" name="Freeform 290"/>
                <p:cNvSpPr>
                  <a:spLocks/>
                </p:cNvSpPr>
                <p:nvPr/>
              </p:nvSpPr>
              <p:spPr bwMode="auto">
                <a:xfrm>
                  <a:off x="853" y="3769"/>
                  <a:ext cx="160" cy="62"/>
                </a:xfrm>
                <a:custGeom>
                  <a:avLst/>
                  <a:gdLst>
                    <a:gd name="T0" fmla="*/ 127 w 1116"/>
                    <a:gd name="T1" fmla="*/ 62 h 435"/>
                    <a:gd name="T2" fmla="*/ 160 w 1116"/>
                    <a:gd name="T3" fmla="*/ 45 h 435"/>
                    <a:gd name="T4" fmla="*/ 26 w 1116"/>
                    <a:gd name="T5" fmla="*/ 0 h 435"/>
                    <a:gd name="T6" fmla="*/ 0 w 1116"/>
                    <a:gd name="T7" fmla="*/ 13 h 435"/>
                    <a:gd name="T8" fmla="*/ 127 w 1116"/>
                    <a:gd name="T9" fmla="*/ 62 h 43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16"/>
                    <a:gd name="T16" fmla="*/ 0 h 435"/>
                    <a:gd name="T17" fmla="*/ 1116 w 1116"/>
                    <a:gd name="T18" fmla="*/ 435 h 43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16" h="435">
                      <a:moveTo>
                        <a:pt x="884" y="435"/>
                      </a:moveTo>
                      <a:lnTo>
                        <a:pt x="1116" y="316"/>
                      </a:lnTo>
                      <a:lnTo>
                        <a:pt x="181" y="0"/>
                      </a:lnTo>
                      <a:lnTo>
                        <a:pt x="0" y="91"/>
                      </a:lnTo>
                      <a:lnTo>
                        <a:pt x="884" y="43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4" name="Line 291"/>
                <p:cNvSpPr>
                  <a:spLocks noChangeShapeType="1"/>
                </p:cNvSpPr>
                <p:nvPr/>
              </p:nvSpPr>
              <p:spPr bwMode="auto">
                <a:xfrm flipH="1" flipV="1">
                  <a:off x="872" y="3772"/>
                  <a:ext cx="138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5" name="Line 292"/>
                <p:cNvSpPr>
                  <a:spLocks noChangeShapeType="1"/>
                </p:cNvSpPr>
                <p:nvPr/>
              </p:nvSpPr>
              <p:spPr bwMode="auto">
                <a:xfrm flipH="1" flipV="1">
                  <a:off x="865" y="3776"/>
                  <a:ext cx="133" cy="49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6" name="Line 293"/>
                <p:cNvSpPr>
                  <a:spLocks noChangeShapeType="1"/>
                </p:cNvSpPr>
                <p:nvPr/>
              </p:nvSpPr>
              <p:spPr bwMode="auto">
                <a:xfrm flipH="1" flipV="1">
                  <a:off x="860" y="3779"/>
                  <a:ext cx="130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7" name="Line 294"/>
                <p:cNvSpPr>
                  <a:spLocks noChangeShapeType="1"/>
                </p:cNvSpPr>
                <p:nvPr/>
              </p:nvSpPr>
              <p:spPr bwMode="auto">
                <a:xfrm flipH="1" flipV="1">
                  <a:off x="843" y="3788"/>
                  <a:ext cx="12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8" name="Line 295"/>
                <p:cNvSpPr>
                  <a:spLocks noChangeShapeType="1"/>
                </p:cNvSpPr>
                <p:nvPr/>
              </p:nvSpPr>
              <p:spPr bwMode="auto">
                <a:xfrm flipH="1" flipV="1">
                  <a:off x="834" y="3794"/>
                  <a:ext cx="126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89" name="Line 296"/>
                <p:cNvSpPr>
                  <a:spLocks noChangeShapeType="1"/>
                </p:cNvSpPr>
                <p:nvPr/>
              </p:nvSpPr>
              <p:spPr bwMode="auto">
                <a:xfrm flipH="1" flipV="1">
                  <a:off x="829" y="3799"/>
                  <a:ext cx="118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0" name="Line 297"/>
                <p:cNvSpPr>
                  <a:spLocks noChangeShapeType="1"/>
                </p:cNvSpPr>
                <p:nvPr/>
              </p:nvSpPr>
              <p:spPr bwMode="auto">
                <a:xfrm flipH="1" flipV="1">
                  <a:off x="820" y="3804"/>
                  <a:ext cx="114" cy="5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1" name="Line 298"/>
                <p:cNvSpPr>
                  <a:spLocks noChangeShapeType="1"/>
                </p:cNvSpPr>
                <p:nvPr/>
              </p:nvSpPr>
              <p:spPr bwMode="auto">
                <a:xfrm flipH="1" flipV="1">
                  <a:off x="811" y="3811"/>
                  <a:ext cx="111" cy="5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2" name="Line 299"/>
                <p:cNvSpPr>
                  <a:spLocks noChangeShapeType="1"/>
                </p:cNvSpPr>
                <p:nvPr/>
              </p:nvSpPr>
              <p:spPr bwMode="auto">
                <a:xfrm flipH="1">
                  <a:off x="901" y="3829"/>
                  <a:ext cx="65" cy="37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3" name="Line 300"/>
                <p:cNvSpPr>
                  <a:spLocks noChangeShapeType="1"/>
                </p:cNvSpPr>
                <p:nvPr/>
              </p:nvSpPr>
              <p:spPr bwMode="auto">
                <a:xfrm flipH="1">
                  <a:off x="889" y="3824"/>
                  <a:ext cx="64" cy="3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4" name="Line 301"/>
                <p:cNvSpPr>
                  <a:spLocks noChangeShapeType="1"/>
                </p:cNvSpPr>
                <p:nvPr/>
              </p:nvSpPr>
              <p:spPr bwMode="auto">
                <a:xfrm flipH="1">
                  <a:off x="862" y="3813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5" name="Line 302"/>
                <p:cNvSpPr>
                  <a:spLocks noChangeShapeType="1"/>
                </p:cNvSpPr>
                <p:nvPr/>
              </p:nvSpPr>
              <p:spPr bwMode="auto">
                <a:xfrm flipH="1">
                  <a:off x="847" y="3807"/>
                  <a:ext cx="60" cy="33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6" name="Line 303"/>
                <p:cNvSpPr>
                  <a:spLocks noChangeShapeType="1"/>
                </p:cNvSpPr>
                <p:nvPr/>
              </p:nvSpPr>
              <p:spPr bwMode="auto">
                <a:xfrm flipH="1">
                  <a:off x="834" y="3801"/>
                  <a:ext cx="60" cy="3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7" name="Line 304"/>
                <p:cNvSpPr>
                  <a:spLocks noChangeShapeType="1"/>
                </p:cNvSpPr>
                <p:nvPr/>
              </p:nvSpPr>
              <p:spPr bwMode="auto">
                <a:xfrm flipH="1">
                  <a:off x="822" y="3796"/>
                  <a:ext cx="59" cy="32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8" name="Line 305"/>
                <p:cNvSpPr>
                  <a:spLocks noChangeShapeType="1"/>
                </p:cNvSpPr>
                <p:nvPr/>
              </p:nvSpPr>
              <p:spPr bwMode="auto">
                <a:xfrm flipH="1">
                  <a:off x="809" y="3790"/>
                  <a:ext cx="59" cy="31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499" name="Line 306"/>
                <p:cNvSpPr>
                  <a:spLocks noChangeShapeType="1"/>
                </p:cNvSpPr>
                <p:nvPr/>
              </p:nvSpPr>
              <p:spPr bwMode="auto">
                <a:xfrm flipH="1">
                  <a:off x="962" y="380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00" name="Line 307"/>
                <p:cNvSpPr>
                  <a:spLocks noChangeShapeType="1"/>
                </p:cNvSpPr>
                <p:nvPr/>
              </p:nvSpPr>
              <p:spPr bwMode="auto">
                <a:xfrm flipH="1">
                  <a:off x="944" y="3801"/>
                  <a:ext cx="29" cy="16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01" name="Line 308"/>
                <p:cNvSpPr>
                  <a:spLocks noChangeShapeType="1"/>
                </p:cNvSpPr>
                <p:nvPr/>
              </p:nvSpPr>
              <p:spPr bwMode="auto">
                <a:xfrm flipH="1">
                  <a:off x="925" y="3795"/>
                  <a:ext cx="28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02" name="Line 309"/>
                <p:cNvSpPr>
                  <a:spLocks noChangeShapeType="1"/>
                </p:cNvSpPr>
                <p:nvPr/>
              </p:nvSpPr>
              <p:spPr bwMode="auto">
                <a:xfrm flipH="1">
                  <a:off x="907" y="3788"/>
                  <a:ext cx="30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03" name="Line 310"/>
                <p:cNvSpPr>
                  <a:spLocks noChangeShapeType="1"/>
                </p:cNvSpPr>
                <p:nvPr/>
              </p:nvSpPr>
              <p:spPr bwMode="auto">
                <a:xfrm flipH="1">
                  <a:off x="890" y="3782"/>
                  <a:ext cx="26" cy="14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4504" name="Line 311"/>
                <p:cNvSpPr>
                  <a:spLocks noChangeShapeType="1"/>
                </p:cNvSpPr>
                <p:nvPr/>
              </p:nvSpPr>
              <p:spPr bwMode="auto">
                <a:xfrm flipH="1">
                  <a:off x="870" y="3775"/>
                  <a:ext cx="27" cy="15"/>
                </a:xfrm>
                <a:prstGeom prst="line">
                  <a:avLst/>
                </a:prstGeom>
                <a:noFill/>
                <a:ln w="4763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</p:grpSp>
      <p:sp>
        <p:nvSpPr>
          <p:cNvPr id="104467" name="Line 312"/>
          <p:cNvSpPr>
            <a:spLocks noChangeShapeType="1"/>
          </p:cNvSpPr>
          <p:nvPr/>
        </p:nvSpPr>
        <p:spPr bwMode="auto">
          <a:xfrm>
            <a:off x="1271588" y="4797425"/>
            <a:ext cx="2795587" cy="1588"/>
          </a:xfrm>
          <a:prstGeom prst="line">
            <a:avLst/>
          </a:prstGeom>
          <a:noFill/>
          <a:ln w="50799">
            <a:solidFill>
              <a:schemeClr val="bg2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104468" name="Group 313"/>
          <p:cNvGrpSpPr>
            <a:grpSpLocks/>
          </p:cNvGrpSpPr>
          <p:nvPr/>
        </p:nvGrpSpPr>
        <p:grpSpPr bwMode="auto">
          <a:xfrm>
            <a:off x="3143250" y="4581525"/>
            <a:ext cx="420688" cy="444500"/>
            <a:chOff x="3318" y="2390"/>
            <a:chExt cx="317" cy="314"/>
          </a:xfrm>
        </p:grpSpPr>
        <p:grpSp>
          <p:nvGrpSpPr>
            <p:cNvPr id="104469" name="Group 314"/>
            <p:cNvGrpSpPr>
              <a:grpSpLocks/>
            </p:cNvGrpSpPr>
            <p:nvPr/>
          </p:nvGrpSpPr>
          <p:grpSpPr bwMode="auto">
            <a:xfrm>
              <a:off x="3318" y="2390"/>
              <a:ext cx="303" cy="300"/>
              <a:chOff x="3722" y="1460"/>
              <a:chExt cx="327" cy="299"/>
            </a:xfrm>
          </p:grpSpPr>
          <p:sp>
            <p:nvSpPr>
              <p:cNvPr id="104471" name="AutoShape 315"/>
              <p:cNvSpPr>
                <a:spLocks noChangeArrowheads="1"/>
              </p:cNvSpPr>
              <p:nvPr/>
            </p:nvSpPr>
            <p:spPr bwMode="auto">
              <a:xfrm>
                <a:off x="3722" y="1460"/>
                <a:ext cx="327" cy="206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1 h 21600"/>
                  <a:gd name="T4" fmla="*/ 2 w 21600"/>
                  <a:gd name="T5" fmla="*/ 2 h 21600"/>
                  <a:gd name="T6" fmla="*/ 5 w 21600"/>
                  <a:gd name="T7" fmla="*/ 1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1717 w 21600"/>
                  <a:gd name="T13" fmla="*/ 13002 h 21600"/>
                  <a:gd name="T14" fmla="*/ 19883 w 21600"/>
                  <a:gd name="T15" fmla="*/ 1793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00" y="0"/>
                    </a:moveTo>
                    <a:lnTo>
                      <a:pt x="6480" y="6104"/>
                    </a:lnTo>
                    <a:lnTo>
                      <a:pt x="9067" y="6104"/>
                    </a:lnTo>
                    <a:lnTo>
                      <a:pt x="9067" y="12953"/>
                    </a:lnTo>
                    <a:lnTo>
                      <a:pt x="4273" y="12953"/>
                    </a:lnTo>
                    <a:lnTo>
                      <a:pt x="4273" y="9257"/>
                    </a:lnTo>
                    <a:lnTo>
                      <a:pt x="0" y="15429"/>
                    </a:lnTo>
                    <a:lnTo>
                      <a:pt x="4273" y="21600"/>
                    </a:lnTo>
                    <a:lnTo>
                      <a:pt x="4273" y="17904"/>
                    </a:lnTo>
                    <a:lnTo>
                      <a:pt x="17327" y="17904"/>
                    </a:lnTo>
                    <a:lnTo>
                      <a:pt x="17327" y="21600"/>
                    </a:lnTo>
                    <a:lnTo>
                      <a:pt x="21600" y="15429"/>
                    </a:lnTo>
                    <a:lnTo>
                      <a:pt x="17327" y="9257"/>
                    </a:lnTo>
                    <a:lnTo>
                      <a:pt x="17327" y="12953"/>
                    </a:lnTo>
                    <a:lnTo>
                      <a:pt x="12533" y="12953"/>
                    </a:lnTo>
                    <a:lnTo>
                      <a:pt x="12533" y="6104"/>
                    </a:lnTo>
                    <a:lnTo>
                      <a:pt x="15120" y="6104"/>
                    </a:lnTo>
                    <a:close/>
                  </a:path>
                </a:pathLst>
              </a:custGeom>
              <a:solidFill>
                <a:schemeClr val="tx1"/>
              </a:solidFill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04472" name="AutoShape 316"/>
              <p:cNvSpPr>
                <a:spLocks noChangeArrowheads="1"/>
              </p:cNvSpPr>
              <p:nvPr/>
            </p:nvSpPr>
            <p:spPr bwMode="auto">
              <a:xfrm flipV="1">
                <a:off x="3722" y="1549"/>
                <a:ext cx="327" cy="206"/>
              </a:xfrm>
              <a:custGeom>
                <a:avLst/>
                <a:gdLst>
                  <a:gd name="T0" fmla="*/ 2 w 21600"/>
                  <a:gd name="T1" fmla="*/ 0 h 21600"/>
                  <a:gd name="T2" fmla="*/ 0 w 21600"/>
                  <a:gd name="T3" fmla="*/ 1 h 21600"/>
                  <a:gd name="T4" fmla="*/ 2 w 21600"/>
                  <a:gd name="T5" fmla="*/ 2 h 21600"/>
                  <a:gd name="T6" fmla="*/ 5 w 21600"/>
                  <a:gd name="T7" fmla="*/ 1 h 21600"/>
                  <a:gd name="T8" fmla="*/ 17694720 60000 65536"/>
                  <a:gd name="T9" fmla="*/ 11796480 60000 65536"/>
                  <a:gd name="T10" fmla="*/ 5898240 60000 65536"/>
                  <a:gd name="T11" fmla="*/ 0 60000 65536"/>
                  <a:gd name="T12" fmla="*/ 1717 w 21600"/>
                  <a:gd name="T13" fmla="*/ 13002 h 21600"/>
                  <a:gd name="T14" fmla="*/ 19883 w 21600"/>
                  <a:gd name="T15" fmla="*/ 1793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10800" y="0"/>
                    </a:moveTo>
                    <a:lnTo>
                      <a:pt x="6480" y="6104"/>
                    </a:lnTo>
                    <a:lnTo>
                      <a:pt x="9067" y="6104"/>
                    </a:lnTo>
                    <a:lnTo>
                      <a:pt x="9067" y="12953"/>
                    </a:lnTo>
                    <a:lnTo>
                      <a:pt x="4273" y="12953"/>
                    </a:lnTo>
                    <a:lnTo>
                      <a:pt x="4273" y="9257"/>
                    </a:lnTo>
                    <a:lnTo>
                      <a:pt x="0" y="15429"/>
                    </a:lnTo>
                    <a:lnTo>
                      <a:pt x="4273" y="21600"/>
                    </a:lnTo>
                    <a:lnTo>
                      <a:pt x="4273" y="17904"/>
                    </a:lnTo>
                    <a:lnTo>
                      <a:pt x="17327" y="17904"/>
                    </a:lnTo>
                    <a:lnTo>
                      <a:pt x="17327" y="21600"/>
                    </a:lnTo>
                    <a:lnTo>
                      <a:pt x="21600" y="15429"/>
                    </a:lnTo>
                    <a:lnTo>
                      <a:pt x="17327" y="9257"/>
                    </a:lnTo>
                    <a:lnTo>
                      <a:pt x="17327" y="12953"/>
                    </a:lnTo>
                    <a:lnTo>
                      <a:pt x="12533" y="12953"/>
                    </a:lnTo>
                    <a:lnTo>
                      <a:pt x="12533" y="6104"/>
                    </a:lnTo>
                    <a:lnTo>
                      <a:pt x="15120" y="6104"/>
                    </a:lnTo>
                    <a:close/>
                  </a:path>
                </a:pathLst>
              </a:custGeom>
              <a:solidFill>
                <a:schemeClr val="tx1"/>
              </a:solidFill>
              <a:ln w="50800">
                <a:noFill/>
                <a:miter lim="800000"/>
                <a:headEnd type="none" w="sm" len="sm"/>
                <a:tailEnd type="none" w="sm" len="sm"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  <p:sp>
            <p:nvSpPr>
              <p:cNvPr id="104473" name="Rectangle 317"/>
              <p:cNvSpPr>
                <a:spLocks noChangeArrowheads="1"/>
              </p:cNvSpPr>
              <p:nvPr/>
            </p:nvSpPr>
            <p:spPr bwMode="auto">
              <a:xfrm>
                <a:off x="3722" y="1460"/>
                <a:ext cx="327" cy="29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82550" tIns="41275" rIns="82550" bIns="41275" anchor="ctr">
                <a:spAutoFit/>
              </a:bodyPr>
              <a:lstStyle/>
              <a:p>
                <a:endParaRPr lang="fr-FR"/>
              </a:p>
            </p:txBody>
          </p:sp>
        </p:grpSp>
        <p:sp>
          <p:nvSpPr>
            <p:cNvPr id="104470" name="Freeform 318"/>
            <p:cNvSpPr>
              <a:spLocks/>
            </p:cNvSpPr>
            <p:nvPr/>
          </p:nvSpPr>
          <p:spPr bwMode="auto">
            <a:xfrm>
              <a:off x="3339" y="2650"/>
              <a:ext cx="296" cy="54"/>
            </a:xfrm>
            <a:custGeom>
              <a:avLst/>
              <a:gdLst>
                <a:gd name="T0" fmla="*/ 296 w 420"/>
                <a:gd name="T1" fmla="*/ 0 h 49"/>
                <a:gd name="T2" fmla="*/ 296 w 420"/>
                <a:gd name="T3" fmla="*/ 54 h 49"/>
                <a:gd name="T4" fmla="*/ 0 w 420"/>
                <a:gd name="T5" fmla="*/ 54 h 49"/>
                <a:gd name="T6" fmla="*/ 0 60000 65536"/>
                <a:gd name="T7" fmla="*/ 0 60000 65536"/>
                <a:gd name="T8" fmla="*/ 0 60000 65536"/>
                <a:gd name="T9" fmla="*/ 0 w 420"/>
                <a:gd name="T10" fmla="*/ 0 h 49"/>
                <a:gd name="T11" fmla="*/ 420 w 420"/>
                <a:gd name="T12" fmla="*/ 49 h 49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0" h="49">
                  <a:moveTo>
                    <a:pt x="420" y="0"/>
                  </a:moveTo>
                  <a:lnTo>
                    <a:pt x="420" y="49"/>
                  </a:lnTo>
                  <a:lnTo>
                    <a:pt x="0" y="49"/>
                  </a:lnTo>
                </a:path>
              </a:pathLst>
            </a:custGeom>
            <a:noFill/>
            <a:ln w="3175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FA2093C2-1BFA-4C17-9E8F-8CC1C2CC528A}" type="slidenum">
              <a:rPr lang="fr-FR">
                <a:latin typeface="+mn-lt"/>
              </a:rPr>
              <a:pPr defTabSz="762000">
                <a:defRPr/>
              </a:pPr>
              <a:t>42</a:t>
            </a:fld>
            <a:endParaRPr lang="fr-FR">
              <a:latin typeface="+mn-lt"/>
            </a:endParaRPr>
          </a:p>
        </p:txBody>
      </p:sp>
      <p:sp>
        <p:nvSpPr>
          <p:cNvPr id="105475" name="Rectangle 2"/>
          <p:cNvSpPr>
            <a:spLocks noChangeArrowheads="1"/>
          </p:cNvSpPr>
          <p:nvPr/>
        </p:nvSpPr>
        <p:spPr bwMode="auto">
          <a:xfrm>
            <a:off x="323850" y="-243408"/>
            <a:ext cx="8458200" cy="410420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algn="ctr">
              <a:spcBef>
                <a:spcPct val="20000"/>
              </a:spcBef>
              <a:buClr>
                <a:schemeClr val="bg2"/>
              </a:buClr>
            </a:pPr>
            <a:endParaRPr lang="fr-FR" sz="4000" dirty="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endParaRPr lang="fr-FR" sz="3200" dirty="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spcBef>
                <a:spcPct val="20000"/>
              </a:spcBef>
              <a:buClr>
                <a:schemeClr val="bg2"/>
              </a:buClr>
            </a:pPr>
            <a:r>
              <a:rPr lang="fr-FR" dirty="0" err="1">
                <a:solidFill>
                  <a:schemeClr val="bg2"/>
                </a:solidFill>
                <a:latin typeface="Times New Roman" pitchFamily="18" charset="0"/>
              </a:rPr>
              <a:t>Clientless</a:t>
            </a:r>
            <a:r>
              <a:rPr lang="fr-FR" dirty="0">
                <a:solidFill>
                  <a:schemeClr val="bg2"/>
                </a:solidFill>
                <a:latin typeface="Times New Roman" pitchFamily="18" charset="0"/>
              </a:rPr>
              <a:t> solution (</a:t>
            </a:r>
            <a:r>
              <a:rPr lang="fr-FR" dirty="0" err="1">
                <a:solidFill>
                  <a:schemeClr val="bg2"/>
                </a:solidFill>
                <a:latin typeface="Times New Roman" pitchFamily="18" charset="0"/>
              </a:rPr>
              <a:t>without</a:t>
            </a:r>
            <a:r>
              <a:rPr lang="fr-FR" dirty="0">
                <a:solidFill>
                  <a:schemeClr val="bg2"/>
                </a:solidFill>
                <a:latin typeface="Times New Roman" pitchFamily="18" charset="0"/>
              </a:rPr>
              <a:t> client)</a:t>
            </a:r>
          </a:p>
          <a:p>
            <a:pPr marL="190500" lvl="1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Ex: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Webised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applications (the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gateway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translated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data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returned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by the applications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into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web data)</a:t>
            </a:r>
          </a:p>
          <a:p>
            <a:pPr marL="190500" lvl="1">
              <a:spcBef>
                <a:spcPct val="20000"/>
              </a:spcBef>
              <a:buClr>
                <a:schemeClr val="bg2"/>
              </a:buClr>
            </a:pPr>
            <a:endParaRPr lang="fr-FR" sz="24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190500" lvl="1">
              <a:spcBef>
                <a:spcPct val="20000"/>
              </a:spcBef>
              <a:buClr>
                <a:schemeClr val="bg2"/>
              </a:buClr>
            </a:pPr>
            <a:endParaRPr lang="fr-FR" sz="24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190500" lvl="1">
              <a:spcBef>
                <a:spcPct val="20000"/>
              </a:spcBef>
              <a:buClr>
                <a:schemeClr val="bg2"/>
              </a:buClr>
            </a:pPr>
            <a:endParaRPr lang="fr-FR" sz="24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190500" lvl="1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endParaRPr lang="fr-FR" sz="24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190500" lvl="1">
              <a:spcBef>
                <a:spcPct val="20000"/>
              </a:spcBef>
              <a:buClr>
                <a:schemeClr val="bg2"/>
              </a:buClr>
            </a:pPr>
            <a:r>
              <a:rPr lang="fr-FR" dirty="0">
                <a:solidFill>
                  <a:schemeClr val="bg2"/>
                </a:solidFill>
                <a:latin typeface="Times New Roman" pitchFamily="18" charset="0"/>
              </a:rPr>
              <a:t>Non </a:t>
            </a:r>
            <a:r>
              <a:rPr lang="fr-FR" dirty="0" err="1">
                <a:solidFill>
                  <a:schemeClr val="bg2"/>
                </a:solidFill>
                <a:latin typeface="Times New Roman" pitchFamily="18" charset="0"/>
              </a:rPr>
              <a:t>clientless</a:t>
            </a:r>
            <a:r>
              <a:rPr lang="fr-FR" dirty="0">
                <a:solidFill>
                  <a:schemeClr val="bg2"/>
                </a:solidFill>
                <a:latin typeface="Times New Roman" pitchFamily="18" charset="0"/>
              </a:rPr>
              <a:t> solutions (</a:t>
            </a:r>
            <a:r>
              <a:rPr lang="fr-FR" dirty="0" err="1">
                <a:solidFill>
                  <a:schemeClr val="bg2"/>
                </a:solidFill>
                <a:latin typeface="Times New Roman" pitchFamily="18" charset="0"/>
              </a:rPr>
              <a:t>with</a:t>
            </a:r>
            <a:r>
              <a:rPr lang="fr-FR" dirty="0">
                <a:solidFill>
                  <a:schemeClr val="bg2"/>
                </a:solidFill>
                <a:latin typeface="Times New Roman" pitchFamily="18" charset="0"/>
              </a:rPr>
              <a:t> a client)</a:t>
            </a:r>
          </a:p>
          <a:p>
            <a:pPr marL="190500" lvl="1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Ex: Heavy TLS client (solution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similar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to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)</a:t>
            </a:r>
          </a:p>
          <a:p>
            <a:pPr marL="190500" lvl="1"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endParaRPr lang="fr-FR" dirty="0">
              <a:solidFill>
                <a:schemeClr val="bg2"/>
              </a:solidFill>
              <a:latin typeface="Times New Roman" pitchFamily="18" charset="0"/>
            </a:endParaRPr>
          </a:p>
        </p:txBody>
      </p:sp>
      <p:grpSp>
        <p:nvGrpSpPr>
          <p:cNvPr id="105476" name="Group 3"/>
          <p:cNvGrpSpPr>
            <a:grpSpLocks/>
          </p:cNvGrpSpPr>
          <p:nvPr/>
        </p:nvGrpSpPr>
        <p:grpSpPr bwMode="auto">
          <a:xfrm>
            <a:off x="755650" y="2913063"/>
            <a:ext cx="3716338" cy="990600"/>
            <a:chOff x="2201" y="916"/>
            <a:chExt cx="1571" cy="1192"/>
          </a:xfrm>
        </p:grpSpPr>
        <p:grpSp>
          <p:nvGrpSpPr>
            <p:cNvPr id="105762" name="Group 4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105764" name="Oval 5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65" name="Oval 6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66" name="Oval 7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67" name="Oval 8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68" name="Oval 9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69" name="Oval 10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70" name="Oval 11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05763" name="Oval 12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05477" name="Group 13"/>
          <p:cNvGrpSpPr>
            <a:grpSpLocks/>
          </p:cNvGrpSpPr>
          <p:nvPr/>
        </p:nvGrpSpPr>
        <p:grpSpPr bwMode="auto">
          <a:xfrm>
            <a:off x="3679825" y="2989263"/>
            <a:ext cx="1828800" cy="658812"/>
            <a:chOff x="1200" y="2304"/>
            <a:chExt cx="1152" cy="415"/>
          </a:xfrm>
        </p:grpSpPr>
        <p:sp>
          <p:nvSpPr>
            <p:cNvPr id="105755" name="Rectangle 14"/>
            <p:cNvSpPr>
              <a:spLocks noChangeArrowheads="1"/>
            </p:cNvSpPr>
            <p:nvPr/>
          </p:nvSpPr>
          <p:spPr bwMode="auto">
            <a:xfrm>
              <a:off x="1200" y="2304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fr-FR" sz="1800" b="1" dirty="0">
                  <a:solidFill>
                    <a:schemeClr val="bg2"/>
                  </a:solidFill>
                  <a:latin typeface="Times New Roman" pitchFamily="18" charset="0"/>
                </a:rPr>
                <a:t>TLS VPN 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fr-FR" sz="1800" b="1" dirty="0" err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fr-FR" sz="2000" b="1" dirty="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105756" name="Group 15"/>
            <p:cNvGrpSpPr>
              <a:grpSpLocks/>
            </p:cNvGrpSpPr>
            <p:nvPr/>
          </p:nvGrpSpPr>
          <p:grpSpPr bwMode="auto">
            <a:xfrm>
              <a:off x="1200" y="2575"/>
              <a:ext cx="432" cy="144"/>
              <a:chOff x="2160" y="2016"/>
              <a:chExt cx="816" cy="277"/>
            </a:xfrm>
          </p:grpSpPr>
          <p:sp>
            <p:nvSpPr>
              <p:cNvPr id="105757" name="Rectangle 16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58" name="Rectangle 17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59" name="Rectangle 18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60" name="Line 19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61" name="Freeform 20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105478" name="Group 21"/>
          <p:cNvGrpSpPr>
            <a:grpSpLocks/>
          </p:cNvGrpSpPr>
          <p:nvPr/>
        </p:nvGrpSpPr>
        <p:grpSpPr bwMode="auto">
          <a:xfrm>
            <a:off x="4706938" y="3119438"/>
            <a:ext cx="2195512" cy="936625"/>
            <a:chOff x="2201" y="916"/>
            <a:chExt cx="1571" cy="1192"/>
          </a:xfrm>
        </p:grpSpPr>
        <p:grpSp>
          <p:nvGrpSpPr>
            <p:cNvPr id="105746" name="Group 22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105748" name="Oval 23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49" name="Oval 24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50" name="Oval 25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51" name="Oval 26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52" name="Oval 27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53" name="Oval 28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754" name="Oval 29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05747" name="Oval 30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05479" name="Rectangle 31"/>
          <p:cNvSpPr>
            <a:spLocks noChangeArrowheads="1"/>
          </p:cNvSpPr>
          <p:nvPr/>
        </p:nvSpPr>
        <p:spPr bwMode="auto">
          <a:xfrm>
            <a:off x="3497263" y="3573463"/>
            <a:ext cx="48768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 eaLnBrk="0" hangingPunct="0">
              <a:spcBef>
                <a:spcPct val="20000"/>
              </a:spcBef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HTML/TLS</a:t>
            </a:r>
          </a:p>
        </p:txBody>
      </p:sp>
      <p:sp>
        <p:nvSpPr>
          <p:cNvPr id="105480" name="Line 32"/>
          <p:cNvSpPr>
            <a:spLocks noChangeShapeType="1"/>
          </p:cNvSpPr>
          <p:nvPr/>
        </p:nvSpPr>
        <p:spPr bwMode="auto">
          <a:xfrm flipV="1">
            <a:off x="4471988" y="3560763"/>
            <a:ext cx="33115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105481" name="Group 33"/>
          <p:cNvGrpSpPr>
            <a:grpSpLocks/>
          </p:cNvGrpSpPr>
          <p:nvPr/>
        </p:nvGrpSpPr>
        <p:grpSpPr bwMode="auto">
          <a:xfrm>
            <a:off x="7783513" y="3344863"/>
            <a:ext cx="749300" cy="674687"/>
            <a:chOff x="5137" y="1344"/>
            <a:chExt cx="472" cy="425"/>
          </a:xfrm>
        </p:grpSpPr>
        <p:grpSp>
          <p:nvGrpSpPr>
            <p:cNvPr id="105635" name="Group 34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105743" name="Freeform 35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44" name="Freeform 36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45" name="Freeform 37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05636" name="Freeform 38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5637" name="Group 39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105740" name="Freeform 40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41" name="Freeform 41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42" name="Freeform 42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05638" name="Group 43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105733" name="Freeform 44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34" name="Line 45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35" name="Line 46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36" name="Line 47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37" name="Line 48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38" name="Line 49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739" name="Line 50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05639" name="Group 51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105702" name="Group 52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105731" name="Freeform 53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32" name="Freeform 54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5703" name="Group 55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105704" name="Freeform 56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05" name="Freeform 57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06" name="Freeform 58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07" name="Freeform 59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08" name="Freeform 60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09" name="Freeform 61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0" name="Line 62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1" name="Line 63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2" name="Line 64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3" name="Line 65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4" name="Line 66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5" name="Line 67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6" name="Line 68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7" name="Line 69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8" name="Line 70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19" name="Line 71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0" name="Line 72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1" name="Line 73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2" name="Line 74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3" name="Line 75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4" name="Line 76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5" name="Line 77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6" name="Line 78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7" name="Line 79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8" name="Line 80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29" name="Line 81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30" name="Line 82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5640" name="Group 83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105644" name="Group 84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105696" name="Freeform 85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97" name="Freeform 86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98" name="Freeform 87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99" name="Freeform 88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00" name="Freeform 89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701" name="Freeform 90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5645" name="Group 91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105683" name="Group 92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105687" name="Freeform 93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88" name="Freeform 94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89" name="Freeform 95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90" name="Freeform 96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91" name="Freeform 97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92" name="Freeform 98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93" name="Freeform 99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94" name="Freeform 100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95" name="Freeform 101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5684" name="Group 102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105685" name="Freeform 103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686" name="Freeform 104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105646" name="Freeform 105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47" name="Freeform 106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48" name="Freeform 107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49" name="Freeform 108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50" name="Freeform 109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51" name="Freeform 110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52" name="Freeform 111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53" name="Freeform 112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54" name="Freeform 113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55" name="Freeform 114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56" name="Freeform 115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105657" name="Group 116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105673" name="Freeform 117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4" name="Freeform 118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5" name="Freeform 119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6" name="Freeform 120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7" name="Freeform 121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8" name="Freeform 122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9" name="Freeform 123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80" name="Freeform 124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81" name="Freeform 125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82" name="Freeform 126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5658" name="Group 127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105659" name="Freeform 128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0" name="Freeform 129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1" name="Freeform 130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2" name="Freeform 131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3" name="Freeform 132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4" name="Freeform 133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5" name="Freeform 134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6" name="Freeform 135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7" name="Freeform 136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8" name="Freeform 137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69" name="Freeform 138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0" name="Freeform 139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1" name="Freeform 140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672" name="Freeform 141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5641" name="Group 142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105642" name="Freeform 143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43" name="Freeform 144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105482" name="Group 145"/>
          <p:cNvGrpSpPr>
            <a:grpSpLocks/>
          </p:cNvGrpSpPr>
          <p:nvPr/>
        </p:nvGrpSpPr>
        <p:grpSpPr bwMode="auto">
          <a:xfrm>
            <a:off x="84138" y="3062288"/>
            <a:ext cx="1020762" cy="787400"/>
            <a:chOff x="845" y="1296"/>
            <a:chExt cx="643" cy="496"/>
          </a:xfrm>
        </p:grpSpPr>
        <p:pic>
          <p:nvPicPr>
            <p:cNvPr id="105633" name="Picture 146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2" y="1296"/>
              <a:ext cx="196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5634" name="Rectangle 147"/>
            <p:cNvSpPr>
              <a:spLocks noChangeArrowheads="1"/>
            </p:cNvSpPr>
            <p:nvPr/>
          </p:nvSpPr>
          <p:spPr bwMode="auto">
            <a:xfrm>
              <a:off x="845" y="1315"/>
              <a:ext cx="4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buClr>
                  <a:schemeClr val="bg2"/>
                </a:buClr>
              </a:pPr>
              <a:r>
                <a:rPr lang="fr-FR" sz="1400" b="1">
                  <a:solidFill>
                    <a:schemeClr val="bg2"/>
                  </a:solidFill>
                  <a:latin typeface="Times New Roman" pitchFamily="18" charset="0"/>
                </a:rPr>
                <a:t>Server</a:t>
              </a:r>
            </a:p>
          </p:txBody>
        </p:sp>
      </p:grpSp>
      <p:sp>
        <p:nvSpPr>
          <p:cNvPr id="105483" name="Line 148"/>
          <p:cNvSpPr>
            <a:spLocks noChangeShapeType="1"/>
          </p:cNvSpPr>
          <p:nvPr/>
        </p:nvSpPr>
        <p:spPr bwMode="auto">
          <a:xfrm>
            <a:off x="1116013" y="3560763"/>
            <a:ext cx="259238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5484" name="Rectangle 149"/>
          <p:cNvSpPr>
            <a:spLocks noChangeArrowheads="1"/>
          </p:cNvSpPr>
          <p:nvPr/>
        </p:nvSpPr>
        <p:spPr bwMode="auto">
          <a:xfrm>
            <a:off x="1763713" y="3201988"/>
            <a:ext cx="13684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  <a:latin typeface="Times New Roman" pitchFamily="18" charset="0"/>
              </a:rPr>
              <a:t>FTP/NFS</a:t>
            </a:r>
          </a:p>
        </p:txBody>
      </p:sp>
      <p:grpSp>
        <p:nvGrpSpPr>
          <p:cNvPr id="105485" name="Group 150"/>
          <p:cNvGrpSpPr>
            <a:grpSpLocks/>
          </p:cNvGrpSpPr>
          <p:nvPr/>
        </p:nvGrpSpPr>
        <p:grpSpPr bwMode="auto">
          <a:xfrm>
            <a:off x="755650" y="5218113"/>
            <a:ext cx="3716338" cy="990600"/>
            <a:chOff x="2201" y="916"/>
            <a:chExt cx="1571" cy="1192"/>
          </a:xfrm>
        </p:grpSpPr>
        <p:grpSp>
          <p:nvGrpSpPr>
            <p:cNvPr id="105624" name="Group 151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105626" name="Oval 152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27" name="Oval 153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28" name="Oval 154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29" name="Oval 155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30" name="Oval 156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31" name="Oval 157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32" name="Oval 158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99CC00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05625" name="Oval 159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99CC00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105486" name="Group 160"/>
          <p:cNvGrpSpPr>
            <a:grpSpLocks/>
          </p:cNvGrpSpPr>
          <p:nvPr/>
        </p:nvGrpSpPr>
        <p:grpSpPr bwMode="auto">
          <a:xfrm>
            <a:off x="3679825" y="5294313"/>
            <a:ext cx="1828800" cy="658812"/>
            <a:chOff x="1200" y="2304"/>
            <a:chExt cx="1152" cy="415"/>
          </a:xfrm>
        </p:grpSpPr>
        <p:sp>
          <p:nvSpPr>
            <p:cNvPr id="105617" name="Rectangle 161"/>
            <p:cNvSpPr>
              <a:spLocks noChangeArrowheads="1"/>
            </p:cNvSpPr>
            <p:nvPr/>
          </p:nvSpPr>
          <p:spPr bwMode="auto">
            <a:xfrm>
              <a:off x="1200" y="2304"/>
              <a:ext cx="1152" cy="3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46038" rIns="92075" bIns="46038"/>
            <a:lstStyle/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fr-FR" sz="1800" b="1" dirty="0">
                  <a:solidFill>
                    <a:schemeClr val="bg2"/>
                  </a:solidFill>
                  <a:latin typeface="Times New Roman" pitchFamily="18" charset="0"/>
                </a:rPr>
                <a:t>TLS VPN</a:t>
              </a:r>
            </a:p>
            <a:p>
              <a:pPr marL="342900" indent="-342900" eaLnBrk="0" hangingPunct="0">
                <a:lnSpc>
                  <a:spcPct val="60000"/>
                </a:lnSpc>
                <a:spcBef>
                  <a:spcPct val="20000"/>
                </a:spcBef>
                <a:buClr>
                  <a:schemeClr val="bg2"/>
                </a:buClr>
              </a:pPr>
              <a:r>
                <a:rPr lang="fr-FR" sz="1800" b="1" dirty="0" err="1">
                  <a:solidFill>
                    <a:schemeClr val="bg2"/>
                  </a:solidFill>
                  <a:latin typeface="Times New Roman" pitchFamily="18" charset="0"/>
                </a:rPr>
                <a:t>gateway</a:t>
              </a:r>
              <a:endParaRPr lang="fr-FR" sz="2000" b="1" dirty="0">
                <a:solidFill>
                  <a:schemeClr val="bg2"/>
                </a:solidFill>
                <a:latin typeface="Times New Roman" pitchFamily="18" charset="0"/>
              </a:endParaRPr>
            </a:p>
          </p:txBody>
        </p:sp>
        <p:grpSp>
          <p:nvGrpSpPr>
            <p:cNvPr id="105618" name="Group 162"/>
            <p:cNvGrpSpPr>
              <a:grpSpLocks/>
            </p:cNvGrpSpPr>
            <p:nvPr/>
          </p:nvGrpSpPr>
          <p:grpSpPr bwMode="auto">
            <a:xfrm>
              <a:off x="1200" y="2575"/>
              <a:ext cx="432" cy="144"/>
              <a:chOff x="2160" y="2016"/>
              <a:chExt cx="816" cy="277"/>
            </a:xfrm>
          </p:grpSpPr>
          <p:sp>
            <p:nvSpPr>
              <p:cNvPr id="105619" name="Rectangle 163"/>
              <p:cNvSpPr>
                <a:spLocks noChangeArrowheads="1"/>
              </p:cNvSpPr>
              <p:nvPr/>
            </p:nvSpPr>
            <p:spPr bwMode="auto">
              <a:xfrm>
                <a:off x="2160" y="2016"/>
                <a:ext cx="816" cy="277"/>
              </a:xfrm>
              <a:prstGeom prst="rect">
                <a:avLst/>
              </a:prstGeom>
              <a:solidFill>
                <a:srgbClr val="FFFFFF"/>
              </a:solidFill>
              <a:ln w="1143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20" name="Rectangle 164"/>
              <p:cNvSpPr>
                <a:spLocks noChangeArrowheads="1"/>
              </p:cNvSpPr>
              <p:nvPr/>
            </p:nvSpPr>
            <p:spPr bwMode="auto">
              <a:xfrm>
                <a:off x="2201" y="2123"/>
                <a:ext cx="39" cy="71"/>
              </a:xfrm>
              <a:prstGeom prst="rect">
                <a:avLst/>
              </a:prstGeom>
              <a:solidFill>
                <a:srgbClr val="000000"/>
              </a:solidFill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21" name="Rectangle 165"/>
              <p:cNvSpPr>
                <a:spLocks noChangeArrowheads="1"/>
              </p:cNvSpPr>
              <p:nvPr/>
            </p:nvSpPr>
            <p:spPr bwMode="auto">
              <a:xfrm>
                <a:off x="2507" y="2123"/>
                <a:ext cx="429" cy="71"/>
              </a:xfrm>
              <a:prstGeom prst="rect">
                <a:avLst/>
              </a:prstGeom>
              <a:noFill/>
              <a:ln w="381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22" name="Line 166"/>
              <p:cNvSpPr>
                <a:spLocks noChangeShapeType="1"/>
              </p:cNvSpPr>
              <p:nvPr/>
            </p:nvSpPr>
            <p:spPr bwMode="auto">
              <a:xfrm>
                <a:off x="2160" y="2051"/>
                <a:ext cx="816" cy="1"/>
              </a:xfrm>
              <a:prstGeom prst="line">
                <a:avLst/>
              </a:prstGeom>
              <a:noFill/>
              <a:ln w="381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23" name="Freeform 167"/>
              <p:cNvSpPr>
                <a:spLocks noEditPoints="1"/>
              </p:cNvSpPr>
              <p:nvPr/>
            </p:nvSpPr>
            <p:spPr bwMode="auto">
              <a:xfrm>
                <a:off x="2526" y="2138"/>
                <a:ext cx="387" cy="35"/>
              </a:xfrm>
              <a:custGeom>
                <a:avLst/>
                <a:gdLst>
                  <a:gd name="T0" fmla="*/ 82 w 432"/>
                  <a:gd name="T1" fmla="*/ 35 h 27"/>
                  <a:gd name="T2" fmla="*/ 104 w 432"/>
                  <a:gd name="T3" fmla="*/ 35 h 27"/>
                  <a:gd name="T4" fmla="*/ 104 w 432"/>
                  <a:gd name="T5" fmla="*/ 0 h 27"/>
                  <a:gd name="T6" fmla="*/ 82 w 432"/>
                  <a:gd name="T7" fmla="*/ 0 h 27"/>
                  <a:gd name="T8" fmla="*/ 82 w 432"/>
                  <a:gd name="T9" fmla="*/ 35 h 27"/>
                  <a:gd name="T10" fmla="*/ 41 w 432"/>
                  <a:gd name="T11" fmla="*/ 35 h 27"/>
                  <a:gd name="T12" fmla="*/ 63 w 432"/>
                  <a:gd name="T13" fmla="*/ 35 h 27"/>
                  <a:gd name="T14" fmla="*/ 63 w 432"/>
                  <a:gd name="T15" fmla="*/ 0 h 27"/>
                  <a:gd name="T16" fmla="*/ 41 w 432"/>
                  <a:gd name="T17" fmla="*/ 0 h 27"/>
                  <a:gd name="T18" fmla="*/ 41 w 432"/>
                  <a:gd name="T19" fmla="*/ 35 h 27"/>
                  <a:gd name="T20" fmla="*/ 0 w 432"/>
                  <a:gd name="T21" fmla="*/ 35 h 27"/>
                  <a:gd name="T22" fmla="*/ 22 w 432"/>
                  <a:gd name="T23" fmla="*/ 35 h 27"/>
                  <a:gd name="T24" fmla="*/ 22 w 432"/>
                  <a:gd name="T25" fmla="*/ 0 h 27"/>
                  <a:gd name="T26" fmla="*/ 0 w 432"/>
                  <a:gd name="T27" fmla="*/ 0 h 27"/>
                  <a:gd name="T28" fmla="*/ 0 w 432"/>
                  <a:gd name="T29" fmla="*/ 35 h 27"/>
                  <a:gd name="T30" fmla="*/ 144 w 432"/>
                  <a:gd name="T31" fmla="*/ 35 h 27"/>
                  <a:gd name="T32" fmla="*/ 164 w 432"/>
                  <a:gd name="T33" fmla="*/ 35 h 27"/>
                  <a:gd name="T34" fmla="*/ 164 w 432"/>
                  <a:gd name="T35" fmla="*/ 0 h 27"/>
                  <a:gd name="T36" fmla="*/ 144 w 432"/>
                  <a:gd name="T37" fmla="*/ 0 h 27"/>
                  <a:gd name="T38" fmla="*/ 144 w 432"/>
                  <a:gd name="T39" fmla="*/ 35 h 27"/>
                  <a:gd name="T40" fmla="*/ 204 w 432"/>
                  <a:gd name="T41" fmla="*/ 35 h 27"/>
                  <a:gd name="T42" fmla="*/ 227 w 432"/>
                  <a:gd name="T43" fmla="*/ 35 h 27"/>
                  <a:gd name="T44" fmla="*/ 227 w 432"/>
                  <a:gd name="T45" fmla="*/ 0 h 27"/>
                  <a:gd name="T46" fmla="*/ 204 w 432"/>
                  <a:gd name="T47" fmla="*/ 0 h 27"/>
                  <a:gd name="T48" fmla="*/ 204 w 432"/>
                  <a:gd name="T49" fmla="*/ 35 h 27"/>
                  <a:gd name="T50" fmla="*/ 245 w 432"/>
                  <a:gd name="T51" fmla="*/ 35 h 27"/>
                  <a:gd name="T52" fmla="*/ 267 w 432"/>
                  <a:gd name="T53" fmla="*/ 35 h 27"/>
                  <a:gd name="T54" fmla="*/ 267 w 432"/>
                  <a:gd name="T55" fmla="*/ 0 h 27"/>
                  <a:gd name="T56" fmla="*/ 245 w 432"/>
                  <a:gd name="T57" fmla="*/ 0 h 27"/>
                  <a:gd name="T58" fmla="*/ 245 w 432"/>
                  <a:gd name="T59" fmla="*/ 35 h 27"/>
                  <a:gd name="T60" fmla="*/ 287 w 432"/>
                  <a:gd name="T61" fmla="*/ 35 h 27"/>
                  <a:gd name="T62" fmla="*/ 305 w 432"/>
                  <a:gd name="T63" fmla="*/ 35 h 27"/>
                  <a:gd name="T64" fmla="*/ 305 w 432"/>
                  <a:gd name="T65" fmla="*/ 0 h 27"/>
                  <a:gd name="T66" fmla="*/ 287 w 432"/>
                  <a:gd name="T67" fmla="*/ 0 h 27"/>
                  <a:gd name="T68" fmla="*/ 287 w 432"/>
                  <a:gd name="T69" fmla="*/ 35 h 27"/>
                  <a:gd name="T70" fmla="*/ 327 w 432"/>
                  <a:gd name="T71" fmla="*/ 35 h 27"/>
                  <a:gd name="T72" fmla="*/ 347 w 432"/>
                  <a:gd name="T73" fmla="*/ 35 h 27"/>
                  <a:gd name="T74" fmla="*/ 347 w 432"/>
                  <a:gd name="T75" fmla="*/ 0 h 27"/>
                  <a:gd name="T76" fmla="*/ 327 w 432"/>
                  <a:gd name="T77" fmla="*/ 0 h 27"/>
                  <a:gd name="T78" fmla="*/ 327 w 432"/>
                  <a:gd name="T79" fmla="*/ 35 h 27"/>
                  <a:gd name="T80" fmla="*/ 368 w 432"/>
                  <a:gd name="T81" fmla="*/ 35 h 27"/>
                  <a:gd name="T82" fmla="*/ 387 w 432"/>
                  <a:gd name="T83" fmla="*/ 35 h 27"/>
                  <a:gd name="T84" fmla="*/ 387 w 432"/>
                  <a:gd name="T85" fmla="*/ 0 h 27"/>
                  <a:gd name="T86" fmla="*/ 368 w 432"/>
                  <a:gd name="T87" fmla="*/ 0 h 27"/>
                  <a:gd name="T88" fmla="*/ 368 w 432"/>
                  <a:gd name="T89" fmla="*/ 35 h 27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w 432"/>
                  <a:gd name="T136" fmla="*/ 0 h 27"/>
                  <a:gd name="T137" fmla="*/ 432 w 432"/>
                  <a:gd name="T138" fmla="*/ 27 h 27"/>
                </a:gdLst>
                <a:ahLst/>
                <a:cxnLst>
                  <a:cxn ang="T90">
                    <a:pos x="T0" y="T1"/>
                  </a:cxn>
                  <a:cxn ang="T91">
                    <a:pos x="T2" y="T3"/>
                  </a:cxn>
                  <a:cxn ang="T92">
                    <a:pos x="T4" y="T5"/>
                  </a:cxn>
                  <a:cxn ang="T93">
                    <a:pos x="T6" y="T7"/>
                  </a:cxn>
                  <a:cxn ang="T94">
                    <a:pos x="T8" y="T9"/>
                  </a:cxn>
                  <a:cxn ang="T95">
                    <a:pos x="T10" y="T11"/>
                  </a:cxn>
                  <a:cxn ang="T96">
                    <a:pos x="T12" y="T13"/>
                  </a:cxn>
                  <a:cxn ang="T97">
                    <a:pos x="T14" y="T15"/>
                  </a:cxn>
                  <a:cxn ang="T98">
                    <a:pos x="T16" y="T17"/>
                  </a:cxn>
                  <a:cxn ang="T99">
                    <a:pos x="T18" y="T19"/>
                  </a:cxn>
                  <a:cxn ang="T100">
                    <a:pos x="T20" y="T21"/>
                  </a:cxn>
                  <a:cxn ang="T101">
                    <a:pos x="T22" y="T23"/>
                  </a:cxn>
                  <a:cxn ang="T102">
                    <a:pos x="T24" y="T25"/>
                  </a:cxn>
                  <a:cxn ang="T103">
                    <a:pos x="T26" y="T27"/>
                  </a:cxn>
                  <a:cxn ang="T104">
                    <a:pos x="T28" y="T29"/>
                  </a:cxn>
                  <a:cxn ang="T105">
                    <a:pos x="T30" y="T31"/>
                  </a:cxn>
                  <a:cxn ang="T106">
                    <a:pos x="T32" y="T33"/>
                  </a:cxn>
                  <a:cxn ang="T107">
                    <a:pos x="T34" y="T35"/>
                  </a:cxn>
                  <a:cxn ang="T108">
                    <a:pos x="T36" y="T37"/>
                  </a:cxn>
                  <a:cxn ang="T109">
                    <a:pos x="T38" y="T39"/>
                  </a:cxn>
                  <a:cxn ang="T110">
                    <a:pos x="T40" y="T41"/>
                  </a:cxn>
                  <a:cxn ang="T111">
                    <a:pos x="T42" y="T43"/>
                  </a:cxn>
                  <a:cxn ang="T112">
                    <a:pos x="T44" y="T45"/>
                  </a:cxn>
                  <a:cxn ang="T113">
                    <a:pos x="T46" y="T47"/>
                  </a:cxn>
                  <a:cxn ang="T114">
                    <a:pos x="T48" y="T49"/>
                  </a:cxn>
                  <a:cxn ang="T115">
                    <a:pos x="T50" y="T51"/>
                  </a:cxn>
                  <a:cxn ang="T116">
                    <a:pos x="T52" y="T53"/>
                  </a:cxn>
                  <a:cxn ang="T117">
                    <a:pos x="T54" y="T55"/>
                  </a:cxn>
                  <a:cxn ang="T118">
                    <a:pos x="T56" y="T57"/>
                  </a:cxn>
                  <a:cxn ang="T119">
                    <a:pos x="T58" y="T59"/>
                  </a:cxn>
                  <a:cxn ang="T120">
                    <a:pos x="T60" y="T61"/>
                  </a:cxn>
                  <a:cxn ang="T121">
                    <a:pos x="T62" y="T63"/>
                  </a:cxn>
                  <a:cxn ang="T122">
                    <a:pos x="T64" y="T65"/>
                  </a:cxn>
                  <a:cxn ang="T123">
                    <a:pos x="T66" y="T67"/>
                  </a:cxn>
                  <a:cxn ang="T124">
                    <a:pos x="T68" y="T69"/>
                  </a:cxn>
                  <a:cxn ang="T125">
                    <a:pos x="T70" y="T71"/>
                  </a:cxn>
                  <a:cxn ang="T126">
                    <a:pos x="T72" y="T73"/>
                  </a:cxn>
                  <a:cxn ang="T127">
                    <a:pos x="T74" y="T75"/>
                  </a:cxn>
                  <a:cxn ang="T128">
                    <a:pos x="T76" y="T77"/>
                  </a:cxn>
                  <a:cxn ang="T129">
                    <a:pos x="T78" y="T79"/>
                  </a:cxn>
                  <a:cxn ang="T130">
                    <a:pos x="T80" y="T81"/>
                  </a:cxn>
                  <a:cxn ang="T131">
                    <a:pos x="T82" y="T83"/>
                  </a:cxn>
                  <a:cxn ang="T132">
                    <a:pos x="T84" y="T85"/>
                  </a:cxn>
                  <a:cxn ang="T133">
                    <a:pos x="T86" y="T87"/>
                  </a:cxn>
                  <a:cxn ang="T134">
                    <a:pos x="T88" y="T89"/>
                  </a:cxn>
                </a:cxnLst>
                <a:rect l="T135" t="T136" r="T137" b="T138"/>
                <a:pathLst>
                  <a:path w="432" h="27">
                    <a:moveTo>
                      <a:pt x="91" y="27"/>
                    </a:moveTo>
                    <a:lnTo>
                      <a:pt x="116" y="27"/>
                    </a:lnTo>
                    <a:lnTo>
                      <a:pt x="116" y="0"/>
                    </a:lnTo>
                    <a:lnTo>
                      <a:pt x="91" y="0"/>
                    </a:lnTo>
                    <a:lnTo>
                      <a:pt x="91" y="27"/>
                    </a:lnTo>
                    <a:close/>
                    <a:moveTo>
                      <a:pt x="46" y="27"/>
                    </a:moveTo>
                    <a:lnTo>
                      <a:pt x="70" y="27"/>
                    </a:lnTo>
                    <a:lnTo>
                      <a:pt x="70" y="0"/>
                    </a:lnTo>
                    <a:lnTo>
                      <a:pt x="46" y="0"/>
                    </a:lnTo>
                    <a:lnTo>
                      <a:pt x="46" y="27"/>
                    </a:lnTo>
                    <a:close/>
                    <a:moveTo>
                      <a:pt x="0" y="27"/>
                    </a:moveTo>
                    <a:lnTo>
                      <a:pt x="25" y="27"/>
                    </a:lnTo>
                    <a:lnTo>
                      <a:pt x="25" y="0"/>
                    </a:lnTo>
                    <a:lnTo>
                      <a:pt x="0" y="0"/>
                    </a:lnTo>
                    <a:lnTo>
                      <a:pt x="0" y="27"/>
                    </a:lnTo>
                    <a:close/>
                    <a:moveTo>
                      <a:pt x="161" y="27"/>
                    </a:moveTo>
                    <a:lnTo>
                      <a:pt x="183" y="27"/>
                    </a:lnTo>
                    <a:lnTo>
                      <a:pt x="183" y="0"/>
                    </a:lnTo>
                    <a:lnTo>
                      <a:pt x="161" y="0"/>
                    </a:lnTo>
                    <a:lnTo>
                      <a:pt x="161" y="27"/>
                    </a:lnTo>
                    <a:close/>
                    <a:moveTo>
                      <a:pt x="228" y="27"/>
                    </a:moveTo>
                    <a:lnTo>
                      <a:pt x="253" y="27"/>
                    </a:lnTo>
                    <a:lnTo>
                      <a:pt x="253" y="0"/>
                    </a:lnTo>
                    <a:lnTo>
                      <a:pt x="228" y="0"/>
                    </a:lnTo>
                    <a:lnTo>
                      <a:pt x="228" y="27"/>
                    </a:lnTo>
                    <a:close/>
                    <a:moveTo>
                      <a:pt x="274" y="27"/>
                    </a:moveTo>
                    <a:lnTo>
                      <a:pt x="298" y="27"/>
                    </a:lnTo>
                    <a:lnTo>
                      <a:pt x="298" y="0"/>
                    </a:lnTo>
                    <a:lnTo>
                      <a:pt x="274" y="0"/>
                    </a:lnTo>
                    <a:lnTo>
                      <a:pt x="274" y="27"/>
                    </a:lnTo>
                    <a:close/>
                    <a:moveTo>
                      <a:pt x="320" y="27"/>
                    </a:moveTo>
                    <a:lnTo>
                      <a:pt x="341" y="27"/>
                    </a:lnTo>
                    <a:lnTo>
                      <a:pt x="341" y="0"/>
                    </a:lnTo>
                    <a:lnTo>
                      <a:pt x="320" y="0"/>
                    </a:lnTo>
                    <a:lnTo>
                      <a:pt x="320" y="27"/>
                    </a:lnTo>
                    <a:close/>
                    <a:moveTo>
                      <a:pt x="365" y="27"/>
                    </a:moveTo>
                    <a:lnTo>
                      <a:pt x="387" y="27"/>
                    </a:lnTo>
                    <a:lnTo>
                      <a:pt x="387" y="0"/>
                    </a:lnTo>
                    <a:lnTo>
                      <a:pt x="365" y="0"/>
                    </a:lnTo>
                    <a:lnTo>
                      <a:pt x="365" y="27"/>
                    </a:lnTo>
                    <a:close/>
                    <a:moveTo>
                      <a:pt x="411" y="27"/>
                    </a:moveTo>
                    <a:lnTo>
                      <a:pt x="432" y="27"/>
                    </a:lnTo>
                    <a:lnTo>
                      <a:pt x="432" y="0"/>
                    </a:lnTo>
                    <a:lnTo>
                      <a:pt x="411" y="0"/>
                    </a:lnTo>
                    <a:lnTo>
                      <a:pt x="411" y="27"/>
                    </a:lnTo>
                    <a:close/>
                  </a:path>
                </a:pathLst>
              </a:custGeom>
              <a:solidFill>
                <a:srgbClr val="000000"/>
              </a:solidFill>
              <a:ln w="381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105487" name="Group 168"/>
          <p:cNvGrpSpPr>
            <a:grpSpLocks/>
          </p:cNvGrpSpPr>
          <p:nvPr/>
        </p:nvGrpSpPr>
        <p:grpSpPr bwMode="auto">
          <a:xfrm>
            <a:off x="4706938" y="5370513"/>
            <a:ext cx="2195512" cy="990600"/>
            <a:chOff x="2201" y="916"/>
            <a:chExt cx="1571" cy="1192"/>
          </a:xfrm>
        </p:grpSpPr>
        <p:grpSp>
          <p:nvGrpSpPr>
            <p:cNvPr id="105608" name="Group 169"/>
            <p:cNvGrpSpPr>
              <a:grpSpLocks/>
            </p:cNvGrpSpPr>
            <p:nvPr/>
          </p:nvGrpSpPr>
          <p:grpSpPr bwMode="auto">
            <a:xfrm>
              <a:off x="2201" y="916"/>
              <a:ext cx="1571" cy="1192"/>
              <a:chOff x="2201" y="916"/>
              <a:chExt cx="1571" cy="1192"/>
            </a:xfrm>
          </p:grpSpPr>
          <p:sp>
            <p:nvSpPr>
              <p:cNvPr id="105610" name="Oval 170"/>
              <p:cNvSpPr>
                <a:spLocks noChangeArrowheads="1"/>
              </p:cNvSpPr>
              <p:nvPr/>
            </p:nvSpPr>
            <p:spPr bwMode="auto">
              <a:xfrm>
                <a:off x="2616" y="916"/>
                <a:ext cx="701" cy="682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11" name="Oval 171"/>
              <p:cNvSpPr>
                <a:spLocks noChangeArrowheads="1"/>
              </p:cNvSpPr>
              <p:nvPr/>
            </p:nvSpPr>
            <p:spPr bwMode="auto">
              <a:xfrm>
                <a:off x="2201" y="1312"/>
                <a:ext cx="599" cy="549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12" name="Oval 172"/>
              <p:cNvSpPr>
                <a:spLocks noChangeArrowheads="1"/>
              </p:cNvSpPr>
              <p:nvPr/>
            </p:nvSpPr>
            <p:spPr bwMode="auto">
              <a:xfrm>
                <a:off x="2428" y="1495"/>
                <a:ext cx="784" cy="613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13" name="Oval 173"/>
              <p:cNvSpPr>
                <a:spLocks noChangeArrowheads="1"/>
              </p:cNvSpPr>
              <p:nvPr/>
            </p:nvSpPr>
            <p:spPr bwMode="auto">
              <a:xfrm>
                <a:off x="2879" y="1562"/>
                <a:ext cx="801" cy="488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14" name="Oval 174"/>
              <p:cNvSpPr>
                <a:spLocks noChangeArrowheads="1"/>
              </p:cNvSpPr>
              <p:nvPr/>
            </p:nvSpPr>
            <p:spPr bwMode="auto">
              <a:xfrm>
                <a:off x="3086" y="1184"/>
                <a:ext cx="686" cy="571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15" name="Oval 175"/>
              <p:cNvSpPr>
                <a:spLocks noChangeArrowheads="1"/>
              </p:cNvSpPr>
              <p:nvPr/>
            </p:nvSpPr>
            <p:spPr bwMode="auto">
              <a:xfrm>
                <a:off x="3086" y="984"/>
                <a:ext cx="533" cy="369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  <p:sp>
            <p:nvSpPr>
              <p:cNvPr id="105616" name="Oval 176"/>
              <p:cNvSpPr>
                <a:spLocks noChangeArrowheads="1"/>
              </p:cNvSpPr>
              <p:nvPr/>
            </p:nvSpPr>
            <p:spPr bwMode="auto">
              <a:xfrm>
                <a:off x="2312" y="1044"/>
                <a:ext cx="673" cy="396"/>
              </a:xfrm>
              <a:prstGeom prst="ellipse">
                <a:avLst/>
              </a:prstGeom>
              <a:solidFill>
                <a:srgbClr val="00CCFF"/>
              </a:solidFill>
              <a:ln w="12700">
                <a:solidFill>
                  <a:schemeClr val="folHlink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sp>
          <p:nvSpPr>
            <p:cNvPr id="105609" name="Oval 177"/>
            <p:cNvSpPr>
              <a:spLocks noChangeArrowheads="1"/>
            </p:cNvSpPr>
            <p:nvPr/>
          </p:nvSpPr>
          <p:spPr bwMode="auto">
            <a:xfrm>
              <a:off x="2330" y="1023"/>
              <a:ext cx="1348" cy="956"/>
            </a:xfrm>
            <a:prstGeom prst="ellipse">
              <a:avLst/>
            </a:prstGeom>
            <a:solidFill>
              <a:srgbClr val="00CCFF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105488" name="Rectangle 178"/>
          <p:cNvSpPr>
            <a:spLocks noChangeArrowheads="1"/>
          </p:cNvSpPr>
          <p:nvPr/>
        </p:nvSpPr>
        <p:spPr bwMode="auto">
          <a:xfrm>
            <a:off x="3497263" y="5878513"/>
            <a:ext cx="4876800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algn="ctr" eaLnBrk="0" hangingPunct="0">
              <a:spcBef>
                <a:spcPct val="20000"/>
              </a:spcBef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IP/TLS</a:t>
            </a:r>
          </a:p>
        </p:txBody>
      </p:sp>
      <p:sp>
        <p:nvSpPr>
          <p:cNvPr id="105489" name="Line 179"/>
          <p:cNvSpPr>
            <a:spLocks noChangeShapeType="1"/>
          </p:cNvSpPr>
          <p:nvPr/>
        </p:nvSpPr>
        <p:spPr bwMode="auto">
          <a:xfrm flipV="1">
            <a:off x="4471988" y="5865813"/>
            <a:ext cx="3311525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105490" name="Group 180"/>
          <p:cNvGrpSpPr>
            <a:grpSpLocks/>
          </p:cNvGrpSpPr>
          <p:nvPr/>
        </p:nvGrpSpPr>
        <p:grpSpPr bwMode="auto">
          <a:xfrm>
            <a:off x="7783513" y="5649913"/>
            <a:ext cx="749300" cy="674687"/>
            <a:chOff x="5137" y="1344"/>
            <a:chExt cx="472" cy="425"/>
          </a:xfrm>
        </p:grpSpPr>
        <p:grpSp>
          <p:nvGrpSpPr>
            <p:cNvPr id="105497" name="Group 181"/>
            <p:cNvGrpSpPr>
              <a:grpSpLocks/>
            </p:cNvGrpSpPr>
            <p:nvPr/>
          </p:nvGrpSpPr>
          <p:grpSpPr bwMode="auto">
            <a:xfrm>
              <a:off x="5137" y="1499"/>
              <a:ext cx="246" cy="94"/>
              <a:chOff x="5137" y="1499"/>
              <a:chExt cx="246" cy="94"/>
            </a:xfrm>
          </p:grpSpPr>
          <p:sp>
            <p:nvSpPr>
              <p:cNvPr id="105605" name="Freeform 182"/>
              <p:cNvSpPr>
                <a:spLocks/>
              </p:cNvSpPr>
              <p:nvPr/>
            </p:nvSpPr>
            <p:spPr bwMode="auto">
              <a:xfrm>
                <a:off x="5242" y="1499"/>
                <a:ext cx="141" cy="94"/>
              </a:xfrm>
              <a:custGeom>
                <a:avLst/>
                <a:gdLst>
                  <a:gd name="T0" fmla="*/ 0 w 1271"/>
                  <a:gd name="T1" fmla="*/ 29 h 757"/>
                  <a:gd name="T2" fmla="*/ 0 w 1271"/>
                  <a:gd name="T3" fmla="*/ 94 h 757"/>
                  <a:gd name="T4" fmla="*/ 141 w 1271"/>
                  <a:gd name="T5" fmla="*/ 46 h 757"/>
                  <a:gd name="T6" fmla="*/ 141 w 1271"/>
                  <a:gd name="T7" fmla="*/ 0 h 757"/>
                  <a:gd name="T8" fmla="*/ 0 w 1271"/>
                  <a:gd name="T9" fmla="*/ 29 h 7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271"/>
                  <a:gd name="T16" fmla="*/ 0 h 757"/>
                  <a:gd name="T17" fmla="*/ 1271 w 1271"/>
                  <a:gd name="T18" fmla="*/ 757 h 7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271" h="757">
                    <a:moveTo>
                      <a:pt x="0" y="231"/>
                    </a:moveTo>
                    <a:lnTo>
                      <a:pt x="0" y="757"/>
                    </a:lnTo>
                    <a:lnTo>
                      <a:pt x="1271" y="369"/>
                    </a:lnTo>
                    <a:lnTo>
                      <a:pt x="1271" y="0"/>
                    </a:lnTo>
                    <a:lnTo>
                      <a:pt x="0" y="231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06" name="Freeform 183"/>
              <p:cNvSpPr>
                <a:spLocks/>
              </p:cNvSpPr>
              <p:nvPr/>
            </p:nvSpPr>
            <p:spPr bwMode="auto">
              <a:xfrm>
                <a:off x="5137" y="1521"/>
                <a:ext cx="105" cy="72"/>
              </a:xfrm>
              <a:custGeom>
                <a:avLst/>
                <a:gdLst>
                  <a:gd name="T0" fmla="*/ 105 w 943"/>
                  <a:gd name="T1" fmla="*/ 6 h 577"/>
                  <a:gd name="T2" fmla="*/ 105 w 943"/>
                  <a:gd name="T3" fmla="*/ 72 h 577"/>
                  <a:gd name="T4" fmla="*/ 0 w 943"/>
                  <a:gd name="T5" fmla="*/ 56 h 577"/>
                  <a:gd name="T6" fmla="*/ 0 w 943"/>
                  <a:gd name="T7" fmla="*/ 0 h 577"/>
                  <a:gd name="T8" fmla="*/ 105 w 943"/>
                  <a:gd name="T9" fmla="*/ 6 h 57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43"/>
                  <a:gd name="T16" fmla="*/ 0 h 577"/>
                  <a:gd name="T17" fmla="*/ 943 w 943"/>
                  <a:gd name="T18" fmla="*/ 577 h 57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43" h="577">
                    <a:moveTo>
                      <a:pt x="943" y="51"/>
                    </a:moveTo>
                    <a:lnTo>
                      <a:pt x="943" y="577"/>
                    </a:lnTo>
                    <a:lnTo>
                      <a:pt x="0" y="447"/>
                    </a:lnTo>
                    <a:lnTo>
                      <a:pt x="0" y="0"/>
                    </a:lnTo>
                    <a:lnTo>
                      <a:pt x="943" y="51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07" name="Freeform 184"/>
              <p:cNvSpPr>
                <a:spLocks/>
              </p:cNvSpPr>
              <p:nvPr/>
            </p:nvSpPr>
            <p:spPr bwMode="auto">
              <a:xfrm>
                <a:off x="5137" y="1499"/>
                <a:ext cx="246" cy="29"/>
              </a:xfrm>
              <a:custGeom>
                <a:avLst/>
                <a:gdLst>
                  <a:gd name="T0" fmla="*/ 0 w 2214"/>
                  <a:gd name="T1" fmla="*/ 23 h 231"/>
                  <a:gd name="T2" fmla="*/ 106 w 2214"/>
                  <a:gd name="T3" fmla="*/ 29 h 231"/>
                  <a:gd name="T4" fmla="*/ 246 w 2214"/>
                  <a:gd name="T5" fmla="*/ 0 h 231"/>
                  <a:gd name="T6" fmla="*/ 143 w 2214"/>
                  <a:gd name="T7" fmla="*/ 0 h 231"/>
                  <a:gd name="T8" fmla="*/ 0 w 2214"/>
                  <a:gd name="T9" fmla="*/ 23 h 23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14"/>
                  <a:gd name="T16" fmla="*/ 0 h 231"/>
                  <a:gd name="T17" fmla="*/ 2214 w 2214"/>
                  <a:gd name="T18" fmla="*/ 231 h 23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14" h="231">
                    <a:moveTo>
                      <a:pt x="0" y="180"/>
                    </a:moveTo>
                    <a:lnTo>
                      <a:pt x="953" y="231"/>
                    </a:lnTo>
                    <a:lnTo>
                      <a:pt x="2214" y="0"/>
                    </a:lnTo>
                    <a:lnTo>
                      <a:pt x="1286" y="0"/>
                    </a:lnTo>
                    <a:lnTo>
                      <a:pt x="0" y="180"/>
                    </a:lnTo>
                    <a:close/>
                  </a:path>
                </a:pathLst>
              </a:custGeom>
              <a:solidFill>
                <a:schemeClr val="folHlink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sp>
          <p:nvSpPr>
            <p:cNvPr id="105498" name="Freeform 185"/>
            <p:cNvSpPr>
              <a:spLocks/>
            </p:cNvSpPr>
            <p:nvPr/>
          </p:nvSpPr>
          <p:spPr bwMode="auto">
            <a:xfrm>
              <a:off x="5217" y="1491"/>
              <a:ext cx="89" cy="27"/>
            </a:xfrm>
            <a:custGeom>
              <a:avLst/>
              <a:gdLst>
                <a:gd name="T0" fmla="*/ 0 w 804"/>
                <a:gd name="T1" fmla="*/ 15 h 215"/>
                <a:gd name="T2" fmla="*/ 0 w 804"/>
                <a:gd name="T3" fmla="*/ 24 h 215"/>
                <a:gd name="T4" fmla="*/ 42 w 804"/>
                <a:gd name="T5" fmla="*/ 27 h 215"/>
                <a:gd name="T6" fmla="*/ 89 w 804"/>
                <a:gd name="T7" fmla="*/ 17 h 215"/>
                <a:gd name="T8" fmla="*/ 89 w 804"/>
                <a:gd name="T9" fmla="*/ 0 h 215"/>
                <a:gd name="T10" fmla="*/ 0 w 804"/>
                <a:gd name="T11" fmla="*/ 15 h 215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804"/>
                <a:gd name="T19" fmla="*/ 0 h 215"/>
                <a:gd name="T20" fmla="*/ 804 w 804"/>
                <a:gd name="T21" fmla="*/ 215 h 215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804" h="215">
                  <a:moveTo>
                    <a:pt x="0" y="122"/>
                  </a:moveTo>
                  <a:lnTo>
                    <a:pt x="0" y="192"/>
                  </a:lnTo>
                  <a:lnTo>
                    <a:pt x="376" y="215"/>
                  </a:lnTo>
                  <a:lnTo>
                    <a:pt x="804" y="138"/>
                  </a:lnTo>
                  <a:lnTo>
                    <a:pt x="804" y="0"/>
                  </a:lnTo>
                  <a:lnTo>
                    <a:pt x="0" y="122"/>
                  </a:lnTo>
                  <a:close/>
                </a:path>
              </a:pathLst>
            </a:custGeom>
            <a:solidFill>
              <a:srgbClr val="606060"/>
            </a:solidFill>
            <a:ln w="158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fr-FR"/>
            </a:p>
          </p:txBody>
        </p:sp>
        <p:grpSp>
          <p:nvGrpSpPr>
            <p:cNvPr id="105499" name="Group 186"/>
            <p:cNvGrpSpPr>
              <a:grpSpLocks/>
            </p:cNvGrpSpPr>
            <p:nvPr/>
          </p:nvGrpSpPr>
          <p:grpSpPr bwMode="auto">
            <a:xfrm>
              <a:off x="5156" y="1376"/>
              <a:ext cx="199" cy="136"/>
              <a:chOff x="5156" y="1376"/>
              <a:chExt cx="199" cy="136"/>
            </a:xfrm>
          </p:grpSpPr>
          <p:sp>
            <p:nvSpPr>
              <p:cNvPr id="105602" name="Freeform 187"/>
              <p:cNvSpPr>
                <a:spLocks/>
              </p:cNvSpPr>
              <p:nvPr/>
            </p:nvSpPr>
            <p:spPr bwMode="auto">
              <a:xfrm>
                <a:off x="5241" y="1376"/>
                <a:ext cx="114" cy="132"/>
              </a:xfrm>
              <a:custGeom>
                <a:avLst/>
                <a:gdLst>
                  <a:gd name="T0" fmla="*/ 16 w 1026"/>
                  <a:gd name="T1" fmla="*/ 132 h 1057"/>
                  <a:gd name="T2" fmla="*/ 0 w 1026"/>
                  <a:gd name="T3" fmla="*/ 4 h 1057"/>
                  <a:gd name="T4" fmla="*/ 98 w 1026"/>
                  <a:gd name="T5" fmla="*/ 0 h 1057"/>
                  <a:gd name="T6" fmla="*/ 114 w 1026"/>
                  <a:gd name="T7" fmla="*/ 114 h 1057"/>
                  <a:gd name="T8" fmla="*/ 16 w 1026"/>
                  <a:gd name="T9" fmla="*/ 132 h 105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26"/>
                  <a:gd name="T16" fmla="*/ 0 h 1057"/>
                  <a:gd name="T17" fmla="*/ 1026 w 1026"/>
                  <a:gd name="T18" fmla="*/ 1057 h 105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26" h="1057">
                    <a:moveTo>
                      <a:pt x="144" y="1057"/>
                    </a:moveTo>
                    <a:lnTo>
                      <a:pt x="0" y="34"/>
                    </a:lnTo>
                    <a:lnTo>
                      <a:pt x="884" y="0"/>
                    </a:lnTo>
                    <a:lnTo>
                      <a:pt x="1026" y="911"/>
                    </a:lnTo>
                    <a:lnTo>
                      <a:pt x="144" y="1057"/>
                    </a:lnTo>
                    <a:close/>
                  </a:path>
                </a:pathLst>
              </a:custGeom>
              <a:solidFill>
                <a:srgbClr val="A0A0A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03" name="Freeform 188"/>
              <p:cNvSpPr>
                <a:spLocks/>
              </p:cNvSpPr>
              <p:nvPr/>
            </p:nvSpPr>
            <p:spPr bwMode="auto">
              <a:xfrm>
                <a:off x="5156" y="1380"/>
                <a:ext cx="101" cy="132"/>
              </a:xfrm>
              <a:custGeom>
                <a:avLst/>
                <a:gdLst>
                  <a:gd name="T0" fmla="*/ 85 w 909"/>
                  <a:gd name="T1" fmla="*/ 0 h 1052"/>
                  <a:gd name="T2" fmla="*/ 0 w 909"/>
                  <a:gd name="T3" fmla="*/ 29 h 1052"/>
                  <a:gd name="T4" fmla="*/ 12 w 909"/>
                  <a:gd name="T5" fmla="*/ 132 h 1052"/>
                  <a:gd name="T6" fmla="*/ 101 w 909"/>
                  <a:gd name="T7" fmla="*/ 129 h 1052"/>
                  <a:gd name="T8" fmla="*/ 85 w 909"/>
                  <a:gd name="T9" fmla="*/ 0 h 105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09"/>
                  <a:gd name="T16" fmla="*/ 0 h 1052"/>
                  <a:gd name="T17" fmla="*/ 909 w 909"/>
                  <a:gd name="T18" fmla="*/ 1052 h 105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09" h="1052">
                    <a:moveTo>
                      <a:pt x="765" y="0"/>
                    </a:moveTo>
                    <a:lnTo>
                      <a:pt x="0" y="233"/>
                    </a:lnTo>
                    <a:lnTo>
                      <a:pt x="109" y="1052"/>
                    </a:lnTo>
                    <a:lnTo>
                      <a:pt x="909" y="1025"/>
                    </a:lnTo>
                    <a:lnTo>
                      <a:pt x="765" y="0"/>
                    </a:lnTo>
                    <a:close/>
                  </a:path>
                </a:pathLst>
              </a:custGeom>
              <a:solidFill>
                <a:srgbClr val="80808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04" name="Freeform 189"/>
              <p:cNvSpPr>
                <a:spLocks/>
              </p:cNvSpPr>
              <p:nvPr/>
            </p:nvSpPr>
            <p:spPr bwMode="auto">
              <a:xfrm>
                <a:off x="5260" y="1389"/>
                <a:ext cx="82" cy="100"/>
              </a:xfrm>
              <a:custGeom>
                <a:avLst/>
                <a:gdLst>
                  <a:gd name="T0" fmla="*/ 0 w 737"/>
                  <a:gd name="T1" fmla="*/ 5 h 797"/>
                  <a:gd name="T2" fmla="*/ 12 w 737"/>
                  <a:gd name="T3" fmla="*/ 100 h 797"/>
                  <a:gd name="T4" fmla="*/ 82 w 737"/>
                  <a:gd name="T5" fmla="*/ 89 h 797"/>
                  <a:gd name="T6" fmla="*/ 70 w 737"/>
                  <a:gd name="T7" fmla="*/ 0 h 797"/>
                  <a:gd name="T8" fmla="*/ 0 w 737"/>
                  <a:gd name="T9" fmla="*/ 5 h 79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37"/>
                  <a:gd name="T16" fmla="*/ 0 h 797"/>
                  <a:gd name="T17" fmla="*/ 737 w 737"/>
                  <a:gd name="T18" fmla="*/ 797 h 79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37" h="797">
                    <a:moveTo>
                      <a:pt x="0" y="36"/>
                    </a:moveTo>
                    <a:lnTo>
                      <a:pt x="105" y="797"/>
                    </a:lnTo>
                    <a:lnTo>
                      <a:pt x="737" y="706"/>
                    </a:lnTo>
                    <a:lnTo>
                      <a:pt x="628" y="0"/>
                    </a:lnTo>
                    <a:lnTo>
                      <a:pt x="0" y="36"/>
                    </a:lnTo>
                    <a:close/>
                  </a:path>
                </a:pathLst>
              </a:custGeom>
              <a:solidFill>
                <a:srgbClr val="00C0C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05500" name="Group 190"/>
            <p:cNvGrpSpPr>
              <a:grpSpLocks/>
            </p:cNvGrpSpPr>
            <p:nvPr/>
          </p:nvGrpSpPr>
          <p:grpSpPr bwMode="auto">
            <a:xfrm>
              <a:off x="5293" y="1509"/>
              <a:ext cx="81" cy="62"/>
              <a:chOff x="5293" y="1509"/>
              <a:chExt cx="81" cy="62"/>
            </a:xfrm>
          </p:grpSpPr>
          <p:sp>
            <p:nvSpPr>
              <p:cNvPr id="105595" name="Freeform 191"/>
              <p:cNvSpPr>
                <a:spLocks/>
              </p:cNvSpPr>
              <p:nvPr/>
            </p:nvSpPr>
            <p:spPr bwMode="auto">
              <a:xfrm>
                <a:off x="5293" y="1509"/>
                <a:ext cx="80" cy="62"/>
              </a:xfrm>
              <a:custGeom>
                <a:avLst/>
                <a:gdLst>
                  <a:gd name="T0" fmla="*/ 80 w 721"/>
                  <a:gd name="T1" fmla="*/ 0 h 494"/>
                  <a:gd name="T2" fmla="*/ 0 w 721"/>
                  <a:gd name="T3" fmla="*/ 18 h 494"/>
                  <a:gd name="T4" fmla="*/ 0 w 721"/>
                  <a:gd name="T5" fmla="*/ 62 h 494"/>
                  <a:gd name="T6" fmla="*/ 80 w 721"/>
                  <a:gd name="T7" fmla="*/ 35 h 494"/>
                  <a:gd name="T8" fmla="*/ 80 w 721"/>
                  <a:gd name="T9" fmla="*/ 0 h 49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1"/>
                  <a:gd name="T16" fmla="*/ 0 h 494"/>
                  <a:gd name="T17" fmla="*/ 721 w 721"/>
                  <a:gd name="T18" fmla="*/ 494 h 49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1" h="494">
                    <a:moveTo>
                      <a:pt x="721" y="0"/>
                    </a:moveTo>
                    <a:lnTo>
                      <a:pt x="0" y="147"/>
                    </a:lnTo>
                    <a:lnTo>
                      <a:pt x="0" y="494"/>
                    </a:lnTo>
                    <a:lnTo>
                      <a:pt x="721" y="278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96" name="Line 192"/>
              <p:cNvSpPr>
                <a:spLocks noChangeShapeType="1"/>
              </p:cNvSpPr>
              <p:nvPr/>
            </p:nvSpPr>
            <p:spPr bwMode="auto">
              <a:xfrm flipV="1">
                <a:off x="5345" y="1524"/>
                <a:ext cx="22" cy="5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97" name="Line 193"/>
              <p:cNvSpPr>
                <a:spLocks noChangeShapeType="1"/>
              </p:cNvSpPr>
              <p:nvPr/>
            </p:nvSpPr>
            <p:spPr bwMode="auto">
              <a:xfrm flipH="1">
                <a:off x="5306" y="1531"/>
                <a:ext cx="28" cy="7"/>
              </a:xfrm>
              <a:prstGeom prst="line">
                <a:avLst/>
              </a:prstGeom>
              <a:noFill/>
              <a:ln w="635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98" name="Line 194"/>
              <p:cNvSpPr>
                <a:spLocks noChangeShapeType="1"/>
              </p:cNvSpPr>
              <p:nvPr/>
            </p:nvSpPr>
            <p:spPr bwMode="auto">
              <a:xfrm>
                <a:off x="5339" y="1516"/>
                <a:ext cx="1" cy="4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99" name="Line 195"/>
              <p:cNvSpPr>
                <a:spLocks noChangeShapeType="1"/>
              </p:cNvSpPr>
              <p:nvPr/>
            </p:nvSpPr>
            <p:spPr bwMode="auto">
              <a:xfrm>
                <a:off x="5301" y="1526"/>
                <a:ext cx="1" cy="43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00" name="Line 196"/>
              <p:cNvSpPr>
                <a:spLocks noChangeShapeType="1"/>
              </p:cNvSpPr>
              <p:nvPr/>
            </p:nvSpPr>
            <p:spPr bwMode="auto">
              <a:xfrm flipH="1">
                <a:off x="5301" y="1524"/>
                <a:ext cx="73" cy="20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601" name="Line 197"/>
              <p:cNvSpPr>
                <a:spLocks noChangeShapeType="1"/>
              </p:cNvSpPr>
              <p:nvPr/>
            </p:nvSpPr>
            <p:spPr bwMode="auto">
              <a:xfrm flipV="1">
                <a:off x="5301" y="1519"/>
                <a:ext cx="73" cy="18"/>
              </a:xfrm>
              <a:prstGeom prst="line">
                <a:avLst/>
              </a:prstGeom>
              <a:noFill/>
              <a:ln w="158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  <p:grpSp>
          <p:nvGrpSpPr>
            <p:cNvPr id="105501" name="Group 198"/>
            <p:cNvGrpSpPr>
              <a:grpSpLocks/>
            </p:cNvGrpSpPr>
            <p:nvPr/>
          </p:nvGrpSpPr>
          <p:grpSpPr bwMode="auto">
            <a:xfrm>
              <a:off x="5263" y="1510"/>
              <a:ext cx="192" cy="106"/>
              <a:chOff x="5263" y="1510"/>
              <a:chExt cx="192" cy="106"/>
            </a:xfrm>
          </p:grpSpPr>
          <p:grpSp>
            <p:nvGrpSpPr>
              <p:cNvPr id="105564" name="Group 199"/>
              <p:cNvGrpSpPr>
                <a:grpSpLocks/>
              </p:cNvGrpSpPr>
              <p:nvPr/>
            </p:nvGrpSpPr>
            <p:grpSpPr bwMode="auto">
              <a:xfrm>
                <a:off x="5276" y="1568"/>
                <a:ext cx="31" cy="25"/>
                <a:chOff x="5276" y="1568"/>
                <a:chExt cx="31" cy="25"/>
              </a:xfrm>
            </p:grpSpPr>
            <p:sp>
              <p:nvSpPr>
                <p:cNvPr id="105593" name="Freeform 200"/>
                <p:cNvSpPr>
                  <a:spLocks/>
                </p:cNvSpPr>
                <p:nvPr/>
              </p:nvSpPr>
              <p:spPr bwMode="auto">
                <a:xfrm>
                  <a:off x="5276" y="1568"/>
                  <a:ext cx="9" cy="25"/>
                </a:xfrm>
                <a:custGeom>
                  <a:avLst/>
                  <a:gdLst>
                    <a:gd name="T0" fmla="*/ 3 w 81"/>
                    <a:gd name="T1" fmla="*/ 0 h 199"/>
                    <a:gd name="T2" fmla="*/ 0 w 81"/>
                    <a:gd name="T3" fmla="*/ 24 h 199"/>
                    <a:gd name="T4" fmla="*/ 7 w 81"/>
                    <a:gd name="T5" fmla="*/ 25 h 199"/>
                    <a:gd name="T6" fmla="*/ 9 w 81"/>
                    <a:gd name="T7" fmla="*/ 1 h 199"/>
                    <a:gd name="T8" fmla="*/ 3 w 81"/>
                    <a:gd name="T9" fmla="*/ 0 h 19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1"/>
                    <a:gd name="T16" fmla="*/ 0 h 199"/>
                    <a:gd name="T17" fmla="*/ 81 w 81"/>
                    <a:gd name="T18" fmla="*/ 199 h 19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1" h="199">
                      <a:moveTo>
                        <a:pt x="25" y="0"/>
                      </a:moveTo>
                      <a:lnTo>
                        <a:pt x="0" y="188"/>
                      </a:lnTo>
                      <a:lnTo>
                        <a:pt x="59" y="199"/>
                      </a:lnTo>
                      <a:lnTo>
                        <a:pt x="81" y="8"/>
                      </a:lnTo>
                      <a:lnTo>
                        <a:pt x="25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94" name="Freeform 201"/>
                <p:cNvSpPr>
                  <a:spLocks/>
                </p:cNvSpPr>
                <p:nvPr/>
              </p:nvSpPr>
              <p:spPr bwMode="auto">
                <a:xfrm>
                  <a:off x="5282" y="1571"/>
                  <a:ext cx="25" cy="22"/>
                </a:xfrm>
                <a:custGeom>
                  <a:avLst/>
                  <a:gdLst>
                    <a:gd name="T0" fmla="*/ 2 w 220"/>
                    <a:gd name="T1" fmla="*/ 1 h 173"/>
                    <a:gd name="T2" fmla="*/ 0 w 220"/>
                    <a:gd name="T3" fmla="*/ 22 h 173"/>
                    <a:gd name="T4" fmla="*/ 25 w 220"/>
                    <a:gd name="T5" fmla="*/ 11 h 173"/>
                    <a:gd name="T6" fmla="*/ 15 w 220"/>
                    <a:gd name="T7" fmla="*/ 8 h 173"/>
                    <a:gd name="T8" fmla="*/ 6 w 220"/>
                    <a:gd name="T9" fmla="*/ 13 h 173"/>
                    <a:gd name="T10" fmla="*/ 9 w 220"/>
                    <a:gd name="T11" fmla="*/ 0 h 173"/>
                    <a:gd name="T12" fmla="*/ 2 w 220"/>
                    <a:gd name="T13" fmla="*/ 1 h 173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20"/>
                    <a:gd name="T22" fmla="*/ 0 h 173"/>
                    <a:gd name="T23" fmla="*/ 220 w 220"/>
                    <a:gd name="T24" fmla="*/ 173 h 173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20" h="173">
                      <a:moveTo>
                        <a:pt x="18" y="6"/>
                      </a:moveTo>
                      <a:lnTo>
                        <a:pt x="0" y="173"/>
                      </a:lnTo>
                      <a:lnTo>
                        <a:pt x="220" y="87"/>
                      </a:lnTo>
                      <a:lnTo>
                        <a:pt x="134" y="61"/>
                      </a:lnTo>
                      <a:lnTo>
                        <a:pt x="56" y="100"/>
                      </a:lnTo>
                      <a:lnTo>
                        <a:pt x="80" y="0"/>
                      </a:lnTo>
                      <a:lnTo>
                        <a:pt x="18" y="6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5565" name="Group 202"/>
              <p:cNvGrpSpPr>
                <a:grpSpLocks/>
              </p:cNvGrpSpPr>
              <p:nvPr/>
            </p:nvGrpSpPr>
            <p:grpSpPr bwMode="auto">
              <a:xfrm>
                <a:off x="5263" y="1510"/>
                <a:ext cx="192" cy="106"/>
                <a:chOff x="5263" y="1510"/>
                <a:chExt cx="192" cy="106"/>
              </a:xfrm>
            </p:grpSpPr>
            <p:sp>
              <p:nvSpPr>
                <p:cNvPr id="105566" name="Freeform 203"/>
                <p:cNvSpPr>
                  <a:spLocks/>
                </p:cNvSpPr>
                <p:nvPr/>
              </p:nvSpPr>
              <p:spPr bwMode="auto">
                <a:xfrm>
                  <a:off x="5267" y="1510"/>
                  <a:ext cx="188" cy="94"/>
                </a:xfrm>
                <a:custGeom>
                  <a:avLst/>
                  <a:gdLst>
                    <a:gd name="T0" fmla="*/ 0 w 1693"/>
                    <a:gd name="T1" fmla="*/ 40 h 749"/>
                    <a:gd name="T2" fmla="*/ 90 w 1693"/>
                    <a:gd name="T3" fmla="*/ 94 h 749"/>
                    <a:gd name="T4" fmla="*/ 188 w 1693"/>
                    <a:gd name="T5" fmla="*/ 41 h 749"/>
                    <a:gd name="T6" fmla="*/ 113 w 1693"/>
                    <a:gd name="T7" fmla="*/ 0 h 749"/>
                    <a:gd name="T8" fmla="*/ 0 w 1693"/>
                    <a:gd name="T9" fmla="*/ 40 h 74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693"/>
                    <a:gd name="T16" fmla="*/ 0 h 749"/>
                    <a:gd name="T17" fmla="*/ 1693 w 1693"/>
                    <a:gd name="T18" fmla="*/ 749 h 74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693" h="749">
                      <a:moveTo>
                        <a:pt x="0" y="317"/>
                      </a:moveTo>
                      <a:lnTo>
                        <a:pt x="812" y="749"/>
                      </a:lnTo>
                      <a:lnTo>
                        <a:pt x="1693" y="327"/>
                      </a:lnTo>
                      <a:lnTo>
                        <a:pt x="1017" y="0"/>
                      </a:lnTo>
                      <a:lnTo>
                        <a:pt x="0" y="317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67" name="Freeform 204"/>
                <p:cNvSpPr>
                  <a:spLocks/>
                </p:cNvSpPr>
                <p:nvPr/>
              </p:nvSpPr>
              <p:spPr bwMode="auto">
                <a:xfrm>
                  <a:off x="5263" y="1550"/>
                  <a:ext cx="94" cy="66"/>
                </a:xfrm>
                <a:custGeom>
                  <a:avLst/>
                  <a:gdLst>
                    <a:gd name="T0" fmla="*/ 3 w 847"/>
                    <a:gd name="T1" fmla="*/ 0 h 530"/>
                    <a:gd name="T2" fmla="*/ 94 w 847"/>
                    <a:gd name="T3" fmla="*/ 55 h 530"/>
                    <a:gd name="T4" fmla="*/ 91 w 847"/>
                    <a:gd name="T5" fmla="*/ 66 h 530"/>
                    <a:gd name="T6" fmla="*/ 0 w 847"/>
                    <a:gd name="T7" fmla="*/ 11 h 530"/>
                    <a:gd name="T8" fmla="*/ 3 w 847"/>
                    <a:gd name="T9" fmla="*/ 0 h 5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847"/>
                    <a:gd name="T16" fmla="*/ 0 h 530"/>
                    <a:gd name="T17" fmla="*/ 847 w 847"/>
                    <a:gd name="T18" fmla="*/ 530 h 5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847" h="530">
                      <a:moveTo>
                        <a:pt x="30" y="0"/>
                      </a:moveTo>
                      <a:lnTo>
                        <a:pt x="847" y="438"/>
                      </a:lnTo>
                      <a:lnTo>
                        <a:pt x="823" y="530"/>
                      </a:lnTo>
                      <a:lnTo>
                        <a:pt x="0" y="85"/>
                      </a:lnTo>
                      <a:lnTo>
                        <a:pt x="3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68" name="Freeform 205"/>
                <p:cNvSpPr>
                  <a:spLocks/>
                </p:cNvSpPr>
                <p:nvPr/>
              </p:nvSpPr>
              <p:spPr bwMode="auto">
                <a:xfrm>
                  <a:off x="5355" y="1551"/>
                  <a:ext cx="100" cy="65"/>
                </a:xfrm>
                <a:custGeom>
                  <a:avLst/>
                  <a:gdLst>
                    <a:gd name="T0" fmla="*/ 0 w 905"/>
                    <a:gd name="T1" fmla="*/ 65 h 520"/>
                    <a:gd name="T2" fmla="*/ 3 w 905"/>
                    <a:gd name="T3" fmla="*/ 53 h 520"/>
                    <a:gd name="T4" fmla="*/ 100 w 905"/>
                    <a:gd name="T5" fmla="*/ 0 h 520"/>
                    <a:gd name="T6" fmla="*/ 97 w 905"/>
                    <a:gd name="T7" fmla="*/ 10 h 520"/>
                    <a:gd name="T8" fmla="*/ 0 w 905"/>
                    <a:gd name="T9" fmla="*/ 65 h 52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05"/>
                    <a:gd name="T16" fmla="*/ 0 h 520"/>
                    <a:gd name="T17" fmla="*/ 905 w 905"/>
                    <a:gd name="T18" fmla="*/ 520 h 52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05" h="520">
                      <a:moveTo>
                        <a:pt x="0" y="520"/>
                      </a:moveTo>
                      <a:lnTo>
                        <a:pt x="28" y="422"/>
                      </a:lnTo>
                      <a:lnTo>
                        <a:pt x="905" y="0"/>
                      </a:lnTo>
                      <a:lnTo>
                        <a:pt x="874" y="78"/>
                      </a:lnTo>
                      <a:lnTo>
                        <a:pt x="0" y="520"/>
                      </a:lnTo>
                      <a:close/>
                    </a:path>
                  </a:pathLst>
                </a:custGeom>
                <a:solidFill>
                  <a:srgbClr val="40404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69" name="Freeform 206"/>
                <p:cNvSpPr>
                  <a:spLocks/>
                </p:cNvSpPr>
                <p:nvPr/>
              </p:nvSpPr>
              <p:spPr bwMode="auto">
                <a:xfrm>
                  <a:off x="5303" y="1554"/>
                  <a:ext cx="76" cy="42"/>
                </a:xfrm>
                <a:custGeom>
                  <a:avLst/>
                  <a:gdLst>
                    <a:gd name="T0" fmla="*/ 0 w 681"/>
                    <a:gd name="T1" fmla="*/ 11 h 330"/>
                    <a:gd name="T2" fmla="*/ 26 w 681"/>
                    <a:gd name="T3" fmla="*/ 0 h 330"/>
                    <a:gd name="T4" fmla="*/ 76 w 681"/>
                    <a:gd name="T5" fmla="*/ 29 h 330"/>
                    <a:gd name="T6" fmla="*/ 51 w 681"/>
                    <a:gd name="T7" fmla="*/ 42 h 330"/>
                    <a:gd name="T8" fmla="*/ 0 w 681"/>
                    <a:gd name="T9" fmla="*/ 11 h 33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81"/>
                    <a:gd name="T16" fmla="*/ 0 h 330"/>
                    <a:gd name="T17" fmla="*/ 681 w 681"/>
                    <a:gd name="T18" fmla="*/ 330 h 33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81" h="330">
                      <a:moveTo>
                        <a:pt x="0" y="86"/>
                      </a:moveTo>
                      <a:lnTo>
                        <a:pt x="235" y="0"/>
                      </a:lnTo>
                      <a:lnTo>
                        <a:pt x="681" y="231"/>
                      </a:lnTo>
                      <a:lnTo>
                        <a:pt x="454" y="330"/>
                      </a:lnTo>
                      <a:lnTo>
                        <a:pt x="0" y="86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0" name="Freeform 207"/>
                <p:cNvSpPr>
                  <a:spLocks/>
                </p:cNvSpPr>
                <p:nvPr/>
              </p:nvSpPr>
              <p:spPr bwMode="auto">
                <a:xfrm>
                  <a:off x="5334" y="1525"/>
                  <a:ext cx="112" cy="56"/>
                </a:xfrm>
                <a:custGeom>
                  <a:avLst/>
                  <a:gdLst>
                    <a:gd name="T0" fmla="*/ 0 w 1003"/>
                    <a:gd name="T1" fmla="*/ 27 h 445"/>
                    <a:gd name="T2" fmla="*/ 49 w 1003"/>
                    <a:gd name="T3" fmla="*/ 56 h 445"/>
                    <a:gd name="T4" fmla="*/ 112 w 1003"/>
                    <a:gd name="T5" fmla="*/ 24 h 445"/>
                    <a:gd name="T6" fmla="*/ 66 w 1003"/>
                    <a:gd name="T7" fmla="*/ 0 h 445"/>
                    <a:gd name="T8" fmla="*/ 0 w 1003"/>
                    <a:gd name="T9" fmla="*/ 27 h 4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03"/>
                    <a:gd name="T16" fmla="*/ 0 h 445"/>
                    <a:gd name="T17" fmla="*/ 1003 w 1003"/>
                    <a:gd name="T18" fmla="*/ 445 h 4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03" h="445">
                      <a:moveTo>
                        <a:pt x="0" y="215"/>
                      </a:moveTo>
                      <a:lnTo>
                        <a:pt x="438" y="445"/>
                      </a:lnTo>
                      <a:lnTo>
                        <a:pt x="1003" y="190"/>
                      </a:lnTo>
                      <a:lnTo>
                        <a:pt x="592" y="0"/>
                      </a:lnTo>
                      <a:lnTo>
                        <a:pt x="0" y="21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1" name="Freeform 208"/>
                <p:cNvSpPr>
                  <a:spLocks/>
                </p:cNvSpPr>
                <p:nvPr/>
              </p:nvSpPr>
              <p:spPr bwMode="auto">
                <a:xfrm>
                  <a:off x="5276" y="1513"/>
                  <a:ext cx="123" cy="51"/>
                </a:xfrm>
                <a:custGeom>
                  <a:avLst/>
                  <a:gdLst>
                    <a:gd name="T0" fmla="*/ 26 w 1106"/>
                    <a:gd name="T1" fmla="*/ 51 h 405"/>
                    <a:gd name="T2" fmla="*/ 0 w 1106"/>
                    <a:gd name="T3" fmla="*/ 37 h 405"/>
                    <a:gd name="T4" fmla="*/ 103 w 1106"/>
                    <a:gd name="T5" fmla="*/ 0 h 405"/>
                    <a:gd name="T6" fmla="*/ 123 w 1106"/>
                    <a:gd name="T7" fmla="*/ 11 h 405"/>
                    <a:gd name="T8" fmla="*/ 26 w 1106"/>
                    <a:gd name="T9" fmla="*/ 51 h 40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106"/>
                    <a:gd name="T16" fmla="*/ 0 h 405"/>
                    <a:gd name="T17" fmla="*/ 1106 w 1106"/>
                    <a:gd name="T18" fmla="*/ 405 h 40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106" h="405">
                      <a:moveTo>
                        <a:pt x="231" y="405"/>
                      </a:moveTo>
                      <a:lnTo>
                        <a:pt x="0" y="292"/>
                      </a:lnTo>
                      <a:lnTo>
                        <a:pt x="927" y="0"/>
                      </a:lnTo>
                      <a:lnTo>
                        <a:pt x="1106" y="84"/>
                      </a:lnTo>
                      <a:lnTo>
                        <a:pt x="231" y="405"/>
                      </a:lnTo>
                      <a:close/>
                    </a:path>
                  </a:pathLst>
                </a:custGeom>
                <a:solidFill>
                  <a:srgbClr val="A0A0A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2" name="Line 209"/>
                <p:cNvSpPr>
                  <a:spLocks noChangeShapeType="1"/>
                </p:cNvSpPr>
                <p:nvPr/>
              </p:nvSpPr>
              <p:spPr bwMode="auto">
                <a:xfrm flipV="1">
                  <a:off x="5279" y="1515"/>
                  <a:ext cx="106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3" name="Line 210"/>
                <p:cNvSpPr>
                  <a:spLocks noChangeShapeType="1"/>
                </p:cNvSpPr>
                <p:nvPr/>
              </p:nvSpPr>
              <p:spPr bwMode="auto">
                <a:xfrm flipV="1">
                  <a:off x="5288" y="1518"/>
                  <a:ext cx="10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4" name="Line 211"/>
                <p:cNvSpPr>
                  <a:spLocks noChangeShapeType="1"/>
                </p:cNvSpPr>
                <p:nvPr/>
              </p:nvSpPr>
              <p:spPr bwMode="auto">
                <a:xfrm flipV="1">
                  <a:off x="5294" y="1522"/>
                  <a:ext cx="101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5" name="Line 212"/>
                <p:cNvSpPr>
                  <a:spLocks noChangeShapeType="1"/>
                </p:cNvSpPr>
                <p:nvPr/>
              </p:nvSpPr>
              <p:spPr bwMode="auto">
                <a:xfrm flipV="1">
                  <a:off x="5309" y="1528"/>
                  <a:ext cx="99" cy="4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6" name="Line 213"/>
                <p:cNvSpPr>
                  <a:spLocks noChangeShapeType="1"/>
                </p:cNvSpPr>
                <p:nvPr/>
              </p:nvSpPr>
              <p:spPr bwMode="auto">
                <a:xfrm flipV="1">
                  <a:off x="5317" y="1533"/>
                  <a:ext cx="94" cy="4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7" name="Line 214"/>
                <p:cNvSpPr>
                  <a:spLocks noChangeShapeType="1"/>
                </p:cNvSpPr>
                <p:nvPr/>
              </p:nvSpPr>
              <p:spPr bwMode="auto">
                <a:xfrm flipV="1">
                  <a:off x="5329" y="1538"/>
                  <a:ext cx="88" cy="41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8" name="Line 215"/>
                <p:cNvSpPr>
                  <a:spLocks noChangeShapeType="1"/>
                </p:cNvSpPr>
                <p:nvPr/>
              </p:nvSpPr>
              <p:spPr bwMode="auto">
                <a:xfrm flipV="1">
                  <a:off x="5339" y="1543"/>
                  <a:ext cx="83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79" name="Line 216"/>
                <p:cNvSpPr>
                  <a:spLocks noChangeShapeType="1"/>
                </p:cNvSpPr>
                <p:nvPr/>
              </p:nvSpPr>
              <p:spPr bwMode="auto">
                <a:xfrm flipV="1">
                  <a:off x="5348" y="1548"/>
                  <a:ext cx="82" cy="4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0" name="Line 217"/>
                <p:cNvSpPr>
                  <a:spLocks noChangeShapeType="1"/>
                </p:cNvSpPr>
                <p:nvPr/>
              </p:nvSpPr>
              <p:spPr bwMode="auto">
                <a:xfrm>
                  <a:off x="5313" y="1562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1" name="Line 218"/>
                <p:cNvSpPr>
                  <a:spLocks noChangeShapeType="1"/>
                </p:cNvSpPr>
                <p:nvPr/>
              </p:nvSpPr>
              <p:spPr bwMode="auto">
                <a:xfrm>
                  <a:off x="5323" y="1558"/>
                  <a:ext cx="50" cy="30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2" name="Line 219"/>
                <p:cNvSpPr>
                  <a:spLocks noChangeShapeType="1"/>
                </p:cNvSpPr>
                <p:nvPr/>
              </p:nvSpPr>
              <p:spPr bwMode="auto">
                <a:xfrm>
                  <a:off x="5345" y="1548"/>
                  <a:ext cx="48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3" name="Line 220"/>
                <p:cNvSpPr>
                  <a:spLocks noChangeShapeType="1"/>
                </p:cNvSpPr>
                <p:nvPr/>
              </p:nvSpPr>
              <p:spPr bwMode="auto">
                <a:xfrm>
                  <a:off x="5357" y="1544"/>
                  <a:ext cx="47" cy="27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4" name="Line 221"/>
                <p:cNvSpPr>
                  <a:spLocks noChangeShapeType="1"/>
                </p:cNvSpPr>
                <p:nvPr/>
              </p:nvSpPr>
              <p:spPr bwMode="auto">
                <a:xfrm>
                  <a:off x="5368" y="1539"/>
                  <a:ext cx="47" cy="28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5" name="Line 222"/>
                <p:cNvSpPr>
                  <a:spLocks noChangeShapeType="1"/>
                </p:cNvSpPr>
                <p:nvPr/>
              </p:nvSpPr>
              <p:spPr bwMode="auto">
                <a:xfrm>
                  <a:off x="5379" y="1535"/>
                  <a:ext cx="45" cy="26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6" name="Line 223"/>
                <p:cNvSpPr>
                  <a:spLocks noChangeShapeType="1"/>
                </p:cNvSpPr>
                <p:nvPr/>
              </p:nvSpPr>
              <p:spPr bwMode="auto">
                <a:xfrm>
                  <a:off x="5388" y="1530"/>
                  <a:ext cx="46" cy="25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7" name="Line 224"/>
                <p:cNvSpPr>
                  <a:spLocks noChangeShapeType="1"/>
                </p:cNvSpPr>
                <p:nvPr/>
              </p:nvSpPr>
              <p:spPr bwMode="auto">
                <a:xfrm>
                  <a:off x="5291" y="1544"/>
                  <a:ext cx="25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8" name="Line 225"/>
                <p:cNvSpPr>
                  <a:spLocks noChangeShapeType="1"/>
                </p:cNvSpPr>
                <p:nvPr/>
              </p:nvSpPr>
              <p:spPr bwMode="auto">
                <a:xfrm>
                  <a:off x="5307" y="1539"/>
                  <a:ext cx="23" cy="13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89" name="Line 226"/>
                <p:cNvSpPr>
                  <a:spLocks noChangeShapeType="1"/>
                </p:cNvSpPr>
                <p:nvPr/>
              </p:nvSpPr>
              <p:spPr bwMode="auto">
                <a:xfrm>
                  <a:off x="5322" y="1534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90" name="Line 227"/>
                <p:cNvSpPr>
                  <a:spLocks noChangeShapeType="1"/>
                </p:cNvSpPr>
                <p:nvPr/>
              </p:nvSpPr>
              <p:spPr bwMode="auto">
                <a:xfrm>
                  <a:off x="5335" y="1528"/>
                  <a:ext cx="23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91" name="Line 228"/>
                <p:cNvSpPr>
                  <a:spLocks noChangeShapeType="1"/>
                </p:cNvSpPr>
                <p:nvPr/>
              </p:nvSpPr>
              <p:spPr bwMode="auto">
                <a:xfrm>
                  <a:off x="5350" y="1523"/>
                  <a:ext cx="22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92" name="Line 229"/>
                <p:cNvSpPr>
                  <a:spLocks noChangeShapeType="1"/>
                </p:cNvSpPr>
                <p:nvPr/>
              </p:nvSpPr>
              <p:spPr bwMode="auto">
                <a:xfrm>
                  <a:off x="5366" y="1518"/>
                  <a:ext cx="21" cy="12"/>
                </a:xfrm>
                <a:prstGeom prst="line">
                  <a:avLst/>
                </a:prstGeom>
                <a:noFill/>
                <a:ln w="3175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5502" name="Group 230"/>
            <p:cNvGrpSpPr>
              <a:grpSpLocks/>
            </p:cNvGrpSpPr>
            <p:nvPr/>
          </p:nvGrpSpPr>
          <p:grpSpPr bwMode="auto">
            <a:xfrm>
              <a:off x="5330" y="1344"/>
              <a:ext cx="261" cy="425"/>
              <a:chOff x="5330" y="1344"/>
              <a:chExt cx="261" cy="425"/>
            </a:xfrm>
          </p:grpSpPr>
          <p:grpSp>
            <p:nvGrpSpPr>
              <p:cNvPr id="105506" name="Group 231"/>
              <p:cNvGrpSpPr>
                <a:grpSpLocks/>
              </p:cNvGrpSpPr>
              <p:nvPr/>
            </p:nvGrpSpPr>
            <p:grpSpPr bwMode="auto">
              <a:xfrm>
                <a:off x="5331" y="1649"/>
                <a:ext cx="249" cy="120"/>
                <a:chOff x="5331" y="1649"/>
                <a:chExt cx="249" cy="120"/>
              </a:xfrm>
            </p:grpSpPr>
            <p:sp>
              <p:nvSpPr>
                <p:cNvPr id="105558" name="Freeform 232"/>
                <p:cNvSpPr>
                  <a:spLocks/>
                </p:cNvSpPr>
                <p:nvPr/>
              </p:nvSpPr>
              <p:spPr bwMode="auto">
                <a:xfrm>
                  <a:off x="5331" y="1649"/>
                  <a:ext cx="249" cy="120"/>
                </a:xfrm>
                <a:custGeom>
                  <a:avLst/>
                  <a:gdLst>
                    <a:gd name="T0" fmla="*/ 22 w 2238"/>
                    <a:gd name="T1" fmla="*/ 119 h 956"/>
                    <a:gd name="T2" fmla="*/ 1 w 2238"/>
                    <a:gd name="T3" fmla="*/ 116 h 956"/>
                    <a:gd name="T4" fmla="*/ 0 w 2238"/>
                    <a:gd name="T5" fmla="*/ 90 h 956"/>
                    <a:gd name="T6" fmla="*/ 1 w 2238"/>
                    <a:gd name="T7" fmla="*/ 69 h 956"/>
                    <a:gd name="T8" fmla="*/ 12 w 2238"/>
                    <a:gd name="T9" fmla="*/ 57 h 956"/>
                    <a:gd name="T10" fmla="*/ 25 w 2238"/>
                    <a:gd name="T11" fmla="*/ 50 h 956"/>
                    <a:gd name="T12" fmla="*/ 55 w 2238"/>
                    <a:gd name="T13" fmla="*/ 38 h 956"/>
                    <a:gd name="T14" fmla="*/ 99 w 2238"/>
                    <a:gd name="T15" fmla="*/ 27 h 956"/>
                    <a:gd name="T16" fmla="*/ 107 w 2238"/>
                    <a:gd name="T17" fmla="*/ 26 h 956"/>
                    <a:gd name="T18" fmla="*/ 113 w 2238"/>
                    <a:gd name="T19" fmla="*/ 27 h 956"/>
                    <a:gd name="T20" fmla="*/ 114 w 2238"/>
                    <a:gd name="T21" fmla="*/ 24 h 956"/>
                    <a:gd name="T22" fmla="*/ 117 w 2238"/>
                    <a:gd name="T23" fmla="*/ 22 h 956"/>
                    <a:gd name="T24" fmla="*/ 119 w 2238"/>
                    <a:gd name="T25" fmla="*/ 22 h 956"/>
                    <a:gd name="T26" fmla="*/ 123 w 2238"/>
                    <a:gd name="T27" fmla="*/ 23 h 956"/>
                    <a:gd name="T28" fmla="*/ 125 w 2238"/>
                    <a:gd name="T29" fmla="*/ 18 h 956"/>
                    <a:gd name="T30" fmla="*/ 128 w 2238"/>
                    <a:gd name="T31" fmla="*/ 15 h 956"/>
                    <a:gd name="T32" fmla="*/ 132 w 2238"/>
                    <a:gd name="T33" fmla="*/ 14 h 956"/>
                    <a:gd name="T34" fmla="*/ 136 w 2238"/>
                    <a:gd name="T35" fmla="*/ 14 h 956"/>
                    <a:gd name="T36" fmla="*/ 136 w 2238"/>
                    <a:gd name="T37" fmla="*/ 11 h 956"/>
                    <a:gd name="T38" fmla="*/ 141 w 2238"/>
                    <a:gd name="T39" fmla="*/ 0 h 956"/>
                    <a:gd name="T40" fmla="*/ 243 w 2238"/>
                    <a:gd name="T41" fmla="*/ 3 h 956"/>
                    <a:gd name="T42" fmla="*/ 243 w 2238"/>
                    <a:gd name="T43" fmla="*/ 14 h 956"/>
                    <a:gd name="T44" fmla="*/ 244 w 2238"/>
                    <a:gd name="T45" fmla="*/ 24 h 956"/>
                    <a:gd name="T46" fmla="*/ 246 w 2238"/>
                    <a:gd name="T47" fmla="*/ 32 h 956"/>
                    <a:gd name="T48" fmla="*/ 248 w 2238"/>
                    <a:gd name="T49" fmla="*/ 41 h 956"/>
                    <a:gd name="T50" fmla="*/ 249 w 2238"/>
                    <a:gd name="T51" fmla="*/ 55 h 956"/>
                    <a:gd name="T52" fmla="*/ 247 w 2238"/>
                    <a:gd name="T53" fmla="*/ 64 h 956"/>
                    <a:gd name="T54" fmla="*/ 244 w 2238"/>
                    <a:gd name="T55" fmla="*/ 72 h 956"/>
                    <a:gd name="T56" fmla="*/ 241 w 2238"/>
                    <a:gd name="T57" fmla="*/ 79 h 956"/>
                    <a:gd name="T58" fmla="*/ 236 w 2238"/>
                    <a:gd name="T59" fmla="*/ 81 h 956"/>
                    <a:gd name="T60" fmla="*/ 229 w 2238"/>
                    <a:gd name="T61" fmla="*/ 83 h 956"/>
                    <a:gd name="T62" fmla="*/ 219 w 2238"/>
                    <a:gd name="T63" fmla="*/ 87 h 956"/>
                    <a:gd name="T64" fmla="*/ 214 w 2238"/>
                    <a:gd name="T65" fmla="*/ 92 h 956"/>
                    <a:gd name="T66" fmla="*/ 209 w 2238"/>
                    <a:gd name="T67" fmla="*/ 97 h 956"/>
                    <a:gd name="T68" fmla="*/ 201 w 2238"/>
                    <a:gd name="T69" fmla="*/ 101 h 956"/>
                    <a:gd name="T70" fmla="*/ 191 w 2238"/>
                    <a:gd name="T71" fmla="*/ 105 h 956"/>
                    <a:gd name="T72" fmla="*/ 176 w 2238"/>
                    <a:gd name="T73" fmla="*/ 107 h 956"/>
                    <a:gd name="T74" fmla="*/ 162 w 2238"/>
                    <a:gd name="T75" fmla="*/ 107 h 956"/>
                    <a:gd name="T76" fmla="*/ 152 w 2238"/>
                    <a:gd name="T77" fmla="*/ 105 h 956"/>
                    <a:gd name="T78" fmla="*/ 143 w 2238"/>
                    <a:gd name="T79" fmla="*/ 105 h 956"/>
                    <a:gd name="T80" fmla="*/ 136 w 2238"/>
                    <a:gd name="T81" fmla="*/ 109 h 956"/>
                    <a:gd name="T82" fmla="*/ 123 w 2238"/>
                    <a:gd name="T83" fmla="*/ 108 h 956"/>
                    <a:gd name="T84" fmla="*/ 69 w 2238"/>
                    <a:gd name="T85" fmla="*/ 116 h 956"/>
                    <a:gd name="T86" fmla="*/ 46 w 2238"/>
                    <a:gd name="T87" fmla="*/ 120 h 956"/>
                    <a:gd name="T88" fmla="*/ 22 w 2238"/>
                    <a:gd name="T89" fmla="*/ 119 h 95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w 2238"/>
                    <a:gd name="T136" fmla="*/ 0 h 956"/>
                    <a:gd name="T137" fmla="*/ 2238 w 2238"/>
                    <a:gd name="T138" fmla="*/ 956 h 956"/>
                  </a:gdLst>
                  <a:ahLst/>
                  <a:cxnLst>
                    <a:cxn ang="T90">
                      <a:pos x="T0" y="T1"/>
                    </a:cxn>
                    <a:cxn ang="T91">
                      <a:pos x="T2" y="T3"/>
                    </a:cxn>
                    <a:cxn ang="T92">
                      <a:pos x="T4" y="T5"/>
                    </a:cxn>
                    <a:cxn ang="T93">
                      <a:pos x="T6" y="T7"/>
                    </a:cxn>
                    <a:cxn ang="T94">
                      <a:pos x="T8" y="T9"/>
                    </a:cxn>
                    <a:cxn ang="T95">
                      <a:pos x="T10" y="T11"/>
                    </a:cxn>
                    <a:cxn ang="T96">
                      <a:pos x="T12" y="T13"/>
                    </a:cxn>
                    <a:cxn ang="T97">
                      <a:pos x="T14" y="T15"/>
                    </a:cxn>
                    <a:cxn ang="T98">
                      <a:pos x="T16" y="T17"/>
                    </a:cxn>
                    <a:cxn ang="T99">
                      <a:pos x="T18" y="T19"/>
                    </a:cxn>
                    <a:cxn ang="T100">
                      <a:pos x="T20" y="T21"/>
                    </a:cxn>
                    <a:cxn ang="T101">
                      <a:pos x="T22" y="T23"/>
                    </a:cxn>
                    <a:cxn ang="T102">
                      <a:pos x="T24" y="T25"/>
                    </a:cxn>
                    <a:cxn ang="T103">
                      <a:pos x="T26" y="T27"/>
                    </a:cxn>
                    <a:cxn ang="T104">
                      <a:pos x="T28" y="T29"/>
                    </a:cxn>
                    <a:cxn ang="T105">
                      <a:pos x="T30" y="T31"/>
                    </a:cxn>
                    <a:cxn ang="T106">
                      <a:pos x="T32" y="T33"/>
                    </a:cxn>
                    <a:cxn ang="T107">
                      <a:pos x="T34" y="T35"/>
                    </a:cxn>
                    <a:cxn ang="T108">
                      <a:pos x="T36" y="T37"/>
                    </a:cxn>
                    <a:cxn ang="T109">
                      <a:pos x="T38" y="T39"/>
                    </a:cxn>
                    <a:cxn ang="T110">
                      <a:pos x="T40" y="T41"/>
                    </a:cxn>
                    <a:cxn ang="T111">
                      <a:pos x="T42" y="T43"/>
                    </a:cxn>
                    <a:cxn ang="T112">
                      <a:pos x="T44" y="T45"/>
                    </a:cxn>
                    <a:cxn ang="T113">
                      <a:pos x="T46" y="T47"/>
                    </a:cxn>
                    <a:cxn ang="T114">
                      <a:pos x="T48" y="T49"/>
                    </a:cxn>
                    <a:cxn ang="T115">
                      <a:pos x="T50" y="T51"/>
                    </a:cxn>
                    <a:cxn ang="T116">
                      <a:pos x="T52" y="T53"/>
                    </a:cxn>
                    <a:cxn ang="T117">
                      <a:pos x="T54" y="T55"/>
                    </a:cxn>
                    <a:cxn ang="T118">
                      <a:pos x="T56" y="T57"/>
                    </a:cxn>
                    <a:cxn ang="T119">
                      <a:pos x="T58" y="T59"/>
                    </a:cxn>
                    <a:cxn ang="T120">
                      <a:pos x="T60" y="T61"/>
                    </a:cxn>
                    <a:cxn ang="T121">
                      <a:pos x="T62" y="T63"/>
                    </a:cxn>
                    <a:cxn ang="T122">
                      <a:pos x="T64" y="T65"/>
                    </a:cxn>
                    <a:cxn ang="T123">
                      <a:pos x="T66" y="T67"/>
                    </a:cxn>
                    <a:cxn ang="T124">
                      <a:pos x="T68" y="T69"/>
                    </a:cxn>
                    <a:cxn ang="T125">
                      <a:pos x="T70" y="T71"/>
                    </a:cxn>
                    <a:cxn ang="T126">
                      <a:pos x="T72" y="T73"/>
                    </a:cxn>
                    <a:cxn ang="T127">
                      <a:pos x="T74" y="T75"/>
                    </a:cxn>
                    <a:cxn ang="T128">
                      <a:pos x="T76" y="T77"/>
                    </a:cxn>
                    <a:cxn ang="T129">
                      <a:pos x="T78" y="T79"/>
                    </a:cxn>
                    <a:cxn ang="T130">
                      <a:pos x="T80" y="T81"/>
                    </a:cxn>
                    <a:cxn ang="T131">
                      <a:pos x="T82" y="T83"/>
                    </a:cxn>
                    <a:cxn ang="T132">
                      <a:pos x="T84" y="T85"/>
                    </a:cxn>
                    <a:cxn ang="T133">
                      <a:pos x="T86" y="T87"/>
                    </a:cxn>
                    <a:cxn ang="T134">
                      <a:pos x="T88" y="T89"/>
                    </a:cxn>
                  </a:cxnLst>
                  <a:rect l="T135" t="T136" r="T137" b="T138"/>
                  <a:pathLst>
                    <a:path w="2238" h="956">
                      <a:moveTo>
                        <a:pt x="196" y="952"/>
                      </a:moveTo>
                      <a:lnTo>
                        <a:pt x="6" y="928"/>
                      </a:lnTo>
                      <a:lnTo>
                        <a:pt x="0" y="714"/>
                      </a:lnTo>
                      <a:lnTo>
                        <a:pt x="10" y="551"/>
                      </a:lnTo>
                      <a:lnTo>
                        <a:pt x="107" y="454"/>
                      </a:lnTo>
                      <a:lnTo>
                        <a:pt x="225" y="398"/>
                      </a:lnTo>
                      <a:lnTo>
                        <a:pt x="492" y="304"/>
                      </a:lnTo>
                      <a:lnTo>
                        <a:pt x="886" y="213"/>
                      </a:lnTo>
                      <a:lnTo>
                        <a:pt x="964" y="206"/>
                      </a:lnTo>
                      <a:lnTo>
                        <a:pt x="1015" y="213"/>
                      </a:lnTo>
                      <a:lnTo>
                        <a:pt x="1028" y="194"/>
                      </a:lnTo>
                      <a:lnTo>
                        <a:pt x="1049" y="174"/>
                      </a:lnTo>
                      <a:lnTo>
                        <a:pt x="1074" y="178"/>
                      </a:lnTo>
                      <a:lnTo>
                        <a:pt x="1108" y="181"/>
                      </a:lnTo>
                      <a:lnTo>
                        <a:pt x="1123" y="142"/>
                      </a:lnTo>
                      <a:lnTo>
                        <a:pt x="1153" y="122"/>
                      </a:lnTo>
                      <a:lnTo>
                        <a:pt x="1183" y="115"/>
                      </a:lnTo>
                      <a:lnTo>
                        <a:pt x="1224" y="115"/>
                      </a:lnTo>
                      <a:lnTo>
                        <a:pt x="1218" y="85"/>
                      </a:lnTo>
                      <a:lnTo>
                        <a:pt x="1265" y="0"/>
                      </a:lnTo>
                      <a:lnTo>
                        <a:pt x="2183" y="23"/>
                      </a:lnTo>
                      <a:lnTo>
                        <a:pt x="2180" y="113"/>
                      </a:lnTo>
                      <a:lnTo>
                        <a:pt x="2197" y="194"/>
                      </a:lnTo>
                      <a:lnTo>
                        <a:pt x="2210" y="251"/>
                      </a:lnTo>
                      <a:lnTo>
                        <a:pt x="2225" y="323"/>
                      </a:lnTo>
                      <a:lnTo>
                        <a:pt x="2238" y="439"/>
                      </a:lnTo>
                      <a:lnTo>
                        <a:pt x="2223" y="508"/>
                      </a:lnTo>
                      <a:lnTo>
                        <a:pt x="2197" y="572"/>
                      </a:lnTo>
                      <a:lnTo>
                        <a:pt x="2165" y="626"/>
                      </a:lnTo>
                      <a:lnTo>
                        <a:pt x="2122" y="646"/>
                      </a:lnTo>
                      <a:lnTo>
                        <a:pt x="2055" y="665"/>
                      </a:lnTo>
                      <a:lnTo>
                        <a:pt x="1967" y="691"/>
                      </a:lnTo>
                      <a:lnTo>
                        <a:pt x="1927" y="736"/>
                      </a:lnTo>
                      <a:lnTo>
                        <a:pt x="1880" y="774"/>
                      </a:lnTo>
                      <a:lnTo>
                        <a:pt x="1805" y="807"/>
                      </a:lnTo>
                      <a:lnTo>
                        <a:pt x="1718" y="833"/>
                      </a:lnTo>
                      <a:lnTo>
                        <a:pt x="1579" y="849"/>
                      </a:lnTo>
                      <a:lnTo>
                        <a:pt x="1459" y="849"/>
                      </a:lnTo>
                      <a:lnTo>
                        <a:pt x="1369" y="840"/>
                      </a:lnTo>
                      <a:lnTo>
                        <a:pt x="1286" y="833"/>
                      </a:lnTo>
                      <a:lnTo>
                        <a:pt x="1224" y="865"/>
                      </a:lnTo>
                      <a:lnTo>
                        <a:pt x="1104" y="859"/>
                      </a:lnTo>
                      <a:lnTo>
                        <a:pt x="624" y="924"/>
                      </a:lnTo>
                      <a:lnTo>
                        <a:pt x="414" y="956"/>
                      </a:lnTo>
                      <a:lnTo>
                        <a:pt x="196" y="952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59" name="Freeform 233"/>
                <p:cNvSpPr>
                  <a:spLocks/>
                </p:cNvSpPr>
                <p:nvPr/>
              </p:nvSpPr>
              <p:spPr bwMode="auto">
                <a:xfrm>
                  <a:off x="5333" y="1660"/>
                  <a:ext cx="243" cy="106"/>
                </a:xfrm>
                <a:custGeom>
                  <a:avLst/>
                  <a:gdLst>
                    <a:gd name="T0" fmla="*/ 235 w 2192"/>
                    <a:gd name="T1" fmla="*/ 11 h 850"/>
                    <a:gd name="T2" fmla="*/ 241 w 2192"/>
                    <a:gd name="T3" fmla="*/ 25 h 850"/>
                    <a:gd name="T4" fmla="*/ 237 w 2192"/>
                    <a:gd name="T5" fmla="*/ 65 h 850"/>
                    <a:gd name="T6" fmla="*/ 223 w 2192"/>
                    <a:gd name="T7" fmla="*/ 65 h 850"/>
                    <a:gd name="T8" fmla="*/ 208 w 2192"/>
                    <a:gd name="T9" fmla="*/ 80 h 850"/>
                    <a:gd name="T10" fmla="*/ 173 w 2192"/>
                    <a:gd name="T11" fmla="*/ 90 h 850"/>
                    <a:gd name="T12" fmla="*/ 140 w 2192"/>
                    <a:gd name="T13" fmla="*/ 90 h 850"/>
                    <a:gd name="T14" fmla="*/ 153 w 2192"/>
                    <a:gd name="T15" fmla="*/ 75 h 850"/>
                    <a:gd name="T16" fmla="*/ 137 w 2192"/>
                    <a:gd name="T17" fmla="*/ 89 h 850"/>
                    <a:gd name="T18" fmla="*/ 121 w 2192"/>
                    <a:gd name="T19" fmla="*/ 93 h 850"/>
                    <a:gd name="T20" fmla="*/ 131 w 2192"/>
                    <a:gd name="T21" fmla="*/ 83 h 850"/>
                    <a:gd name="T22" fmla="*/ 114 w 2192"/>
                    <a:gd name="T23" fmla="*/ 94 h 850"/>
                    <a:gd name="T24" fmla="*/ 58 w 2192"/>
                    <a:gd name="T25" fmla="*/ 102 h 850"/>
                    <a:gd name="T26" fmla="*/ 59 w 2192"/>
                    <a:gd name="T27" fmla="*/ 95 h 850"/>
                    <a:gd name="T28" fmla="*/ 58 w 2192"/>
                    <a:gd name="T29" fmla="*/ 92 h 850"/>
                    <a:gd name="T30" fmla="*/ 38 w 2192"/>
                    <a:gd name="T31" fmla="*/ 104 h 850"/>
                    <a:gd name="T32" fmla="*/ 56 w 2192"/>
                    <a:gd name="T33" fmla="*/ 86 h 850"/>
                    <a:gd name="T34" fmla="*/ 36 w 2192"/>
                    <a:gd name="T35" fmla="*/ 98 h 850"/>
                    <a:gd name="T36" fmla="*/ 25 w 2192"/>
                    <a:gd name="T37" fmla="*/ 95 h 850"/>
                    <a:gd name="T38" fmla="*/ 22 w 2192"/>
                    <a:gd name="T39" fmla="*/ 95 h 850"/>
                    <a:gd name="T40" fmla="*/ 7 w 2192"/>
                    <a:gd name="T41" fmla="*/ 101 h 850"/>
                    <a:gd name="T42" fmla="*/ 0 w 2192"/>
                    <a:gd name="T43" fmla="*/ 86 h 850"/>
                    <a:gd name="T44" fmla="*/ 5 w 2192"/>
                    <a:gd name="T45" fmla="*/ 56 h 850"/>
                    <a:gd name="T46" fmla="*/ 35 w 2192"/>
                    <a:gd name="T47" fmla="*/ 38 h 850"/>
                    <a:gd name="T48" fmla="*/ 94 w 2192"/>
                    <a:gd name="T49" fmla="*/ 18 h 850"/>
                    <a:gd name="T50" fmla="*/ 115 w 2192"/>
                    <a:gd name="T51" fmla="*/ 26 h 850"/>
                    <a:gd name="T52" fmla="*/ 123 w 2192"/>
                    <a:gd name="T53" fmla="*/ 28 h 850"/>
                    <a:gd name="T54" fmla="*/ 113 w 2192"/>
                    <a:gd name="T55" fmla="*/ 17 h 850"/>
                    <a:gd name="T56" fmla="*/ 120 w 2192"/>
                    <a:gd name="T57" fmla="*/ 14 h 850"/>
                    <a:gd name="T58" fmla="*/ 126 w 2192"/>
                    <a:gd name="T59" fmla="*/ 21 h 850"/>
                    <a:gd name="T60" fmla="*/ 127 w 2192"/>
                    <a:gd name="T61" fmla="*/ 17 h 850"/>
                    <a:gd name="T62" fmla="*/ 125 w 2192"/>
                    <a:gd name="T63" fmla="*/ 9 h 850"/>
                    <a:gd name="T64" fmla="*/ 141 w 2192"/>
                    <a:gd name="T65" fmla="*/ 14 h 850"/>
                    <a:gd name="T66" fmla="*/ 139 w 2192"/>
                    <a:gd name="T67" fmla="*/ 8 h 850"/>
                    <a:gd name="T68" fmla="*/ 136 w 2192"/>
                    <a:gd name="T69" fmla="*/ 0 h 850"/>
                    <a:gd name="T70" fmla="*/ 151 w 2192"/>
                    <a:gd name="T71" fmla="*/ 7 h 850"/>
                    <a:gd name="T72" fmla="*/ 179 w 2192"/>
                    <a:gd name="T73" fmla="*/ 13 h 850"/>
                    <a:gd name="T74" fmla="*/ 186 w 2192"/>
                    <a:gd name="T75" fmla="*/ 4 h 850"/>
                    <a:gd name="T76" fmla="*/ 193 w 2192"/>
                    <a:gd name="T77" fmla="*/ 14 h 850"/>
                    <a:gd name="T78" fmla="*/ 207 w 2192"/>
                    <a:gd name="T79" fmla="*/ 8 h 850"/>
                    <a:gd name="T80" fmla="*/ 213 w 2192"/>
                    <a:gd name="T81" fmla="*/ 17 h 850"/>
                    <a:gd name="T82" fmla="*/ 231 w 2192"/>
                    <a:gd name="T83" fmla="*/ 14 h 850"/>
                    <a:gd name="T84" fmla="*/ 235 w 2192"/>
                    <a:gd name="T85" fmla="*/ 4 h 850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w 2192"/>
                    <a:gd name="T130" fmla="*/ 0 h 850"/>
                    <a:gd name="T131" fmla="*/ 2192 w 2192"/>
                    <a:gd name="T132" fmla="*/ 850 h 850"/>
                  </a:gdLst>
                  <a:ahLst/>
                  <a:cxnLst>
                    <a:cxn ang="T86">
                      <a:pos x="T0" y="T1"/>
                    </a:cxn>
                    <a:cxn ang="T87">
                      <a:pos x="T2" y="T3"/>
                    </a:cxn>
                    <a:cxn ang="T88">
                      <a:pos x="T4" y="T5"/>
                    </a:cxn>
                    <a:cxn ang="T89">
                      <a:pos x="T6" y="T7"/>
                    </a:cxn>
                    <a:cxn ang="T90">
                      <a:pos x="T8" y="T9"/>
                    </a:cxn>
                    <a:cxn ang="T91">
                      <a:pos x="T10" y="T11"/>
                    </a:cxn>
                    <a:cxn ang="T92">
                      <a:pos x="T12" y="T13"/>
                    </a:cxn>
                    <a:cxn ang="T93">
                      <a:pos x="T14" y="T15"/>
                    </a:cxn>
                    <a:cxn ang="T94">
                      <a:pos x="T16" y="T17"/>
                    </a:cxn>
                    <a:cxn ang="T95">
                      <a:pos x="T18" y="T19"/>
                    </a:cxn>
                    <a:cxn ang="T96">
                      <a:pos x="T20" y="T21"/>
                    </a:cxn>
                    <a:cxn ang="T97">
                      <a:pos x="T22" y="T23"/>
                    </a:cxn>
                    <a:cxn ang="T98">
                      <a:pos x="T24" y="T25"/>
                    </a:cxn>
                    <a:cxn ang="T99">
                      <a:pos x="T26" y="T27"/>
                    </a:cxn>
                    <a:cxn ang="T100">
                      <a:pos x="T28" y="T29"/>
                    </a:cxn>
                    <a:cxn ang="T101">
                      <a:pos x="T30" y="T31"/>
                    </a:cxn>
                    <a:cxn ang="T102">
                      <a:pos x="T32" y="T33"/>
                    </a:cxn>
                    <a:cxn ang="T103">
                      <a:pos x="T34" y="T35"/>
                    </a:cxn>
                    <a:cxn ang="T104">
                      <a:pos x="T36" y="T37"/>
                    </a:cxn>
                    <a:cxn ang="T105">
                      <a:pos x="T38" y="T39"/>
                    </a:cxn>
                    <a:cxn ang="T106">
                      <a:pos x="T40" y="T41"/>
                    </a:cxn>
                    <a:cxn ang="T107">
                      <a:pos x="T42" y="T43"/>
                    </a:cxn>
                    <a:cxn ang="T108">
                      <a:pos x="T44" y="T45"/>
                    </a:cxn>
                    <a:cxn ang="T109">
                      <a:pos x="T46" y="T47"/>
                    </a:cxn>
                    <a:cxn ang="T110">
                      <a:pos x="T48" y="T49"/>
                    </a:cxn>
                    <a:cxn ang="T111">
                      <a:pos x="T50" y="T51"/>
                    </a:cxn>
                    <a:cxn ang="T112">
                      <a:pos x="T52" y="T53"/>
                    </a:cxn>
                    <a:cxn ang="T113">
                      <a:pos x="T54" y="T55"/>
                    </a:cxn>
                    <a:cxn ang="T114">
                      <a:pos x="T56" y="T57"/>
                    </a:cxn>
                    <a:cxn ang="T115">
                      <a:pos x="T58" y="T59"/>
                    </a:cxn>
                    <a:cxn ang="T116">
                      <a:pos x="T60" y="T61"/>
                    </a:cxn>
                    <a:cxn ang="T117">
                      <a:pos x="T62" y="T63"/>
                    </a:cxn>
                    <a:cxn ang="T118">
                      <a:pos x="T64" y="T65"/>
                    </a:cxn>
                    <a:cxn ang="T119">
                      <a:pos x="T66" y="T67"/>
                    </a:cxn>
                    <a:cxn ang="T120">
                      <a:pos x="T68" y="T69"/>
                    </a:cxn>
                    <a:cxn ang="T121">
                      <a:pos x="T70" y="T71"/>
                    </a:cxn>
                    <a:cxn ang="T122">
                      <a:pos x="T72" y="T73"/>
                    </a:cxn>
                    <a:cxn ang="T123">
                      <a:pos x="T74" y="T75"/>
                    </a:cxn>
                    <a:cxn ang="T124">
                      <a:pos x="T76" y="T77"/>
                    </a:cxn>
                    <a:cxn ang="T125">
                      <a:pos x="T78" y="T79"/>
                    </a:cxn>
                    <a:cxn ang="T126">
                      <a:pos x="T80" y="T81"/>
                    </a:cxn>
                    <a:cxn ang="T127">
                      <a:pos x="T82" y="T83"/>
                    </a:cxn>
                    <a:cxn ang="T128">
                      <a:pos x="T84" y="T85"/>
                    </a:cxn>
                  </a:cxnLst>
                  <a:rect l="T129" t="T130" r="T131" b="T132"/>
                  <a:pathLst>
                    <a:path w="2192" h="850">
                      <a:moveTo>
                        <a:pt x="2120" y="32"/>
                      </a:moveTo>
                      <a:lnTo>
                        <a:pt x="2124" y="92"/>
                      </a:lnTo>
                      <a:lnTo>
                        <a:pt x="2150" y="69"/>
                      </a:lnTo>
                      <a:lnTo>
                        <a:pt x="2178" y="204"/>
                      </a:lnTo>
                      <a:lnTo>
                        <a:pt x="2192" y="361"/>
                      </a:lnTo>
                      <a:lnTo>
                        <a:pt x="2134" y="525"/>
                      </a:lnTo>
                      <a:lnTo>
                        <a:pt x="1999" y="562"/>
                      </a:lnTo>
                      <a:lnTo>
                        <a:pt x="2013" y="525"/>
                      </a:lnTo>
                      <a:lnTo>
                        <a:pt x="1940" y="581"/>
                      </a:lnTo>
                      <a:lnTo>
                        <a:pt x="1876" y="639"/>
                      </a:lnTo>
                      <a:lnTo>
                        <a:pt x="1735" y="705"/>
                      </a:lnTo>
                      <a:lnTo>
                        <a:pt x="1561" y="719"/>
                      </a:lnTo>
                      <a:lnTo>
                        <a:pt x="1352" y="728"/>
                      </a:lnTo>
                      <a:lnTo>
                        <a:pt x="1263" y="719"/>
                      </a:lnTo>
                      <a:lnTo>
                        <a:pt x="1342" y="686"/>
                      </a:lnTo>
                      <a:lnTo>
                        <a:pt x="1376" y="604"/>
                      </a:lnTo>
                      <a:lnTo>
                        <a:pt x="1313" y="672"/>
                      </a:lnTo>
                      <a:lnTo>
                        <a:pt x="1235" y="715"/>
                      </a:lnTo>
                      <a:lnTo>
                        <a:pt x="1162" y="752"/>
                      </a:lnTo>
                      <a:lnTo>
                        <a:pt x="1088" y="742"/>
                      </a:lnTo>
                      <a:lnTo>
                        <a:pt x="1137" y="709"/>
                      </a:lnTo>
                      <a:lnTo>
                        <a:pt x="1186" y="668"/>
                      </a:lnTo>
                      <a:lnTo>
                        <a:pt x="1108" y="696"/>
                      </a:lnTo>
                      <a:lnTo>
                        <a:pt x="1029" y="752"/>
                      </a:lnTo>
                      <a:lnTo>
                        <a:pt x="777" y="780"/>
                      </a:lnTo>
                      <a:lnTo>
                        <a:pt x="525" y="817"/>
                      </a:lnTo>
                      <a:lnTo>
                        <a:pt x="437" y="813"/>
                      </a:lnTo>
                      <a:lnTo>
                        <a:pt x="529" y="761"/>
                      </a:lnTo>
                      <a:lnTo>
                        <a:pt x="621" y="742"/>
                      </a:lnTo>
                      <a:lnTo>
                        <a:pt x="519" y="738"/>
                      </a:lnTo>
                      <a:lnTo>
                        <a:pt x="442" y="771"/>
                      </a:lnTo>
                      <a:lnTo>
                        <a:pt x="341" y="836"/>
                      </a:lnTo>
                      <a:lnTo>
                        <a:pt x="412" y="738"/>
                      </a:lnTo>
                      <a:lnTo>
                        <a:pt x="505" y="686"/>
                      </a:lnTo>
                      <a:lnTo>
                        <a:pt x="384" y="709"/>
                      </a:lnTo>
                      <a:lnTo>
                        <a:pt x="321" y="784"/>
                      </a:lnTo>
                      <a:lnTo>
                        <a:pt x="306" y="850"/>
                      </a:lnTo>
                      <a:lnTo>
                        <a:pt x="228" y="761"/>
                      </a:lnTo>
                      <a:lnTo>
                        <a:pt x="150" y="719"/>
                      </a:lnTo>
                      <a:lnTo>
                        <a:pt x="194" y="765"/>
                      </a:lnTo>
                      <a:lnTo>
                        <a:pt x="258" y="850"/>
                      </a:lnTo>
                      <a:lnTo>
                        <a:pt x="63" y="813"/>
                      </a:lnTo>
                      <a:lnTo>
                        <a:pt x="24" y="798"/>
                      </a:lnTo>
                      <a:lnTo>
                        <a:pt x="0" y="691"/>
                      </a:lnTo>
                      <a:lnTo>
                        <a:pt x="14" y="543"/>
                      </a:lnTo>
                      <a:lnTo>
                        <a:pt x="43" y="446"/>
                      </a:lnTo>
                      <a:lnTo>
                        <a:pt x="165" y="371"/>
                      </a:lnTo>
                      <a:lnTo>
                        <a:pt x="316" y="305"/>
                      </a:lnTo>
                      <a:lnTo>
                        <a:pt x="611" y="212"/>
                      </a:lnTo>
                      <a:lnTo>
                        <a:pt x="851" y="148"/>
                      </a:lnTo>
                      <a:lnTo>
                        <a:pt x="981" y="138"/>
                      </a:lnTo>
                      <a:lnTo>
                        <a:pt x="1035" y="212"/>
                      </a:lnTo>
                      <a:lnTo>
                        <a:pt x="1201" y="292"/>
                      </a:lnTo>
                      <a:lnTo>
                        <a:pt x="1112" y="222"/>
                      </a:lnTo>
                      <a:lnTo>
                        <a:pt x="1045" y="186"/>
                      </a:lnTo>
                      <a:lnTo>
                        <a:pt x="1019" y="134"/>
                      </a:lnTo>
                      <a:lnTo>
                        <a:pt x="1029" y="111"/>
                      </a:lnTo>
                      <a:lnTo>
                        <a:pt x="1078" y="111"/>
                      </a:lnTo>
                      <a:lnTo>
                        <a:pt x="1108" y="138"/>
                      </a:lnTo>
                      <a:lnTo>
                        <a:pt x="1137" y="167"/>
                      </a:lnTo>
                      <a:lnTo>
                        <a:pt x="1210" y="194"/>
                      </a:lnTo>
                      <a:lnTo>
                        <a:pt x="1142" y="138"/>
                      </a:lnTo>
                      <a:lnTo>
                        <a:pt x="1112" y="97"/>
                      </a:lnTo>
                      <a:lnTo>
                        <a:pt x="1132" y="69"/>
                      </a:lnTo>
                      <a:lnTo>
                        <a:pt x="1191" y="51"/>
                      </a:lnTo>
                      <a:lnTo>
                        <a:pt x="1269" y="115"/>
                      </a:lnTo>
                      <a:lnTo>
                        <a:pt x="1342" y="157"/>
                      </a:lnTo>
                      <a:lnTo>
                        <a:pt x="1255" y="64"/>
                      </a:lnTo>
                      <a:lnTo>
                        <a:pt x="1225" y="27"/>
                      </a:lnTo>
                      <a:lnTo>
                        <a:pt x="1225" y="0"/>
                      </a:lnTo>
                      <a:lnTo>
                        <a:pt x="1298" y="9"/>
                      </a:lnTo>
                      <a:lnTo>
                        <a:pt x="1366" y="55"/>
                      </a:lnTo>
                      <a:lnTo>
                        <a:pt x="1410" y="88"/>
                      </a:lnTo>
                      <a:lnTo>
                        <a:pt x="1619" y="107"/>
                      </a:lnTo>
                      <a:lnTo>
                        <a:pt x="1613" y="55"/>
                      </a:lnTo>
                      <a:lnTo>
                        <a:pt x="1676" y="36"/>
                      </a:lnTo>
                      <a:lnTo>
                        <a:pt x="1676" y="101"/>
                      </a:lnTo>
                      <a:lnTo>
                        <a:pt x="1739" y="115"/>
                      </a:lnTo>
                      <a:lnTo>
                        <a:pt x="1876" y="134"/>
                      </a:lnTo>
                      <a:lnTo>
                        <a:pt x="1866" y="64"/>
                      </a:lnTo>
                      <a:lnTo>
                        <a:pt x="1915" y="64"/>
                      </a:lnTo>
                      <a:lnTo>
                        <a:pt x="1920" y="134"/>
                      </a:lnTo>
                      <a:lnTo>
                        <a:pt x="1999" y="130"/>
                      </a:lnTo>
                      <a:lnTo>
                        <a:pt x="2081" y="111"/>
                      </a:lnTo>
                      <a:lnTo>
                        <a:pt x="2086" y="55"/>
                      </a:lnTo>
                      <a:lnTo>
                        <a:pt x="2120" y="32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60" name="Freeform 234"/>
                <p:cNvSpPr>
                  <a:spLocks/>
                </p:cNvSpPr>
                <p:nvPr/>
              </p:nvSpPr>
              <p:spPr bwMode="auto">
                <a:xfrm>
                  <a:off x="5509" y="1699"/>
                  <a:ext cx="33" cy="6"/>
                </a:xfrm>
                <a:custGeom>
                  <a:avLst/>
                  <a:gdLst>
                    <a:gd name="T0" fmla="*/ 33 w 300"/>
                    <a:gd name="T1" fmla="*/ 0 h 48"/>
                    <a:gd name="T2" fmla="*/ 18 w 300"/>
                    <a:gd name="T3" fmla="*/ 6 h 48"/>
                    <a:gd name="T4" fmla="*/ 0 w 300"/>
                    <a:gd name="T5" fmla="*/ 5 h 48"/>
                    <a:gd name="T6" fmla="*/ 33 w 300"/>
                    <a:gd name="T7" fmla="*/ 0 h 48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300"/>
                    <a:gd name="T13" fmla="*/ 0 h 48"/>
                    <a:gd name="T14" fmla="*/ 300 w 300"/>
                    <a:gd name="T15" fmla="*/ 48 h 48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300" h="48">
                      <a:moveTo>
                        <a:pt x="300" y="0"/>
                      </a:moveTo>
                      <a:lnTo>
                        <a:pt x="160" y="48"/>
                      </a:lnTo>
                      <a:lnTo>
                        <a:pt x="0" y="36"/>
                      </a:lnTo>
                      <a:lnTo>
                        <a:pt x="300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61" name="Freeform 235"/>
                <p:cNvSpPr>
                  <a:spLocks/>
                </p:cNvSpPr>
                <p:nvPr/>
              </p:nvSpPr>
              <p:spPr bwMode="auto">
                <a:xfrm>
                  <a:off x="5555" y="1689"/>
                  <a:ext cx="20" cy="7"/>
                </a:xfrm>
                <a:custGeom>
                  <a:avLst/>
                  <a:gdLst>
                    <a:gd name="T0" fmla="*/ 20 w 182"/>
                    <a:gd name="T1" fmla="*/ 0 h 59"/>
                    <a:gd name="T2" fmla="*/ 15 w 182"/>
                    <a:gd name="T3" fmla="*/ 4 h 59"/>
                    <a:gd name="T4" fmla="*/ 0 w 182"/>
                    <a:gd name="T5" fmla="*/ 6 h 59"/>
                    <a:gd name="T6" fmla="*/ 15 w 182"/>
                    <a:gd name="T7" fmla="*/ 7 h 59"/>
                    <a:gd name="T8" fmla="*/ 20 w 182"/>
                    <a:gd name="T9" fmla="*/ 0 h 5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82"/>
                    <a:gd name="T16" fmla="*/ 0 h 59"/>
                    <a:gd name="T17" fmla="*/ 182 w 182"/>
                    <a:gd name="T18" fmla="*/ 59 h 5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82" h="59">
                      <a:moveTo>
                        <a:pt x="182" y="0"/>
                      </a:moveTo>
                      <a:lnTo>
                        <a:pt x="134" y="36"/>
                      </a:lnTo>
                      <a:lnTo>
                        <a:pt x="0" y="54"/>
                      </a:lnTo>
                      <a:lnTo>
                        <a:pt x="139" y="59"/>
                      </a:lnTo>
                      <a:lnTo>
                        <a:pt x="182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62" name="Freeform 236"/>
                <p:cNvSpPr>
                  <a:spLocks/>
                </p:cNvSpPr>
                <p:nvPr/>
              </p:nvSpPr>
              <p:spPr bwMode="auto">
                <a:xfrm>
                  <a:off x="5459" y="1683"/>
                  <a:ext cx="32" cy="18"/>
                </a:xfrm>
                <a:custGeom>
                  <a:avLst/>
                  <a:gdLst>
                    <a:gd name="T0" fmla="*/ 32 w 281"/>
                    <a:gd name="T1" fmla="*/ 0 h 147"/>
                    <a:gd name="T2" fmla="*/ 18 w 281"/>
                    <a:gd name="T3" fmla="*/ 2 h 147"/>
                    <a:gd name="T4" fmla="*/ 15 w 281"/>
                    <a:gd name="T5" fmla="*/ 4 h 147"/>
                    <a:gd name="T6" fmla="*/ 15 w 281"/>
                    <a:gd name="T7" fmla="*/ 10 h 147"/>
                    <a:gd name="T8" fmla="*/ 14 w 281"/>
                    <a:gd name="T9" fmla="*/ 16 h 147"/>
                    <a:gd name="T10" fmla="*/ 0 w 281"/>
                    <a:gd name="T11" fmla="*/ 18 h 147"/>
                    <a:gd name="T12" fmla="*/ 17 w 281"/>
                    <a:gd name="T13" fmla="*/ 17 h 147"/>
                    <a:gd name="T14" fmla="*/ 19 w 281"/>
                    <a:gd name="T15" fmla="*/ 6 h 147"/>
                    <a:gd name="T16" fmla="*/ 32 w 281"/>
                    <a:gd name="T17" fmla="*/ 0 h 147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81"/>
                    <a:gd name="T28" fmla="*/ 0 h 147"/>
                    <a:gd name="T29" fmla="*/ 281 w 281"/>
                    <a:gd name="T30" fmla="*/ 147 h 147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81" h="147">
                      <a:moveTo>
                        <a:pt x="281" y="0"/>
                      </a:moveTo>
                      <a:lnTo>
                        <a:pt x="155" y="14"/>
                      </a:lnTo>
                      <a:lnTo>
                        <a:pt x="131" y="32"/>
                      </a:lnTo>
                      <a:lnTo>
                        <a:pt x="131" y="78"/>
                      </a:lnTo>
                      <a:lnTo>
                        <a:pt x="121" y="128"/>
                      </a:lnTo>
                      <a:lnTo>
                        <a:pt x="0" y="147"/>
                      </a:lnTo>
                      <a:lnTo>
                        <a:pt x="145" y="142"/>
                      </a:lnTo>
                      <a:lnTo>
                        <a:pt x="170" y="50"/>
                      </a:lnTo>
                      <a:lnTo>
                        <a:pt x="28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63" name="Freeform 237"/>
                <p:cNvSpPr>
                  <a:spLocks/>
                </p:cNvSpPr>
                <p:nvPr/>
              </p:nvSpPr>
              <p:spPr bwMode="auto">
                <a:xfrm>
                  <a:off x="5358" y="1725"/>
                  <a:ext cx="101" cy="27"/>
                </a:xfrm>
                <a:custGeom>
                  <a:avLst/>
                  <a:gdLst>
                    <a:gd name="T0" fmla="*/ 101 w 911"/>
                    <a:gd name="T1" fmla="*/ 0 h 217"/>
                    <a:gd name="T2" fmla="*/ 75 w 911"/>
                    <a:gd name="T3" fmla="*/ 1 h 217"/>
                    <a:gd name="T4" fmla="*/ 49 w 911"/>
                    <a:gd name="T5" fmla="*/ 8 h 217"/>
                    <a:gd name="T6" fmla="*/ 29 w 911"/>
                    <a:gd name="T7" fmla="*/ 9 h 217"/>
                    <a:gd name="T8" fmla="*/ 13 w 911"/>
                    <a:gd name="T9" fmla="*/ 13 h 217"/>
                    <a:gd name="T10" fmla="*/ 8 w 911"/>
                    <a:gd name="T11" fmla="*/ 22 h 217"/>
                    <a:gd name="T12" fmla="*/ 0 w 911"/>
                    <a:gd name="T13" fmla="*/ 27 h 217"/>
                    <a:gd name="T14" fmla="*/ 8 w 911"/>
                    <a:gd name="T15" fmla="*/ 25 h 217"/>
                    <a:gd name="T16" fmla="*/ 15 w 911"/>
                    <a:gd name="T17" fmla="*/ 15 h 217"/>
                    <a:gd name="T18" fmla="*/ 36 w 911"/>
                    <a:gd name="T19" fmla="*/ 10 h 217"/>
                    <a:gd name="T20" fmla="*/ 49 w 911"/>
                    <a:gd name="T21" fmla="*/ 10 h 217"/>
                    <a:gd name="T22" fmla="*/ 59 w 911"/>
                    <a:gd name="T23" fmla="*/ 8 h 217"/>
                    <a:gd name="T24" fmla="*/ 77 w 911"/>
                    <a:gd name="T25" fmla="*/ 3 h 217"/>
                    <a:gd name="T26" fmla="*/ 101 w 911"/>
                    <a:gd name="T27" fmla="*/ 0 h 217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911"/>
                    <a:gd name="T43" fmla="*/ 0 h 217"/>
                    <a:gd name="T44" fmla="*/ 911 w 911"/>
                    <a:gd name="T45" fmla="*/ 217 h 217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911" h="217">
                      <a:moveTo>
                        <a:pt x="911" y="0"/>
                      </a:moveTo>
                      <a:lnTo>
                        <a:pt x="680" y="10"/>
                      </a:lnTo>
                      <a:lnTo>
                        <a:pt x="441" y="65"/>
                      </a:lnTo>
                      <a:lnTo>
                        <a:pt x="266" y="73"/>
                      </a:lnTo>
                      <a:lnTo>
                        <a:pt x="121" y="102"/>
                      </a:lnTo>
                      <a:lnTo>
                        <a:pt x="68" y="175"/>
                      </a:lnTo>
                      <a:lnTo>
                        <a:pt x="0" y="217"/>
                      </a:lnTo>
                      <a:lnTo>
                        <a:pt x="68" y="203"/>
                      </a:lnTo>
                      <a:lnTo>
                        <a:pt x="131" y="120"/>
                      </a:lnTo>
                      <a:lnTo>
                        <a:pt x="324" y="83"/>
                      </a:lnTo>
                      <a:lnTo>
                        <a:pt x="441" y="83"/>
                      </a:lnTo>
                      <a:lnTo>
                        <a:pt x="534" y="65"/>
                      </a:lnTo>
                      <a:lnTo>
                        <a:pt x="694" y="23"/>
                      </a:lnTo>
                      <a:lnTo>
                        <a:pt x="911" y="0"/>
                      </a:lnTo>
                      <a:close/>
                    </a:path>
                  </a:pathLst>
                </a:custGeom>
                <a:solidFill>
                  <a:srgbClr val="60606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5507" name="Group 238"/>
              <p:cNvGrpSpPr>
                <a:grpSpLocks/>
              </p:cNvGrpSpPr>
              <p:nvPr/>
            </p:nvGrpSpPr>
            <p:grpSpPr bwMode="auto">
              <a:xfrm>
                <a:off x="5374" y="1519"/>
                <a:ext cx="102" cy="61"/>
                <a:chOff x="5374" y="1519"/>
                <a:chExt cx="102" cy="61"/>
              </a:xfrm>
            </p:grpSpPr>
            <p:grpSp>
              <p:nvGrpSpPr>
                <p:cNvPr id="105545" name="Group 239"/>
                <p:cNvGrpSpPr>
                  <a:grpSpLocks/>
                </p:cNvGrpSpPr>
                <p:nvPr/>
              </p:nvGrpSpPr>
              <p:grpSpPr bwMode="auto">
                <a:xfrm>
                  <a:off x="5374" y="1519"/>
                  <a:ext cx="89" cy="49"/>
                  <a:chOff x="5374" y="1519"/>
                  <a:chExt cx="89" cy="49"/>
                </a:xfrm>
              </p:grpSpPr>
              <p:sp>
                <p:nvSpPr>
                  <p:cNvPr id="105549" name="Freeform 240"/>
                  <p:cNvSpPr>
                    <a:spLocks/>
                  </p:cNvSpPr>
                  <p:nvPr/>
                </p:nvSpPr>
                <p:spPr bwMode="auto">
                  <a:xfrm>
                    <a:off x="5374" y="1519"/>
                    <a:ext cx="89" cy="49"/>
                  </a:xfrm>
                  <a:custGeom>
                    <a:avLst/>
                    <a:gdLst>
                      <a:gd name="T0" fmla="*/ 81 w 804"/>
                      <a:gd name="T1" fmla="*/ 49 h 389"/>
                      <a:gd name="T2" fmla="*/ 76 w 804"/>
                      <a:gd name="T3" fmla="*/ 48 h 389"/>
                      <a:gd name="T4" fmla="*/ 71 w 804"/>
                      <a:gd name="T5" fmla="*/ 46 h 389"/>
                      <a:gd name="T6" fmla="*/ 67 w 804"/>
                      <a:gd name="T7" fmla="*/ 44 h 389"/>
                      <a:gd name="T8" fmla="*/ 60 w 804"/>
                      <a:gd name="T9" fmla="*/ 46 h 389"/>
                      <a:gd name="T10" fmla="*/ 54 w 804"/>
                      <a:gd name="T11" fmla="*/ 46 h 389"/>
                      <a:gd name="T12" fmla="*/ 50 w 804"/>
                      <a:gd name="T13" fmla="*/ 44 h 389"/>
                      <a:gd name="T14" fmla="*/ 47 w 804"/>
                      <a:gd name="T15" fmla="*/ 43 h 389"/>
                      <a:gd name="T16" fmla="*/ 44 w 804"/>
                      <a:gd name="T17" fmla="*/ 41 h 389"/>
                      <a:gd name="T18" fmla="*/ 41 w 804"/>
                      <a:gd name="T19" fmla="*/ 38 h 389"/>
                      <a:gd name="T20" fmla="*/ 38 w 804"/>
                      <a:gd name="T21" fmla="*/ 35 h 389"/>
                      <a:gd name="T22" fmla="*/ 34 w 804"/>
                      <a:gd name="T23" fmla="*/ 32 h 389"/>
                      <a:gd name="T24" fmla="*/ 28 w 804"/>
                      <a:gd name="T25" fmla="*/ 33 h 389"/>
                      <a:gd name="T26" fmla="*/ 25 w 804"/>
                      <a:gd name="T27" fmla="*/ 33 h 389"/>
                      <a:gd name="T28" fmla="*/ 23 w 804"/>
                      <a:gd name="T29" fmla="*/ 32 h 389"/>
                      <a:gd name="T30" fmla="*/ 22 w 804"/>
                      <a:gd name="T31" fmla="*/ 31 h 389"/>
                      <a:gd name="T32" fmla="*/ 21 w 804"/>
                      <a:gd name="T33" fmla="*/ 30 h 389"/>
                      <a:gd name="T34" fmla="*/ 21 w 804"/>
                      <a:gd name="T35" fmla="*/ 28 h 389"/>
                      <a:gd name="T36" fmla="*/ 23 w 804"/>
                      <a:gd name="T37" fmla="*/ 26 h 389"/>
                      <a:gd name="T38" fmla="*/ 25 w 804"/>
                      <a:gd name="T39" fmla="*/ 25 h 389"/>
                      <a:gd name="T40" fmla="*/ 29 w 804"/>
                      <a:gd name="T41" fmla="*/ 24 h 389"/>
                      <a:gd name="T42" fmla="*/ 35 w 804"/>
                      <a:gd name="T43" fmla="*/ 22 h 389"/>
                      <a:gd name="T44" fmla="*/ 30 w 804"/>
                      <a:gd name="T45" fmla="*/ 18 h 389"/>
                      <a:gd name="T46" fmla="*/ 25 w 804"/>
                      <a:gd name="T47" fmla="*/ 16 h 389"/>
                      <a:gd name="T48" fmla="*/ 20 w 804"/>
                      <a:gd name="T49" fmla="*/ 16 h 389"/>
                      <a:gd name="T50" fmla="*/ 14 w 804"/>
                      <a:gd name="T51" fmla="*/ 16 h 389"/>
                      <a:gd name="T52" fmla="*/ 11 w 804"/>
                      <a:gd name="T53" fmla="*/ 17 h 389"/>
                      <a:gd name="T54" fmla="*/ 7 w 804"/>
                      <a:gd name="T55" fmla="*/ 17 h 389"/>
                      <a:gd name="T56" fmla="*/ 5 w 804"/>
                      <a:gd name="T57" fmla="*/ 16 h 389"/>
                      <a:gd name="T58" fmla="*/ 5 w 804"/>
                      <a:gd name="T59" fmla="*/ 14 h 389"/>
                      <a:gd name="T60" fmla="*/ 2 w 804"/>
                      <a:gd name="T61" fmla="*/ 14 h 389"/>
                      <a:gd name="T62" fmla="*/ 1 w 804"/>
                      <a:gd name="T63" fmla="*/ 13 h 389"/>
                      <a:gd name="T64" fmla="*/ 0 w 804"/>
                      <a:gd name="T65" fmla="*/ 11 h 389"/>
                      <a:gd name="T66" fmla="*/ 1 w 804"/>
                      <a:gd name="T67" fmla="*/ 10 h 389"/>
                      <a:gd name="T68" fmla="*/ 2 w 804"/>
                      <a:gd name="T69" fmla="*/ 9 h 389"/>
                      <a:gd name="T70" fmla="*/ 4 w 804"/>
                      <a:gd name="T71" fmla="*/ 7 h 389"/>
                      <a:gd name="T72" fmla="*/ 6 w 804"/>
                      <a:gd name="T73" fmla="*/ 6 h 389"/>
                      <a:gd name="T74" fmla="*/ 8 w 804"/>
                      <a:gd name="T75" fmla="*/ 4 h 389"/>
                      <a:gd name="T76" fmla="*/ 11 w 804"/>
                      <a:gd name="T77" fmla="*/ 4 h 389"/>
                      <a:gd name="T78" fmla="*/ 13 w 804"/>
                      <a:gd name="T79" fmla="*/ 4 h 389"/>
                      <a:gd name="T80" fmla="*/ 24 w 804"/>
                      <a:gd name="T81" fmla="*/ 1 h 389"/>
                      <a:gd name="T82" fmla="*/ 26 w 804"/>
                      <a:gd name="T83" fmla="*/ 1 h 389"/>
                      <a:gd name="T84" fmla="*/ 29 w 804"/>
                      <a:gd name="T85" fmla="*/ 0 h 389"/>
                      <a:gd name="T86" fmla="*/ 32 w 804"/>
                      <a:gd name="T87" fmla="*/ 1 h 389"/>
                      <a:gd name="T88" fmla="*/ 35 w 804"/>
                      <a:gd name="T89" fmla="*/ 2 h 389"/>
                      <a:gd name="T90" fmla="*/ 44 w 804"/>
                      <a:gd name="T91" fmla="*/ 7 h 389"/>
                      <a:gd name="T92" fmla="*/ 49 w 804"/>
                      <a:gd name="T93" fmla="*/ 8 h 389"/>
                      <a:gd name="T94" fmla="*/ 53 w 804"/>
                      <a:gd name="T95" fmla="*/ 9 h 389"/>
                      <a:gd name="T96" fmla="*/ 56 w 804"/>
                      <a:gd name="T97" fmla="*/ 11 h 389"/>
                      <a:gd name="T98" fmla="*/ 57 w 804"/>
                      <a:gd name="T99" fmla="*/ 14 h 389"/>
                      <a:gd name="T100" fmla="*/ 65 w 804"/>
                      <a:gd name="T101" fmla="*/ 20 h 389"/>
                      <a:gd name="T102" fmla="*/ 69 w 804"/>
                      <a:gd name="T103" fmla="*/ 23 h 389"/>
                      <a:gd name="T104" fmla="*/ 73 w 804"/>
                      <a:gd name="T105" fmla="*/ 28 h 389"/>
                      <a:gd name="T106" fmla="*/ 76 w 804"/>
                      <a:gd name="T107" fmla="*/ 29 h 389"/>
                      <a:gd name="T108" fmla="*/ 89 w 804"/>
                      <a:gd name="T109" fmla="*/ 30 h 389"/>
                      <a:gd name="T110" fmla="*/ 81 w 804"/>
                      <a:gd name="T111" fmla="*/ 49 h 389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60000 65536"/>
                      <a:gd name="T166" fmla="*/ 0 60000 65536"/>
                      <a:gd name="T167" fmla="*/ 0 60000 65536"/>
                      <a:gd name="T168" fmla="*/ 0 w 804"/>
                      <a:gd name="T169" fmla="*/ 0 h 389"/>
                      <a:gd name="T170" fmla="*/ 804 w 804"/>
                      <a:gd name="T171" fmla="*/ 389 h 389"/>
                    </a:gdLst>
                    <a:ahLst/>
                    <a:cxnLst>
                      <a:cxn ang="T112">
                        <a:pos x="T0" y="T1"/>
                      </a:cxn>
                      <a:cxn ang="T113">
                        <a:pos x="T2" y="T3"/>
                      </a:cxn>
                      <a:cxn ang="T114">
                        <a:pos x="T4" y="T5"/>
                      </a:cxn>
                      <a:cxn ang="T115">
                        <a:pos x="T6" y="T7"/>
                      </a:cxn>
                      <a:cxn ang="T116">
                        <a:pos x="T8" y="T9"/>
                      </a:cxn>
                      <a:cxn ang="T117">
                        <a:pos x="T10" y="T11"/>
                      </a:cxn>
                      <a:cxn ang="T118">
                        <a:pos x="T12" y="T13"/>
                      </a:cxn>
                      <a:cxn ang="T119">
                        <a:pos x="T14" y="T15"/>
                      </a:cxn>
                      <a:cxn ang="T120">
                        <a:pos x="T16" y="T17"/>
                      </a:cxn>
                      <a:cxn ang="T121">
                        <a:pos x="T18" y="T19"/>
                      </a:cxn>
                      <a:cxn ang="T122">
                        <a:pos x="T20" y="T21"/>
                      </a:cxn>
                      <a:cxn ang="T123">
                        <a:pos x="T22" y="T23"/>
                      </a:cxn>
                      <a:cxn ang="T124">
                        <a:pos x="T24" y="T25"/>
                      </a:cxn>
                      <a:cxn ang="T125">
                        <a:pos x="T26" y="T27"/>
                      </a:cxn>
                      <a:cxn ang="T126">
                        <a:pos x="T28" y="T29"/>
                      </a:cxn>
                      <a:cxn ang="T127">
                        <a:pos x="T30" y="T31"/>
                      </a:cxn>
                      <a:cxn ang="T128">
                        <a:pos x="T32" y="T33"/>
                      </a:cxn>
                      <a:cxn ang="T129">
                        <a:pos x="T34" y="T35"/>
                      </a:cxn>
                      <a:cxn ang="T130">
                        <a:pos x="T36" y="T37"/>
                      </a:cxn>
                      <a:cxn ang="T131">
                        <a:pos x="T38" y="T39"/>
                      </a:cxn>
                      <a:cxn ang="T132">
                        <a:pos x="T40" y="T41"/>
                      </a:cxn>
                      <a:cxn ang="T133">
                        <a:pos x="T42" y="T43"/>
                      </a:cxn>
                      <a:cxn ang="T134">
                        <a:pos x="T44" y="T45"/>
                      </a:cxn>
                      <a:cxn ang="T135">
                        <a:pos x="T46" y="T47"/>
                      </a:cxn>
                      <a:cxn ang="T136">
                        <a:pos x="T48" y="T49"/>
                      </a:cxn>
                      <a:cxn ang="T137">
                        <a:pos x="T50" y="T51"/>
                      </a:cxn>
                      <a:cxn ang="T138">
                        <a:pos x="T52" y="T53"/>
                      </a:cxn>
                      <a:cxn ang="T139">
                        <a:pos x="T54" y="T55"/>
                      </a:cxn>
                      <a:cxn ang="T140">
                        <a:pos x="T56" y="T57"/>
                      </a:cxn>
                      <a:cxn ang="T141">
                        <a:pos x="T58" y="T59"/>
                      </a:cxn>
                      <a:cxn ang="T142">
                        <a:pos x="T60" y="T61"/>
                      </a:cxn>
                      <a:cxn ang="T143">
                        <a:pos x="T62" y="T63"/>
                      </a:cxn>
                      <a:cxn ang="T144">
                        <a:pos x="T64" y="T65"/>
                      </a:cxn>
                      <a:cxn ang="T145">
                        <a:pos x="T66" y="T67"/>
                      </a:cxn>
                      <a:cxn ang="T146">
                        <a:pos x="T68" y="T69"/>
                      </a:cxn>
                      <a:cxn ang="T147">
                        <a:pos x="T70" y="T71"/>
                      </a:cxn>
                      <a:cxn ang="T148">
                        <a:pos x="T72" y="T73"/>
                      </a:cxn>
                      <a:cxn ang="T149">
                        <a:pos x="T74" y="T75"/>
                      </a:cxn>
                      <a:cxn ang="T150">
                        <a:pos x="T76" y="T77"/>
                      </a:cxn>
                      <a:cxn ang="T151">
                        <a:pos x="T78" y="T79"/>
                      </a:cxn>
                      <a:cxn ang="T152">
                        <a:pos x="T80" y="T81"/>
                      </a:cxn>
                      <a:cxn ang="T153">
                        <a:pos x="T82" y="T83"/>
                      </a:cxn>
                      <a:cxn ang="T154">
                        <a:pos x="T84" y="T85"/>
                      </a:cxn>
                      <a:cxn ang="T155">
                        <a:pos x="T86" y="T87"/>
                      </a:cxn>
                      <a:cxn ang="T156">
                        <a:pos x="T88" y="T89"/>
                      </a:cxn>
                      <a:cxn ang="T157">
                        <a:pos x="T90" y="T91"/>
                      </a:cxn>
                      <a:cxn ang="T158">
                        <a:pos x="T92" y="T93"/>
                      </a:cxn>
                      <a:cxn ang="T159">
                        <a:pos x="T94" y="T95"/>
                      </a:cxn>
                      <a:cxn ang="T160">
                        <a:pos x="T96" y="T97"/>
                      </a:cxn>
                      <a:cxn ang="T161">
                        <a:pos x="T98" y="T99"/>
                      </a:cxn>
                      <a:cxn ang="T162">
                        <a:pos x="T100" y="T101"/>
                      </a:cxn>
                      <a:cxn ang="T163">
                        <a:pos x="T102" y="T103"/>
                      </a:cxn>
                      <a:cxn ang="T164">
                        <a:pos x="T104" y="T105"/>
                      </a:cxn>
                      <a:cxn ang="T165">
                        <a:pos x="T106" y="T107"/>
                      </a:cxn>
                      <a:cxn ang="T166">
                        <a:pos x="T108" y="T109"/>
                      </a:cxn>
                      <a:cxn ang="T167">
                        <a:pos x="T110" y="T111"/>
                      </a:cxn>
                    </a:cxnLst>
                    <a:rect l="T168" t="T169" r="T170" b="T171"/>
                    <a:pathLst>
                      <a:path w="804" h="389">
                        <a:moveTo>
                          <a:pt x="728" y="389"/>
                        </a:moveTo>
                        <a:lnTo>
                          <a:pt x="685" y="380"/>
                        </a:lnTo>
                        <a:lnTo>
                          <a:pt x="643" y="362"/>
                        </a:lnTo>
                        <a:lnTo>
                          <a:pt x="604" y="353"/>
                        </a:lnTo>
                        <a:lnTo>
                          <a:pt x="538" y="363"/>
                        </a:lnTo>
                        <a:lnTo>
                          <a:pt x="489" y="362"/>
                        </a:lnTo>
                        <a:lnTo>
                          <a:pt x="455" y="350"/>
                        </a:lnTo>
                        <a:lnTo>
                          <a:pt x="427" y="340"/>
                        </a:lnTo>
                        <a:lnTo>
                          <a:pt x="400" y="329"/>
                        </a:lnTo>
                        <a:lnTo>
                          <a:pt x="371" y="303"/>
                        </a:lnTo>
                        <a:lnTo>
                          <a:pt x="347" y="280"/>
                        </a:lnTo>
                        <a:lnTo>
                          <a:pt x="309" y="253"/>
                        </a:lnTo>
                        <a:lnTo>
                          <a:pt x="255" y="261"/>
                        </a:lnTo>
                        <a:lnTo>
                          <a:pt x="223" y="263"/>
                        </a:lnTo>
                        <a:lnTo>
                          <a:pt x="204" y="258"/>
                        </a:lnTo>
                        <a:lnTo>
                          <a:pt x="196" y="249"/>
                        </a:lnTo>
                        <a:lnTo>
                          <a:pt x="189" y="235"/>
                        </a:lnTo>
                        <a:lnTo>
                          <a:pt x="193" y="221"/>
                        </a:lnTo>
                        <a:lnTo>
                          <a:pt x="204" y="205"/>
                        </a:lnTo>
                        <a:lnTo>
                          <a:pt x="223" y="199"/>
                        </a:lnTo>
                        <a:lnTo>
                          <a:pt x="266" y="193"/>
                        </a:lnTo>
                        <a:lnTo>
                          <a:pt x="317" y="175"/>
                        </a:lnTo>
                        <a:lnTo>
                          <a:pt x="275" y="144"/>
                        </a:lnTo>
                        <a:lnTo>
                          <a:pt x="224" y="125"/>
                        </a:lnTo>
                        <a:lnTo>
                          <a:pt x="180" y="128"/>
                        </a:lnTo>
                        <a:lnTo>
                          <a:pt x="130" y="125"/>
                        </a:lnTo>
                        <a:lnTo>
                          <a:pt x="101" y="134"/>
                        </a:lnTo>
                        <a:lnTo>
                          <a:pt x="59" y="135"/>
                        </a:lnTo>
                        <a:lnTo>
                          <a:pt x="45" y="125"/>
                        </a:lnTo>
                        <a:lnTo>
                          <a:pt x="42" y="108"/>
                        </a:lnTo>
                        <a:lnTo>
                          <a:pt x="20" y="109"/>
                        </a:lnTo>
                        <a:lnTo>
                          <a:pt x="7" y="106"/>
                        </a:lnTo>
                        <a:lnTo>
                          <a:pt x="0" y="90"/>
                        </a:lnTo>
                        <a:lnTo>
                          <a:pt x="5" y="76"/>
                        </a:lnTo>
                        <a:lnTo>
                          <a:pt x="17" y="70"/>
                        </a:lnTo>
                        <a:lnTo>
                          <a:pt x="39" y="58"/>
                        </a:lnTo>
                        <a:lnTo>
                          <a:pt x="56" y="45"/>
                        </a:lnTo>
                        <a:lnTo>
                          <a:pt x="76" y="35"/>
                        </a:lnTo>
                        <a:lnTo>
                          <a:pt x="101" y="29"/>
                        </a:lnTo>
                        <a:lnTo>
                          <a:pt x="120" y="29"/>
                        </a:lnTo>
                        <a:lnTo>
                          <a:pt x="218" y="9"/>
                        </a:lnTo>
                        <a:lnTo>
                          <a:pt x="239" y="4"/>
                        </a:lnTo>
                        <a:lnTo>
                          <a:pt x="262" y="0"/>
                        </a:lnTo>
                        <a:lnTo>
                          <a:pt x="286" y="4"/>
                        </a:lnTo>
                        <a:lnTo>
                          <a:pt x="316" y="14"/>
                        </a:lnTo>
                        <a:lnTo>
                          <a:pt x="400" y="58"/>
                        </a:lnTo>
                        <a:lnTo>
                          <a:pt x="439" y="66"/>
                        </a:lnTo>
                        <a:lnTo>
                          <a:pt x="475" y="73"/>
                        </a:lnTo>
                        <a:lnTo>
                          <a:pt x="502" y="90"/>
                        </a:lnTo>
                        <a:lnTo>
                          <a:pt x="519" y="111"/>
                        </a:lnTo>
                        <a:lnTo>
                          <a:pt x="588" y="158"/>
                        </a:lnTo>
                        <a:lnTo>
                          <a:pt x="619" y="179"/>
                        </a:lnTo>
                        <a:lnTo>
                          <a:pt x="660" y="221"/>
                        </a:lnTo>
                        <a:lnTo>
                          <a:pt x="687" y="234"/>
                        </a:lnTo>
                        <a:lnTo>
                          <a:pt x="804" y="238"/>
                        </a:lnTo>
                        <a:lnTo>
                          <a:pt x="728" y="389"/>
                        </a:lnTo>
                        <a:close/>
                      </a:path>
                    </a:pathLst>
                  </a:custGeom>
                  <a:solidFill>
                    <a:srgbClr val="FFC080"/>
                  </a:solidFill>
                  <a:ln w="1588">
                    <a:solidFill>
                      <a:srgbClr val="402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50" name="Freeform 241"/>
                  <p:cNvSpPr>
                    <a:spLocks/>
                  </p:cNvSpPr>
                  <p:nvPr/>
                </p:nvSpPr>
                <p:spPr bwMode="auto">
                  <a:xfrm>
                    <a:off x="5408" y="1541"/>
                    <a:ext cx="21" cy="5"/>
                  </a:xfrm>
                  <a:custGeom>
                    <a:avLst/>
                    <a:gdLst>
                      <a:gd name="T0" fmla="*/ 0 w 191"/>
                      <a:gd name="T1" fmla="*/ 0 h 45"/>
                      <a:gd name="T2" fmla="*/ 1 w 191"/>
                      <a:gd name="T3" fmla="*/ 1 h 45"/>
                      <a:gd name="T4" fmla="*/ 4 w 191"/>
                      <a:gd name="T5" fmla="*/ 1 h 45"/>
                      <a:gd name="T6" fmla="*/ 6 w 191"/>
                      <a:gd name="T7" fmla="*/ 2 h 45"/>
                      <a:gd name="T8" fmla="*/ 9 w 191"/>
                      <a:gd name="T9" fmla="*/ 3 h 45"/>
                      <a:gd name="T10" fmla="*/ 13 w 191"/>
                      <a:gd name="T11" fmla="*/ 4 h 45"/>
                      <a:gd name="T12" fmla="*/ 18 w 191"/>
                      <a:gd name="T13" fmla="*/ 4 h 45"/>
                      <a:gd name="T14" fmla="*/ 21 w 191"/>
                      <a:gd name="T15" fmla="*/ 5 h 45"/>
                      <a:gd name="T16" fmla="*/ 18 w 191"/>
                      <a:gd name="T17" fmla="*/ 4 h 45"/>
                      <a:gd name="T18" fmla="*/ 15 w 191"/>
                      <a:gd name="T19" fmla="*/ 3 h 45"/>
                      <a:gd name="T20" fmla="*/ 12 w 191"/>
                      <a:gd name="T21" fmla="*/ 3 h 45"/>
                      <a:gd name="T22" fmla="*/ 9 w 191"/>
                      <a:gd name="T23" fmla="*/ 2 h 45"/>
                      <a:gd name="T24" fmla="*/ 6 w 191"/>
                      <a:gd name="T25" fmla="*/ 1 h 45"/>
                      <a:gd name="T26" fmla="*/ 5 w 191"/>
                      <a:gd name="T27" fmla="*/ 0 h 45"/>
                      <a:gd name="T28" fmla="*/ 0 w 191"/>
                      <a:gd name="T29" fmla="*/ 0 h 45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w 191"/>
                      <a:gd name="T46" fmla="*/ 0 h 45"/>
                      <a:gd name="T47" fmla="*/ 191 w 191"/>
                      <a:gd name="T48" fmla="*/ 45 h 45"/>
                    </a:gdLst>
                    <a:ahLst/>
                    <a:cxnLst>
                      <a:cxn ang="T30">
                        <a:pos x="T0" y="T1"/>
                      </a:cxn>
                      <a:cxn ang="T31">
                        <a:pos x="T2" y="T3"/>
                      </a:cxn>
                      <a:cxn ang="T32">
                        <a:pos x="T4" y="T5"/>
                      </a:cxn>
                      <a:cxn ang="T33">
                        <a:pos x="T6" y="T7"/>
                      </a:cxn>
                      <a:cxn ang="T34">
                        <a:pos x="T8" y="T9"/>
                      </a:cxn>
                      <a:cxn ang="T35">
                        <a:pos x="T10" y="T11"/>
                      </a:cxn>
                      <a:cxn ang="T36">
                        <a:pos x="T12" y="T13"/>
                      </a:cxn>
                      <a:cxn ang="T37">
                        <a:pos x="T14" y="T15"/>
                      </a:cxn>
                      <a:cxn ang="T38">
                        <a:pos x="T16" y="T17"/>
                      </a:cxn>
                      <a:cxn ang="T39">
                        <a:pos x="T18" y="T19"/>
                      </a:cxn>
                      <a:cxn ang="T40">
                        <a:pos x="T20" y="T21"/>
                      </a:cxn>
                      <a:cxn ang="T41">
                        <a:pos x="T22" y="T23"/>
                      </a:cxn>
                      <a:cxn ang="T42">
                        <a:pos x="T24" y="T25"/>
                      </a:cxn>
                      <a:cxn ang="T43">
                        <a:pos x="T26" y="T27"/>
                      </a:cxn>
                      <a:cxn ang="T44">
                        <a:pos x="T28" y="T29"/>
                      </a:cxn>
                    </a:cxnLst>
                    <a:rect l="T45" t="T46" r="T47" b="T48"/>
                    <a:pathLst>
                      <a:path w="191" h="45">
                        <a:moveTo>
                          <a:pt x="0" y="0"/>
                        </a:moveTo>
                        <a:lnTo>
                          <a:pt x="6" y="12"/>
                        </a:lnTo>
                        <a:lnTo>
                          <a:pt x="40" y="11"/>
                        </a:lnTo>
                        <a:lnTo>
                          <a:pt x="53" y="17"/>
                        </a:lnTo>
                        <a:lnTo>
                          <a:pt x="81" y="31"/>
                        </a:lnTo>
                        <a:lnTo>
                          <a:pt x="120" y="38"/>
                        </a:lnTo>
                        <a:lnTo>
                          <a:pt x="160" y="39"/>
                        </a:lnTo>
                        <a:lnTo>
                          <a:pt x="191" y="45"/>
                        </a:lnTo>
                        <a:lnTo>
                          <a:pt x="166" y="35"/>
                        </a:lnTo>
                        <a:lnTo>
                          <a:pt x="134" y="31"/>
                        </a:lnTo>
                        <a:lnTo>
                          <a:pt x="112" y="31"/>
                        </a:lnTo>
                        <a:lnTo>
                          <a:pt x="81" y="22"/>
                        </a:lnTo>
                        <a:lnTo>
                          <a:pt x="57" y="9"/>
                        </a:lnTo>
                        <a:lnTo>
                          <a:pt x="46" y="2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51" name="Freeform 242"/>
                  <p:cNvSpPr>
                    <a:spLocks/>
                  </p:cNvSpPr>
                  <p:nvPr/>
                </p:nvSpPr>
                <p:spPr bwMode="auto">
                  <a:xfrm>
                    <a:off x="5400" y="1546"/>
                    <a:ext cx="3" cy="3"/>
                  </a:xfrm>
                  <a:custGeom>
                    <a:avLst/>
                    <a:gdLst>
                      <a:gd name="T0" fmla="*/ 0 w 21"/>
                      <a:gd name="T1" fmla="*/ 0 h 26"/>
                      <a:gd name="T2" fmla="*/ 2 w 21"/>
                      <a:gd name="T3" fmla="*/ 1 h 26"/>
                      <a:gd name="T4" fmla="*/ 1 w 21"/>
                      <a:gd name="T5" fmla="*/ 2 h 26"/>
                      <a:gd name="T6" fmla="*/ 0 w 21"/>
                      <a:gd name="T7" fmla="*/ 3 h 26"/>
                      <a:gd name="T8" fmla="*/ 2 w 21"/>
                      <a:gd name="T9" fmla="*/ 2 h 26"/>
                      <a:gd name="T10" fmla="*/ 3 w 21"/>
                      <a:gd name="T11" fmla="*/ 1 h 26"/>
                      <a:gd name="T12" fmla="*/ 0 w 21"/>
                      <a:gd name="T13" fmla="*/ 0 h 2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21"/>
                      <a:gd name="T22" fmla="*/ 0 h 26"/>
                      <a:gd name="T23" fmla="*/ 21 w 21"/>
                      <a:gd name="T24" fmla="*/ 26 h 26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21" h="26">
                        <a:moveTo>
                          <a:pt x="3" y="0"/>
                        </a:moveTo>
                        <a:lnTo>
                          <a:pt x="12" y="7"/>
                        </a:lnTo>
                        <a:lnTo>
                          <a:pt x="8" y="16"/>
                        </a:lnTo>
                        <a:lnTo>
                          <a:pt x="0" y="26"/>
                        </a:lnTo>
                        <a:lnTo>
                          <a:pt x="17" y="19"/>
                        </a:lnTo>
                        <a:lnTo>
                          <a:pt x="21" y="9"/>
                        </a:lnTo>
                        <a:lnTo>
                          <a:pt x="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52" name="Freeform 243"/>
                  <p:cNvSpPr>
                    <a:spLocks/>
                  </p:cNvSpPr>
                  <p:nvPr/>
                </p:nvSpPr>
                <p:spPr bwMode="auto">
                  <a:xfrm>
                    <a:off x="5378" y="1527"/>
                    <a:ext cx="12" cy="6"/>
                  </a:xfrm>
                  <a:custGeom>
                    <a:avLst/>
                    <a:gdLst>
                      <a:gd name="T0" fmla="*/ 0 w 112"/>
                      <a:gd name="T1" fmla="*/ 6 h 49"/>
                      <a:gd name="T2" fmla="*/ 1 w 112"/>
                      <a:gd name="T3" fmla="*/ 6 h 49"/>
                      <a:gd name="T4" fmla="*/ 3 w 112"/>
                      <a:gd name="T5" fmla="*/ 4 h 49"/>
                      <a:gd name="T6" fmla="*/ 5 w 112"/>
                      <a:gd name="T7" fmla="*/ 3 h 49"/>
                      <a:gd name="T8" fmla="*/ 7 w 112"/>
                      <a:gd name="T9" fmla="*/ 2 h 49"/>
                      <a:gd name="T10" fmla="*/ 8 w 112"/>
                      <a:gd name="T11" fmla="*/ 1 h 49"/>
                      <a:gd name="T12" fmla="*/ 10 w 112"/>
                      <a:gd name="T13" fmla="*/ 0 h 49"/>
                      <a:gd name="T14" fmla="*/ 12 w 112"/>
                      <a:gd name="T15" fmla="*/ 0 h 49"/>
                      <a:gd name="T16" fmla="*/ 10 w 112"/>
                      <a:gd name="T17" fmla="*/ 0 h 49"/>
                      <a:gd name="T18" fmla="*/ 7 w 112"/>
                      <a:gd name="T19" fmla="*/ 0 h 49"/>
                      <a:gd name="T20" fmla="*/ 6 w 112"/>
                      <a:gd name="T21" fmla="*/ 1 h 49"/>
                      <a:gd name="T22" fmla="*/ 4 w 112"/>
                      <a:gd name="T23" fmla="*/ 2 h 49"/>
                      <a:gd name="T24" fmla="*/ 0 w 112"/>
                      <a:gd name="T25" fmla="*/ 6 h 4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12"/>
                      <a:gd name="T40" fmla="*/ 0 h 49"/>
                      <a:gd name="T41" fmla="*/ 112 w 112"/>
                      <a:gd name="T42" fmla="*/ 49 h 4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12" h="49">
                        <a:moveTo>
                          <a:pt x="0" y="46"/>
                        </a:moveTo>
                        <a:lnTo>
                          <a:pt x="13" y="49"/>
                        </a:lnTo>
                        <a:lnTo>
                          <a:pt x="28" y="34"/>
                        </a:lnTo>
                        <a:lnTo>
                          <a:pt x="50" y="26"/>
                        </a:lnTo>
                        <a:lnTo>
                          <a:pt x="61" y="14"/>
                        </a:lnTo>
                        <a:lnTo>
                          <a:pt x="71" y="9"/>
                        </a:lnTo>
                        <a:lnTo>
                          <a:pt x="97" y="4"/>
                        </a:lnTo>
                        <a:lnTo>
                          <a:pt x="112" y="1"/>
                        </a:lnTo>
                        <a:lnTo>
                          <a:pt x="91" y="0"/>
                        </a:lnTo>
                        <a:lnTo>
                          <a:pt x="63" y="4"/>
                        </a:lnTo>
                        <a:lnTo>
                          <a:pt x="53" y="12"/>
                        </a:lnTo>
                        <a:lnTo>
                          <a:pt x="40" y="20"/>
                        </a:lnTo>
                        <a:lnTo>
                          <a:pt x="0" y="4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53" name="Freeform 244"/>
                  <p:cNvSpPr>
                    <a:spLocks/>
                  </p:cNvSpPr>
                  <p:nvPr/>
                </p:nvSpPr>
                <p:spPr bwMode="auto">
                  <a:xfrm>
                    <a:off x="5396" y="1524"/>
                    <a:ext cx="20" cy="5"/>
                  </a:xfrm>
                  <a:custGeom>
                    <a:avLst/>
                    <a:gdLst>
                      <a:gd name="T0" fmla="*/ 0 w 178"/>
                      <a:gd name="T1" fmla="*/ 1 h 43"/>
                      <a:gd name="T2" fmla="*/ 4 w 178"/>
                      <a:gd name="T3" fmla="*/ 1 h 43"/>
                      <a:gd name="T4" fmla="*/ 7 w 178"/>
                      <a:gd name="T5" fmla="*/ 0 h 43"/>
                      <a:gd name="T6" fmla="*/ 8 w 178"/>
                      <a:gd name="T7" fmla="*/ 0 h 43"/>
                      <a:gd name="T8" fmla="*/ 10 w 178"/>
                      <a:gd name="T9" fmla="*/ 1 h 43"/>
                      <a:gd name="T10" fmla="*/ 11 w 178"/>
                      <a:gd name="T11" fmla="*/ 2 h 43"/>
                      <a:gd name="T12" fmla="*/ 13 w 178"/>
                      <a:gd name="T13" fmla="*/ 3 h 43"/>
                      <a:gd name="T14" fmla="*/ 17 w 178"/>
                      <a:gd name="T15" fmla="*/ 4 h 43"/>
                      <a:gd name="T16" fmla="*/ 20 w 178"/>
                      <a:gd name="T17" fmla="*/ 4 h 43"/>
                      <a:gd name="T18" fmla="*/ 17 w 178"/>
                      <a:gd name="T19" fmla="*/ 5 h 43"/>
                      <a:gd name="T20" fmla="*/ 15 w 178"/>
                      <a:gd name="T21" fmla="*/ 5 h 43"/>
                      <a:gd name="T22" fmla="*/ 11 w 178"/>
                      <a:gd name="T23" fmla="*/ 3 h 43"/>
                      <a:gd name="T24" fmla="*/ 9 w 178"/>
                      <a:gd name="T25" fmla="*/ 1 h 43"/>
                      <a:gd name="T26" fmla="*/ 7 w 178"/>
                      <a:gd name="T27" fmla="*/ 1 h 43"/>
                      <a:gd name="T28" fmla="*/ 4 w 178"/>
                      <a:gd name="T29" fmla="*/ 1 h 43"/>
                      <a:gd name="T30" fmla="*/ 0 w 178"/>
                      <a:gd name="T31" fmla="*/ 1 h 43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60000 65536"/>
                      <a:gd name="T40" fmla="*/ 0 60000 65536"/>
                      <a:gd name="T41" fmla="*/ 0 60000 65536"/>
                      <a:gd name="T42" fmla="*/ 0 60000 65536"/>
                      <a:gd name="T43" fmla="*/ 0 60000 65536"/>
                      <a:gd name="T44" fmla="*/ 0 60000 65536"/>
                      <a:gd name="T45" fmla="*/ 0 60000 65536"/>
                      <a:gd name="T46" fmla="*/ 0 60000 65536"/>
                      <a:gd name="T47" fmla="*/ 0 60000 65536"/>
                      <a:gd name="T48" fmla="*/ 0 w 178"/>
                      <a:gd name="T49" fmla="*/ 0 h 43"/>
                      <a:gd name="T50" fmla="*/ 178 w 178"/>
                      <a:gd name="T51" fmla="*/ 43 h 43"/>
                    </a:gdLst>
                    <a:ahLst/>
                    <a:cxnLst>
                      <a:cxn ang="T32">
                        <a:pos x="T0" y="T1"/>
                      </a:cxn>
                      <a:cxn ang="T33">
                        <a:pos x="T2" y="T3"/>
                      </a:cxn>
                      <a:cxn ang="T34">
                        <a:pos x="T4" y="T5"/>
                      </a:cxn>
                      <a:cxn ang="T35">
                        <a:pos x="T6" y="T7"/>
                      </a:cxn>
                      <a:cxn ang="T36">
                        <a:pos x="T8" y="T9"/>
                      </a:cxn>
                      <a:cxn ang="T37">
                        <a:pos x="T10" y="T11"/>
                      </a:cxn>
                      <a:cxn ang="T38">
                        <a:pos x="T12" y="T13"/>
                      </a:cxn>
                      <a:cxn ang="T39">
                        <a:pos x="T14" y="T15"/>
                      </a:cxn>
                      <a:cxn ang="T40">
                        <a:pos x="T16" y="T17"/>
                      </a:cxn>
                      <a:cxn ang="T41">
                        <a:pos x="T18" y="T19"/>
                      </a:cxn>
                      <a:cxn ang="T42">
                        <a:pos x="T20" y="T21"/>
                      </a:cxn>
                      <a:cxn ang="T43">
                        <a:pos x="T22" y="T23"/>
                      </a:cxn>
                      <a:cxn ang="T44">
                        <a:pos x="T24" y="T25"/>
                      </a:cxn>
                      <a:cxn ang="T45">
                        <a:pos x="T26" y="T27"/>
                      </a:cxn>
                      <a:cxn ang="T46">
                        <a:pos x="T28" y="T29"/>
                      </a:cxn>
                      <a:cxn ang="T47">
                        <a:pos x="T30" y="T31"/>
                      </a:cxn>
                    </a:cxnLst>
                    <a:rect l="T48" t="T49" r="T50" b="T51"/>
                    <a:pathLst>
                      <a:path w="178" h="43">
                        <a:moveTo>
                          <a:pt x="0" y="11"/>
                        </a:moveTo>
                        <a:lnTo>
                          <a:pt x="38" y="6"/>
                        </a:lnTo>
                        <a:lnTo>
                          <a:pt x="59" y="0"/>
                        </a:lnTo>
                        <a:lnTo>
                          <a:pt x="67" y="0"/>
                        </a:lnTo>
                        <a:lnTo>
                          <a:pt x="91" y="5"/>
                        </a:lnTo>
                        <a:lnTo>
                          <a:pt x="100" y="15"/>
                        </a:lnTo>
                        <a:lnTo>
                          <a:pt x="118" y="24"/>
                        </a:lnTo>
                        <a:lnTo>
                          <a:pt x="152" y="37"/>
                        </a:lnTo>
                        <a:lnTo>
                          <a:pt x="178" y="37"/>
                        </a:lnTo>
                        <a:lnTo>
                          <a:pt x="151" y="43"/>
                        </a:lnTo>
                        <a:lnTo>
                          <a:pt x="135" y="40"/>
                        </a:lnTo>
                        <a:lnTo>
                          <a:pt x="97" y="23"/>
                        </a:lnTo>
                        <a:lnTo>
                          <a:pt x="84" y="11"/>
                        </a:lnTo>
                        <a:lnTo>
                          <a:pt x="59" y="8"/>
                        </a:lnTo>
                        <a:lnTo>
                          <a:pt x="38" y="11"/>
                        </a:lnTo>
                        <a:lnTo>
                          <a:pt x="0" y="11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54" name="Freeform 245"/>
                  <p:cNvSpPr>
                    <a:spLocks/>
                  </p:cNvSpPr>
                  <p:nvPr/>
                </p:nvSpPr>
                <p:spPr bwMode="auto">
                  <a:xfrm>
                    <a:off x="5381" y="1530"/>
                    <a:ext cx="4" cy="4"/>
                  </a:xfrm>
                  <a:custGeom>
                    <a:avLst/>
                    <a:gdLst>
                      <a:gd name="T0" fmla="*/ 3 w 36"/>
                      <a:gd name="T1" fmla="*/ 0 h 30"/>
                      <a:gd name="T2" fmla="*/ 4 w 36"/>
                      <a:gd name="T3" fmla="*/ 1 h 30"/>
                      <a:gd name="T4" fmla="*/ 3 w 36"/>
                      <a:gd name="T5" fmla="*/ 3 h 30"/>
                      <a:gd name="T6" fmla="*/ 0 w 36"/>
                      <a:gd name="T7" fmla="*/ 4 h 30"/>
                      <a:gd name="T8" fmla="*/ 3 w 36"/>
                      <a:gd name="T9" fmla="*/ 2 h 30"/>
                      <a:gd name="T10" fmla="*/ 3 w 36"/>
                      <a:gd name="T11" fmla="*/ 0 h 30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6"/>
                      <a:gd name="T19" fmla="*/ 0 h 30"/>
                      <a:gd name="T20" fmla="*/ 36 w 36"/>
                      <a:gd name="T21" fmla="*/ 30 h 30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6" h="30">
                        <a:moveTo>
                          <a:pt x="27" y="0"/>
                        </a:moveTo>
                        <a:lnTo>
                          <a:pt x="36" y="11"/>
                        </a:lnTo>
                        <a:lnTo>
                          <a:pt x="25" y="24"/>
                        </a:lnTo>
                        <a:lnTo>
                          <a:pt x="0" y="30"/>
                        </a:lnTo>
                        <a:lnTo>
                          <a:pt x="27" y="14"/>
                        </a:lnTo>
                        <a:lnTo>
                          <a:pt x="27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55" name="Freeform 246"/>
                  <p:cNvSpPr>
                    <a:spLocks/>
                  </p:cNvSpPr>
                  <p:nvPr/>
                </p:nvSpPr>
                <p:spPr bwMode="auto">
                  <a:xfrm>
                    <a:off x="5377" y="1527"/>
                    <a:ext cx="3" cy="3"/>
                  </a:xfrm>
                  <a:custGeom>
                    <a:avLst/>
                    <a:gdLst>
                      <a:gd name="T0" fmla="*/ 3 w 35"/>
                      <a:gd name="T1" fmla="*/ 2 h 29"/>
                      <a:gd name="T2" fmla="*/ 2 w 35"/>
                      <a:gd name="T3" fmla="*/ 0 h 29"/>
                      <a:gd name="T4" fmla="*/ 2 w 35"/>
                      <a:gd name="T5" fmla="*/ 1 h 29"/>
                      <a:gd name="T6" fmla="*/ 0 w 35"/>
                      <a:gd name="T7" fmla="*/ 3 h 29"/>
                      <a:gd name="T8" fmla="*/ 0 w 35"/>
                      <a:gd name="T9" fmla="*/ 3 h 29"/>
                      <a:gd name="T10" fmla="*/ 3 w 35"/>
                      <a:gd name="T11" fmla="*/ 2 h 29"/>
                      <a:gd name="T12" fmla="*/ 0 60000 65536"/>
                      <a:gd name="T13" fmla="*/ 0 60000 65536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w 35"/>
                      <a:gd name="T19" fmla="*/ 0 h 29"/>
                      <a:gd name="T20" fmla="*/ 35 w 35"/>
                      <a:gd name="T21" fmla="*/ 29 h 29"/>
                    </a:gdLst>
                    <a:ahLst/>
                    <a:cxnLst>
                      <a:cxn ang="T12">
                        <a:pos x="T0" y="T1"/>
                      </a:cxn>
                      <a:cxn ang="T13">
                        <a:pos x="T2" y="T3"/>
                      </a:cxn>
                      <a:cxn ang="T14">
                        <a:pos x="T4" y="T5"/>
                      </a:cxn>
                      <a:cxn ang="T15">
                        <a:pos x="T6" y="T7"/>
                      </a:cxn>
                      <a:cxn ang="T16">
                        <a:pos x="T8" y="T9"/>
                      </a:cxn>
                      <a:cxn ang="T17">
                        <a:pos x="T10" y="T11"/>
                      </a:cxn>
                    </a:cxnLst>
                    <a:rect l="T18" t="T19" r="T20" b="T21"/>
                    <a:pathLst>
                      <a:path w="35" h="29">
                        <a:moveTo>
                          <a:pt x="35" y="16"/>
                        </a:moveTo>
                        <a:lnTo>
                          <a:pt x="26" y="0"/>
                        </a:lnTo>
                        <a:lnTo>
                          <a:pt x="25" y="13"/>
                        </a:lnTo>
                        <a:lnTo>
                          <a:pt x="0" y="27"/>
                        </a:lnTo>
                        <a:lnTo>
                          <a:pt x="3" y="29"/>
                        </a:lnTo>
                        <a:lnTo>
                          <a:pt x="35" y="16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56" name="Freeform 247"/>
                  <p:cNvSpPr>
                    <a:spLocks/>
                  </p:cNvSpPr>
                  <p:nvPr/>
                </p:nvSpPr>
                <p:spPr bwMode="auto">
                  <a:xfrm>
                    <a:off x="5426" y="1532"/>
                    <a:ext cx="4" cy="5"/>
                  </a:xfrm>
                  <a:custGeom>
                    <a:avLst/>
                    <a:gdLst>
                      <a:gd name="T0" fmla="*/ 0 w 40"/>
                      <a:gd name="T1" fmla="*/ 0 h 44"/>
                      <a:gd name="T2" fmla="*/ 1 w 40"/>
                      <a:gd name="T3" fmla="*/ 3 h 44"/>
                      <a:gd name="T4" fmla="*/ 2 w 40"/>
                      <a:gd name="T5" fmla="*/ 5 h 44"/>
                      <a:gd name="T6" fmla="*/ 4 w 40"/>
                      <a:gd name="T7" fmla="*/ 5 h 44"/>
                      <a:gd name="T8" fmla="*/ 0 w 40"/>
                      <a:gd name="T9" fmla="*/ 0 h 4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0"/>
                      <a:gd name="T16" fmla="*/ 0 h 44"/>
                      <a:gd name="T17" fmla="*/ 40 w 40"/>
                      <a:gd name="T18" fmla="*/ 44 h 4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0" h="44">
                        <a:moveTo>
                          <a:pt x="0" y="0"/>
                        </a:moveTo>
                        <a:lnTo>
                          <a:pt x="9" y="23"/>
                        </a:lnTo>
                        <a:lnTo>
                          <a:pt x="25" y="40"/>
                        </a:lnTo>
                        <a:lnTo>
                          <a:pt x="40" y="4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57" name="Freeform 248"/>
                  <p:cNvSpPr>
                    <a:spLocks/>
                  </p:cNvSpPr>
                  <p:nvPr/>
                </p:nvSpPr>
                <p:spPr bwMode="auto">
                  <a:xfrm>
                    <a:off x="5442" y="1555"/>
                    <a:ext cx="5" cy="5"/>
                  </a:xfrm>
                  <a:custGeom>
                    <a:avLst/>
                    <a:gdLst>
                      <a:gd name="T0" fmla="*/ 5 w 53"/>
                      <a:gd name="T1" fmla="*/ 0 h 40"/>
                      <a:gd name="T2" fmla="*/ 2 w 53"/>
                      <a:gd name="T3" fmla="*/ 2 h 40"/>
                      <a:gd name="T4" fmla="*/ 0 w 53"/>
                      <a:gd name="T5" fmla="*/ 5 h 40"/>
                      <a:gd name="T6" fmla="*/ 5 w 53"/>
                      <a:gd name="T7" fmla="*/ 0 h 40"/>
                      <a:gd name="T8" fmla="*/ 0 60000 65536"/>
                      <a:gd name="T9" fmla="*/ 0 60000 65536"/>
                      <a:gd name="T10" fmla="*/ 0 60000 65536"/>
                      <a:gd name="T11" fmla="*/ 0 60000 65536"/>
                      <a:gd name="T12" fmla="*/ 0 w 53"/>
                      <a:gd name="T13" fmla="*/ 0 h 40"/>
                      <a:gd name="T14" fmla="*/ 53 w 53"/>
                      <a:gd name="T15" fmla="*/ 40 h 40"/>
                    </a:gdLst>
                    <a:ahLst/>
                    <a:cxnLst>
                      <a:cxn ang="T8">
                        <a:pos x="T0" y="T1"/>
                      </a:cxn>
                      <a:cxn ang="T9">
                        <a:pos x="T2" y="T3"/>
                      </a:cxn>
                      <a:cxn ang="T10">
                        <a:pos x="T4" y="T5"/>
                      </a:cxn>
                      <a:cxn ang="T11">
                        <a:pos x="T6" y="T7"/>
                      </a:cxn>
                    </a:cxnLst>
                    <a:rect l="T12" t="T13" r="T14" b="T15"/>
                    <a:pathLst>
                      <a:path w="53" h="40">
                        <a:moveTo>
                          <a:pt x="53" y="0"/>
                        </a:moveTo>
                        <a:lnTo>
                          <a:pt x="17" y="14"/>
                        </a:lnTo>
                        <a:lnTo>
                          <a:pt x="0" y="40"/>
                        </a:lnTo>
                        <a:lnTo>
                          <a:pt x="53" y="0"/>
                        </a:lnTo>
                        <a:close/>
                      </a:path>
                    </a:pathLst>
                  </a:custGeom>
                  <a:solidFill>
                    <a:srgbClr val="402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  <p:grpSp>
              <p:nvGrpSpPr>
                <p:cNvPr id="105546" name="Group 249"/>
                <p:cNvGrpSpPr>
                  <a:grpSpLocks/>
                </p:cNvGrpSpPr>
                <p:nvPr/>
              </p:nvGrpSpPr>
              <p:grpSpPr bwMode="auto">
                <a:xfrm>
                  <a:off x="5450" y="1546"/>
                  <a:ext cx="26" cy="34"/>
                  <a:chOff x="5450" y="1546"/>
                  <a:chExt cx="26" cy="34"/>
                </a:xfrm>
              </p:grpSpPr>
              <p:sp>
                <p:nvSpPr>
                  <p:cNvPr id="105547" name="Freeform 250"/>
                  <p:cNvSpPr>
                    <a:spLocks/>
                  </p:cNvSpPr>
                  <p:nvPr/>
                </p:nvSpPr>
                <p:spPr bwMode="auto">
                  <a:xfrm>
                    <a:off x="5450" y="1546"/>
                    <a:ext cx="26" cy="34"/>
                  </a:xfrm>
                  <a:custGeom>
                    <a:avLst/>
                    <a:gdLst>
                      <a:gd name="T0" fmla="*/ 9 w 234"/>
                      <a:gd name="T1" fmla="*/ 2 h 274"/>
                      <a:gd name="T2" fmla="*/ 5 w 234"/>
                      <a:gd name="T3" fmla="*/ 7 h 274"/>
                      <a:gd name="T4" fmla="*/ 3 w 234"/>
                      <a:gd name="T5" fmla="*/ 11 h 274"/>
                      <a:gd name="T6" fmla="*/ 1 w 234"/>
                      <a:gd name="T7" fmla="*/ 18 h 274"/>
                      <a:gd name="T8" fmla="*/ 1 w 234"/>
                      <a:gd name="T9" fmla="*/ 21 h 274"/>
                      <a:gd name="T10" fmla="*/ 0 w 234"/>
                      <a:gd name="T11" fmla="*/ 27 h 274"/>
                      <a:gd name="T12" fmla="*/ 21 w 234"/>
                      <a:gd name="T13" fmla="*/ 34 h 274"/>
                      <a:gd name="T14" fmla="*/ 26 w 234"/>
                      <a:gd name="T15" fmla="*/ 0 h 274"/>
                      <a:gd name="T16" fmla="*/ 17 w 234"/>
                      <a:gd name="T17" fmla="*/ 2 h 274"/>
                      <a:gd name="T18" fmla="*/ 9 w 234"/>
                      <a:gd name="T19" fmla="*/ 2 h 274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w 234"/>
                      <a:gd name="T31" fmla="*/ 0 h 274"/>
                      <a:gd name="T32" fmla="*/ 234 w 234"/>
                      <a:gd name="T33" fmla="*/ 274 h 274"/>
                    </a:gdLst>
                    <a:ahLst/>
                    <a:cxnLst>
                      <a:cxn ang="T20">
                        <a:pos x="T0" y="T1"/>
                      </a:cxn>
                      <a:cxn ang="T21">
                        <a:pos x="T2" y="T3"/>
                      </a:cxn>
                      <a:cxn ang="T22">
                        <a:pos x="T4" y="T5"/>
                      </a:cxn>
                      <a:cxn ang="T23">
                        <a:pos x="T6" y="T7"/>
                      </a:cxn>
                      <a:cxn ang="T24">
                        <a:pos x="T8" y="T9"/>
                      </a:cxn>
                      <a:cxn ang="T25">
                        <a:pos x="T10" y="T11"/>
                      </a:cxn>
                      <a:cxn ang="T26">
                        <a:pos x="T12" y="T13"/>
                      </a:cxn>
                      <a:cxn ang="T27">
                        <a:pos x="T14" y="T15"/>
                      </a:cxn>
                      <a:cxn ang="T28">
                        <a:pos x="T16" y="T17"/>
                      </a:cxn>
                      <a:cxn ang="T29">
                        <a:pos x="T18" y="T19"/>
                      </a:cxn>
                    </a:cxnLst>
                    <a:rect l="T30" t="T31" r="T32" b="T33"/>
                    <a:pathLst>
                      <a:path w="234" h="274">
                        <a:moveTo>
                          <a:pt x="81" y="18"/>
                        </a:moveTo>
                        <a:lnTo>
                          <a:pt x="44" y="57"/>
                        </a:lnTo>
                        <a:lnTo>
                          <a:pt x="27" y="90"/>
                        </a:lnTo>
                        <a:lnTo>
                          <a:pt x="11" y="142"/>
                        </a:lnTo>
                        <a:lnTo>
                          <a:pt x="11" y="172"/>
                        </a:lnTo>
                        <a:lnTo>
                          <a:pt x="0" y="216"/>
                        </a:lnTo>
                        <a:lnTo>
                          <a:pt x="190" y="274"/>
                        </a:lnTo>
                        <a:lnTo>
                          <a:pt x="234" y="0"/>
                        </a:lnTo>
                        <a:lnTo>
                          <a:pt x="155" y="18"/>
                        </a:lnTo>
                        <a:lnTo>
                          <a:pt x="81" y="18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158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  <p:sp>
                <p:nvSpPr>
                  <p:cNvPr id="105548" name="Freeform 251"/>
                  <p:cNvSpPr>
                    <a:spLocks/>
                  </p:cNvSpPr>
                  <p:nvPr/>
                </p:nvSpPr>
                <p:spPr bwMode="auto">
                  <a:xfrm>
                    <a:off x="5453" y="1549"/>
                    <a:ext cx="21" cy="28"/>
                  </a:xfrm>
                  <a:custGeom>
                    <a:avLst/>
                    <a:gdLst>
                      <a:gd name="T0" fmla="*/ 8 w 188"/>
                      <a:gd name="T1" fmla="*/ 1 h 225"/>
                      <a:gd name="T2" fmla="*/ 5 w 188"/>
                      <a:gd name="T3" fmla="*/ 5 h 225"/>
                      <a:gd name="T4" fmla="*/ 1 w 188"/>
                      <a:gd name="T5" fmla="*/ 12 h 225"/>
                      <a:gd name="T6" fmla="*/ 1 w 188"/>
                      <a:gd name="T7" fmla="*/ 16 h 225"/>
                      <a:gd name="T8" fmla="*/ 0 w 188"/>
                      <a:gd name="T9" fmla="*/ 22 h 225"/>
                      <a:gd name="T10" fmla="*/ 17 w 188"/>
                      <a:gd name="T11" fmla="*/ 28 h 225"/>
                      <a:gd name="T12" fmla="*/ 21 w 188"/>
                      <a:gd name="T13" fmla="*/ 0 h 225"/>
                      <a:gd name="T14" fmla="*/ 15 w 188"/>
                      <a:gd name="T15" fmla="*/ 1 h 225"/>
                      <a:gd name="T16" fmla="*/ 8 w 188"/>
                      <a:gd name="T17" fmla="*/ 1 h 225"/>
                      <a:gd name="T18" fmla="*/ 0 60000 65536"/>
                      <a:gd name="T19" fmla="*/ 0 60000 65536"/>
                      <a:gd name="T20" fmla="*/ 0 60000 65536"/>
                      <a:gd name="T21" fmla="*/ 0 60000 65536"/>
                      <a:gd name="T22" fmla="*/ 0 60000 65536"/>
                      <a:gd name="T23" fmla="*/ 0 60000 65536"/>
                      <a:gd name="T24" fmla="*/ 0 60000 65536"/>
                      <a:gd name="T25" fmla="*/ 0 60000 65536"/>
                      <a:gd name="T26" fmla="*/ 0 60000 65536"/>
                      <a:gd name="T27" fmla="*/ 0 w 188"/>
                      <a:gd name="T28" fmla="*/ 0 h 225"/>
                      <a:gd name="T29" fmla="*/ 188 w 188"/>
                      <a:gd name="T30" fmla="*/ 225 h 225"/>
                    </a:gdLst>
                    <a:ahLst/>
                    <a:cxnLst>
                      <a:cxn ang="T18">
                        <a:pos x="T0" y="T1"/>
                      </a:cxn>
                      <a:cxn ang="T19">
                        <a:pos x="T2" y="T3"/>
                      </a:cxn>
                      <a:cxn ang="T20">
                        <a:pos x="T4" y="T5"/>
                      </a:cxn>
                      <a:cxn ang="T21">
                        <a:pos x="T6" y="T7"/>
                      </a:cxn>
                      <a:cxn ang="T22">
                        <a:pos x="T8" y="T9"/>
                      </a:cxn>
                      <a:cxn ang="T23">
                        <a:pos x="T10" y="T11"/>
                      </a:cxn>
                      <a:cxn ang="T24">
                        <a:pos x="T12" y="T13"/>
                      </a:cxn>
                      <a:cxn ang="T25">
                        <a:pos x="T14" y="T15"/>
                      </a:cxn>
                      <a:cxn ang="T26">
                        <a:pos x="T16" y="T17"/>
                      </a:cxn>
                    </a:cxnLst>
                    <a:rect l="T27" t="T28" r="T29" b="T30"/>
                    <a:pathLst>
                      <a:path w="188" h="225">
                        <a:moveTo>
                          <a:pt x="74" y="6"/>
                        </a:moveTo>
                        <a:lnTo>
                          <a:pt x="41" y="42"/>
                        </a:lnTo>
                        <a:lnTo>
                          <a:pt x="13" y="94"/>
                        </a:lnTo>
                        <a:lnTo>
                          <a:pt x="7" y="131"/>
                        </a:lnTo>
                        <a:lnTo>
                          <a:pt x="0" y="174"/>
                        </a:lnTo>
                        <a:lnTo>
                          <a:pt x="150" y="225"/>
                        </a:lnTo>
                        <a:lnTo>
                          <a:pt x="188" y="0"/>
                        </a:lnTo>
                        <a:lnTo>
                          <a:pt x="130" y="9"/>
                        </a:lnTo>
                        <a:lnTo>
                          <a:pt x="74" y="6"/>
                        </a:lnTo>
                        <a:close/>
                      </a:path>
                    </a:pathLst>
                  </a:custGeom>
                  <a:solidFill>
                    <a:srgbClr val="E0E0E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fr-FR"/>
                  </a:p>
                </p:txBody>
              </p:sp>
            </p:grpSp>
          </p:grpSp>
          <p:sp>
            <p:nvSpPr>
              <p:cNvPr id="105508" name="Freeform 252"/>
              <p:cNvSpPr>
                <a:spLocks/>
              </p:cNvSpPr>
              <p:nvPr/>
            </p:nvSpPr>
            <p:spPr bwMode="auto">
              <a:xfrm>
                <a:off x="5473" y="1359"/>
                <a:ext cx="88" cy="103"/>
              </a:xfrm>
              <a:custGeom>
                <a:avLst/>
                <a:gdLst>
                  <a:gd name="T0" fmla="*/ 29 w 793"/>
                  <a:gd name="T1" fmla="*/ 3 h 828"/>
                  <a:gd name="T2" fmla="*/ 21 w 793"/>
                  <a:gd name="T3" fmla="*/ 9 h 828"/>
                  <a:gd name="T4" fmla="*/ 17 w 793"/>
                  <a:gd name="T5" fmla="*/ 17 h 828"/>
                  <a:gd name="T6" fmla="*/ 13 w 793"/>
                  <a:gd name="T7" fmla="*/ 25 h 828"/>
                  <a:gd name="T8" fmla="*/ 11 w 793"/>
                  <a:gd name="T9" fmla="*/ 29 h 828"/>
                  <a:gd name="T10" fmla="*/ 11 w 793"/>
                  <a:gd name="T11" fmla="*/ 33 h 828"/>
                  <a:gd name="T12" fmla="*/ 13 w 793"/>
                  <a:gd name="T13" fmla="*/ 38 h 828"/>
                  <a:gd name="T14" fmla="*/ 9 w 793"/>
                  <a:gd name="T15" fmla="*/ 42 h 828"/>
                  <a:gd name="T16" fmla="*/ 3 w 793"/>
                  <a:gd name="T17" fmla="*/ 54 h 828"/>
                  <a:gd name="T18" fmla="*/ 0 w 793"/>
                  <a:gd name="T19" fmla="*/ 60 h 828"/>
                  <a:gd name="T20" fmla="*/ 0 w 793"/>
                  <a:gd name="T21" fmla="*/ 61 h 828"/>
                  <a:gd name="T22" fmla="*/ 1 w 793"/>
                  <a:gd name="T23" fmla="*/ 64 h 828"/>
                  <a:gd name="T24" fmla="*/ 3 w 793"/>
                  <a:gd name="T25" fmla="*/ 64 h 828"/>
                  <a:gd name="T26" fmla="*/ 7 w 793"/>
                  <a:gd name="T27" fmla="*/ 64 h 828"/>
                  <a:gd name="T28" fmla="*/ 9 w 793"/>
                  <a:gd name="T29" fmla="*/ 65 h 828"/>
                  <a:gd name="T30" fmla="*/ 9 w 793"/>
                  <a:gd name="T31" fmla="*/ 70 h 828"/>
                  <a:gd name="T32" fmla="*/ 8 w 793"/>
                  <a:gd name="T33" fmla="*/ 75 h 828"/>
                  <a:gd name="T34" fmla="*/ 10 w 793"/>
                  <a:gd name="T35" fmla="*/ 78 h 828"/>
                  <a:gd name="T36" fmla="*/ 9 w 793"/>
                  <a:gd name="T37" fmla="*/ 82 h 828"/>
                  <a:gd name="T38" fmla="*/ 11 w 793"/>
                  <a:gd name="T39" fmla="*/ 84 h 828"/>
                  <a:gd name="T40" fmla="*/ 13 w 793"/>
                  <a:gd name="T41" fmla="*/ 91 h 828"/>
                  <a:gd name="T42" fmla="*/ 16 w 793"/>
                  <a:gd name="T43" fmla="*/ 93 h 828"/>
                  <a:gd name="T44" fmla="*/ 20 w 793"/>
                  <a:gd name="T45" fmla="*/ 93 h 828"/>
                  <a:gd name="T46" fmla="*/ 26 w 793"/>
                  <a:gd name="T47" fmla="*/ 92 h 828"/>
                  <a:gd name="T48" fmla="*/ 32 w 793"/>
                  <a:gd name="T49" fmla="*/ 91 h 828"/>
                  <a:gd name="T50" fmla="*/ 31 w 793"/>
                  <a:gd name="T51" fmla="*/ 103 h 828"/>
                  <a:gd name="T52" fmla="*/ 78 w 793"/>
                  <a:gd name="T53" fmla="*/ 87 h 828"/>
                  <a:gd name="T54" fmla="*/ 74 w 793"/>
                  <a:gd name="T55" fmla="*/ 77 h 828"/>
                  <a:gd name="T56" fmla="*/ 75 w 793"/>
                  <a:gd name="T57" fmla="*/ 70 h 828"/>
                  <a:gd name="T58" fmla="*/ 88 w 793"/>
                  <a:gd name="T59" fmla="*/ 56 h 828"/>
                  <a:gd name="T60" fmla="*/ 88 w 793"/>
                  <a:gd name="T61" fmla="*/ 20 h 828"/>
                  <a:gd name="T62" fmla="*/ 79 w 793"/>
                  <a:gd name="T63" fmla="*/ 10 h 828"/>
                  <a:gd name="T64" fmla="*/ 68 w 793"/>
                  <a:gd name="T65" fmla="*/ 4 h 828"/>
                  <a:gd name="T66" fmla="*/ 57 w 793"/>
                  <a:gd name="T67" fmla="*/ 0 h 828"/>
                  <a:gd name="T68" fmla="*/ 42 w 793"/>
                  <a:gd name="T69" fmla="*/ 2 h 828"/>
                  <a:gd name="T70" fmla="*/ 29 w 793"/>
                  <a:gd name="T71" fmla="*/ 3 h 828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w 793"/>
                  <a:gd name="T109" fmla="*/ 0 h 828"/>
                  <a:gd name="T110" fmla="*/ 793 w 793"/>
                  <a:gd name="T111" fmla="*/ 828 h 828"/>
                </a:gdLst>
                <a:ahLst/>
                <a:cxnLst>
                  <a:cxn ang="T72">
                    <a:pos x="T0" y="T1"/>
                  </a:cxn>
                  <a:cxn ang="T73">
                    <a:pos x="T2" y="T3"/>
                  </a:cxn>
                  <a:cxn ang="T74">
                    <a:pos x="T4" y="T5"/>
                  </a:cxn>
                  <a:cxn ang="T75">
                    <a:pos x="T6" y="T7"/>
                  </a:cxn>
                  <a:cxn ang="T76">
                    <a:pos x="T8" y="T9"/>
                  </a:cxn>
                  <a:cxn ang="T77">
                    <a:pos x="T10" y="T11"/>
                  </a:cxn>
                  <a:cxn ang="T78">
                    <a:pos x="T12" y="T13"/>
                  </a:cxn>
                  <a:cxn ang="T79">
                    <a:pos x="T14" y="T15"/>
                  </a:cxn>
                  <a:cxn ang="T80">
                    <a:pos x="T16" y="T17"/>
                  </a:cxn>
                  <a:cxn ang="T81">
                    <a:pos x="T18" y="T19"/>
                  </a:cxn>
                  <a:cxn ang="T82">
                    <a:pos x="T20" y="T21"/>
                  </a:cxn>
                  <a:cxn ang="T83">
                    <a:pos x="T22" y="T23"/>
                  </a:cxn>
                  <a:cxn ang="T84">
                    <a:pos x="T24" y="T25"/>
                  </a:cxn>
                  <a:cxn ang="T85">
                    <a:pos x="T26" y="T27"/>
                  </a:cxn>
                  <a:cxn ang="T86">
                    <a:pos x="T28" y="T29"/>
                  </a:cxn>
                  <a:cxn ang="T87">
                    <a:pos x="T30" y="T31"/>
                  </a:cxn>
                  <a:cxn ang="T88">
                    <a:pos x="T32" y="T33"/>
                  </a:cxn>
                  <a:cxn ang="T89">
                    <a:pos x="T34" y="T35"/>
                  </a:cxn>
                  <a:cxn ang="T90">
                    <a:pos x="T36" y="T37"/>
                  </a:cxn>
                  <a:cxn ang="T91">
                    <a:pos x="T38" y="T39"/>
                  </a:cxn>
                  <a:cxn ang="T92">
                    <a:pos x="T40" y="T41"/>
                  </a:cxn>
                  <a:cxn ang="T93">
                    <a:pos x="T42" y="T43"/>
                  </a:cxn>
                  <a:cxn ang="T94">
                    <a:pos x="T44" y="T45"/>
                  </a:cxn>
                  <a:cxn ang="T95">
                    <a:pos x="T46" y="T47"/>
                  </a:cxn>
                  <a:cxn ang="T96">
                    <a:pos x="T48" y="T49"/>
                  </a:cxn>
                  <a:cxn ang="T97">
                    <a:pos x="T50" y="T51"/>
                  </a:cxn>
                  <a:cxn ang="T98">
                    <a:pos x="T52" y="T53"/>
                  </a:cxn>
                  <a:cxn ang="T99">
                    <a:pos x="T54" y="T55"/>
                  </a:cxn>
                  <a:cxn ang="T100">
                    <a:pos x="T56" y="T57"/>
                  </a:cxn>
                  <a:cxn ang="T101">
                    <a:pos x="T58" y="T59"/>
                  </a:cxn>
                  <a:cxn ang="T102">
                    <a:pos x="T60" y="T61"/>
                  </a:cxn>
                  <a:cxn ang="T103">
                    <a:pos x="T62" y="T63"/>
                  </a:cxn>
                  <a:cxn ang="T104">
                    <a:pos x="T64" y="T65"/>
                  </a:cxn>
                  <a:cxn ang="T105">
                    <a:pos x="T66" y="T67"/>
                  </a:cxn>
                  <a:cxn ang="T106">
                    <a:pos x="T68" y="T69"/>
                  </a:cxn>
                  <a:cxn ang="T107">
                    <a:pos x="T70" y="T71"/>
                  </a:cxn>
                </a:cxnLst>
                <a:rect l="T108" t="T109" r="T110" b="T111"/>
                <a:pathLst>
                  <a:path w="793" h="828">
                    <a:moveTo>
                      <a:pt x="260" y="27"/>
                    </a:moveTo>
                    <a:lnTo>
                      <a:pt x="191" y="75"/>
                    </a:lnTo>
                    <a:lnTo>
                      <a:pt x="154" y="135"/>
                    </a:lnTo>
                    <a:lnTo>
                      <a:pt x="119" y="197"/>
                    </a:lnTo>
                    <a:lnTo>
                      <a:pt x="98" y="230"/>
                    </a:lnTo>
                    <a:lnTo>
                      <a:pt x="98" y="266"/>
                    </a:lnTo>
                    <a:lnTo>
                      <a:pt x="116" y="308"/>
                    </a:lnTo>
                    <a:lnTo>
                      <a:pt x="82" y="341"/>
                    </a:lnTo>
                    <a:lnTo>
                      <a:pt x="28" y="431"/>
                    </a:lnTo>
                    <a:lnTo>
                      <a:pt x="0" y="479"/>
                    </a:lnTo>
                    <a:lnTo>
                      <a:pt x="0" y="494"/>
                    </a:lnTo>
                    <a:lnTo>
                      <a:pt x="7" y="511"/>
                    </a:lnTo>
                    <a:lnTo>
                      <a:pt x="30" y="516"/>
                    </a:lnTo>
                    <a:lnTo>
                      <a:pt x="64" y="517"/>
                    </a:lnTo>
                    <a:lnTo>
                      <a:pt x="84" y="524"/>
                    </a:lnTo>
                    <a:lnTo>
                      <a:pt x="82" y="560"/>
                    </a:lnTo>
                    <a:lnTo>
                      <a:pt x="72" y="602"/>
                    </a:lnTo>
                    <a:lnTo>
                      <a:pt x="92" y="625"/>
                    </a:lnTo>
                    <a:lnTo>
                      <a:pt x="85" y="656"/>
                    </a:lnTo>
                    <a:lnTo>
                      <a:pt x="102" y="676"/>
                    </a:lnTo>
                    <a:lnTo>
                      <a:pt x="117" y="731"/>
                    </a:lnTo>
                    <a:lnTo>
                      <a:pt x="143" y="747"/>
                    </a:lnTo>
                    <a:lnTo>
                      <a:pt x="179" y="747"/>
                    </a:lnTo>
                    <a:lnTo>
                      <a:pt x="232" y="739"/>
                    </a:lnTo>
                    <a:lnTo>
                      <a:pt x="287" y="731"/>
                    </a:lnTo>
                    <a:lnTo>
                      <a:pt x="282" y="828"/>
                    </a:lnTo>
                    <a:lnTo>
                      <a:pt x="703" y="698"/>
                    </a:lnTo>
                    <a:lnTo>
                      <a:pt x="669" y="622"/>
                    </a:lnTo>
                    <a:lnTo>
                      <a:pt x="678" y="563"/>
                    </a:lnTo>
                    <a:lnTo>
                      <a:pt x="793" y="453"/>
                    </a:lnTo>
                    <a:lnTo>
                      <a:pt x="793" y="159"/>
                    </a:lnTo>
                    <a:lnTo>
                      <a:pt x="714" y="79"/>
                    </a:lnTo>
                    <a:lnTo>
                      <a:pt x="617" y="36"/>
                    </a:lnTo>
                    <a:lnTo>
                      <a:pt x="515" y="0"/>
                    </a:lnTo>
                    <a:lnTo>
                      <a:pt x="380" y="18"/>
                    </a:lnTo>
                    <a:lnTo>
                      <a:pt x="260" y="27"/>
                    </a:lnTo>
                    <a:close/>
                  </a:path>
                </a:pathLst>
              </a:custGeom>
              <a:solidFill>
                <a:srgbClr val="FFC080"/>
              </a:solidFill>
              <a:ln w="1588">
                <a:solidFill>
                  <a:srgbClr val="402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09" name="Freeform 253"/>
              <p:cNvSpPr>
                <a:spLocks/>
              </p:cNvSpPr>
              <p:nvPr/>
            </p:nvSpPr>
            <p:spPr bwMode="auto">
              <a:xfrm>
                <a:off x="5478" y="1421"/>
                <a:ext cx="5" cy="1"/>
              </a:xfrm>
              <a:custGeom>
                <a:avLst/>
                <a:gdLst>
                  <a:gd name="T0" fmla="*/ 0 w 46"/>
                  <a:gd name="T1" fmla="*/ 0 h 10"/>
                  <a:gd name="T2" fmla="*/ 1 w 46"/>
                  <a:gd name="T3" fmla="*/ 1 h 10"/>
                  <a:gd name="T4" fmla="*/ 4 w 46"/>
                  <a:gd name="T5" fmla="*/ 1 h 10"/>
                  <a:gd name="T6" fmla="*/ 5 w 46"/>
                  <a:gd name="T7" fmla="*/ 1 h 10"/>
                  <a:gd name="T8" fmla="*/ 5 w 46"/>
                  <a:gd name="T9" fmla="*/ 0 h 10"/>
                  <a:gd name="T10" fmla="*/ 3 w 46"/>
                  <a:gd name="T11" fmla="*/ 0 h 10"/>
                  <a:gd name="T12" fmla="*/ 0 w 46"/>
                  <a:gd name="T13" fmla="*/ 0 h 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6"/>
                  <a:gd name="T22" fmla="*/ 0 h 10"/>
                  <a:gd name="T23" fmla="*/ 46 w 46"/>
                  <a:gd name="T24" fmla="*/ 10 h 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6" h="10">
                    <a:moveTo>
                      <a:pt x="0" y="3"/>
                    </a:moveTo>
                    <a:lnTo>
                      <a:pt x="10" y="9"/>
                    </a:lnTo>
                    <a:lnTo>
                      <a:pt x="33" y="7"/>
                    </a:lnTo>
                    <a:lnTo>
                      <a:pt x="42" y="10"/>
                    </a:lnTo>
                    <a:lnTo>
                      <a:pt x="46" y="2"/>
                    </a:lnTo>
                    <a:lnTo>
                      <a:pt x="32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0" name="Freeform 254"/>
              <p:cNvSpPr>
                <a:spLocks/>
              </p:cNvSpPr>
              <p:nvPr/>
            </p:nvSpPr>
            <p:spPr bwMode="auto">
              <a:xfrm>
                <a:off x="5482" y="1417"/>
                <a:ext cx="3" cy="4"/>
              </a:xfrm>
              <a:custGeom>
                <a:avLst/>
                <a:gdLst>
                  <a:gd name="T0" fmla="*/ 0 w 19"/>
                  <a:gd name="T1" fmla="*/ 0 h 31"/>
                  <a:gd name="T2" fmla="*/ 2 w 19"/>
                  <a:gd name="T3" fmla="*/ 1 h 31"/>
                  <a:gd name="T4" fmla="*/ 2 w 19"/>
                  <a:gd name="T5" fmla="*/ 2 h 31"/>
                  <a:gd name="T6" fmla="*/ 2 w 19"/>
                  <a:gd name="T7" fmla="*/ 4 h 31"/>
                  <a:gd name="T8" fmla="*/ 3 w 19"/>
                  <a:gd name="T9" fmla="*/ 2 h 31"/>
                  <a:gd name="T10" fmla="*/ 3 w 19"/>
                  <a:gd name="T11" fmla="*/ 0 h 31"/>
                  <a:gd name="T12" fmla="*/ 0 w 19"/>
                  <a:gd name="T13" fmla="*/ 0 h 31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9"/>
                  <a:gd name="T22" fmla="*/ 0 h 31"/>
                  <a:gd name="T23" fmla="*/ 19 w 19"/>
                  <a:gd name="T24" fmla="*/ 31 h 31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9" h="31">
                    <a:moveTo>
                      <a:pt x="0" y="0"/>
                    </a:moveTo>
                    <a:lnTo>
                      <a:pt x="12" y="7"/>
                    </a:lnTo>
                    <a:lnTo>
                      <a:pt x="12" y="16"/>
                    </a:lnTo>
                    <a:lnTo>
                      <a:pt x="15" y="31"/>
                    </a:lnTo>
                    <a:lnTo>
                      <a:pt x="19" y="12"/>
                    </a:lnTo>
                    <a:lnTo>
                      <a:pt x="19" y="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1" name="Freeform 255"/>
              <p:cNvSpPr>
                <a:spLocks/>
              </p:cNvSpPr>
              <p:nvPr/>
            </p:nvSpPr>
            <p:spPr bwMode="auto">
              <a:xfrm>
                <a:off x="5486" y="1404"/>
                <a:ext cx="2" cy="8"/>
              </a:xfrm>
              <a:custGeom>
                <a:avLst/>
                <a:gdLst>
                  <a:gd name="T0" fmla="*/ 2 w 21"/>
                  <a:gd name="T1" fmla="*/ 0 h 61"/>
                  <a:gd name="T2" fmla="*/ 1 w 21"/>
                  <a:gd name="T3" fmla="*/ 5 h 61"/>
                  <a:gd name="T4" fmla="*/ 0 w 21"/>
                  <a:gd name="T5" fmla="*/ 8 h 61"/>
                  <a:gd name="T6" fmla="*/ 1 w 21"/>
                  <a:gd name="T7" fmla="*/ 6 h 61"/>
                  <a:gd name="T8" fmla="*/ 2 w 21"/>
                  <a:gd name="T9" fmla="*/ 0 h 61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1"/>
                  <a:gd name="T16" fmla="*/ 0 h 61"/>
                  <a:gd name="T17" fmla="*/ 21 w 21"/>
                  <a:gd name="T18" fmla="*/ 61 h 61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1" h="61">
                    <a:moveTo>
                      <a:pt x="21" y="0"/>
                    </a:moveTo>
                    <a:lnTo>
                      <a:pt x="6" y="35"/>
                    </a:lnTo>
                    <a:lnTo>
                      <a:pt x="0" y="61"/>
                    </a:lnTo>
                    <a:lnTo>
                      <a:pt x="10" y="44"/>
                    </a:lnTo>
                    <a:lnTo>
                      <a:pt x="21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2" name="Freeform 256"/>
              <p:cNvSpPr>
                <a:spLocks/>
              </p:cNvSpPr>
              <p:nvPr/>
            </p:nvSpPr>
            <p:spPr bwMode="auto">
              <a:xfrm>
                <a:off x="5488" y="1397"/>
                <a:ext cx="9" cy="6"/>
              </a:xfrm>
              <a:custGeom>
                <a:avLst/>
                <a:gdLst>
                  <a:gd name="T0" fmla="*/ 0 w 85"/>
                  <a:gd name="T1" fmla="*/ 0 h 52"/>
                  <a:gd name="T2" fmla="*/ 2 w 85"/>
                  <a:gd name="T3" fmla="*/ 3 h 52"/>
                  <a:gd name="T4" fmla="*/ 1 w 85"/>
                  <a:gd name="T5" fmla="*/ 4 h 52"/>
                  <a:gd name="T6" fmla="*/ 1 w 85"/>
                  <a:gd name="T7" fmla="*/ 5 h 52"/>
                  <a:gd name="T8" fmla="*/ 1 w 85"/>
                  <a:gd name="T9" fmla="*/ 6 h 52"/>
                  <a:gd name="T10" fmla="*/ 2 w 85"/>
                  <a:gd name="T11" fmla="*/ 4 h 52"/>
                  <a:gd name="T12" fmla="*/ 4 w 85"/>
                  <a:gd name="T13" fmla="*/ 4 h 52"/>
                  <a:gd name="T14" fmla="*/ 6 w 85"/>
                  <a:gd name="T15" fmla="*/ 3 h 52"/>
                  <a:gd name="T16" fmla="*/ 9 w 85"/>
                  <a:gd name="T17" fmla="*/ 3 h 52"/>
                  <a:gd name="T18" fmla="*/ 6 w 85"/>
                  <a:gd name="T19" fmla="*/ 1 h 52"/>
                  <a:gd name="T20" fmla="*/ 0 w 85"/>
                  <a:gd name="T21" fmla="*/ 0 h 52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w 85"/>
                  <a:gd name="T34" fmla="*/ 0 h 52"/>
                  <a:gd name="T35" fmla="*/ 85 w 85"/>
                  <a:gd name="T36" fmla="*/ 52 h 52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T33" t="T34" r="T35" b="T36"/>
                <a:pathLst>
                  <a:path w="85" h="52">
                    <a:moveTo>
                      <a:pt x="0" y="0"/>
                    </a:moveTo>
                    <a:lnTo>
                      <a:pt x="17" y="28"/>
                    </a:lnTo>
                    <a:lnTo>
                      <a:pt x="14" y="36"/>
                    </a:lnTo>
                    <a:lnTo>
                      <a:pt x="14" y="41"/>
                    </a:lnTo>
                    <a:lnTo>
                      <a:pt x="10" y="52"/>
                    </a:lnTo>
                    <a:lnTo>
                      <a:pt x="21" y="35"/>
                    </a:lnTo>
                    <a:lnTo>
                      <a:pt x="37" y="35"/>
                    </a:lnTo>
                    <a:lnTo>
                      <a:pt x="55" y="28"/>
                    </a:lnTo>
                    <a:lnTo>
                      <a:pt x="85" y="26"/>
                    </a:lnTo>
                    <a:lnTo>
                      <a:pt x="55" y="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3" name="Freeform 257"/>
              <p:cNvSpPr>
                <a:spLocks/>
              </p:cNvSpPr>
              <p:nvPr/>
            </p:nvSpPr>
            <p:spPr bwMode="auto">
              <a:xfrm>
                <a:off x="5485" y="1387"/>
                <a:ext cx="16" cy="6"/>
              </a:xfrm>
              <a:custGeom>
                <a:avLst/>
                <a:gdLst>
                  <a:gd name="T0" fmla="*/ 0 w 143"/>
                  <a:gd name="T1" fmla="*/ 3 h 49"/>
                  <a:gd name="T2" fmla="*/ 1 w 143"/>
                  <a:gd name="T3" fmla="*/ 5 h 49"/>
                  <a:gd name="T4" fmla="*/ 2 w 143"/>
                  <a:gd name="T5" fmla="*/ 6 h 49"/>
                  <a:gd name="T6" fmla="*/ 5 w 143"/>
                  <a:gd name="T7" fmla="*/ 4 h 49"/>
                  <a:gd name="T8" fmla="*/ 8 w 143"/>
                  <a:gd name="T9" fmla="*/ 3 h 49"/>
                  <a:gd name="T10" fmla="*/ 13 w 143"/>
                  <a:gd name="T11" fmla="*/ 3 h 49"/>
                  <a:gd name="T12" fmla="*/ 16 w 143"/>
                  <a:gd name="T13" fmla="*/ 3 h 49"/>
                  <a:gd name="T14" fmla="*/ 12 w 143"/>
                  <a:gd name="T15" fmla="*/ 1 h 49"/>
                  <a:gd name="T16" fmla="*/ 9 w 143"/>
                  <a:gd name="T17" fmla="*/ 1 h 49"/>
                  <a:gd name="T18" fmla="*/ 10 w 143"/>
                  <a:gd name="T19" fmla="*/ 0 h 49"/>
                  <a:gd name="T20" fmla="*/ 7 w 143"/>
                  <a:gd name="T21" fmla="*/ 1 h 49"/>
                  <a:gd name="T22" fmla="*/ 7 w 143"/>
                  <a:gd name="T23" fmla="*/ 0 h 49"/>
                  <a:gd name="T24" fmla="*/ 5 w 143"/>
                  <a:gd name="T25" fmla="*/ 1 h 49"/>
                  <a:gd name="T26" fmla="*/ 3 w 143"/>
                  <a:gd name="T27" fmla="*/ 1 h 49"/>
                  <a:gd name="T28" fmla="*/ 0 w 143"/>
                  <a:gd name="T29" fmla="*/ 3 h 49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43"/>
                  <a:gd name="T46" fmla="*/ 0 h 49"/>
                  <a:gd name="T47" fmla="*/ 143 w 143"/>
                  <a:gd name="T48" fmla="*/ 49 h 49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43" h="49">
                    <a:moveTo>
                      <a:pt x="0" y="25"/>
                    </a:moveTo>
                    <a:lnTo>
                      <a:pt x="5" y="43"/>
                    </a:lnTo>
                    <a:lnTo>
                      <a:pt x="21" y="49"/>
                    </a:lnTo>
                    <a:lnTo>
                      <a:pt x="44" y="34"/>
                    </a:lnTo>
                    <a:lnTo>
                      <a:pt x="73" y="25"/>
                    </a:lnTo>
                    <a:lnTo>
                      <a:pt x="120" y="24"/>
                    </a:lnTo>
                    <a:lnTo>
                      <a:pt x="143" y="27"/>
                    </a:lnTo>
                    <a:lnTo>
                      <a:pt x="107" y="12"/>
                    </a:lnTo>
                    <a:lnTo>
                      <a:pt x="81" y="6"/>
                    </a:lnTo>
                    <a:lnTo>
                      <a:pt x="85" y="0"/>
                    </a:lnTo>
                    <a:lnTo>
                      <a:pt x="60" y="9"/>
                    </a:lnTo>
                    <a:lnTo>
                      <a:pt x="63" y="3"/>
                    </a:lnTo>
                    <a:lnTo>
                      <a:pt x="42" y="12"/>
                    </a:lnTo>
                    <a:lnTo>
                      <a:pt x="24" y="12"/>
                    </a:lnTo>
                    <a:lnTo>
                      <a:pt x="0" y="25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4" name="Freeform 258"/>
              <p:cNvSpPr>
                <a:spLocks/>
              </p:cNvSpPr>
              <p:nvPr/>
            </p:nvSpPr>
            <p:spPr bwMode="auto">
              <a:xfrm>
                <a:off x="5521" y="1395"/>
                <a:ext cx="10" cy="21"/>
              </a:xfrm>
              <a:custGeom>
                <a:avLst/>
                <a:gdLst>
                  <a:gd name="T0" fmla="*/ 0 w 84"/>
                  <a:gd name="T1" fmla="*/ 4 h 163"/>
                  <a:gd name="T2" fmla="*/ 3 w 84"/>
                  <a:gd name="T3" fmla="*/ 1 h 163"/>
                  <a:gd name="T4" fmla="*/ 7 w 84"/>
                  <a:gd name="T5" fmla="*/ 2 h 163"/>
                  <a:gd name="T6" fmla="*/ 9 w 84"/>
                  <a:gd name="T7" fmla="*/ 6 h 163"/>
                  <a:gd name="T8" fmla="*/ 9 w 84"/>
                  <a:gd name="T9" fmla="*/ 10 h 163"/>
                  <a:gd name="T10" fmla="*/ 9 w 84"/>
                  <a:gd name="T11" fmla="*/ 14 h 163"/>
                  <a:gd name="T12" fmla="*/ 7 w 84"/>
                  <a:gd name="T13" fmla="*/ 17 h 163"/>
                  <a:gd name="T14" fmla="*/ 6 w 84"/>
                  <a:gd name="T15" fmla="*/ 12 h 163"/>
                  <a:gd name="T16" fmla="*/ 4 w 84"/>
                  <a:gd name="T17" fmla="*/ 10 h 163"/>
                  <a:gd name="T18" fmla="*/ 1 w 84"/>
                  <a:gd name="T19" fmla="*/ 8 h 163"/>
                  <a:gd name="T20" fmla="*/ 3 w 84"/>
                  <a:gd name="T21" fmla="*/ 12 h 163"/>
                  <a:gd name="T22" fmla="*/ 6 w 84"/>
                  <a:gd name="T23" fmla="*/ 15 h 163"/>
                  <a:gd name="T24" fmla="*/ 6 w 84"/>
                  <a:gd name="T25" fmla="*/ 18 h 163"/>
                  <a:gd name="T26" fmla="*/ 5 w 84"/>
                  <a:gd name="T27" fmla="*/ 21 h 163"/>
                  <a:gd name="T28" fmla="*/ 4 w 84"/>
                  <a:gd name="T29" fmla="*/ 21 h 163"/>
                  <a:gd name="T30" fmla="*/ 8 w 84"/>
                  <a:gd name="T31" fmla="*/ 20 h 163"/>
                  <a:gd name="T32" fmla="*/ 10 w 84"/>
                  <a:gd name="T33" fmla="*/ 16 h 163"/>
                  <a:gd name="T34" fmla="*/ 10 w 84"/>
                  <a:gd name="T35" fmla="*/ 10 h 163"/>
                  <a:gd name="T36" fmla="*/ 10 w 84"/>
                  <a:gd name="T37" fmla="*/ 4 h 163"/>
                  <a:gd name="T38" fmla="*/ 7 w 84"/>
                  <a:gd name="T39" fmla="*/ 1 h 163"/>
                  <a:gd name="T40" fmla="*/ 4 w 84"/>
                  <a:gd name="T41" fmla="*/ 0 h 163"/>
                  <a:gd name="T42" fmla="*/ 1 w 84"/>
                  <a:gd name="T43" fmla="*/ 1 h 163"/>
                  <a:gd name="T44" fmla="*/ 0 w 84"/>
                  <a:gd name="T45" fmla="*/ 4 h 163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84"/>
                  <a:gd name="T70" fmla="*/ 0 h 163"/>
                  <a:gd name="T71" fmla="*/ 84 w 84"/>
                  <a:gd name="T72" fmla="*/ 163 h 163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84" h="163">
                    <a:moveTo>
                      <a:pt x="0" y="31"/>
                    </a:moveTo>
                    <a:lnTo>
                      <a:pt x="26" y="11"/>
                    </a:lnTo>
                    <a:lnTo>
                      <a:pt x="56" y="16"/>
                    </a:lnTo>
                    <a:lnTo>
                      <a:pt x="73" y="43"/>
                    </a:lnTo>
                    <a:lnTo>
                      <a:pt x="76" y="80"/>
                    </a:lnTo>
                    <a:lnTo>
                      <a:pt x="73" y="108"/>
                    </a:lnTo>
                    <a:lnTo>
                      <a:pt x="63" y="131"/>
                    </a:lnTo>
                    <a:lnTo>
                      <a:pt x="48" y="95"/>
                    </a:lnTo>
                    <a:lnTo>
                      <a:pt x="33" y="75"/>
                    </a:lnTo>
                    <a:lnTo>
                      <a:pt x="6" y="62"/>
                    </a:lnTo>
                    <a:lnTo>
                      <a:pt x="27" y="91"/>
                    </a:lnTo>
                    <a:lnTo>
                      <a:pt x="51" y="114"/>
                    </a:lnTo>
                    <a:lnTo>
                      <a:pt x="53" y="138"/>
                    </a:lnTo>
                    <a:lnTo>
                      <a:pt x="43" y="160"/>
                    </a:lnTo>
                    <a:lnTo>
                      <a:pt x="30" y="163"/>
                    </a:lnTo>
                    <a:lnTo>
                      <a:pt x="65" y="156"/>
                    </a:lnTo>
                    <a:lnTo>
                      <a:pt x="83" y="121"/>
                    </a:lnTo>
                    <a:lnTo>
                      <a:pt x="84" y="75"/>
                    </a:lnTo>
                    <a:lnTo>
                      <a:pt x="83" y="34"/>
                    </a:lnTo>
                    <a:lnTo>
                      <a:pt x="63" y="8"/>
                    </a:lnTo>
                    <a:lnTo>
                      <a:pt x="37" y="0"/>
                    </a:lnTo>
                    <a:lnTo>
                      <a:pt x="11" y="5"/>
                    </a:lnTo>
                    <a:lnTo>
                      <a:pt x="0" y="31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5" name="Freeform 259"/>
              <p:cNvSpPr>
                <a:spLocks/>
              </p:cNvSpPr>
              <p:nvPr/>
            </p:nvSpPr>
            <p:spPr bwMode="auto">
              <a:xfrm>
                <a:off x="5519" y="1392"/>
                <a:ext cx="15" cy="28"/>
              </a:xfrm>
              <a:custGeom>
                <a:avLst/>
                <a:gdLst>
                  <a:gd name="T0" fmla="*/ 0 w 138"/>
                  <a:gd name="T1" fmla="*/ 7 h 220"/>
                  <a:gd name="T2" fmla="*/ 2 w 138"/>
                  <a:gd name="T3" fmla="*/ 2 h 220"/>
                  <a:gd name="T4" fmla="*/ 6 w 138"/>
                  <a:gd name="T5" fmla="*/ 1 h 220"/>
                  <a:gd name="T6" fmla="*/ 11 w 138"/>
                  <a:gd name="T7" fmla="*/ 2 h 220"/>
                  <a:gd name="T8" fmla="*/ 13 w 138"/>
                  <a:gd name="T9" fmla="*/ 5 h 220"/>
                  <a:gd name="T10" fmla="*/ 14 w 138"/>
                  <a:gd name="T11" fmla="*/ 9 h 220"/>
                  <a:gd name="T12" fmla="*/ 14 w 138"/>
                  <a:gd name="T13" fmla="*/ 12 h 220"/>
                  <a:gd name="T14" fmla="*/ 13 w 138"/>
                  <a:gd name="T15" fmla="*/ 15 h 220"/>
                  <a:gd name="T16" fmla="*/ 13 w 138"/>
                  <a:gd name="T17" fmla="*/ 18 h 220"/>
                  <a:gd name="T18" fmla="*/ 12 w 138"/>
                  <a:gd name="T19" fmla="*/ 22 h 220"/>
                  <a:gd name="T20" fmla="*/ 9 w 138"/>
                  <a:gd name="T21" fmla="*/ 26 h 220"/>
                  <a:gd name="T22" fmla="*/ 7 w 138"/>
                  <a:gd name="T23" fmla="*/ 26 h 220"/>
                  <a:gd name="T24" fmla="*/ 5 w 138"/>
                  <a:gd name="T25" fmla="*/ 26 h 220"/>
                  <a:gd name="T26" fmla="*/ 5 w 138"/>
                  <a:gd name="T27" fmla="*/ 26 h 220"/>
                  <a:gd name="T28" fmla="*/ 7 w 138"/>
                  <a:gd name="T29" fmla="*/ 28 h 220"/>
                  <a:gd name="T30" fmla="*/ 9 w 138"/>
                  <a:gd name="T31" fmla="*/ 28 h 220"/>
                  <a:gd name="T32" fmla="*/ 12 w 138"/>
                  <a:gd name="T33" fmla="*/ 26 h 220"/>
                  <a:gd name="T34" fmla="*/ 14 w 138"/>
                  <a:gd name="T35" fmla="*/ 22 h 220"/>
                  <a:gd name="T36" fmla="*/ 14 w 138"/>
                  <a:gd name="T37" fmla="*/ 16 h 220"/>
                  <a:gd name="T38" fmla="*/ 15 w 138"/>
                  <a:gd name="T39" fmla="*/ 11 h 220"/>
                  <a:gd name="T40" fmla="*/ 15 w 138"/>
                  <a:gd name="T41" fmla="*/ 8 h 220"/>
                  <a:gd name="T42" fmla="*/ 14 w 138"/>
                  <a:gd name="T43" fmla="*/ 4 h 220"/>
                  <a:gd name="T44" fmla="*/ 12 w 138"/>
                  <a:gd name="T45" fmla="*/ 1 h 220"/>
                  <a:gd name="T46" fmla="*/ 8 w 138"/>
                  <a:gd name="T47" fmla="*/ 0 h 220"/>
                  <a:gd name="T48" fmla="*/ 2 w 138"/>
                  <a:gd name="T49" fmla="*/ 1 h 220"/>
                  <a:gd name="T50" fmla="*/ 0 w 138"/>
                  <a:gd name="T51" fmla="*/ 2 h 220"/>
                  <a:gd name="T52" fmla="*/ 0 w 138"/>
                  <a:gd name="T53" fmla="*/ 7 h 2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w 138"/>
                  <a:gd name="T82" fmla="*/ 0 h 220"/>
                  <a:gd name="T83" fmla="*/ 138 w 138"/>
                  <a:gd name="T84" fmla="*/ 220 h 220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T81" t="T82" r="T83" b="T84"/>
                <a:pathLst>
                  <a:path w="138" h="220">
                    <a:moveTo>
                      <a:pt x="0" y="54"/>
                    </a:moveTo>
                    <a:lnTo>
                      <a:pt x="21" y="19"/>
                    </a:lnTo>
                    <a:lnTo>
                      <a:pt x="57" y="9"/>
                    </a:lnTo>
                    <a:lnTo>
                      <a:pt x="101" y="16"/>
                    </a:lnTo>
                    <a:lnTo>
                      <a:pt x="117" y="36"/>
                    </a:lnTo>
                    <a:lnTo>
                      <a:pt x="128" y="69"/>
                    </a:lnTo>
                    <a:lnTo>
                      <a:pt x="128" y="95"/>
                    </a:lnTo>
                    <a:lnTo>
                      <a:pt x="121" y="114"/>
                    </a:lnTo>
                    <a:lnTo>
                      <a:pt x="121" y="140"/>
                    </a:lnTo>
                    <a:lnTo>
                      <a:pt x="115" y="172"/>
                    </a:lnTo>
                    <a:lnTo>
                      <a:pt x="85" y="203"/>
                    </a:lnTo>
                    <a:lnTo>
                      <a:pt x="67" y="203"/>
                    </a:lnTo>
                    <a:lnTo>
                      <a:pt x="43" y="203"/>
                    </a:lnTo>
                    <a:lnTo>
                      <a:pt x="43" y="208"/>
                    </a:lnTo>
                    <a:lnTo>
                      <a:pt x="61" y="220"/>
                    </a:lnTo>
                    <a:lnTo>
                      <a:pt x="82" y="217"/>
                    </a:lnTo>
                    <a:lnTo>
                      <a:pt x="108" y="206"/>
                    </a:lnTo>
                    <a:lnTo>
                      <a:pt x="129" y="175"/>
                    </a:lnTo>
                    <a:lnTo>
                      <a:pt x="131" y="124"/>
                    </a:lnTo>
                    <a:lnTo>
                      <a:pt x="138" y="89"/>
                    </a:lnTo>
                    <a:lnTo>
                      <a:pt x="138" y="59"/>
                    </a:lnTo>
                    <a:lnTo>
                      <a:pt x="125" y="33"/>
                    </a:lnTo>
                    <a:lnTo>
                      <a:pt x="110" y="9"/>
                    </a:lnTo>
                    <a:lnTo>
                      <a:pt x="74" y="0"/>
                    </a:lnTo>
                    <a:lnTo>
                      <a:pt x="21" y="6"/>
                    </a:lnTo>
                    <a:lnTo>
                      <a:pt x="3" y="19"/>
                    </a:lnTo>
                    <a:lnTo>
                      <a:pt x="0" y="54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6" name="Freeform 260"/>
              <p:cNvSpPr>
                <a:spLocks/>
              </p:cNvSpPr>
              <p:nvPr/>
            </p:nvSpPr>
            <p:spPr bwMode="auto">
              <a:xfrm>
                <a:off x="5511" y="1422"/>
                <a:ext cx="14" cy="23"/>
              </a:xfrm>
              <a:custGeom>
                <a:avLst/>
                <a:gdLst>
                  <a:gd name="T0" fmla="*/ 14 w 126"/>
                  <a:gd name="T1" fmla="*/ 0 h 184"/>
                  <a:gd name="T2" fmla="*/ 12 w 126"/>
                  <a:gd name="T3" fmla="*/ 5 h 184"/>
                  <a:gd name="T4" fmla="*/ 9 w 126"/>
                  <a:gd name="T5" fmla="*/ 10 h 184"/>
                  <a:gd name="T6" fmla="*/ 6 w 126"/>
                  <a:gd name="T7" fmla="*/ 15 h 184"/>
                  <a:gd name="T8" fmla="*/ 2 w 126"/>
                  <a:gd name="T9" fmla="*/ 21 h 184"/>
                  <a:gd name="T10" fmla="*/ 0 w 126"/>
                  <a:gd name="T11" fmla="*/ 23 h 184"/>
                  <a:gd name="T12" fmla="*/ 5 w 126"/>
                  <a:gd name="T13" fmla="*/ 20 h 184"/>
                  <a:gd name="T14" fmla="*/ 8 w 126"/>
                  <a:gd name="T15" fmla="*/ 15 h 184"/>
                  <a:gd name="T16" fmla="*/ 12 w 126"/>
                  <a:gd name="T17" fmla="*/ 9 h 184"/>
                  <a:gd name="T18" fmla="*/ 14 w 126"/>
                  <a:gd name="T19" fmla="*/ 0 h 184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w 126"/>
                  <a:gd name="T31" fmla="*/ 0 h 184"/>
                  <a:gd name="T32" fmla="*/ 126 w 126"/>
                  <a:gd name="T33" fmla="*/ 184 h 184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T30" t="T31" r="T32" b="T33"/>
                <a:pathLst>
                  <a:path w="126" h="184">
                    <a:moveTo>
                      <a:pt x="126" y="0"/>
                    </a:moveTo>
                    <a:lnTo>
                      <a:pt x="110" y="40"/>
                    </a:lnTo>
                    <a:lnTo>
                      <a:pt x="83" y="82"/>
                    </a:lnTo>
                    <a:lnTo>
                      <a:pt x="55" y="119"/>
                    </a:lnTo>
                    <a:lnTo>
                      <a:pt x="18" y="168"/>
                    </a:lnTo>
                    <a:lnTo>
                      <a:pt x="0" y="184"/>
                    </a:lnTo>
                    <a:lnTo>
                      <a:pt x="42" y="162"/>
                    </a:lnTo>
                    <a:lnTo>
                      <a:pt x="75" y="118"/>
                    </a:lnTo>
                    <a:lnTo>
                      <a:pt x="106" y="68"/>
                    </a:lnTo>
                    <a:lnTo>
                      <a:pt x="126" y="0"/>
                    </a:lnTo>
                    <a:close/>
                  </a:path>
                </a:pathLst>
              </a:custGeom>
              <a:solidFill>
                <a:srgbClr val="402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7" name="Freeform 261"/>
              <p:cNvSpPr>
                <a:spLocks/>
              </p:cNvSpPr>
              <p:nvPr/>
            </p:nvSpPr>
            <p:spPr bwMode="auto">
              <a:xfrm>
                <a:off x="5488" y="1344"/>
                <a:ext cx="80" cy="86"/>
              </a:xfrm>
              <a:custGeom>
                <a:avLst/>
                <a:gdLst>
                  <a:gd name="T0" fmla="*/ 6 w 717"/>
                  <a:gd name="T1" fmla="*/ 25 h 687"/>
                  <a:gd name="T2" fmla="*/ 18 w 717"/>
                  <a:gd name="T3" fmla="*/ 23 h 687"/>
                  <a:gd name="T4" fmla="*/ 27 w 717"/>
                  <a:gd name="T5" fmla="*/ 24 h 687"/>
                  <a:gd name="T6" fmla="*/ 31 w 717"/>
                  <a:gd name="T7" fmla="*/ 30 h 687"/>
                  <a:gd name="T8" fmla="*/ 28 w 717"/>
                  <a:gd name="T9" fmla="*/ 37 h 687"/>
                  <a:gd name="T10" fmla="*/ 25 w 717"/>
                  <a:gd name="T11" fmla="*/ 40 h 687"/>
                  <a:gd name="T12" fmla="*/ 24 w 717"/>
                  <a:gd name="T13" fmla="*/ 47 h 687"/>
                  <a:gd name="T14" fmla="*/ 26 w 717"/>
                  <a:gd name="T15" fmla="*/ 51 h 687"/>
                  <a:gd name="T16" fmla="*/ 24 w 717"/>
                  <a:gd name="T17" fmla="*/ 58 h 687"/>
                  <a:gd name="T18" fmla="*/ 29 w 717"/>
                  <a:gd name="T19" fmla="*/ 58 h 687"/>
                  <a:gd name="T20" fmla="*/ 30 w 717"/>
                  <a:gd name="T21" fmla="*/ 51 h 687"/>
                  <a:gd name="T22" fmla="*/ 33 w 717"/>
                  <a:gd name="T23" fmla="*/ 47 h 687"/>
                  <a:gd name="T24" fmla="*/ 39 w 717"/>
                  <a:gd name="T25" fmla="*/ 47 h 687"/>
                  <a:gd name="T26" fmla="*/ 45 w 717"/>
                  <a:gd name="T27" fmla="*/ 49 h 687"/>
                  <a:gd name="T28" fmla="*/ 47 w 717"/>
                  <a:gd name="T29" fmla="*/ 54 h 687"/>
                  <a:gd name="T30" fmla="*/ 48 w 717"/>
                  <a:gd name="T31" fmla="*/ 61 h 687"/>
                  <a:gd name="T32" fmla="*/ 47 w 717"/>
                  <a:gd name="T33" fmla="*/ 66 h 687"/>
                  <a:gd name="T34" fmla="*/ 47 w 717"/>
                  <a:gd name="T35" fmla="*/ 70 h 687"/>
                  <a:gd name="T36" fmla="*/ 47 w 717"/>
                  <a:gd name="T37" fmla="*/ 75 h 687"/>
                  <a:gd name="T38" fmla="*/ 51 w 717"/>
                  <a:gd name="T39" fmla="*/ 79 h 687"/>
                  <a:gd name="T40" fmla="*/ 54 w 717"/>
                  <a:gd name="T41" fmla="*/ 81 h 687"/>
                  <a:gd name="T42" fmla="*/ 61 w 717"/>
                  <a:gd name="T43" fmla="*/ 86 h 687"/>
                  <a:gd name="T44" fmla="*/ 74 w 717"/>
                  <a:gd name="T45" fmla="*/ 72 h 687"/>
                  <a:gd name="T46" fmla="*/ 78 w 717"/>
                  <a:gd name="T47" fmla="*/ 60 h 687"/>
                  <a:gd name="T48" fmla="*/ 79 w 717"/>
                  <a:gd name="T49" fmla="*/ 41 h 687"/>
                  <a:gd name="T50" fmla="*/ 80 w 717"/>
                  <a:gd name="T51" fmla="*/ 28 h 687"/>
                  <a:gd name="T52" fmla="*/ 79 w 717"/>
                  <a:gd name="T53" fmla="*/ 15 h 687"/>
                  <a:gd name="T54" fmla="*/ 75 w 717"/>
                  <a:gd name="T55" fmla="*/ 8 h 687"/>
                  <a:gd name="T56" fmla="*/ 67 w 717"/>
                  <a:gd name="T57" fmla="*/ 3 h 687"/>
                  <a:gd name="T58" fmla="*/ 60 w 717"/>
                  <a:gd name="T59" fmla="*/ 1 h 687"/>
                  <a:gd name="T60" fmla="*/ 46 w 717"/>
                  <a:gd name="T61" fmla="*/ 0 h 687"/>
                  <a:gd name="T62" fmla="*/ 32 w 717"/>
                  <a:gd name="T63" fmla="*/ 1 h 687"/>
                  <a:gd name="T64" fmla="*/ 15 w 717"/>
                  <a:gd name="T65" fmla="*/ 4 h 687"/>
                  <a:gd name="T66" fmla="*/ 8 w 717"/>
                  <a:gd name="T67" fmla="*/ 8 h 687"/>
                  <a:gd name="T68" fmla="*/ 4 w 717"/>
                  <a:gd name="T69" fmla="*/ 12 h 687"/>
                  <a:gd name="T70" fmla="*/ 0 w 717"/>
                  <a:gd name="T71" fmla="*/ 18 h 687"/>
                  <a:gd name="T72" fmla="*/ 1 w 717"/>
                  <a:gd name="T73" fmla="*/ 21 h 687"/>
                  <a:gd name="T74" fmla="*/ 6 w 717"/>
                  <a:gd name="T75" fmla="*/ 25 h 687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w 717"/>
                  <a:gd name="T115" fmla="*/ 0 h 687"/>
                  <a:gd name="T116" fmla="*/ 717 w 717"/>
                  <a:gd name="T117" fmla="*/ 687 h 687"/>
                </a:gdLst>
                <a:ahLst/>
                <a:cxnLst>
                  <a:cxn ang="T76">
                    <a:pos x="T0" y="T1"/>
                  </a:cxn>
                  <a:cxn ang="T77">
                    <a:pos x="T2" y="T3"/>
                  </a:cxn>
                  <a:cxn ang="T78">
                    <a:pos x="T4" y="T5"/>
                  </a:cxn>
                  <a:cxn ang="T79">
                    <a:pos x="T6" y="T7"/>
                  </a:cxn>
                  <a:cxn ang="T80">
                    <a:pos x="T8" y="T9"/>
                  </a:cxn>
                  <a:cxn ang="T81">
                    <a:pos x="T10" y="T11"/>
                  </a:cxn>
                  <a:cxn ang="T82">
                    <a:pos x="T12" y="T13"/>
                  </a:cxn>
                  <a:cxn ang="T83">
                    <a:pos x="T14" y="T15"/>
                  </a:cxn>
                  <a:cxn ang="T84">
                    <a:pos x="T16" y="T17"/>
                  </a:cxn>
                  <a:cxn ang="T85">
                    <a:pos x="T18" y="T19"/>
                  </a:cxn>
                  <a:cxn ang="T86">
                    <a:pos x="T20" y="T21"/>
                  </a:cxn>
                  <a:cxn ang="T87">
                    <a:pos x="T22" y="T23"/>
                  </a:cxn>
                  <a:cxn ang="T88">
                    <a:pos x="T24" y="T25"/>
                  </a:cxn>
                  <a:cxn ang="T89">
                    <a:pos x="T26" y="T27"/>
                  </a:cxn>
                  <a:cxn ang="T90">
                    <a:pos x="T28" y="T29"/>
                  </a:cxn>
                  <a:cxn ang="T91">
                    <a:pos x="T30" y="T31"/>
                  </a:cxn>
                  <a:cxn ang="T92">
                    <a:pos x="T32" y="T33"/>
                  </a:cxn>
                  <a:cxn ang="T93">
                    <a:pos x="T34" y="T35"/>
                  </a:cxn>
                  <a:cxn ang="T94">
                    <a:pos x="T36" y="T37"/>
                  </a:cxn>
                  <a:cxn ang="T95">
                    <a:pos x="T38" y="T39"/>
                  </a:cxn>
                  <a:cxn ang="T96">
                    <a:pos x="T40" y="T41"/>
                  </a:cxn>
                  <a:cxn ang="T97">
                    <a:pos x="T42" y="T43"/>
                  </a:cxn>
                  <a:cxn ang="T98">
                    <a:pos x="T44" y="T45"/>
                  </a:cxn>
                  <a:cxn ang="T99">
                    <a:pos x="T46" y="T47"/>
                  </a:cxn>
                  <a:cxn ang="T100">
                    <a:pos x="T48" y="T49"/>
                  </a:cxn>
                  <a:cxn ang="T101">
                    <a:pos x="T50" y="T51"/>
                  </a:cxn>
                  <a:cxn ang="T102">
                    <a:pos x="T52" y="T53"/>
                  </a:cxn>
                  <a:cxn ang="T103">
                    <a:pos x="T54" y="T55"/>
                  </a:cxn>
                  <a:cxn ang="T104">
                    <a:pos x="T56" y="T57"/>
                  </a:cxn>
                  <a:cxn ang="T105">
                    <a:pos x="T58" y="T59"/>
                  </a:cxn>
                  <a:cxn ang="T106">
                    <a:pos x="T60" y="T61"/>
                  </a:cxn>
                  <a:cxn ang="T107">
                    <a:pos x="T62" y="T63"/>
                  </a:cxn>
                  <a:cxn ang="T108">
                    <a:pos x="T64" y="T65"/>
                  </a:cxn>
                  <a:cxn ang="T109">
                    <a:pos x="T66" y="T67"/>
                  </a:cxn>
                  <a:cxn ang="T110">
                    <a:pos x="T68" y="T69"/>
                  </a:cxn>
                  <a:cxn ang="T111">
                    <a:pos x="T70" y="T71"/>
                  </a:cxn>
                  <a:cxn ang="T112">
                    <a:pos x="T72" y="T73"/>
                  </a:cxn>
                  <a:cxn ang="T113">
                    <a:pos x="T74" y="T75"/>
                  </a:cxn>
                </a:cxnLst>
                <a:rect l="T114" t="T115" r="T116" b="T117"/>
                <a:pathLst>
                  <a:path w="717" h="687">
                    <a:moveTo>
                      <a:pt x="57" y="198"/>
                    </a:moveTo>
                    <a:lnTo>
                      <a:pt x="165" y="182"/>
                    </a:lnTo>
                    <a:lnTo>
                      <a:pt x="238" y="191"/>
                    </a:lnTo>
                    <a:lnTo>
                      <a:pt x="282" y="240"/>
                    </a:lnTo>
                    <a:lnTo>
                      <a:pt x="255" y="297"/>
                    </a:lnTo>
                    <a:lnTo>
                      <a:pt x="221" y="319"/>
                    </a:lnTo>
                    <a:lnTo>
                      <a:pt x="211" y="375"/>
                    </a:lnTo>
                    <a:lnTo>
                      <a:pt x="232" y="411"/>
                    </a:lnTo>
                    <a:lnTo>
                      <a:pt x="214" y="465"/>
                    </a:lnTo>
                    <a:lnTo>
                      <a:pt x="258" y="465"/>
                    </a:lnTo>
                    <a:lnTo>
                      <a:pt x="271" y="404"/>
                    </a:lnTo>
                    <a:lnTo>
                      <a:pt x="299" y="375"/>
                    </a:lnTo>
                    <a:lnTo>
                      <a:pt x="352" y="375"/>
                    </a:lnTo>
                    <a:lnTo>
                      <a:pt x="404" y="388"/>
                    </a:lnTo>
                    <a:lnTo>
                      <a:pt x="420" y="430"/>
                    </a:lnTo>
                    <a:lnTo>
                      <a:pt x="427" y="487"/>
                    </a:lnTo>
                    <a:lnTo>
                      <a:pt x="420" y="530"/>
                    </a:lnTo>
                    <a:lnTo>
                      <a:pt x="420" y="561"/>
                    </a:lnTo>
                    <a:lnTo>
                      <a:pt x="424" y="596"/>
                    </a:lnTo>
                    <a:lnTo>
                      <a:pt x="458" y="629"/>
                    </a:lnTo>
                    <a:lnTo>
                      <a:pt x="482" y="648"/>
                    </a:lnTo>
                    <a:lnTo>
                      <a:pt x="545" y="687"/>
                    </a:lnTo>
                    <a:lnTo>
                      <a:pt x="663" y="572"/>
                    </a:lnTo>
                    <a:lnTo>
                      <a:pt x="697" y="478"/>
                    </a:lnTo>
                    <a:lnTo>
                      <a:pt x="711" y="327"/>
                    </a:lnTo>
                    <a:lnTo>
                      <a:pt x="717" y="221"/>
                    </a:lnTo>
                    <a:lnTo>
                      <a:pt x="704" y="117"/>
                    </a:lnTo>
                    <a:lnTo>
                      <a:pt x="673" y="60"/>
                    </a:lnTo>
                    <a:lnTo>
                      <a:pt x="601" y="21"/>
                    </a:lnTo>
                    <a:lnTo>
                      <a:pt x="536" y="8"/>
                    </a:lnTo>
                    <a:lnTo>
                      <a:pt x="410" y="0"/>
                    </a:lnTo>
                    <a:lnTo>
                      <a:pt x="289" y="5"/>
                    </a:lnTo>
                    <a:lnTo>
                      <a:pt x="138" y="31"/>
                    </a:lnTo>
                    <a:lnTo>
                      <a:pt x="68" y="63"/>
                    </a:lnTo>
                    <a:lnTo>
                      <a:pt x="34" y="96"/>
                    </a:lnTo>
                    <a:lnTo>
                      <a:pt x="0" y="144"/>
                    </a:lnTo>
                    <a:lnTo>
                      <a:pt x="6" y="170"/>
                    </a:lnTo>
                    <a:lnTo>
                      <a:pt x="57" y="198"/>
                    </a:lnTo>
                    <a:close/>
                  </a:path>
                </a:pathLst>
              </a:custGeom>
              <a:solidFill>
                <a:srgbClr val="603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18" name="Freeform 262"/>
              <p:cNvSpPr>
                <a:spLocks/>
              </p:cNvSpPr>
              <p:nvPr/>
            </p:nvSpPr>
            <p:spPr bwMode="auto">
              <a:xfrm>
                <a:off x="5490" y="1345"/>
                <a:ext cx="76" cy="82"/>
              </a:xfrm>
              <a:custGeom>
                <a:avLst/>
                <a:gdLst>
                  <a:gd name="T0" fmla="*/ 3 w 681"/>
                  <a:gd name="T1" fmla="*/ 13 h 660"/>
                  <a:gd name="T2" fmla="*/ 2 w 681"/>
                  <a:gd name="T3" fmla="*/ 19 h 660"/>
                  <a:gd name="T4" fmla="*/ 19 w 681"/>
                  <a:gd name="T5" fmla="*/ 20 h 660"/>
                  <a:gd name="T6" fmla="*/ 35 w 681"/>
                  <a:gd name="T7" fmla="*/ 16 h 660"/>
                  <a:gd name="T8" fmla="*/ 27 w 681"/>
                  <a:gd name="T9" fmla="*/ 19 h 660"/>
                  <a:gd name="T10" fmla="*/ 25 w 681"/>
                  <a:gd name="T11" fmla="*/ 22 h 660"/>
                  <a:gd name="T12" fmla="*/ 33 w 681"/>
                  <a:gd name="T13" fmla="*/ 21 h 660"/>
                  <a:gd name="T14" fmla="*/ 35 w 681"/>
                  <a:gd name="T15" fmla="*/ 22 h 660"/>
                  <a:gd name="T16" fmla="*/ 30 w 681"/>
                  <a:gd name="T17" fmla="*/ 28 h 660"/>
                  <a:gd name="T18" fmla="*/ 32 w 681"/>
                  <a:gd name="T19" fmla="*/ 29 h 660"/>
                  <a:gd name="T20" fmla="*/ 28 w 681"/>
                  <a:gd name="T21" fmla="*/ 36 h 660"/>
                  <a:gd name="T22" fmla="*/ 42 w 681"/>
                  <a:gd name="T23" fmla="*/ 33 h 660"/>
                  <a:gd name="T24" fmla="*/ 23 w 681"/>
                  <a:gd name="T25" fmla="*/ 40 h 660"/>
                  <a:gd name="T26" fmla="*/ 33 w 681"/>
                  <a:gd name="T27" fmla="*/ 38 h 660"/>
                  <a:gd name="T28" fmla="*/ 24 w 681"/>
                  <a:gd name="T29" fmla="*/ 43 h 660"/>
                  <a:gd name="T30" fmla="*/ 27 w 681"/>
                  <a:gd name="T31" fmla="*/ 46 h 660"/>
                  <a:gd name="T32" fmla="*/ 42 w 681"/>
                  <a:gd name="T33" fmla="*/ 44 h 660"/>
                  <a:gd name="T34" fmla="*/ 53 w 681"/>
                  <a:gd name="T35" fmla="*/ 45 h 660"/>
                  <a:gd name="T36" fmla="*/ 52 w 681"/>
                  <a:gd name="T37" fmla="*/ 48 h 660"/>
                  <a:gd name="T38" fmla="*/ 55 w 681"/>
                  <a:gd name="T39" fmla="*/ 50 h 660"/>
                  <a:gd name="T40" fmla="*/ 46 w 681"/>
                  <a:gd name="T41" fmla="*/ 56 h 660"/>
                  <a:gd name="T42" fmla="*/ 54 w 681"/>
                  <a:gd name="T43" fmla="*/ 56 h 660"/>
                  <a:gd name="T44" fmla="*/ 46 w 681"/>
                  <a:gd name="T45" fmla="*/ 65 h 660"/>
                  <a:gd name="T46" fmla="*/ 52 w 681"/>
                  <a:gd name="T47" fmla="*/ 65 h 660"/>
                  <a:gd name="T48" fmla="*/ 49 w 681"/>
                  <a:gd name="T49" fmla="*/ 75 h 660"/>
                  <a:gd name="T50" fmla="*/ 59 w 681"/>
                  <a:gd name="T51" fmla="*/ 60 h 660"/>
                  <a:gd name="T52" fmla="*/ 50 w 681"/>
                  <a:gd name="T53" fmla="*/ 76 h 660"/>
                  <a:gd name="T54" fmla="*/ 61 w 681"/>
                  <a:gd name="T55" fmla="*/ 70 h 660"/>
                  <a:gd name="T56" fmla="*/ 59 w 681"/>
                  <a:gd name="T57" fmla="*/ 77 h 660"/>
                  <a:gd name="T58" fmla="*/ 65 w 681"/>
                  <a:gd name="T59" fmla="*/ 76 h 660"/>
                  <a:gd name="T60" fmla="*/ 74 w 681"/>
                  <a:gd name="T61" fmla="*/ 49 h 660"/>
                  <a:gd name="T62" fmla="*/ 69 w 681"/>
                  <a:gd name="T63" fmla="*/ 33 h 660"/>
                  <a:gd name="T64" fmla="*/ 61 w 681"/>
                  <a:gd name="T65" fmla="*/ 34 h 660"/>
                  <a:gd name="T66" fmla="*/ 75 w 681"/>
                  <a:gd name="T67" fmla="*/ 28 h 660"/>
                  <a:gd name="T68" fmla="*/ 66 w 681"/>
                  <a:gd name="T69" fmla="*/ 18 h 660"/>
                  <a:gd name="T70" fmla="*/ 60 w 681"/>
                  <a:gd name="T71" fmla="*/ 18 h 660"/>
                  <a:gd name="T72" fmla="*/ 73 w 681"/>
                  <a:gd name="T73" fmla="*/ 9 h 660"/>
                  <a:gd name="T74" fmla="*/ 57 w 681"/>
                  <a:gd name="T75" fmla="*/ 5 h 660"/>
                  <a:gd name="T76" fmla="*/ 62 w 681"/>
                  <a:gd name="T77" fmla="*/ 2 h 660"/>
                  <a:gd name="T78" fmla="*/ 43 w 681"/>
                  <a:gd name="T79" fmla="*/ 2 h 660"/>
                  <a:gd name="T80" fmla="*/ 36 w 681"/>
                  <a:gd name="T81" fmla="*/ 4 h 660"/>
                  <a:gd name="T82" fmla="*/ 34 w 681"/>
                  <a:gd name="T83" fmla="*/ 0 h 660"/>
                  <a:gd name="T84" fmla="*/ 19 w 681"/>
                  <a:gd name="T85" fmla="*/ 7 h 660"/>
                  <a:gd name="T86" fmla="*/ 22 w 681"/>
                  <a:gd name="T87" fmla="*/ 2 h 660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w 681"/>
                  <a:gd name="T133" fmla="*/ 0 h 660"/>
                  <a:gd name="T134" fmla="*/ 681 w 681"/>
                  <a:gd name="T135" fmla="*/ 660 h 660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T132" t="T133" r="T134" b="T135"/>
                <a:pathLst>
                  <a:path w="681" h="660">
                    <a:moveTo>
                      <a:pt x="111" y="43"/>
                    </a:moveTo>
                    <a:lnTo>
                      <a:pt x="55" y="65"/>
                    </a:lnTo>
                    <a:lnTo>
                      <a:pt x="27" y="101"/>
                    </a:lnTo>
                    <a:lnTo>
                      <a:pt x="11" y="124"/>
                    </a:lnTo>
                    <a:lnTo>
                      <a:pt x="0" y="142"/>
                    </a:lnTo>
                    <a:lnTo>
                      <a:pt x="14" y="156"/>
                    </a:lnTo>
                    <a:lnTo>
                      <a:pt x="44" y="174"/>
                    </a:lnTo>
                    <a:lnTo>
                      <a:pt x="118" y="162"/>
                    </a:lnTo>
                    <a:lnTo>
                      <a:pt x="171" y="162"/>
                    </a:lnTo>
                    <a:lnTo>
                      <a:pt x="207" y="145"/>
                    </a:lnTo>
                    <a:lnTo>
                      <a:pt x="262" y="133"/>
                    </a:lnTo>
                    <a:lnTo>
                      <a:pt x="310" y="129"/>
                    </a:lnTo>
                    <a:lnTo>
                      <a:pt x="366" y="133"/>
                    </a:lnTo>
                    <a:lnTo>
                      <a:pt x="286" y="142"/>
                    </a:lnTo>
                    <a:lnTo>
                      <a:pt x="245" y="152"/>
                    </a:lnTo>
                    <a:lnTo>
                      <a:pt x="215" y="162"/>
                    </a:lnTo>
                    <a:lnTo>
                      <a:pt x="207" y="165"/>
                    </a:lnTo>
                    <a:lnTo>
                      <a:pt x="228" y="174"/>
                    </a:lnTo>
                    <a:lnTo>
                      <a:pt x="245" y="190"/>
                    </a:lnTo>
                    <a:lnTo>
                      <a:pt x="272" y="174"/>
                    </a:lnTo>
                    <a:lnTo>
                      <a:pt x="297" y="167"/>
                    </a:lnTo>
                    <a:lnTo>
                      <a:pt x="347" y="159"/>
                    </a:lnTo>
                    <a:lnTo>
                      <a:pt x="363" y="159"/>
                    </a:lnTo>
                    <a:lnTo>
                      <a:pt x="313" y="177"/>
                    </a:lnTo>
                    <a:lnTo>
                      <a:pt x="276" y="193"/>
                    </a:lnTo>
                    <a:lnTo>
                      <a:pt x="256" y="207"/>
                    </a:lnTo>
                    <a:lnTo>
                      <a:pt x="272" y="222"/>
                    </a:lnTo>
                    <a:lnTo>
                      <a:pt x="313" y="210"/>
                    </a:lnTo>
                    <a:lnTo>
                      <a:pt x="347" y="203"/>
                    </a:lnTo>
                    <a:lnTo>
                      <a:pt x="286" y="232"/>
                    </a:lnTo>
                    <a:lnTo>
                      <a:pt x="266" y="246"/>
                    </a:lnTo>
                    <a:lnTo>
                      <a:pt x="259" y="273"/>
                    </a:lnTo>
                    <a:lnTo>
                      <a:pt x="248" y="287"/>
                    </a:lnTo>
                    <a:lnTo>
                      <a:pt x="286" y="270"/>
                    </a:lnTo>
                    <a:lnTo>
                      <a:pt x="319" y="264"/>
                    </a:lnTo>
                    <a:lnTo>
                      <a:pt x="373" y="262"/>
                    </a:lnTo>
                    <a:lnTo>
                      <a:pt x="291" y="284"/>
                    </a:lnTo>
                    <a:lnTo>
                      <a:pt x="241" y="302"/>
                    </a:lnTo>
                    <a:lnTo>
                      <a:pt x="207" y="319"/>
                    </a:lnTo>
                    <a:lnTo>
                      <a:pt x="204" y="344"/>
                    </a:lnTo>
                    <a:lnTo>
                      <a:pt x="245" y="325"/>
                    </a:lnTo>
                    <a:lnTo>
                      <a:pt x="300" y="308"/>
                    </a:lnTo>
                    <a:lnTo>
                      <a:pt x="325" y="308"/>
                    </a:lnTo>
                    <a:lnTo>
                      <a:pt x="266" y="328"/>
                    </a:lnTo>
                    <a:lnTo>
                      <a:pt x="218" y="347"/>
                    </a:lnTo>
                    <a:lnTo>
                      <a:pt x="201" y="364"/>
                    </a:lnTo>
                    <a:lnTo>
                      <a:pt x="207" y="380"/>
                    </a:lnTo>
                    <a:lnTo>
                      <a:pt x="245" y="367"/>
                    </a:lnTo>
                    <a:lnTo>
                      <a:pt x="279" y="354"/>
                    </a:lnTo>
                    <a:lnTo>
                      <a:pt x="350" y="350"/>
                    </a:lnTo>
                    <a:lnTo>
                      <a:pt x="378" y="354"/>
                    </a:lnTo>
                    <a:lnTo>
                      <a:pt x="444" y="357"/>
                    </a:lnTo>
                    <a:lnTo>
                      <a:pt x="522" y="347"/>
                    </a:lnTo>
                    <a:lnTo>
                      <a:pt x="475" y="364"/>
                    </a:lnTo>
                    <a:lnTo>
                      <a:pt x="394" y="377"/>
                    </a:lnTo>
                    <a:lnTo>
                      <a:pt x="410" y="403"/>
                    </a:lnTo>
                    <a:lnTo>
                      <a:pt x="469" y="389"/>
                    </a:lnTo>
                    <a:lnTo>
                      <a:pt x="525" y="370"/>
                    </a:lnTo>
                    <a:lnTo>
                      <a:pt x="561" y="354"/>
                    </a:lnTo>
                    <a:lnTo>
                      <a:pt x="492" y="403"/>
                    </a:lnTo>
                    <a:lnTo>
                      <a:pt x="448" y="416"/>
                    </a:lnTo>
                    <a:lnTo>
                      <a:pt x="410" y="428"/>
                    </a:lnTo>
                    <a:lnTo>
                      <a:pt x="414" y="454"/>
                    </a:lnTo>
                    <a:lnTo>
                      <a:pt x="469" y="446"/>
                    </a:lnTo>
                    <a:lnTo>
                      <a:pt x="512" y="434"/>
                    </a:lnTo>
                    <a:lnTo>
                      <a:pt x="485" y="452"/>
                    </a:lnTo>
                    <a:lnTo>
                      <a:pt x="438" y="463"/>
                    </a:lnTo>
                    <a:lnTo>
                      <a:pt x="414" y="467"/>
                    </a:lnTo>
                    <a:lnTo>
                      <a:pt x="414" y="525"/>
                    </a:lnTo>
                    <a:lnTo>
                      <a:pt x="465" y="505"/>
                    </a:lnTo>
                    <a:lnTo>
                      <a:pt x="506" y="490"/>
                    </a:lnTo>
                    <a:lnTo>
                      <a:pt x="462" y="522"/>
                    </a:lnTo>
                    <a:lnTo>
                      <a:pt x="407" y="544"/>
                    </a:lnTo>
                    <a:lnTo>
                      <a:pt x="410" y="570"/>
                    </a:lnTo>
                    <a:lnTo>
                      <a:pt x="441" y="601"/>
                    </a:lnTo>
                    <a:lnTo>
                      <a:pt x="469" y="567"/>
                    </a:lnTo>
                    <a:lnTo>
                      <a:pt x="506" y="525"/>
                    </a:lnTo>
                    <a:lnTo>
                      <a:pt x="531" y="484"/>
                    </a:lnTo>
                    <a:lnTo>
                      <a:pt x="506" y="547"/>
                    </a:lnTo>
                    <a:lnTo>
                      <a:pt x="485" y="570"/>
                    </a:lnTo>
                    <a:lnTo>
                      <a:pt x="448" y="615"/>
                    </a:lnTo>
                    <a:lnTo>
                      <a:pt x="475" y="644"/>
                    </a:lnTo>
                    <a:lnTo>
                      <a:pt x="518" y="609"/>
                    </a:lnTo>
                    <a:lnTo>
                      <a:pt x="549" y="567"/>
                    </a:lnTo>
                    <a:lnTo>
                      <a:pt x="578" y="522"/>
                    </a:lnTo>
                    <a:lnTo>
                      <a:pt x="553" y="588"/>
                    </a:lnTo>
                    <a:lnTo>
                      <a:pt x="525" y="618"/>
                    </a:lnTo>
                    <a:lnTo>
                      <a:pt x="497" y="647"/>
                    </a:lnTo>
                    <a:lnTo>
                      <a:pt x="522" y="660"/>
                    </a:lnTo>
                    <a:lnTo>
                      <a:pt x="578" y="615"/>
                    </a:lnTo>
                    <a:lnTo>
                      <a:pt x="630" y="544"/>
                    </a:lnTo>
                    <a:lnTo>
                      <a:pt x="650" y="490"/>
                    </a:lnTo>
                    <a:lnTo>
                      <a:pt x="663" y="396"/>
                    </a:lnTo>
                    <a:lnTo>
                      <a:pt x="671" y="325"/>
                    </a:lnTo>
                    <a:lnTo>
                      <a:pt x="681" y="246"/>
                    </a:lnTo>
                    <a:lnTo>
                      <a:pt x="622" y="262"/>
                    </a:lnTo>
                    <a:lnTo>
                      <a:pt x="558" y="284"/>
                    </a:lnTo>
                    <a:lnTo>
                      <a:pt x="462" y="305"/>
                    </a:lnTo>
                    <a:lnTo>
                      <a:pt x="549" y="273"/>
                    </a:lnTo>
                    <a:lnTo>
                      <a:pt x="581" y="255"/>
                    </a:lnTo>
                    <a:lnTo>
                      <a:pt x="643" y="235"/>
                    </a:lnTo>
                    <a:lnTo>
                      <a:pt x="674" y="229"/>
                    </a:lnTo>
                    <a:lnTo>
                      <a:pt x="674" y="186"/>
                    </a:lnTo>
                    <a:lnTo>
                      <a:pt x="666" y="133"/>
                    </a:lnTo>
                    <a:lnTo>
                      <a:pt x="589" y="145"/>
                    </a:lnTo>
                    <a:lnTo>
                      <a:pt x="541" y="159"/>
                    </a:lnTo>
                    <a:lnTo>
                      <a:pt x="479" y="186"/>
                    </a:lnTo>
                    <a:lnTo>
                      <a:pt x="534" y="145"/>
                    </a:lnTo>
                    <a:lnTo>
                      <a:pt x="599" y="127"/>
                    </a:lnTo>
                    <a:lnTo>
                      <a:pt x="663" y="112"/>
                    </a:lnTo>
                    <a:lnTo>
                      <a:pt x="650" y="71"/>
                    </a:lnTo>
                    <a:lnTo>
                      <a:pt x="630" y="46"/>
                    </a:lnTo>
                    <a:lnTo>
                      <a:pt x="571" y="29"/>
                    </a:lnTo>
                    <a:lnTo>
                      <a:pt x="515" y="43"/>
                    </a:lnTo>
                    <a:lnTo>
                      <a:pt x="462" y="79"/>
                    </a:lnTo>
                    <a:lnTo>
                      <a:pt x="497" y="36"/>
                    </a:lnTo>
                    <a:lnTo>
                      <a:pt x="553" y="16"/>
                    </a:lnTo>
                    <a:lnTo>
                      <a:pt x="492" y="7"/>
                    </a:lnTo>
                    <a:lnTo>
                      <a:pt x="448" y="4"/>
                    </a:lnTo>
                    <a:lnTo>
                      <a:pt x="384" y="13"/>
                    </a:lnTo>
                    <a:lnTo>
                      <a:pt x="341" y="40"/>
                    </a:lnTo>
                    <a:lnTo>
                      <a:pt x="272" y="52"/>
                    </a:lnTo>
                    <a:lnTo>
                      <a:pt x="319" y="33"/>
                    </a:lnTo>
                    <a:lnTo>
                      <a:pt x="353" y="13"/>
                    </a:lnTo>
                    <a:lnTo>
                      <a:pt x="373" y="0"/>
                    </a:lnTo>
                    <a:lnTo>
                      <a:pt x="307" y="4"/>
                    </a:lnTo>
                    <a:lnTo>
                      <a:pt x="248" y="7"/>
                    </a:lnTo>
                    <a:lnTo>
                      <a:pt x="212" y="23"/>
                    </a:lnTo>
                    <a:lnTo>
                      <a:pt x="174" y="55"/>
                    </a:lnTo>
                    <a:lnTo>
                      <a:pt x="145" y="98"/>
                    </a:lnTo>
                    <a:lnTo>
                      <a:pt x="162" y="49"/>
                    </a:lnTo>
                    <a:lnTo>
                      <a:pt x="197" y="16"/>
                    </a:lnTo>
                    <a:lnTo>
                      <a:pt x="111" y="43"/>
                    </a:lnTo>
                    <a:close/>
                  </a:path>
                </a:pathLst>
              </a:custGeom>
              <a:solidFill>
                <a:srgbClr val="A05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grpSp>
            <p:nvGrpSpPr>
              <p:cNvPr id="105519" name="Group 263"/>
              <p:cNvGrpSpPr>
                <a:grpSpLocks/>
              </p:cNvGrpSpPr>
              <p:nvPr/>
            </p:nvGrpSpPr>
            <p:grpSpPr bwMode="auto">
              <a:xfrm>
                <a:off x="5330" y="1553"/>
                <a:ext cx="83" cy="55"/>
                <a:chOff x="5330" y="1553"/>
                <a:chExt cx="83" cy="55"/>
              </a:xfrm>
            </p:grpSpPr>
            <p:sp>
              <p:nvSpPr>
                <p:cNvPr id="105535" name="Freeform 264"/>
                <p:cNvSpPr>
                  <a:spLocks/>
                </p:cNvSpPr>
                <p:nvPr/>
              </p:nvSpPr>
              <p:spPr bwMode="auto">
                <a:xfrm>
                  <a:off x="5330" y="1553"/>
                  <a:ext cx="83" cy="55"/>
                </a:xfrm>
                <a:custGeom>
                  <a:avLst/>
                  <a:gdLst>
                    <a:gd name="T0" fmla="*/ 83 w 746"/>
                    <a:gd name="T1" fmla="*/ 33 h 435"/>
                    <a:gd name="T2" fmla="*/ 73 w 746"/>
                    <a:gd name="T3" fmla="*/ 30 h 435"/>
                    <a:gd name="T4" fmla="*/ 69 w 746"/>
                    <a:gd name="T5" fmla="*/ 29 h 435"/>
                    <a:gd name="T6" fmla="*/ 66 w 746"/>
                    <a:gd name="T7" fmla="*/ 27 h 435"/>
                    <a:gd name="T8" fmla="*/ 64 w 746"/>
                    <a:gd name="T9" fmla="*/ 24 h 435"/>
                    <a:gd name="T10" fmla="*/ 59 w 746"/>
                    <a:gd name="T11" fmla="*/ 18 h 435"/>
                    <a:gd name="T12" fmla="*/ 50 w 746"/>
                    <a:gd name="T13" fmla="*/ 10 h 435"/>
                    <a:gd name="T14" fmla="*/ 48 w 746"/>
                    <a:gd name="T15" fmla="*/ 7 h 435"/>
                    <a:gd name="T16" fmla="*/ 46 w 746"/>
                    <a:gd name="T17" fmla="*/ 5 h 435"/>
                    <a:gd name="T18" fmla="*/ 41 w 746"/>
                    <a:gd name="T19" fmla="*/ 4 h 435"/>
                    <a:gd name="T20" fmla="*/ 27 w 746"/>
                    <a:gd name="T21" fmla="*/ 1 h 435"/>
                    <a:gd name="T22" fmla="*/ 23 w 746"/>
                    <a:gd name="T23" fmla="*/ 0 h 435"/>
                    <a:gd name="T24" fmla="*/ 19 w 746"/>
                    <a:gd name="T25" fmla="*/ 2 h 435"/>
                    <a:gd name="T26" fmla="*/ 17 w 746"/>
                    <a:gd name="T27" fmla="*/ 3 h 435"/>
                    <a:gd name="T28" fmla="*/ 9 w 746"/>
                    <a:gd name="T29" fmla="*/ 7 h 435"/>
                    <a:gd name="T30" fmla="*/ 6 w 746"/>
                    <a:gd name="T31" fmla="*/ 8 h 435"/>
                    <a:gd name="T32" fmla="*/ 4 w 746"/>
                    <a:gd name="T33" fmla="*/ 9 h 435"/>
                    <a:gd name="T34" fmla="*/ 3 w 746"/>
                    <a:gd name="T35" fmla="*/ 15 h 435"/>
                    <a:gd name="T36" fmla="*/ 2 w 746"/>
                    <a:gd name="T37" fmla="*/ 17 h 435"/>
                    <a:gd name="T38" fmla="*/ 1 w 746"/>
                    <a:gd name="T39" fmla="*/ 19 h 435"/>
                    <a:gd name="T40" fmla="*/ 0 w 746"/>
                    <a:gd name="T41" fmla="*/ 21 h 435"/>
                    <a:gd name="T42" fmla="*/ 0 w 746"/>
                    <a:gd name="T43" fmla="*/ 23 h 435"/>
                    <a:gd name="T44" fmla="*/ 2 w 746"/>
                    <a:gd name="T45" fmla="*/ 25 h 435"/>
                    <a:gd name="T46" fmla="*/ 5 w 746"/>
                    <a:gd name="T47" fmla="*/ 25 h 435"/>
                    <a:gd name="T48" fmla="*/ 11 w 746"/>
                    <a:gd name="T49" fmla="*/ 22 h 435"/>
                    <a:gd name="T50" fmla="*/ 17 w 746"/>
                    <a:gd name="T51" fmla="*/ 20 h 435"/>
                    <a:gd name="T52" fmla="*/ 24 w 746"/>
                    <a:gd name="T53" fmla="*/ 21 h 435"/>
                    <a:gd name="T54" fmla="*/ 17 w 746"/>
                    <a:gd name="T55" fmla="*/ 23 h 435"/>
                    <a:gd name="T56" fmla="*/ 12 w 746"/>
                    <a:gd name="T57" fmla="*/ 25 h 435"/>
                    <a:gd name="T58" fmla="*/ 7 w 746"/>
                    <a:gd name="T59" fmla="*/ 27 h 435"/>
                    <a:gd name="T60" fmla="*/ 6 w 746"/>
                    <a:gd name="T61" fmla="*/ 29 h 435"/>
                    <a:gd name="T62" fmla="*/ 6 w 746"/>
                    <a:gd name="T63" fmla="*/ 31 h 435"/>
                    <a:gd name="T64" fmla="*/ 8 w 746"/>
                    <a:gd name="T65" fmla="*/ 33 h 435"/>
                    <a:gd name="T66" fmla="*/ 10 w 746"/>
                    <a:gd name="T67" fmla="*/ 32 h 435"/>
                    <a:gd name="T68" fmla="*/ 18 w 746"/>
                    <a:gd name="T69" fmla="*/ 30 h 435"/>
                    <a:gd name="T70" fmla="*/ 24 w 746"/>
                    <a:gd name="T71" fmla="*/ 30 h 435"/>
                    <a:gd name="T72" fmla="*/ 30 w 746"/>
                    <a:gd name="T73" fmla="*/ 30 h 435"/>
                    <a:gd name="T74" fmla="*/ 32 w 746"/>
                    <a:gd name="T75" fmla="*/ 32 h 435"/>
                    <a:gd name="T76" fmla="*/ 36 w 746"/>
                    <a:gd name="T77" fmla="*/ 36 h 435"/>
                    <a:gd name="T78" fmla="*/ 38 w 746"/>
                    <a:gd name="T79" fmla="*/ 40 h 435"/>
                    <a:gd name="T80" fmla="*/ 41 w 746"/>
                    <a:gd name="T81" fmla="*/ 44 h 435"/>
                    <a:gd name="T82" fmla="*/ 43 w 746"/>
                    <a:gd name="T83" fmla="*/ 47 h 435"/>
                    <a:gd name="T84" fmla="*/ 47 w 746"/>
                    <a:gd name="T85" fmla="*/ 50 h 435"/>
                    <a:gd name="T86" fmla="*/ 51 w 746"/>
                    <a:gd name="T87" fmla="*/ 51 h 435"/>
                    <a:gd name="T88" fmla="*/ 55 w 746"/>
                    <a:gd name="T89" fmla="*/ 52 h 435"/>
                    <a:gd name="T90" fmla="*/ 60 w 746"/>
                    <a:gd name="T91" fmla="*/ 51 h 435"/>
                    <a:gd name="T92" fmla="*/ 64 w 746"/>
                    <a:gd name="T93" fmla="*/ 51 h 435"/>
                    <a:gd name="T94" fmla="*/ 69 w 746"/>
                    <a:gd name="T95" fmla="*/ 52 h 435"/>
                    <a:gd name="T96" fmla="*/ 83 w 746"/>
                    <a:gd name="T97" fmla="*/ 55 h 435"/>
                    <a:gd name="T98" fmla="*/ 83 w 746"/>
                    <a:gd name="T99" fmla="*/ 33 h 435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w 746"/>
                    <a:gd name="T151" fmla="*/ 0 h 435"/>
                    <a:gd name="T152" fmla="*/ 746 w 746"/>
                    <a:gd name="T153" fmla="*/ 435 h 435"/>
                  </a:gdLst>
                  <a:ahLst/>
                  <a:cxnLst>
                    <a:cxn ang="T100">
                      <a:pos x="T0" y="T1"/>
                    </a:cxn>
                    <a:cxn ang="T101">
                      <a:pos x="T2" y="T3"/>
                    </a:cxn>
                    <a:cxn ang="T102">
                      <a:pos x="T4" y="T5"/>
                    </a:cxn>
                    <a:cxn ang="T103">
                      <a:pos x="T6" y="T7"/>
                    </a:cxn>
                    <a:cxn ang="T104">
                      <a:pos x="T8" y="T9"/>
                    </a:cxn>
                    <a:cxn ang="T105">
                      <a:pos x="T10" y="T11"/>
                    </a:cxn>
                    <a:cxn ang="T106">
                      <a:pos x="T12" y="T13"/>
                    </a:cxn>
                    <a:cxn ang="T107">
                      <a:pos x="T14" y="T15"/>
                    </a:cxn>
                    <a:cxn ang="T108">
                      <a:pos x="T16" y="T17"/>
                    </a:cxn>
                    <a:cxn ang="T109">
                      <a:pos x="T18" y="T19"/>
                    </a:cxn>
                    <a:cxn ang="T110">
                      <a:pos x="T20" y="T21"/>
                    </a:cxn>
                    <a:cxn ang="T111">
                      <a:pos x="T22" y="T23"/>
                    </a:cxn>
                    <a:cxn ang="T112">
                      <a:pos x="T24" y="T25"/>
                    </a:cxn>
                    <a:cxn ang="T113">
                      <a:pos x="T26" y="T27"/>
                    </a:cxn>
                    <a:cxn ang="T114">
                      <a:pos x="T28" y="T29"/>
                    </a:cxn>
                    <a:cxn ang="T115">
                      <a:pos x="T30" y="T31"/>
                    </a:cxn>
                    <a:cxn ang="T116">
                      <a:pos x="T32" y="T33"/>
                    </a:cxn>
                    <a:cxn ang="T117">
                      <a:pos x="T34" y="T35"/>
                    </a:cxn>
                    <a:cxn ang="T118">
                      <a:pos x="T36" y="T37"/>
                    </a:cxn>
                    <a:cxn ang="T119">
                      <a:pos x="T38" y="T39"/>
                    </a:cxn>
                    <a:cxn ang="T120">
                      <a:pos x="T40" y="T41"/>
                    </a:cxn>
                    <a:cxn ang="T121">
                      <a:pos x="T42" y="T43"/>
                    </a:cxn>
                    <a:cxn ang="T122">
                      <a:pos x="T44" y="T45"/>
                    </a:cxn>
                    <a:cxn ang="T123">
                      <a:pos x="T46" y="T47"/>
                    </a:cxn>
                    <a:cxn ang="T124">
                      <a:pos x="T48" y="T49"/>
                    </a:cxn>
                    <a:cxn ang="T125">
                      <a:pos x="T50" y="T51"/>
                    </a:cxn>
                    <a:cxn ang="T126">
                      <a:pos x="T52" y="T53"/>
                    </a:cxn>
                    <a:cxn ang="T127">
                      <a:pos x="T54" y="T55"/>
                    </a:cxn>
                    <a:cxn ang="T128">
                      <a:pos x="T56" y="T57"/>
                    </a:cxn>
                    <a:cxn ang="T129">
                      <a:pos x="T58" y="T59"/>
                    </a:cxn>
                    <a:cxn ang="T130">
                      <a:pos x="T60" y="T61"/>
                    </a:cxn>
                    <a:cxn ang="T131">
                      <a:pos x="T62" y="T63"/>
                    </a:cxn>
                    <a:cxn ang="T132">
                      <a:pos x="T64" y="T65"/>
                    </a:cxn>
                    <a:cxn ang="T133">
                      <a:pos x="T66" y="T67"/>
                    </a:cxn>
                    <a:cxn ang="T134">
                      <a:pos x="T68" y="T69"/>
                    </a:cxn>
                    <a:cxn ang="T135">
                      <a:pos x="T70" y="T71"/>
                    </a:cxn>
                    <a:cxn ang="T136">
                      <a:pos x="T72" y="T73"/>
                    </a:cxn>
                    <a:cxn ang="T137">
                      <a:pos x="T74" y="T75"/>
                    </a:cxn>
                    <a:cxn ang="T138">
                      <a:pos x="T76" y="T77"/>
                    </a:cxn>
                    <a:cxn ang="T139">
                      <a:pos x="T78" y="T79"/>
                    </a:cxn>
                    <a:cxn ang="T140">
                      <a:pos x="T80" y="T81"/>
                    </a:cxn>
                    <a:cxn ang="T141">
                      <a:pos x="T82" y="T83"/>
                    </a:cxn>
                    <a:cxn ang="T142">
                      <a:pos x="T84" y="T85"/>
                    </a:cxn>
                    <a:cxn ang="T143">
                      <a:pos x="T86" y="T87"/>
                    </a:cxn>
                    <a:cxn ang="T144">
                      <a:pos x="T88" y="T89"/>
                    </a:cxn>
                    <a:cxn ang="T145">
                      <a:pos x="T90" y="T91"/>
                    </a:cxn>
                    <a:cxn ang="T146">
                      <a:pos x="T92" y="T93"/>
                    </a:cxn>
                    <a:cxn ang="T147">
                      <a:pos x="T94" y="T95"/>
                    </a:cxn>
                    <a:cxn ang="T148">
                      <a:pos x="T96" y="T97"/>
                    </a:cxn>
                    <a:cxn ang="T149">
                      <a:pos x="T98" y="T99"/>
                    </a:cxn>
                  </a:cxnLst>
                  <a:rect l="T150" t="T151" r="T152" b="T153"/>
                  <a:pathLst>
                    <a:path w="746" h="435">
                      <a:moveTo>
                        <a:pt x="746" y="259"/>
                      </a:moveTo>
                      <a:lnTo>
                        <a:pt x="653" y="239"/>
                      </a:lnTo>
                      <a:lnTo>
                        <a:pt x="619" y="232"/>
                      </a:lnTo>
                      <a:lnTo>
                        <a:pt x="597" y="214"/>
                      </a:lnTo>
                      <a:lnTo>
                        <a:pt x="575" y="186"/>
                      </a:lnTo>
                      <a:lnTo>
                        <a:pt x="531" y="145"/>
                      </a:lnTo>
                      <a:lnTo>
                        <a:pt x="449" y="80"/>
                      </a:lnTo>
                      <a:lnTo>
                        <a:pt x="435" y="59"/>
                      </a:lnTo>
                      <a:lnTo>
                        <a:pt x="414" y="38"/>
                      </a:lnTo>
                      <a:lnTo>
                        <a:pt x="371" y="32"/>
                      </a:lnTo>
                      <a:lnTo>
                        <a:pt x="241" y="10"/>
                      </a:lnTo>
                      <a:lnTo>
                        <a:pt x="205" y="0"/>
                      </a:lnTo>
                      <a:lnTo>
                        <a:pt x="173" y="13"/>
                      </a:lnTo>
                      <a:lnTo>
                        <a:pt x="157" y="27"/>
                      </a:lnTo>
                      <a:lnTo>
                        <a:pt x="80" y="52"/>
                      </a:lnTo>
                      <a:lnTo>
                        <a:pt x="51" y="63"/>
                      </a:lnTo>
                      <a:lnTo>
                        <a:pt x="40" y="74"/>
                      </a:lnTo>
                      <a:lnTo>
                        <a:pt x="25" y="116"/>
                      </a:lnTo>
                      <a:lnTo>
                        <a:pt x="16" y="136"/>
                      </a:lnTo>
                      <a:lnTo>
                        <a:pt x="10" y="149"/>
                      </a:lnTo>
                      <a:lnTo>
                        <a:pt x="0" y="169"/>
                      </a:lnTo>
                      <a:lnTo>
                        <a:pt x="0" y="185"/>
                      </a:lnTo>
                      <a:lnTo>
                        <a:pt x="15" y="195"/>
                      </a:lnTo>
                      <a:lnTo>
                        <a:pt x="46" y="194"/>
                      </a:lnTo>
                      <a:lnTo>
                        <a:pt x="95" y="172"/>
                      </a:lnTo>
                      <a:lnTo>
                        <a:pt x="157" y="161"/>
                      </a:lnTo>
                      <a:lnTo>
                        <a:pt x="212" y="169"/>
                      </a:lnTo>
                      <a:lnTo>
                        <a:pt x="153" y="182"/>
                      </a:lnTo>
                      <a:lnTo>
                        <a:pt x="112" y="195"/>
                      </a:lnTo>
                      <a:lnTo>
                        <a:pt x="65" y="214"/>
                      </a:lnTo>
                      <a:lnTo>
                        <a:pt x="54" y="229"/>
                      </a:lnTo>
                      <a:lnTo>
                        <a:pt x="54" y="247"/>
                      </a:lnTo>
                      <a:lnTo>
                        <a:pt x="72" y="259"/>
                      </a:lnTo>
                      <a:lnTo>
                        <a:pt x="93" y="255"/>
                      </a:lnTo>
                      <a:lnTo>
                        <a:pt x="160" y="239"/>
                      </a:lnTo>
                      <a:lnTo>
                        <a:pt x="220" y="235"/>
                      </a:lnTo>
                      <a:lnTo>
                        <a:pt x="266" y="239"/>
                      </a:lnTo>
                      <a:lnTo>
                        <a:pt x="291" y="255"/>
                      </a:lnTo>
                      <a:lnTo>
                        <a:pt x="322" y="285"/>
                      </a:lnTo>
                      <a:lnTo>
                        <a:pt x="345" y="317"/>
                      </a:lnTo>
                      <a:lnTo>
                        <a:pt x="370" y="350"/>
                      </a:lnTo>
                      <a:lnTo>
                        <a:pt x="390" y="375"/>
                      </a:lnTo>
                      <a:lnTo>
                        <a:pt x="425" y="398"/>
                      </a:lnTo>
                      <a:lnTo>
                        <a:pt x="459" y="406"/>
                      </a:lnTo>
                      <a:lnTo>
                        <a:pt x="497" y="409"/>
                      </a:lnTo>
                      <a:lnTo>
                        <a:pt x="542" y="406"/>
                      </a:lnTo>
                      <a:lnTo>
                        <a:pt x="576" y="402"/>
                      </a:lnTo>
                      <a:lnTo>
                        <a:pt x="622" y="414"/>
                      </a:lnTo>
                      <a:lnTo>
                        <a:pt x="746" y="435"/>
                      </a:lnTo>
                      <a:lnTo>
                        <a:pt x="746" y="259"/>
                      </a:lnTo>
                      <a:close/>
                    </a:path>
                  </a:pathLst>
                </a:custGeom>
                <a:solidFill>
                  <a:srgbClr val="FFC080"/>
                </a:solidFill>
                <a:ln w="1588">
                  <a:solidFill>
                    <a:srgbClr val="402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6" name="Freeform 265"/>
                <p:cNvSpPr>
                  <a:spLocks/>
                </p:cNvSpPr>
                <p:nvPr/>
              </p:nvSpPr>
              <p:spPr bwMode="auto">
                <a:xfrm>
                  <a:off x="5333" y="1563"/>
                  <a:ext cx="27" cy="6"/>
                </a:xfrm>
                <a:custGeom>
                  <a:avLst/>
                  <a:gdLst>
                    <a:gd name="T0" fmla="*/ 0 w 239"/>
                    <a:gd name="T1" fmla="*/ 6 h 54"/>
                    <a:gd name="T2" fmla="*/ 5 w 239"/>
                    <a:gd name="T3" fmla="*/ 4 h 54"/>
                    <a:gd name="T4" fmla="*/ 8 w 239"/>
                    <a:gd name="T5" fmla="*/ 3 h 54"/>
                    <a:gd name="T6" fmla="*/ 13 w 239"/>
                    <a:gd name="T7" fmla="*/ 2 h 54"/>
                    <a:gd name="T8" fmla="*/ 17 w 239"/>
                    <a:gd name="T9" fmla="*/ 1 h 54"/>
                    <a:gd name="T10" fmla="*/ 23 w 239"/>
                    <a:gd name="T11" fmla="*/ 2 h 54"/>
                    <a:gd name="T12" fmla="*/ 27 w 239"/>
                    <a:gd name="T13" fmla="*/ 2 h 54"/>
                    <a:gd name="T14" fmla="*/ 21 w 239"/>
                    <a:gd name="T15" fmla="*/ 1 h 54"/>
                    <a:gd name="T16" fmla="*/ 15 w 239"/>
                    <a:gd name="T17" fmla="*/ 0 h 54"/>
                    <a:gd name="T18" fmla="*/ 8 w 239"/>
                    <a:gd name="T19" fmla="*/ 3 h 54"/>
                    <a:gd name="T20" fmla="*/ 5 w 239"/>
                    <a:gd name="T21" fmla="*/ 3 h 54"/>
                    <a:gd name="T22" fmla="*/ 0 w 239"/>
                    <a:gd name="T23" fmla="*/ 5 h 54"/>
                    <a:gd name="T24" fmla="*/ 0 w 239"/>
                    <a:gd name="T25" fmla="*/ 6 h 5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39"/>
                    <a:gd name="T40" fmla="*/ 0 h 54"/>
                    <a:gd name="T41" fmla="*/ 239 w 239"/>
                    <a:gd name="T42" fmla="*/ 54 h 5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39" h="54">
                      <a:moveTo>
                        <a:pt x="0" y="54"/>
                      </a:moveTo>
                      <a:lnTo>
                        <a:pt x="41" y="37"/>
                      </a:lnTo>
                      <a:lnTo>
                        <a:pt x="74" y="30"/>
                      </a:lnTo>
                      <a:lnTo>
                        <a:pt x="115" y="19"/>
                      </a:lnTo>
                      <a:lnTo>
                        <a:pt x="149" y="11"/>
                      </a:lnTo>
                      <a:lnTo>
                        <a:pt x="202" y="16"/>
                      </a:lnTo>
                      <a:lnTo>
                        <a:pt x="239" y="19"/>
                      </a:lnTo>
                      <a:lnTo>
                        <a:pt x="183" y="8"/>
                      </a:lnTo>
                      <a:lnTo>
                        <a:pt x="136" y="0"/>
                      </a:lnTo>
                      <a:lnTo>
                        <a:pt x="74" y="25"/>
                      </a:lnTo>
                      <a:lnTo>
                        <a:pt x="41" y="28"/>
                      </a:lnTo>
                      <a:lnTo>
                        <a:pt x="3" y="46"/>
                      </a:lnTo>
                      <a:lnTo>
                        <a:pt x="0" y="54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7" name="Freeform 266"/>
                <p:cNvSpPr>
                  <a:spLocks/>
                </p:cNvSpPr>
                <p:nvPr/>
              </p:nvSpPr>
              <p:spPr bwMode="auto">
                <a:xfrm>
                  <a:off x="5348" y="1556"/>
                  <a:ext cx="22" cy="4"/>
                </a:xfrm>
                <a:custGeom>
                  <a:avLst/>
                  <a:gdLst>
                    <a:gd name="T0" fmla="*/ 6 w 201"/>
                    <a:gd name="T1" fmla="*/ 0 h 37"/>
                    <a:gd name="T2" fmla="*/ 3 w 201"/>
                    <a:gd name="T3" fmla="*/ 0 h 37"/>
                    <a:gd name="T4" fmla="*/ 0 w 201"/>
                    <a:gd name="T5" fmla="*/ 1 h 37"/>
                    <a:gd name="T6" fmla="*/ 2 w 201"/>
                    <a:gd name="T7" fmla="*/ 1 h 37"/>
                    <a:gd name="T8" fmla="*/ 6 w 201"/>
                    <a:gd name="T9" fmla="*/ 0 h 37"/>
                    <a:gd name="T10" fmla="*/ 13 w 201"/>
                    <a:gd name="T11" fmla="*/ 2 h 37"/>
                    <a:gd name="T12" fmla="*/ 17 w 201"/>
                    <a:gd name="T13" fmla="*/ 3 h 37"/>
                    <a:gd name="T14" fmla="*/ 21 w 201"/>
                    <a:gd name="T15" fmla="*/ 4 h 37"/>
                    <a:gd name="T16" fmla="*/ 22 w 201"/>
                    <a:gd name="T17" fmla="*/ 3 h 37"/>
                    <a:gd name="T18" fmla="*/ 17 w 201"/>
                    <a:gd name="T19" fmla="*/ 2 h 37"/>
                    <a:gd name="T20" fmla="*/ 11 w 201"/>
                    <a:gd name="T21" fmla="*/ 1 h 37"/>
                    <a:gd name="T22" fmla="*/ 6 w 201"/>
                    <a:gd name="T23" fmla="*/ 0 h 37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201"/>
                    <a:gd name="T37" fmla="*/ 0 h 37"/>
                    <a:gd name="T38" fmla="*/ 201 w 201"/>
                    <a:gd name="T39" fmla="*/ 37 h 37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201" h="37">
                      <a:moveTo>
                        <a:pt x="55" y="0"/>
                      </a:moveTo>
                      <a:lnTo>
                        <a:pt x="31" y="1"/>
                      </a:lnTo>
                      <a:lnTo>
                        <a:pt x="0" y="11"/>
                      </a:lnTo>
                      <a:lnTo>
                        <a:pt x="21" y="9"/>
                      </a:lnTo>
                      <a:lnTo>
                        <a:pt x="52" y="4"/>
                      </a:lnTo>
                      <a:lnTo>
                        <a:pt x="117" y="20"/>
                      </a:lnTo>
                      <a:lnTo>
                        <a:pt x="154" y="30"/>
                      </a:lnTo>
                      <a:lnTo>
                        <a:pt x="195" y="37"/>
                      </a:lnTo>
                      <a:lnTo>
                        <a:pt x="201" y="30"/>
                      </a:lnTo>
                      <a:lnTo>
                        <a:pt x="157" y="22"/>
                      </a:lnTo>
                      <a:lnTo>
                        <a:pt x="104" y="11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8" name="Freeform 267"/>
                <p:cNvSpPr>
                  <a:spLocks/>
                </p:cNvSpPr>
                <p:nvPr/>
              </p:nvSpPr>
              <p:spPr bwMode="auto">
                <a:xfrm>
                  <a:off x="5352" y="1572"/>
                  <a:ext cx="9" cy="3"/>
                </a:xfrm>
                <a:custGeom>
                  <a:avLst/>
                  <a:gdLst>
                    <a:gd name="T0" fmla="*/ 0 w 81"/>
                    <a:gd name="T1" fmla="*/ 1 h 18"/>
                    <a:gd name="T2" fmla="*/ 1 w 81"/>
                    <a:gd name="T3" fmla="*/ 3 h 18"/>
                    <a:gd name="T4" fmla="*/ 4 w 81"/>
                    <a:gd name="T5" fmla="*/ 2 h 18"/>
                    <a:gd name="T6" fmla="*/ 8 w 81"/>
                    <a:gd name="T7" fmla="*/ 2 h 18"/>
                    <a:gd name="T8" fmla="*/ 9 w 81"/>
                    <a:gd name="T9" fmla="*/ 0 h 18"/>
                    <a:gd name="T10" fmla="*/ 6 w 81"/>
                    <a:gd name="T11" fmla="*/ 1 h 18"/>
                    <a:gd name="T12" fmla="*/ 0 w 81"/>
                    <a:gd name="T13" fmla="*/ 1 h 1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81"/>
                    <a:gd name="T22" fmla="*/ 0 h 18"/>
                    <a:gd name="T23" fmla="*/ 81 w 81"/>
                    <a:gd name="T24" fmla="*/ 18 h 1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81" h="18">
                      <a:moveTo>
                        <a:pt x="0" y="8"/>
                      </a:moveTo>
                      <a:lnTo>
                        <a:pt x="9" y="18"/>
                      </a:lnTo>
                      <a:lnTo>
                        <a:pt x="38" y="13"/>
                      </a:lnTo>
                      <a:lnTo>
                        <a:pt x="72" y="13"/>
                      </a:lnTo>
                      <a:lnTo>
                        <a:pt x="81" y="0"/>
                      </a:lnTo>
                      <a:lnTo>
                        <a:pt x="58" y="4"/>
                      </a:lnTo>
                      <a:lnTo>
                        <a:pt x="0" y="8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9" name="Freeform 268"/>
                <p:cNvSpPr>
                  <a:spLocks/>
                </p:cNvSpPr>
                <p:nvPr/>
              </p:nvSpPr>
              <p:spPr bwMode="auto">
                <a:xfrm>
                  <a:off x="5333" y="1571"/>
                  <a:ext cx="2" cy="4"/>
                </a:xfrm>
                <a:custGeom>
                  <a:avLst/>
                  <a:gdLst>
                    <a:gd name="T0" fmla="*/ 2 w 20"/>
                    <a:gd name="T1" fmla="*/ 0 h 34"/>
                    <a:gd name="T2" fmla="*/ 2 w 20"/>
                    <a:gd name="T3" fmla="*/ 1 h 34"/>
                    <a:gd name="T4" fmla="*/ 1 w 20"/>
                    <a:gd name="T5" fmla="*/ 3 h 34"/>
                    <a:gd name="T6" fmla="*/ 0 w 20"/>
                    <a:gd name="T7" fmla="*/ 4 h 34"/>
                    <a:gd name="T8" fmla="*/ 2 w 20"/>
                    <a:gd name="T9" fmla="*/ 0 h 3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0"/>
                    <a:gd name="T16" fmla="*/ 0 h 34"/>
                    <a:gd name="T17" fmla="*/ 20 w 20"/>
                    <a:gd name="T18" fmla="*/ 34 h 3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0" h="34">
                      <a:moveTo>
                        <a:pt x="20" y="0"/>
                      </a:moveTo>
                      <a:lnTo>
                        <a:pt x="20" y="10"/>
                      </a:lnTo>
                      <a:lnTo>
                        <a:pt x="15" y="26"/>
                      </a:lnTo>
                      <a:lnTo>
                        <a:pt x="0" y="34"/>
                      </a:lnTo>
                      <a:lnTo>
                        <a:pt x="2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40" name="Freeform 269"/>
                <p:cNvSpPr>
                  <a:spLocks/>
                </p:cNvSpPr>
                <p:nvPr/>
              </p:nvSpPr>
              <p:spPr bwMode="auto">
                <a:xfrm>
                  <a:off x="5339" y="1581"/>
                  <a:ext cx="2" cy="2"/>
                </a:xfrm>
                <a:custGeom>
                  <a:avLst/>
                  <a:gdLst>
                    <a:gd name="T0" fmla="*/ 2 w 16"/>
                    <a:gd name="T1" fmla="*/ 0 h 19"/>
                    <a:gd name="T2" fmla="*/ 1 w 16"/>
                    <a:gd name="T3" fmla="*/ 1 h 19"/>
                    <a:gd name="T4" fmla="*/ 0 w 16"/>
                    <a:gd name="T5" fmla="*/ 2 h 19"/>
                    <a:gd name="T6" fmla="*/ 2 w 16"/>
                    <a:gd name="T7" fmla="*/ 0 h 19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19"/>
                    <a:gd name="T14" fmla="*/ 16 w 16"/>
                    <a:gd name="T15" fmla="*/ 19 h 19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19">
                      <a:moveTo>
                        <a:pt x="16" y="0"/>
                      </a:moveTo>
                      <a:lnTo>
                        <a:pt x="12" y="9"/>
                      </a:lnTo>
                      <a:lnTo>
                        <a:pt x="0" y="19"/>
                      </a:lnTo>
                      <a:lnTo>
                        <a:pt x="16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41" name="Freeform 270"/>
                <p:cNvSpPr>
                  <a:spLocks/>
                </p:cNvSpPr>
                <p:nvPr/>
              </p:nvSpPr>
              <p:spPr bwMode="auto">
                <a:xfrm>
                  <a:off x="5369" y="1566"/>
                  <a:ext cx="4" cy="6"/>
                </a:xfrm>
                <a:custGeom>
                  <a:avLst/>
                  <a:gdLst>
                    <a:gd name="T0" fmla="*/ 0 w 38"/>
                    <a:gd name="T1" fmla="*/ 0 h 45"/>
                    <a:gd name="T2" fmla="*/ 1 w 38"/>
                    <a:gd name="T3" fmla="*/ 2 h 45"/>
                    <a:gd name="T4" fmla="*/ 1 w 38"/>
                    <a:gd name="T5" fmla="*/ 3 h 45"/>
                    <a:gd name="T6" fmla="*/ 4 w 38"/>
                    <a:gd name="T7" fmla="*/ 6 h 45"/>
                    <a:gd name="T8" fmla="*/ 0 w 38"/>
                    <a:gd name="T9" fmla="*/ 0 h 4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8"/>
                    <a:gd name="T16" fmla="*/ 0 h 45"/>
                    <a:gd name="T17" fmla="*/ 38 w 38"/>
                    <a:gd name="T18" fmla="*/ 45 h 4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8" h="45">
                      <a:moveTo>
                        <a:pt x="0" y="0"/>
                      </a:moveTo>
                      <a:lnTo>
                        <a:pt x="7" y="15"/>
                      </a:lnTo>
                      <a:lnTo>
                        <a:pt x="7" y="26"/>
                      </a:lnTo>
                      <a:lnTo>
                        <a:pt x="38" y="4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42" name="Freeform 271"/>
                <p:cNvSpPr>
                  <a:spLocks/>
                </p:cNvSpPr>
                <p:nvPr/>
              </p:nvSpPr>
              <p:spPr bwMode="auto">
                <a:xfrm>
                  <a:off x="5377" y="1566"/>
                  <a:ext cx="13" cy="15"/>
                </a:xfrm>
                <a:custGeom>
                  <a:avLst/>
                  <a:gdLst>
                    <a:gd name="T0" fmla="*/ 0 w 121"/>
                    <a:gd name="T1" fmla="*/ 0 h 118"/>
                    <a:gd name="T2" fmla="*/ 2 w 121"/>
                    <a:gd name="T3" fmla="*/ 5 h 118"/>
                    <a:gd name="T4" fmla="*/ 5 w 121"/>
                    <a:gd name="T5" fmla="*/ 8 h 118"/>
                    <a:gd name="T6" fmla="*/ 13 w 121"/>
                    <a:gd name="T7" fmla="*/ 15 h 118"/>
                    <a:gd name="T8" fmla="*/ 5 w 121"/>
                    <a:gd name="T9" fmla="*/ 7 h 118"/>
                    <a:gd name="T10" fmla="*/ 0 w 121"/>
                    <a:gd name="T11" fmla="*/ 0 h 118"/>
                    <a:gd name="T12" fmla="*/ 0 60000 65536"/>
                    <a:gd name="T13" fmla="*/ 0 60000 65536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w 121"/>
                    <a:gd name="T19" fmla="*/ 0 h 118"/>
                    <a:gd name="T20" fmla="*/ 121 w 121"/>
                    <a:gd name="T21" fmla="*/ 118 h 118"/>
                  </a:gdLst>
                  <a:ahLst/>
                  <a:cxnLst>
                    <a:cxn ang="T12">
                      <a:pos x="T0" y="T1"/>
                    </a:cxn>
                    <a:cxn ang="T13">
                      <a:pos x="T2" y="T3"/>
                    </a:cxn>
                    <a:cxn ang="T14">
                      <a:pos x="T4" y="T5"/>
                    </a:cxn>
                    <a:cxn ang="T15">
                      <a:pos x="T6" y="T7"/>
                    </a:cxn>
                    <a:cxn ang="T16">
                      <a:pos x="T8" y="T9"/>
                    </a:cxn>
                    <a:cxn ang="T17">
                      <a:pos x="T10" y="T11"/>
                    </a:cxn>
                  </a:cxnLst>
                  <a:rect l="T18" t="T19" r="T20" b="T21"/>
                  <a:pathLst>
                    <a:path w="121" h="118">
                      <a:moveTo>
                        <a:pt x="0" y="0"/>
                      </a:moveTo>
                      <a:lnTo>
                        <a:pt x="22" y="36"/>
                      </a:lnTo>
                      <a:lnTo>
                        <a:pt x="45" y="66"/>
                      </a:lnTo>
                      <a:lnTo>
                        <a:pt x="121" y="118"/>
                      </a:lnTo>
                      <a:lnTo>
                        <a:pt x="50" y="5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43" name="Freeform 272"/>
                <p:cNvSpPr>
                  <a:spLocks/>
                </p:cNvSpPr>
                <p:nvPr/>
              </p:nvSpPr>
              <p:spPr bwMode="auto">
                <a:xfrm>
                  <a:off x="5394" y="1587"/>
                  <a:ext cx="3" cy="10"/>
                </a:xfrm>
                <a:custGeom>
                  <a:avLst/>
                  <a:gdLst>
                    <a:gd name="T0" fmla="*/ 3 w 29"/>
                    <a:gd name="T1" fmla="*/ 0 h 84"/>
                    <a:gd name="T2" fmla="*/ 1 w 29"/>
                    <a:gd name="T3" fmla="*/ 4 h 84"/>
                    <a:gd name="T4" fmla="*/ 1 w 29"/>
                    <a:gd name="T5" fmla="*/ 7 h 84"/>
                    <a:gd name="T6" fmla="*/ 0 w 29"/>
                    <a:gd name="T7" fmla="*/ 10 h 84"/>
                    <a:gd name="T8" fmla="*/ 0 w 29"/>
                    <a:gd name="T9" fmla="*/ 6 h 84"/>
                    <a:gd name="T10" fmla="*/ 0 w 29"/>
                    <a:gd name="T11" fmla="*/ 3 h 84"/>
                    <a:gd name="T12" fmla="*/ 3 w 29"/>
                    <a:gd name="T13" fmla="*/ 0 h 84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29"/>
                    <a:gd name="T22" fmla="*/ 0 h 84"/>
                    <a:gd name="T23" fmla="*/ 29 w 29"/>
                    <a:gd name="T24" fmla="*/ 84 h 84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29" h="84">
                      <a:moveTo>
                        <a:pt x="29" y="0"/>
                      </a:moveTo>
                      <a:lnTo>
                        <a:pt x="10" y="30"/>
                      </a:lnTo>
                      <a:lnTo>
                        <a:pt x="5" y="58"/>
                      </a:lnTo>
                      <a:lnTo>
                        <a:pt x="4" y="84"/>
                      </a:lnTo>
                      <a:lnTo>
                        <a:pt x="0" y="48"/>
                      </a:lnTo>
                      <a:lnTo>
                        <a:pt x="4" y="21"/>
                      </a:lnTo>
                      <a:lnTo>
                        <a:pt x="29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44" name="Freeform 273"/>
                <p:cNvSpPr>
                  <a:spLocks/>
                </p:cNvSpPr>
                <p:nvPr/>
              </p:nvSpPr>
              <p:spPr bwMode="auto">
                <a:xfrm>
                  <a:off x="5364" y="1576"/>
                  <a:ext cx="2" cy="4"/>
                </a:xfrm>
                <a:custGeom>
                  <a:avLst/>
                  <a:gdLst>
                    <a:gd name="T0" fmla="*/ 1 w 16"/>
                    <a:gd name="T1" fmla="*/ 0 h 30"/>
                    <a:gd name="T2" fmla="*/ 2 w 16"/>
                    <a:gd name="T3" fmla="*/ 2 h 30"/>
                    <a:gd name="T4" fmla="*/ 0 w 16"/>
                    <a:gd name="T5" fmla="*/ 4 h 30"/>
                    <a:gd name="T6" fmla="*/ 1 w 16"/>
                    <a:gd name="T7" fmla="*/ 0 h 30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6"/>
                    <a:gd name="T13" fmla="*/ 0 h 30"/>
                    <a:gd name="T14" fmla="*/ 16 w 16"/>
                    <a:gd name="T15" fmla="*/ 30 h 30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6" h="30">
                      <a:moveTo>
                        <a:pt x="12" y="0"/>
                      </a:moveTo>
                      <a:lnTo>
                        <a:pt x="16" y="12"/>
                      </a:lnTo>
                      <a:lnTo>
                        <a:pt x="0" y="30"/>
                      </a:lnTo>
                      <a:lnTo>
                        <a:pt x="12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  <p:grpSp>
            <p:nvGrpSpPr>
              <p:cNvPr id="105520" name="Group 274"/>
              <p:cNvGrpSpPr>
                <a:grpSpLocks/>
              </p:cNvGrpSpPr>
              <p:nvPr/>
            </p:nvGrpSpPr>
            <p:grpSpPr bwMode="auto">
              <a:xfrm>
                <a:off x="5400" y="1433"/>
                <a:ext cx="191" cy="235"/>
                <a:chOff x="5400" y="1433"/>
                <a:chExt cx="191" cy="235"/>
              </a:xfrm>
            </p:grpSpPr>
            <p:sp>
              <p:nvSpPr>
                <p:cNvPr id="105521" name="Freeform 275"/>
                <p:cNvSpPr>
                  <a:spLocks/>
                </p:cNvSpPr>
                <p:nvPr/>
              </p:nvSpPr>
              <p:spPr bwMode="auto">
                <a:xfrm>
                  <a:off x="5482" y="1433"/>
                  <a:ext cx="6" cy="5"/>
                </a:xfrm>
                <a:custGeom>
                  <a:avLst/>
                  <a:gdLst>
                    <a:gd name="T0" fmla="*/ 0 w 55"/>
                    <a:gd name="T1" fmla="*/ 0 h 37"/>
                    <a:gd name="T2" fmla="*/ 2 w 55"/>
                    <a:gd name="T3" fmla="*/ 1 h 37"/>
                    <a:gd name="T4" fmla="*/ 3 w 55"/>
                    <a:gd name="T5" fmla="*/ 2 h 37"/>
                    <a:gd name="T6" fmla="*/ 5 w 55"/>
                    <a:gd name="T7" fmla="*/ 3 h 37"/>
                    <a:gd name="T8" fmla="*/ 6 w 55"/>
                    <a:gd name="T9" fmla="*/ 5 h 37"/>
                    <a:gd name="T10" fmla="*/ 5 w 55"/>
                    <a:gd name="T11" fmla="*/ 4 h 37"/>
                    <a:gd name="T12" fmla="*/ 2 w 55"/>
                    <a:gd name="T13" fmla="*/ 3 h 37"/>
                    <a:gd name="T14" fmla="*/ 0 w 55"/>
                    <a:gd name="T15" fmla="*/ 0 h 37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w 55"/>
                    <a:gd name="T25" fmla="*/ 0 h 37"/>
                    <a:gd name="T26" fmla="*/ 55 w 55"/>
                    <a:gd name="T27" fmla="*/ 37 h 37"/>
                  </a:gdLst>
                  <a:ahLst/>
                  <a:cxnLst>
                    <a:cxn ang="T16">
                      <a:pos x="T0" y="T1"/>
                    </a:cxn>
                    <a:cxn ang="T17">
                      <a:pos x="T2" y="T3"/>
                    </a:cxn>
                    <a:cxn ang="T18">
                      <a:pos x="T4" y="T5"/>
                    </a:cxn>
                    <a:cxn ang="T19">
                      <a:pos x="T6" y="T7"/>
                    </a:cxn>
                    <a:cxn ang="T20">
                      <a:pos x="T8" y="T9"/>
                    </a:cxn>
                    <a:cxn ang="T21">
                      <a:pos x="T10" y="T11"/>
                    </a:cxn>
                    <a:cxn ang="T22">
                      <a:pos x="T12" y="T13"/>
                    </a:cxn>
                    <a:cxn ang="T23">
                      <a:pos x="T14" y="T15"/>
                    </a:cxn>
                  </a:cxnLst>
                  <a:rect l="T24" t="T25" r="T26" b="T27"/>
                  <a:pathLst>
                    <a:path w="55" h="37">
                      <a:moveTo>
                        <a:pt x="0" y="0"/>
                      </a:moveTo>
                      <a:lnTo>
                        <a:pt x="15" y="10"/>
                      </a:lnTo>
                      <a:lnTo>
                        <a:pt x="32" y="16"/>
                      </a:lnTo>
                      <a:lnTo>
                        <a:pt x="46" y="24"/>
                      </a:lnTo>
                      <a:lnTo>
                        <a:pt x="55" y="37"/>
                      </a:lnTo>
                      <a:lnTo>
                        <a:pt x="42" y="33"/>
                      </a:lnTo>
                      <a:lnTo>
                        <a:pt x="15" y="2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22" name="Freeform 276"/>
                <p:cNvSpPr>
                  <a:spLocks/>
                </p:cNvSpPr>
                <p:nvPr/>
              </p:nvSpPr>
              <p:spPr bwMode="auto">
                <a:xfrm>
                  <a:off x="5483" y="1441"/>
                  <a:ext cx="2" cy="3"/>
                </a:xfrm>
                <a:custGeom>
                  <a:avLst/>
                  <a:gdLst>
                    <a:gd name="T0" fmla="*/ 0 w 15"/>
                    <a:gd name="T1" fmla="*/ 0 h 24"/>
                    <a:gd name="T2" fmla="*/ 2 w 15"/>
                    <a:gd name="T3" fmla="*/ 0 h 24"/>
                    <a:gd name="T4" fmla="*/ 2 w 15"/>
                    <a:gd name="T5" fmla="*/ 3 h 24"/>
                    <a:gd name="T6" fmla="*/ 0 w 15"/>
                    <a:gd name="T7" fmla="*/ 0 h 24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5"/>
                    <a:gd name="T13" fmla="*/ 0 h 24"/>
                    <a:gd name="T14" fmla="*/ 15 w 15"/>
                    <a:gd name="T15" fmla="*/ 24 h 24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5" h="24">
                      <a:moveTo>
                        <a:pt x="0" y="0"/>
                      </a:moveTo>
                      <a:lnTo>
                        <a:pt x="15" y="0"/>
                      </a:lnTo>
                      <a:lnTo>
                        <a:pt x="15" y="2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402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23" name="Freeform 277"/>
                <p:cNvSpPr>
                  <a:spLocks/>
                </p:cNvSpPr>
                <p:nvPr/>
              </p:nvSpPr>
              <p:spPr bwMode="auto">
                <a:xfrm>
                  <a:off x="5458" y="1464"/>
                  <a:ext cx="51" cy="138"/>
                </a:xfrm>
                <a:custGeom>
                  <a:avLst/>
                  <a:gdLst>
                    <a:gd name="T0" fmla="*/ 44 w 460"/>
                    <a:gd name="T1" fmla="*/ 0 h 1104"/>
                    <a:gd name="T2" fmla="*/ 39 w 460"/>
                    <a:gd name="T3" fmla="*/ 6 h 1104"/>
                    <a:gd name="T4" fmla="*/ 37 w 460"/>
                    <a:gd name="T5" fmla="*/ 14 h 1104"/>
                    <a:gd name="T6" fmla="*/ 30 w 460"/>
                    <a:gd name="T7" fmla="*/ 22 h 1104"/>
                    <a:gd name="T8" fmla="*/ 15 w 460"/>
                    <a:gd name="T9" fmla="*/ 59 h 1104"/>
                    <a:gd name="T10" fmla="*/ 7 w 460"/>
                    <a:gd name="T11" fmla="*/ 93 h 1104"/>
                    <a:gd name="T12" fmla="*/ 0 w 460"/>
                    <a:gd name="T13" fmla="*/ 138 h 1104"/>
                    <a:gd name="T14" fmla="*/ 21 w 460"/>
                    <a:gd name="T15" fmla="*/ 118 h 1104"/>
                    <a:gd name="T16" fmla="*/ 51 w 460"/>
                    <a:gd name="T17" fmla="*/ 18 h 1104"/>
                    <a:gd name="T18" fmla="*/ 44 w 460"/>
                    <a:gd name="T19" fmla="*/ 0 h 11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460"/>
                    <a:gd name="T31" fmla="*/ 0 h 1104"/>
                    <a:gd name="T32" fmla="*/ 460 w 460"/>
                    <a:gd name="T33" fmla="*/ 1104 h 11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460" h="1104">
                      <a:moveTo>
                        <a:pt x="394" y="0"/>
                      </a:moveTo>
                      <a:lnTo>
                        <a:pt x="351" y="46"/>
                      </a:lnTo>
                      <a:lnTo>
                        <a:pt x="338" y="111"/>
                      </a:lnTo>
                      <a:lnTo>
                        <a:pt x="271" y="175"/>
                      </a:lnTo>
                      <a:lnTo>
                        <a:pt x="134" y="473"/>
                      </a:lnTo>
                      <a:lnTo>
                        <a:pt x="60" y="743"/>
                      </a:lnTo>
                      <a:lnTo>
                        <a:pt x="0" y="1104"/>
                      </a:lnTo>
                      <a:lnTo>
                        <a:pt x="189" y="943"/>
                      </a:lnTo>
                      <a:lnTo>
                        <a:pt x="460" y="144"/>
                      </a:lnTo>
                      <a:lnTo>
                        <a:pt x="394" y="0"/>
                      </a:lnTo>
                      <a:close/>
                    </a:path>
                  </a:pathLst>
                </a:custGeom>
                <a:solidFill>
                  <a:srgbClr val="40000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24" name="Freeform 278"/>
                <p:cNvSpPr>
                  <a:spLocks/>
                </p:cNvSpPr>
                <p:nvPr/>
              </p:nvSpPr>
              <p:spPr bwMode="auto">
                <a:xfrm>
                  <a:off x="5400" y="1438"/>
                  <a:ext cx="191" cy="230"/>
                </a:xfrm>
                <a:custGeom>
                  <a:avLst/>
                  <a:gdLst>
                    <a:gd name="T0" fmla="*/ 156 w 1717"/>
                    <a:gd name="T1" fmla="*/ 12 h 1838"/>
                    <a:gd name="T2" fmla="*/ 150 w 1717"/>
                    <a:gd name="T3" fmla="*/ 0 h 1838"/>
                    <a:gd name="T4" fmla="*/ 103 w 1717"/>
                    <a:gd name="T5" fmla="*/ 21 h 1838"/>
                    <a:gd name="T6" fmla="*/ 101 w 1717"/>
                    <a:gd name="T7" fmla="*/ 37 h 1838"/>
                    <a:gd name="T8" fmla="*/ 97 w 1717"/>
                    <a:gd name="T9" fmla="*/ 43 h 1838"/>
                    <a:gd name="T10" fmla="*/ 92 w 1717"/>
                    <a:gd name="T11" fmla="*/ 49 h 1838"/>
                    <a:gd name="T12" fmla="*/ 89 w 1717"/>
                    <a:gd name="T13" fmla="*/ 61 h 1838"/>
                    <a:gd name="T14" fmla="*/ 78 w 1717"/>
                    <a:gd name="T15" fmla="*/ 87 h 1838"/>
                    <a:gd name="T16" fmla="*/ 70 w 1717"/>
                    <a:gd name="T17" fmla="*/ 119 h 1838"/>
                    <a:gd name="T18" fmla="*/ 66 w 1717"/>
                    <a:gd name="T19" fmla="*/ 140 h 1838"/>
                    <a:gd name="T20" fmla="*/ 29 w 1717"/>
                    <a:gd name="T21" fmla="*/ 140 h 1838"/>
                    <a:gd name="T22" fmla="*/ 23 w 1717"/>
                    <a:gd name="T23" fmla="*/ 144 h 1838"/>
                    <a:gd name="T24" fmla="*/ 5 w 1717"/>
                    <a:gd name="T25" fmla="*/ 144 h 1838"/>
                    <a:gd name="T26" fmla="*/ 1 w 1717"/>
                    <a:gd name="T27" fmla="*/ 153 h 1838"/>
                    <a:gd name="T28" fmla="*/ 0 w 1717"/>
                    <a:gd name="T29" fmla="*/ 162 h 1838"/>
                    <a:gd name="T30" fmla="*/ 2 w 1717"/>
                    <a:gd name="T31" fmla="*/ 171 h 1838"/>
                    <a:gd name="T32" fmla="*/ 17 w 1717"/>
                    <a:gd name="T33" fmla="*/ 174 h 1838"/>
                    <a:gd name="T34" fmla="*/ 25 w 1717"/>
                    <a:gd name="T35" fmla="*/ 186 h 1838"/>
                    <a:gd name="T36" fmla="*/ 40 w 1717"/>
                    <a:gd name="T37" fmla="*/ 190 h 1838"/>
                    <a:gd name="T38" fmla="*/ 51 w 1717"/>
                    <a:gd name="T39" fmla="*/ 190 h 1838"/>
                    <a:gd name="T40" fmla="*/ 64 w 1717"/>
                    <a:gd name="T41" fmla="*/ 193 h 1838"/>
                    <a:gd name="T42" fmla="*/ 65 w 1717"/>
                    <a:gd name="T43" fmla="*/ 199 h 1838"/>
                    <a:gd name="T44" fmla="*/ 64 w 1717"/>
                    <a:gd name="T45" fmla="*/ 211 h 1838"/>
                    <a:gd name="T46" fmla="*/ 65 w 1717"/>
                    <a:gd name="T47" fmla="*/ 219 h 1838"/>
                    <a:gd name="T48" fmla="*/ 72 w 1717"/>
                    <a:gd name="T49" fmla="*/ 220 h 1838"/>
                    <a:gd name="T50" fmla="*/ 81 w 1717"/>
                    <a:gd name="T51" fmla="*/ 221 h 1838"/>
                    <a:gd name="T52" fmla="*/ 89 w 1717"/>
                    <a:gd name="T53" fmla="*/ 229 h 1838"/>
                    <a:gd name="T54" fmla="*/ 99 w 1717"/>
                    <a:gd name="T55" fmla="*/ 229 h 1838"/>
                    <a:gd name="T56" fmla="*/ 108 w 1717"/>
                    <a:gd name="T57" fmla="*/ 228 h 1838"/>
                    <a:gd name="T58" fmla="*/ 121 w 1717"/>
                    <a:gd name="T59" fmla="*/ 224 h 1838"/>
                    <a:gd name="T60" fmla="*/ 136 w 1717"/>
                    <a:gd name="T61" fmla="*/ 225 h 1838"/>
                    <a:gd name="T62" fmla="*/ 151 w 1717"/>
                    <a:gd name="T63" fmla="*/ 230 h 1838"/>
                    <a:gd name="T64" fmla="*/ 166 w 1717"/>
                    <a:gd name="T65" fmla="*/ 227 h 1838"/>
                    <a:gd name="T66" fmla="*/ 175 w 1717"/>
                    <a:gd name="T67" fmla="*/ 215 h 1838"/>
                    <a:gd name="T68" fmla="*/ 174 w 1717"/>
                    <a:gd name="T69" fmla="*/ 202 h 1838"/>
                    <a:gd name="T70" fmla="*/ 178 w 1717"/>
                    <a:gd name="T71" fmla="*/ 186 h 1838"/>
                    <a:gd name="T72" fmla="*/ 180 w 1717"/>
                    <a:gd name="T73" fmla="*/ 165 h 1838"/>
                    <a:gd name="T74" fmla="*/ 185 w 1717"/>
                    <a:gd name="T75" fmla="*/ 145 h 1838"/>
                    <a:gd name="T76" fmla="*/ 191 w 1717"/>
                    <a:gd name="T77" fmla="*/ 116 h 1838"/>
                    <a:gd name="T78" fmla="*/ 190 w 1717"/>
                    <a:gd name="T79" fmla="*/ 87 h 1838"/>
                    <a:gd name="T80" fmla="*/ 190 w 1717"/>
                    <a:gd name="T81" fmla="*/ 61 h 1838"/>
                    <a:gd name="T82" fmla="*/ 189 w 1717"/>
                    <a:gd name="T83" fmla="*/ 43 h 1838"/>
                    <a:gd name="T84" fmla="*/ 185 w 1717"/>
                    <a:gd name="T85" fmla="*/ 35 h 1838"/>
                    <a:gd name="T86" fmla="*/ 177 w 1717"/>
                    <a:gd name="T87" fmla="*/ 29 h 1838"/>
                    <a:gd name="T88" fmla="*/ 167 w 1717"/>
                    <a:gd name="T89" fmla="*/ 18 h 1838"/>
                    <a:gd name="T90" fmla="*/ 156 w 1717"/>
                    <a:gd name="T91" fmla="*/ 12 h 1838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w 1717"/>
                    <a:gd name="T139" fmla="*/ 0 h 1838"/>
                    <a:gd name="T140" fmla="*/ 1717 w 1717"/>
                    <a:gd name="T141" fmla="*/ 1838 h 1838"/>
                  </a:gdLst>
                  <a:ahLst/>
                  <a:cxnLst>
                    <a:cxn ang="T92">
                      <a:pos x="T0" y="T1"/>
                    </a:cxn>
                    <a:cxn ang="T93">
                      <a:pos x="T2" y="T3"/>
                    </a:cxn>
                    <a:cxn ang="T94">
                      <a:pos x="T4" y="T5"/>
                    </a:cxn>
                    <a:cxn ang="T95">
                      <a:pos x="T6" y="T7"/>
                    </a:cxn>
                    <a:cxn ang="T96">
                      <a:pos x="T8" y="T9"/>
                    </a:cxn>
                    <a:cxn ang="T97">
                      <a:pos x="T10" y="T11"/>
                    </a:cxn>
                    <a:cxn ang="T98">
                      <a:pos x="T12" y="T13"/>
                    </a:cxn>
                    <a:cxn ang="T99">
                      <a:pos x="T14" y="T15"/>
                    </a:cxn>
                    <a:cxn ang="T100">
                      <a:pos x="T16" y="T17"/>
                    </a:cxn>
                    <a:cxn ang="T101">
                      <a:pos x="T18" y="T19"/>
                    </a:cxn>
                    <a:cxn ang="T102">
                      <a:pos x="T20" y="T21"/>
                    </a:cxn>
                    <a:cxn ang="T103">
                      <a:pos x="T22" y="T23"/>
                    </a:cxn>
                    <a:cxn ang="T104">
                      <a:pos x="T24" y="T25"/>
                    </a:cxn>
                    <a:cxn ang="T105">
                      <a:pos x="T26" y="T27"/>
                    </a:cxn>
                    <a:cxn ang="T106">
                      <a:pos x="T28" y="T29"/>
                    </a:cxn>
                    <a:cxn ang="T107">
                      <a:pos x="T30" y="T31"/>
                    </a:cxn>
                    <a:cxn ang="T108">
                      <a:pos x="T32" y="T33"/>
                    </a:cxn>
                    <a:cxn ang="T109">
                      <a:pos x="T34" y="T35"/>
                    </a:cxn>
                    <a:cxn ang="T110">
                      <a:pos x="T36" y="T37"/>
                    </a:cxn>
                    <a:cxn ang="T111">
                      <a:pos x="T38" y="T39"/>
                    </a:cxn>
                    <a:cxn ang="T112">
                      <a:pos x="T40" y="T41"/>
                    </a:cxn>
                    <a:cxn ang="T113">
                      <a:pos x="T42" y="T43"/>
                    </a:cxn>
                    <a:cxn ang="T114">
                      <a:pos x="T44" y="T45"/>
                    </a:cxn>
                    <a:cxn ang="T115">
                      <a:pos x="T46" y="T47"/>
                    </a:cxn>
                    <a:cxn ang="T116">
                      <a:pos x="T48" y="T49"/>
                    </a:cxn>
                    <a:cxn ang="T117">
                      <a:pos x="T50" y="T51"/>
                    </a:cxn>
                    <a:cxn ang="T118">
                      <a:pos x="T52" y="T53"/>
                    </a:cxn>
                    <a:cxn ang="T119">
                      <a:pos x="T54" y="T55"/>
                    </a:cxn>
                    <a:cxn ang="T120">
                      <a:pos x="T56" y="T57"/>
                    </a:cxn>
                    <a:cxn ang="T121">
                      <a:pos x="T58" y="T59"/>
                    </a:cxn>
                    <a:cxn ang="T122">
                      <a:pos x="T60" y="T61"/>
                    </a:cxn>
                    <a:cxn ang="T123">
                      <a:pos x="T62" y="T63"/>
                    </a:cxn>
                    <a:cxn ang="T124">
                      <a:pos x="T64" y="T65"/>
                    </a:cxn>
                    <a:cxn ang="T125">
                      <a:pos x="T66" y="T67"/>
                    </a:cxn>
                    <a:cxn ang="T126">
                      <a:pos x="T68" y="T69"/>
                    </a:cxn>
                    <a:cxn ang="T127">
                      <a:pos x="T70" y="T71"/>
                    </a:cxn>
                    <a:cxn ang="T128">
                      <a:pos x="T72" y="T73"/>
                    </a:cxn>
                    <a:cxn ang="T129">
                      <a:pos x="T74" y="T75"/>
                    </a:cxn>
                    <a:cxn ang="T130">
                      <a:pos x="T76" y="T77"/>
                    </a:cxn>
                    <a:cxn ang="T131">
                      <a:pos x="T78" y="T79"/>
                    </a:cxn>
                    <a:cxn ang="T132">
                      <a:pos x="T80" y="T81"/>
                    </a:cxn>
                    <a:cxn ang="T133">
                      <a:pos x="T82" y="T83"/>
                    </a:cxn>
                    <a:cxn ang="T134">
                      <a:pos x="T84" y="T85"/>
                    </a:cxn>
                    <a:cxn ang="T135">
                      <a:pos x="T86" y="T87"/>
                    </a:cxn>
                    <a:cxn ang="T136">
                      <a:pos x="T88" y="T89"/>
                    </a:cxn>
                    <a:cxn ang="T137">
                      <a:pos x="T90" y="T91"/>
                    </a:cxn>
                  </a:cxnLst>
                  <a:rect l="T138" t="T139" r="T140" b="T141"/>
                  <a:pathLst>
                    <a:path w="1717" h="1838">
                      <a:moveTo>
                        <a:pt x="1399" y="96"/>
                      </a:moveTo>
                      <a:lnTo>
                        <a:pt x="1345" y="0"/>
                      </a:lnTo>
                      <a:lnTo>
                        <a:pt x="927" y="167"/>
                      </a:lnTo>
                      <a:lnTo>
                        <a:pt x="908" y="296"/>
                      </a:lnTo>
                      <a:lnTo>
                        <a:pt x="874" y="340"/>
                      </a:lnTo>
                      <a:lnTo>
                        <a:pt x="826" y="392"/>
                      </a:lnTo>
                      <a:lnTo>
                        <a:pt x="799" y="484"/>
                      </a:lnTo>
                      <a:lnTo>
                        <a:pt x="705" y="695"/>
                      </a:lnTo>
                      <a:lnTo>
                        <a:pt x="630" y="948"/>
                      </a:lnTo>
                      <a:lnTo>
                        <a:pt x="596" y="1116"/>
                      </a:lnTo>
                      <a:lnTo>
                        <a:pt x="259" y="1122"/>
                      </a:lnTo>
                      <a:lnTo>
                        <a:pt x="205" y="1154"/>
                      </a:lnTo>
                      <a:lnTo>
                        <a:pt x="49" y="1154"/>
                      </a:lnTo>
                      <a:lnTo>
                        <a:pt x="6" y="1220"/>
                      </a:lnTo>
                      <a:lnTo>
                        <a:pt x="0" y="1297"/>
                      </a:lnTo>
                      <a:lnTo>
                        <a:pt x="15" y="1367"/>
                      </a:lnTo>
                      <a:lnTo>
                        <a:pt x="157" y="1393"/>
                      </a:lnTo>
                      <a:lnTo>
                        <a:pt x="225" y="1489"/>
                      </a:lnTo>
                      <a:lnTo>
                        <a:pt x="359" y="1522"/>
                      </a:lnTo>
                      <a:lnTo>
                        <a:pt x="459" y="1522"/>
                      </a:lnTo>
                      <a:lnTo>
                        <a:pt x="575" y="1542"/>
                      </a:lnTo>
                      <a:lnTo>
                        <a:pt x="581" y="1588"/>
                      </a:lnTo>
                      <a:lnTo>
                        <a:pt x="575" y="1684"/>
                      </a:lnTo>
                      <a:lnTo>
                        <a:pt x="588" y="1749"/>
                      </a:lnTo>
                      <a:lnTo>
                        <a:pt x="650" y="1756"/>
                      </a:lnTo>
                      <a:lnTo>
                        <a:pt x="724" y="1768"/>
                      </a:lnTo>
                      <a:lnTo>
                        <a:pt x="799" y="1832"/>
                      </a:lnTo>
                      <a:lnTo>
                        <a:pt x="887" y="1832"/>
                      </a:lnTo>
                      <a:lnTo>
                        <a:pt x="968" y="1824"/>
                      </a:lnTo>
                      <a:lnTo>
                        <a:pt x="1089" y="1789"/>
                      </a:lnTo>
                      <a:lnTo>
                        <a:pt x="1224" y="1801"/>
                      </a:lnTo>
                      <a:lnTo>
                        <a:pt x="1361" y="1838"/>
                      </a:lnTo>
                      <a:lnTo>
                        <a:pt x="1489" y="1812"/>
                      </a:lnTo>
                      <a:lnTo>
                        <a:pt x="1575" y="1717"/>
                      </a:lnTo>
                      <a:lnTo>
                        <a:pt x="1568" y="1612"/>
                      </a:lnTo>
                      <a:lnTo>
                        <a:pt x="1601" y="1483"/>
                      </a:lnTo>
                      <a:lnTo>
                        <a:pt x="1621" y="1315"/>
                      </a:lnTo>
                      <a:lnTo>
                        <a:pt x="1662" y="1161"/>
                      </a:lnTo>
                      <a:lnTo>
                        <a:pt x="1717" y="929"/>
                      </a:lnTo>
                      <a:lnTo>
                        <a:pt x="1708" y="695"/>
                      </a:lnTo>
                      <a:lnTo>
                        <a:pt x="1708" y="490"/>
                      </a:lnTo>
                      <a:lnTo>
                        <a:pt x="1696" y="346"/>
                      </a:lnTo>
                      <a:lnTo>
                        <a:pt x="1662" y="283"/>
                      </a:lnTo>
                      <a:lnTo>
                        <a:pt x="1587" y="231"/>
                      </a:lnTo>
                      <a:lnTo>
                        <a:pt x="1500" y="146"/>
                      </a:lnTo>
                      <a:lnTo>
                        <a:pt x="1399" y="96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58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25" name="Freeform 279"/>
                <p:cNvSpPr>
                  <a:spLocks/>
                </p:cNvSpPr>
                <p:nvPr/>
              </p:nvSpPr>
              <p:spPr bwMode="auto">
                <a:xfrm>
                  <a:off x="5467" y="1451"/>
                  <a:ext cx="121" cy="215"/>
                </a:xfrm>
                <a:custGeom>
                  <a:avLst/>
                  <a:gdLst>
                    <a:gd name="T0" fmla="*/ 16 w 1085"/>
                    <a:gd name="T1" fmla="*/ 178 h 1713"/>
                    <a:gd name="T2" fmla="*/ 44 w 1085"/>
                    <a:gd name="T3" fmla="*/ 175 h 1713"/>
                    <a:gd name="T4" fmla="*/ 68 w 1085"/>
                    <a:gd name="T5" fmla="*/ 167 h 1713"/>
                    <a:gd name="T6" fmla="*/ 78 w 1085"/>
                    <a:gd name="T7" fmla="*/ 148 h 1713"/>
                    <a:gd name="T8" fmla="*/ 75 w 1085"/>
                    <a:gd name="T9" fmla="*/ 135 h 1713"/>
                    <a:gd name="T10" fmla="*/ 94 w 1085"/>
                    <a:gd name="T11" fmla="*/ 108 h 1713"/>
                    <a:gd name="T12" fmla="*/ 77 w 1085"/>
                    <a:gd name="T13" fmla="*/ 120 h 1713"/>
                    <a:gd name="T14" fmla="*/ 86 w 1085"/>
                    <a:gd name="T15" fmla="*/ 95 h 1713"/>
                    <a:gd name="T16" fmla="*/ 101 w 1085"/>
                    <a:gd name="T17" fmla="*/ 64 h 1713"/>
                    <a:gd name="T18" fmla="*/ 78 w 1085"/>
                    <a:gd name="T19" fmla="*/ 90 h 1713"/>
                    <a:gd name="T20" fmla="*/ 75 w 1085"/>
                    <a:gd name="T21" fmla="*/ 49 h 1713"/>
                    <a:gd name="T22" fmla="*/ 64 w 1085"/>
                    <a:gd name="T23" fmla="*/ 34 h 1713"/>
                    <a:gd name="T24" fmla="*/ 48 w 1085"/>
                    <a:gd name="T25" fmla="*/ 27 h 1713"/>
                    <a:gd name="T26" fmla="*/ 79 w 1085"/>
                    <a:gd name="T27" fmla="*/ 16 h 1713"/>
                    <a:gd name="T28" fmla="*/ 93 w 1085"/>
                    <a:gd name="T29" fmla="*/ 29 h 1713"/>
                    <a:gd name="T30" fmla="*/ 84 w 1085"/>
                    <a:gd name="T31" fmla="*/ 16 h 1713"/>
                    <a:gd name="T32" fmla="*/ 67 w 1085"/>
                    <a:gd name="T33" fmla="*/ 11 h 1713"/>
                    <a:gd name="T34" fmla="*/ 79 w 1085"/>
                    <a:gd name="T35" fmla="*/ 6 h 1713"/>
                    <a:gd name="T36" fmla="*/ 90 w 1085"/>
                    <a:gd name="T37" fmla="*/ 0 h 1713"/>
                    <a:gd name="T38" fmla="*/ 104 w 1085"/>
                    <a:gd name="T39" fmla="*/ 12 h 1713"/>
                    <a:gd name="T40" fmla="*/ 116 w 1085"/>
                    <a:gd name="T41" fmla="*/ 23 h 1713"/>
                    <a:gd name="T42" fmla="*/ 121 w 1085"/>
                    <a:gd name="T43" fmla="*/ 43 h 1713"/>
                    <a:gd name="T44" fmla="*/ 120 w 1085"/>
                    <a:gd name="T45" fmla="*/ 81 h 1713"/>
                    <a:gd name="T46" fmla="*/ 116 w 1085"/>
                    <a:gd name="T47" fmla="*/ 126 h 1713"/>
                    <a:gd name="T48" fmla="*/ 109 w 1085"/>
                    <a:gd name="T49" fmla="*/ 169 h 1713"/>
                    <a:gd name="T50" fmla="*/ 106 w 1085"/>
                    <a:gd name="T51" fmla="*/ 197 h 1713"/>
                    <a:gd name="T52" fmla="*/ 99 w 1085"/>
                    <a:gd name="T53" fmla="*/ 209 h 1713"/>
                    <a:gd name="T54" fmla="*/ 84 w 1085"/>
                    <a:gd name="T55" fmla="*/ 215 h 1713"/>
                    <a:gd name="T56" fmla="*/ 73 w 1085"/>
                    <a:gd name="T57" fmla="*/ 212 h 1713"/>
                    <a:gd name="T58" fmla="*/ 65 w 1085"/>
                    <a:gd name="T59" fmla="*/ 201 h 1713"/>
                    <a:gd name="T60" fmla="*/ 62 w 1085"/>
                    <a:gd name="T61" fmla="*/ 197 h 1713"/>
                    <a:gd name="T62" fmla="*/ 49 w 1085"/>
                    <a:gd name="T63" fmla="*/ 209 h 1713"/>
                    <a:gd name="T64" fmla="*/ 33 w 1085"/>
                    <a:gd name="T65" fmla="*/ 213 h 1713"/>
                    <a:gd name="T66" fmla="*/ 20 w 1085"/>
                    <a:gd name="T67" fmla="*/ 210 h 1713"/>
                    <a:gd name="T68" fmla="*/ 29 w 1085"/>
                    <a:gd name="T69" fmla="*/ 202 h 1713"/>
                    <a:gd name="T70" fmla="*/ 42 w 1085"/>
                    <a:gd name="T71" fmla="*/ 186 h 1713"/>
                    <a:gd name="T72" fmla="*/ 21 w 1085"/>
                    <a:gd name="T73" fmla="*/ 199 h 1713"/>
                    <a:gd name="T74" fmla="*/ 4 w 1085"/>
                    <a:gd name="T75" fmla="*/ 205 h 1713"/>
                    <a:gd name="T76" fmla="*/ 0 w 1085"/>
                    <a:gd name="T77" fmla="*/ 197 h 1713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085"/>
                    <a:gd name="T118" fmla="*/ 0 h 1713"/>
                    <a:gd name="T119" fmla="*/ 1085 w 1085"/>
                    <a:gd name="T120" fmla="*/ 1713 h 1713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085" h="1713">
                      <a:moveTo>
                        <a:pt x="0" y="1437"/>
                      </a:moveTo>
                      <a:lnTo>
                        <a:pt x="142" y="1417"/>
                      </a:lnTo>
                      <a:lnTo>
                        <a:pt x="263" y="1411"/>
                      </a:lnTo>
                      <a:lnTo>
                        <a:pt x="397" y="1398"/>
                      </a:lnTo>
                      <a:lnTo>
                        <a:pt x="546" y="1378"/>
                      </a:lnTo>
                      <a:lnTo>
                        <a:pt x="614" y="1334"/>
                      </a:lnTo>
                      <a:lnTo>
                        <a:pt x="796" y="1116"/>
                      </a:lnTo>
                      <a:lnTo>
                        <a:pt x="702" y="1178"/>
                      </a:lnTo>
                      <a:lnTo>
                        <a:pt x="640" y="1231"/>
                      </a:lnTo>
                      <a:lnTo>
                        <a:pt x="675" y="1077"/>
                      </a:lnTo>
                      <a:lnTo>
                        <a:pt x="742" y="1018"/>
                      </a:lnTo>
                      <a:lnTo>
                        <a:pt x="842" y="858"/>
                      </a:lnTo>
                      <a:lnTo>
                        <a:pt x="749" y="934"/>
                      </a:lnTo>
                      <a:lnTo>
                        <a:pt x="687" y="954"/>
                      </a:lnTo>
                      <a:lnTo>
                        <a:pt x="702" y="844"/>
                      </a:lnTo>
                      <a:lnTo>
                        <a:pt x="768" y="760"/>
                      </a:lnTo>
                      <a:lnTo>
                        <a:pt x="836" y="696"/>
                      </a:lnTo>
                      <a:lnTo>
                        <a:pt x="904" y="509"/>
                      </a:lnTo>
                      <a:lnTo>
                        <a:pt x="775" y="664"/>
                      </a:lnTo>
                      <a:lnTo>
                        <a:pt x="702" y="721"/>
                      </a:lnTo>
                      <a:lnTo>
                        <a:pt x="693" y="483"/>
                      </a:lnTo>
                      <a:lnTo>
                        <a:pt x="675" y="388"/>
                      </a:lnTo>
                      <a:lnTo>
                        <a:pt x="634" y="342"/>
                      </a:lnTo>
                      <a:lnTo>
                        <a:pt x="573" y="270"/>
                      </a:lnTo>
                      <a:lnTo>
                        <a:pt x="477" y="237"/>
                      </a:lnTo>
                      <a:lnTo>
                        <a:pt x="431" y="219"/>
                      </a:lnTo>
                      <a:lnTo>
                        <a:pt x="565" y="96"/>
                      </a:lnTo>
                      <a:lnTo>
                        <a:pt x="708" y="129"/>
                      </a:lnTo>
                      <a:lnTo>
                        <a:pt x="803" y="180"/>
                      </a:lnTo>
                      <a:lnTo>
                        <a:pt x="836" y="231"/>
                      </a:lnTo>
                      <a:lnTo>
                        <a:pt x="809" y="154"/>
                      </a:lnTo>
                      <a:lnTo>
                        <a:pt x="755" y="129"/>
                      </a:lnTo>
                      <a:lnTo>
                        <a:pt x="668" y="96"/>
                      </a:lnTo>
                      <a:lnTo>
                        <a:pt x="600" y="84"/>
                      </a:lnTo>
                      <a:lnTo>
                        <a:pt x="640" y="63"/>
                      </a:lnTo>
                      <a:lnTo>
                        <a:pt x="708" y="45"/>
                      </a:lnTo>
                      <a:lnTo>
                        <a:pt x="768" y="25"/>
                      </a:lnTo>
                      <a:lnTo>
                        <a:pt x="803" y="0"/>
                      </a:lnTo>
                      <a:lnTo>
                        <a:pt x="883" y="51"/>
                      </a:lnTo>
                      <a:lnTo>
                        <a:pt x="930" y="96"/>
                      </a:lnTo>
                      <a:lnTo>
                        <a:pt x="977" y="154"/>
                      </a:lnTo>
                      <a:lnTo>
                        <a:pt x="1044" y="187"/>
                      </a:lnTo>
                      <a:lnTo>
                        <a:pt x="1058" y="246"/>
                      </a:lnTo>
                      <a:lnTo>
                        <a:pt x="1085" y="342"/>
                      </a:lnTo>
                      <a:lnTo>
                        <a:pt x="1085" y="490"/>
                      </a:lnTo>
                      <a:lnTo>
                        <a:pt x="1079" y="643"/>
                      </a:lnTo>
                      <a:lnTo>
                        <a:pt x="1072" y="819"/>
                      </a:lnTo>
                      <a:lnTo>
                        <a:pt x="1038" y="1000"/>
                      </a:lnTo>
                      <a:lnTo>
                        <a:pt x="997" y="1187"/>
                      </a:lnTo>
                      <a:lnTo>
                        <a:pt x="977" y="1348"/>
                      </a:lnTo>
                      <a:lnTo>
                        <a:pt x="944" y="1463"/>
                      </a:lnTo>
                      <a:lnTo>
                        <a:pt x="951" y="1566"/>
                      </a:lnTo>
                      <a:lnTo>
                        <a:pt x="936" y="1625"/>
                      </a:lnTo>
                      <a:lnTo>
                        <a:pt x="889" y="1669"/>
                      </a:lnTo>
                      <a:lnTo>
                        <a:pt x="829" y="1707"/>
                      </a:lnTo>
                      <a:lnTo>
                        <a:pt x="749" y="1713"/>
                      </a:lnTo>
                      <a:lnTo>
                        <a:pt x="708" y="1694"/>
                      </a:lnTo>
                      <a:lnTo>
                        <a:pt x="655" y="1690"/>
                      </a:lnTo>
                      <a:lnTo>
                        <a:pt x="525" y="1664"/>
                      </a:lnTo>
                      <a:lnTo>
                        <a:pt x="580" y="1599"/>
                      </a:lnTo>
                      <a:lnTo>
                        <a:pt x="640" y="1507"/>
                      </a:lnTo>
                      <a:lnTo>
                        <a:pt x="552" y="1573"/>
                      </a:lnTo>
                      <a:lnTo>
                        <a:pt x="484" y="1631"/>
                      </a:lnTo>
                      <a:lnTo>
                        <a:pt x="436" y="1664"/>
                      </a:lnTo>
                      <a:lnTo>
                        <a:pt x="370" y="1694"/>
                      </a:lnTo>
                      <a:lnTo>
                        <a:pt x="296" y="1694"/>
                      </a:lnTo>
                      <a:lnTo>
                        <a:pt x="223" y="1694"/>
                      </a:lnTo>
                      <a:lnTo>
                        <a:pt x="182" y="1677"/>
                      </a:lnTo>
                      <a:lnTo>
                        <a:pt x="163" y="1657"/>
                      </a:lnTo>
                      <a:lnTo>
                        <a:pt x="257" y="1606"/>
                      </a:lnTo>
                      <a:lnTo>
                        <a:pt x="350" y="1522"/>
                      </a:lnTo>
                      <a:lnTo>
                        <a:pt x="377" y="1483"/>
                      </a:lnTo>
                      <a:lnTo>
                        <a:pt x="303" y="1501"/>
                      </a:lnTo>
                      <a:lnTo>
                        <a:pt x="189" y="1585"/>
                      </a:lnTo>
                      <a:lnTo>
                        <a:pt x="142" y="1625"/>
                      </a:lnTo>
                      <a:lnTo>
                        <a:pt x="34" y="1631"/>
                      </a:lnTo>
                      <a:lnTo>
                        <a:pt x="0" y="1612"/>
                      </a:lnTo>
                      <a:lnTo>
                        <a:pt x="0" y="1566"/>
                      </a:lnTo>
                      <a:lnTo>
                        <a:pt x="0" y="1437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26" name="Freeform 280"/>
                <p:cNvSpPr>
                  <a:spLocks/>
                </p:cNvSpPr>
                <p:nvPr/>
              </p:nvSpPr>
              <p:spPr bwMode="auto">
                <a:xfrm>
                  <a:off x="5544" y="1558"/>
                  <a:ext cx="35" cy="99"/>
                </a:xfrm>
                <a:custGeom>
                  <a:avLst/>
                  <a:gdLst>
                    <a:gd name="T0" fmla="*/ 0 w 316"/>
                    <a:gd name="T1" fmla="*/ 99 h 794"/>
                    <a:gd name="T2" fmla="*/ 6 w 316"/>
                    <a:gd name="T3" fmla="*/ 96 h 794"/>
                    <a:gd name="T4" fmla="*/ 13 w 316"/>
                    <a:gd name="T5" fmla="*/ 88 h 794"/>
                    <a:gd name="T6" fmla="*/ 19 w 316"/>
                    <a:gd name="T7" fmla="*/ 73 h 794"/>
                    <a:gd name="T8" fmla="*/ 22 w 316"/>
                    <a:gd name="T9" fmla="*/ 61 h 794"/>
                    <a:gd name="T10" fmla="*/ 26 w 316"/>
                    <a:gd name="T11" fmla="*/ 47 h 794"/>
                    <a:gd name="T12" fmla="*/ 28 w 316"/>
                    <a:gd name="T13" fmla="*/ 35 h 794"/>
                    <a:gd name="T14" fmla="*/ 32 w 316"/>
                    <a:gd name="T15" fmla="*/ 15 h 794"/>
                    <a:gd name="T16" fmla="*/ 35 w 316"/>
                    <a:gd name="T17" fmla="*/ 0 h 794"/>
                    <a:gd name="T18" fmla="*/ 27 w 316"/>
                    <a:gd name="T19" fmla="*/ 29 h 794"/>
                    <a:gd name="T20" fmla="*/ 22 w 316"/>
                    <a:gd name="T21" fmla="*/ 51 h 794"/>
                    <a:gd name="T22" fmla="*/ 15 w 316"/>
                    <a:gd name="T23" fmla="*/ 67 h 794"/>
                    <a:gd name="T24" fmla="*/ 5 w 316"/>
                    <a:gd name="T25" fmla="*/ 83 h 794"/>
                    <a:gd name="T26" fmla="*/ 0 w 316"/>
                    <a:gd name="T27" fmla="*/ 99 h 794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w 316"/>
                    <a:gd name="T43" fmla="*/ 0 h 794"/>
                    <a:gd name="T44" fmla="*/ 316 w 316"/>
                    <a:gd name="T45" fmla="*/ 794 h 794"/>
                  </a:gdLst>
                  <a:ahLst/>
                  <a:cxnLst>
                    <a:cxn ang="T28">
                      <a:pos x="T0" y="T1"/>
                    </a:cxn>
                    <a:cxn ang="T29">
                      <a:pos x="T2" y="T3"/>
                    </a:cxn>
                    <a:cxn ang="T30">
                      <a:pos x="T4" y="T5"/>
                    </a:cxn>
                    <a:cxn ang="T31">
                      <a:pos x="T6" y="T7"/>
                    </a:cxn>
                    <a:cxn ang="T32">
                      <a:pos x="T8" y="T9"/>
                    </a:cxn>
                    <a:cxn ang="T33">
                      <a:pos x="T10" y="T11"/>
                    </a:cxn>
                    <a:cxn ang="T34">
                      <a:pos x="T12" y="T13"/>
                    </a:cxn>
                    <a:cxn ang="T35">
                      <a:pos x="T14" y="T15"/>
                    </a:cxn>
                    <a:cxn ang="T36">
                      <a:pos x="T16" y="T17"/>
                    </a:cxn>
                    <a:cxn ang="T37">
                      <a:pos x="T18" y="T19"/>
                    </a:cxn>
                    <a:cxn ang="T38">
                      <a:pos x="T20" y="T21"/>
                    </a:cxn>
                    <a:cxn ang="T39">
                      <a:pos x="T22" y="T23"/>
                    </a:cxn>
                    <a:cxn ang="T40">
                      <a:pos x="T24" y="T25"/>
                    </a:cxn>
                    <a:cxn ang="T41">
                      <a:pos x="T26" y="T27"/>
                    </a:cxn>
                  </a:cxnLst>
                  <a:rect l="T42" t="T43" r="T44" b="T45"/>
                  <a:pathLst>
                    <a:path w="316" h="794">
                      <a:moveTo>
                        <a:pt x="0" y="794"/>
                      </a:moveTo>
                      <a:lnTo>
                        <a:pt x="55" y="767"/>
                      </a:lnTo>
                      <a:lnTo>
                        <a:pt x="115" y="704"/>
                      </a:lnTo>
                      <a:lnTo>
                        <a:pt x="168" y="587"/>
                      </a:lnTo>
                      <a:lnTo>
                        <a:pt x="196" y="489"/>
                      </a:lnTo>
                      <a:lnTo>
                        <a:pt x="236" y="380"/>
                      </a:lnTo>
                      <a:lnTo>
                        <a:pt x="256" y="277"/>
                      </a:lnTo>
                      <a:lnTo>
                        <a:pt x="289" y="117"/>
                      </a:lnTo>
                      <a:lnTo>
                        <a:pt x="316" y="0"/>
                      </a:lnTo>
                      <a:lnTo>
                        <a:pt x="248" y="232"/>
                      </a:lnTo>
                      <a:lnTo>
                        <a:pt x="196" y="412"/>
                      </a:lnTo>
                      <a:lnTo>
                        <a:pt x="136" y="535"/>
                      </a:lnTo>
                      <a:lnTo>
                        <a:pt x="41" y="665"/>
                      </a:lnTo>
                      <a:lnTo>
                        <a:pt x="0" y="794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27" name="Freeform 281"/>
                <p:cNvSpPr>
                  <a:spLocks/>
                </p:cNvSpPr>
                <p:nvPr/>
              </p:nvSpPr>
              <p:spPr bwMode="auto">
                <a:xfrm>
                  <a:off x="5403" y="1478"/>
                  <a:ext cx="140" cy="149"/>
                </a:xfrm>
                <a:custGeom>
                  <a:avLst/>
                  <a:gdLst>
                    <a:gd name="T0" fmla="*/ 98 w 1254"/>
                    <a:gd name="T1" fmla="*/ 6 h 1192"/>
                    <a:gd name="T2" fmla="*/ 86 w 1254"/>
                    <a:gd name="T3" fmla="*/ 27 h 1192"/>
                    <a:gd name="T4" fmla="*/ 88 w 1254"/>
                    <a:gd name="T5" fmla="*/ 49 h 1192"/>
                    <a:gd name="T6" fmla="*/ 87 w 1254"/>
                    <a:gd name="T7" fmla="*/ 73 h 1192"/>
                    <a:gd name="T8" fmla="*/ 87 w 1254"/>
                    <a:gd name="T9" fmla="*/ 80 h 1192"/>
                    <a:gd name="T10" fmla="*/ 88 w 1254"/>
                    <a:gd name="T11" fmla="*/ 88 h 1192"/>
                    <a:gd name="T12" fmla="*/ 82 w 1254"/>
                    <a:gd name="T13" fmla="*/ 93 h 1192"/>
                    <a:gd name="T14" fmla="*/ 77 w 1254"/>
                    <a:gd name="T15" fmla="*/ 100 h 1192"/>
                    <a:gd name="T16" fmla="*/ 68 w 1254"/>
                    <a:gd name="T17" fmla="*/ 100 h 1192"/>
                    <a:gd name="T18" fmla="*/ 36 w 1254"/>
                    <a:gd name="T19" fmla="*/ 102 h 1192"/>
                    <a:gd name="T20" fmla="*/ 20 w 1254"/>
                    <a:gd name="T21" fmla="*/ 106 h 1192"/>
                    <a:gd name="T22" fmla="*/ 0 w 1254"/>
                    <a:gd name="T23" fmla="*/ 112 h 1192"/>
                    <a:gd name="T24" fmla="*/ 1 w 1254"/>
                    <a:gd name="T25" fmla="*/ 129 h 1192"/>
                    <a:gd name="T26" fmla="*/ 13 w 1254"/>
                    <a:gd name="T27" fmla="*/ 125 h 1192"/>
                    <a:gd name="T28" fmla="*/ 16 w 1254"/>
                    <a:gd name="T29" fmla="*/ 117 h 1192"/>
                    <a:gd name="T30" fmla="*/ 18 w 1254"/>
                    <a:gd name="T31" fmla="*/ 132 h 1192"/>
                    <a:gd name="T32" fmla="*/ 26 w 1254"/>
                    <a:gd name="T33" fmla="*/ 143 h 1192"/>
                    <a:gd name="T34" fmla="*/ 48 w 1254"/>
                    <a:gd name="T35" fmla="*/ 148 h 1192"/>
                    <a:gd name="T36" fmla="*/ 45 w 1254"/>
                    <a:gd name="T37" fmla="*/ 140 h 1192"/>
                    <a:gd name="T38" fmla="*/ 33 w 1254"/>
                    <a:gd name="T39" fmla="*/ 125 h 1192"/>
                    <a:gd name="T40" fmla="*/ 43 w 1254"/>
                    <a:gd name="T41" fmla="*/ 119 h 1192"/>
                    <a:gd name="T42" fmla="*/ 48 w 1254"/>
                    <a:gd name="T43" fmla="*/ 133 h 1192"/>
                    <a:gd name="T44" fmla="*/ 64 w 1254"/>
                    <a:gd name="T45" fmla="*/ 147 h 1192"/>
                    <a:gd name="T46" fmla="*/ 85 w 1254"/>
                    <a:gd name="T47" fmla="*/ 147 h 1192"/>
                    <a:gd name="T48" fmla="*/ 62 w 1254"/>
                    <a:gd name="T49" fmla="*/ 130 h 1192"/>
                    <a:gd name="T50" fmla="*/ 52 w 1254"/>
                    <a:gd name="T51" fmla="*/ 119 h 1192"/>
                    <a:gd name="T52" fmla="*/ 57 w 1254"/>
                    <a:gd name="T53" fmla="*/ 113 h 1192"/>
                    <a:gd name="T54" fmla="*/ 66 w 1254"/>
                    <a:gd name="T55" fmla="*/ 125 h 1192"/>
                    <a:gd name="T56" fmla="*/ 81 w 1254"/>
                    <a:gd name="T57" fmla="*/ 137 h 1192"/>
                    <a:gd name="T58" fmla="*/ 93 w 1254"/>
                    <a:gd name="T59" fmla="*/ 144 h 1192"/>
                    <a:gd name="T60" fmla="*/ 110 w 1254"/>
                    <a:gd name="T61" fmla="*/ 146 h 1192"/>
                    <a:gd name="T62" fmla="*/ 99 w 1254"/>
                    <a:gd name="T63" fmla="*/ 137 h 1192"/>
                    <a:gd name="T64" fmla="*/ 87 w 1254"/>
                    <a:gd name="T65" fmla="*/ 125 h 1192"/>
                    <a:gd name="T66" fmla="*/ 90 w 1254"/>
                    <a:gd name="T67" fmla="*/ 119 h 1192"/>
                    <a:gd name="T68" fmla="*/ 96 w 1254"/>
                    <a:gd name="T69" fmla="*/ 130 h 1192"/>
                    <a:gd name="T70" fmla="*/ 109 w 1254"/>
                    <a:gd name="T71" fmla="*/ 140 h 1192"/>
                    <a:gd name="T72" fmla="*/ 125 w 1254"/>
                    <a:gd name="T73" fmla="*/ 141 h 1192"/>
                    <a:gd name="T74" fmla="*/ 133 w 1254"/>
                    <a:gd name="T75" fmla="*/ 127 h 1192"/>
                    <a:gd name="T76" fmla="*/ 105 w 1254"/>
                    <a:gd name="T77" fmla="*/ 122 h 1192"/>
                    <a:gd name="T78" fmla="*/ 88 w 1254"/>
                    <a:gd name="T79" fmla="*/ 111 h 1192"/>
                    <a:gd name="T80" fmla="*/ 84 w 1254"/>
                    <a:gd name="T81" fmla="*/ 102 h 1192"/>
                    <a:gd name="T82" fmla="*/ 91 w 1254"/>
                    <a:gd name="T83" fmla="*/ 106 h 1192"/>
                    <a:gd name="T84" fmla="*/ 111 w 1254"/>
                    <a:gd name="T85" fmla="*/ 120 h 1192"/>
                    <a:gd name="T86" fmla="*/ 133 w 1254"/>
                    <a:gd name="T87" fmla="*/ 127 h 1192"/>
                    <a:gd name="T88" fmla="*/ 138 w 1254"/>
                    <a:gd name="T89" fmla="*/ 98 h 1192"/>
                    <a:gd name="T90" fmla="*/ 125 w 1254"/>
                    <a:gd name="T91" fmla="*/ 95 h 1192"/>
                    <a:gd name="T92" fmla="*/ 98 w 1254"/>
                    <a:gd name="T93" fmla="*/ 97 h 1192"/>
                    <a:gd name="T94" fmla="*/ 93 w 1254"/>
                    <a:gd name="T95" fmla="*/ 92 h 1192"/>
                    <a:gd name="T96" fmla="*/ 108 w 1254"/>
                    <a:gd name="T97" fmla="*/ 94 h 1192"/>
                    <a:gd name="T98" fmla="*/ 138 w 1254"/>
                    <a:gd name="T99" fmla="*/ 88 h 1192"/>
                    <a:gd name="T100" fmla="*/ 139 w 1254"/>
                    <a:gd name="T101" fmla="*/ 62 h 1192"/>
                    <a:gd name="T102" fmla="*/ 139 w 1254"/>
                    <a:gd name="T103" fmla="*/ 34 h 1192"/>
                    <a:gd name="T104" fmla="*/ 123 w 1254"/>
                    <a:gd name="T105" fmla="*/ 19 h 1192"/>
                    <a:gd name="T106" fmla="*/ 139 w 1254"/>
                    <a:gd name="T107" fmla="*/ 26 h 1192"/>
                    <a:gd name="T108" fmla="*/ 130 w 1254"/>
                    <a:gd name="T109" fmla="*/ 9 h 1192"/>
                    <a:gd name="T110" fmla="*/ 115 w 1254"/>
                    <a:gd name="T111" fmla="*/ 0 h 1192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w 1254"/>
                    <a:gd name="T169" fmla="*/ 0 h 1192"/>
                    <a:gd name="T170" fmla="*/ 1254 w 1254"/>
                    <a:gd name="T171" fmla="*/ 1192 h 1192"/>
                  </a:gdLst>
                  <a:ahLst/>
                  <a:cxnLst>
                    <a:cxn ang="T112">
                      <a:pos x="T0" y="T1"/>
                    </a:cxn>
                    <a:cxn ang="T113">
                      <a:pos x="T2" y="T3"/>
                    </a:cxn>
                    <a:cxn ang="T114">
                      <a:pos x="T4" y="T5"/>
                    </a:cxn>
                    <a:cxn ang="T115">
                      <a:pos x="T6" y="T7"/>
                    </a:cxn>
                    <a:cxn ang="T116">
                      <a:pos x="T8" y="T9"/>
                    </a:cxn>
                    <a:cxn ang="T117">
                      <a:pos x="T10" y="T11"/>
                    </a:cxn>
                    <a:cxn ang="T118">
                      <a:pos x="T12" y="T13"/>
                    </a:cxn>
                    <a:cxn ang="T119">
                      <a:pos x="T14" y="T15"/>
                    </a:cxn>
                    <a:cxn ang="T120">
                      <a:pos x="T16" y="T17"/>
                    </a:cxn>
                    <a:cxn ang="T121">
                      <a:pos x="T18" y="T19"/>
                    </a:cxn>
                    <a:cxn ang="T122">
                      <a:pos x="T20" y="T21"/>
                    </a:cxn>
                    <a:cxn ang="T123">
                      <a:pos x="T22" y="T23"/>
                    </a:cxn>
                    <a:cxn ang="T124">
                      <a:pos x="T24" y="T25"/>
                    </a:cxn>
                    <a:cxn ang="T125">
                      <a:pos x="T26" y="T27"/>
                    </a:cxn>
                    <a:cxn ang="T126">
                      <a:pos x="T28" y="T29"/>
                    </a:cxn>
                    <a:cxn ang="T127">
                      <a:pos x="T30" y="T31"/>
                    </a:cxn>
                    <a:cxn ang="T128">
                      <a:pos x="T32" y="T33"/>
                    </a:cxn>
                    <a:cxn ang="T129">
                      <a:pos x="T34" y="T35"/>
                    </a:cxn>
                    <a:cxn ang="T130">
                      <a:pos x="T36" y="T37"/>
                    </a:cxn>
                    <a:cxn ang="T131">
                      <a:pos x="T38" y="T39"/>
                    </a:cxn>
                    <a:cxn ang="T132">
                      <a:pos x="T40" y="T41"/>
                    </a:cxn>
                    <a:cxn ang="T133">
                      <a:pos x="T42" y="T43"/>
                    </a:cxn>
                    <a:cxn ang="T134">
                      <a:pos x="T44" y="T45"/>
                    </a:cxn>
                    <a:cxn ang="T135">
                      <a:pos x="T46" y="T47"/>
                    </a:cxn>
                    <a:cxn ang="T136">
                      <a:pos x="T48" y="T49"/>
                    </a:cxn>
                    <a:cxn ang="T137">
                      <a:pos x="T50" y="T51"/>
                    </a:cxn>
                    <a:cxn ang="T138">
                      <a:pos x="T52" y="T53"/>
                    </a:cxn>
                    <a:cxn ang="T139">
                      <a:pos x="T54" y="T55"/>
                    </a:cxn>
                    <a:cxn ang="T140">
                      <a:pos x="T56" y="T57"/>
                    </a:cxn>
                    <a:cxn ang="T141">
                      <a:pos x="T58" y="T59"/>
                    </a:cxn>
                    <a:cxn ang="T142">
                      <a:pos x="T60" y="T61"/>
                    </a:cxn>
                    <a:cxn ang="T143">
                      <a:pos x="T62" y="T63"/>
                    </a:cxn>
                    <a:cxn ang="T144">
                      <a:pos x="T64" y="T65"/>
                    </a:cxn>
                    <a:cxn ang="T145">
                      <a:pos x="T66" y="T67"/>
                    </a:cxn>
                    <a:cxn ang="T146">
                      <a:pos x="T68" y="T69"/>
                    </a:cxn>
                    <a:cxn ang="T147">
                      <a:pos x="T70" y="T71"/>
                    </a:cxn>
                    <a:cxn ang="T148">
                      <a:pos x="T72" y="T73"/>
                    </a:cxn>
                    <a:cxn ang="T149">
                      <a:pos x="T74" y="T75"/>
                    </a:cxn>
                    <a:cxn ang="T150">
                      <a:pos x="T76" y="T77"/>
                    </a:cxn>
                    <a:cxn ang="T151">
                      <a:pos x="T78" y="T79"/>
                    </a:cxn>
                    <a:cxn ang="T152">
                      <a:pos x="T80" y="T81"/>
                    </a:cxn>
                    <a:cxn ang="T153">
                      <a:pos x="T82" y="T83"/>
                    </a:cxn>
                    <a:cxn ang="T154">
                      <a:pos x="T84" y="T85"/>
                    </a:cxn>
                    <a:cxn ang="T155">
                      <a:pos x="T86" y="T87"/>
                    </a:cxn>
                    <a:cxn ang="T156">
                      <a:pos x="T88" y="T89"/>
                    </a:cxn>
                    <a:cxn ang="T157">
                      <a:pos x="T90" y="T91"/>
                    </a:cxn>
                    <a:cxn ang="T158">
                      <a:pos x="T92" y="T93"/>
                    </a:cxn>
                    <a:cxn ang="T159">
                      <a:pos x="T94" y="T95"/>
                    </a:cxn>
                    <a:cxn ang="T160">
                      <a:pos x="T96" y="T97"/>
                    </a:cxn>
                    <a:cxn ang="T161">
                      <a:pos x="T98" y="T99"/>
                    </a:cxn>
                    <a:cxn ang="T162">
                      <a:pos x="T100" y="T101"/>
                    </a:cxn>
                    <a:cxn ang="T163">
                      <a:pos x="T102" y="T103"/>
                    </a:cxn>
                    <a:cxn ang="T164">
                      <a:pos x="T104" y="T105"/>
                    </a:cxn>
                    <a:cxn ang="T165">
                      <a:pos x="T106" y="T107"/>
                    </a:cxn>
                    <a:cxn ang="T166">
                      <a:pos x="T108" y="T109"/>
                    </a:cxn>
                    <a:cxn ang="T167">
                      <a:pos x="T110" y="T111"/>
                    </a:cxn>
                  </a:cxnLst>
                  <a:rect l="T168" t="T169" r="T170" b="T171"/>
                  <a:pathLst>
                    <a:path w="1254" h="1192">
                      <a:moveTo>
                        <a:pt x="1026" y="0"/>
                      </a:moveTo>
                      <a:lnTo>
                        <a:pt x="878" y="45"/>
                      </a:lnTo>
                      <a:lnTo>
                        <a:pt x="809" y="103"/>
                      </a:lnTo>
                      <a:lnTo>
                        <a:pt x="770" y="219"/>
                      </a:lnTo>
                      <a:lnTo>
                        <a:pt x="770" y="329"/>
                      </a:lnTo>
                      <a:lnTo>
                        <a:pt x="790" y="391"/>
                      </a:lnTo>
                      <a:lnTo>
                        <a:pt x="777" y="501"/>
                      </a:lnTo>
                      <a:lnTo>
                        <a:pt x="777" y="586"/>
                      </a:lnTo>
                      <a:lnTo>
                        <a:pt x="797" y="606"/>
                      </a:lnTo>
                      <a:lnTo>
                        <a:pt x="777" y="637"/>
                      </a:lnTo>
                      <a:lnTo>
                        <a:pt x="763" y="669"/>
                      </a:lnTo>
                      <a:lnTo>
                        <a:pt x="790" y="702"/>
                      </a:lnTo>
                      <a:lnTo>
                        <a:pt x="790" y="735"/>
                      </a:lnTo>
                      <a:lnTo>
                        <a:pt x="736" y="748"/>
                      </a:lnTo>
                      <a:lnTo>
                        <a:pt x="743" y="780"/>
                      </a:lnTo>
                      <a:lnTo>
                        <a:pt x="689" y="799"/>
                      </a:lnTo>
                      <a:lnTo>
                        <a:pt x="640" y="787"/>
                      </a:lnTo>
                      <a:lnTo>
                        <a:pt x="608" y="799"/>
                      </a:lnTo>
                      <a:lnTo>
                        <a:pt x="458" y="819"/>
                      </a:lnTo>
                      <a:lnTo>
                        <a:pt x="325" y="813"/>
                      </a:lnTo>
                      <a:lnTo>
                        <a:pt x="237" y="819"/>
                      </a:lnTo>
                      <a:lnTo>
                        <a:pt x="182" y="852"/>
                      </a:lnTo>
                      <a:lnTo>
                        <a:pt x="48" y="852"/>
                      </a:lnTo>
                      <a:lnTo>
                        <a:pt x="0" y="896"/>
                      </a:lnTo>
                      <a:lnTo>
                        <a:pt x="0" y="946"/>
                      </a:lnTo>
                      <a:lnTo>
                        <a:pt x="7" y="1030"/>
                      </a:lnTo>
                      <a:lnTo>
                        <a:pt x="116" y="1056"/>
                      </a:lnTo>
                      <a:lnTo>
                        <a:pt x="116" y="1003"/>
                      </a:lnTo>
                      <a:lnTo>
                        <a:pt x="123" y="959"/>
                      </a:lnTo>
                      <a:lnTo>
                        <a:pt x="143" y="940"/>
                      </a:lnTo>
                      <a:lnTo>
                        <a:pt x="150" y="991"/>
                      </a:lnTo>
                      <a:lnTo>
                        <a:pt x="157" y="1056"/>
                      </a:lnTo>
                      <a:lnTo>
                        <a:pt x="182" y="1095"/>
                      </a:lnTo>
                      <a:lnTo>
                        <a:pt x="230" y="1147"/>
                      </a:lnTo>
                      <a:lnTo>
                        <a:pt x="343" y="1172"/>
                      </a:lnTo>
                      <a:lnTo>
                        <a:pt x="431" y="1185"/>
                      </a:lnTo>
                      <a:lnTo>
                        <a:pt x="533" y="1192"/>
                      </a:lnTo>
                      <a:lnTo>
                        <a:pt x="405" y="1121"/>
                      </a:lnTo>
                      <a:lnTo>
                        <a:pt x="318" y="1056"/>
                      </a:lnTo>
                      <a:lnTo>
                        <a:pt x="298" y="1003"/>
                      </a:lnTo>
                      <a:lnTo>
                        <a:pt x="311" y="959"/>
                      </a:lnTo>
                      <a:lnTo>
                        <a:pt x="383" y="953"/>
                      </a:lnTo>
                      <a:lnTo>
                        <a:pt x="412" y="1003"/>
                      </a:lnTo>
                      <a:lnTo>
                        <a:pt x="431" y="1063"/>
                      </a:lnTo>
                      <a:lnTo>
                        <a:pt x="499" y="1126"/>
                      </a:lnTo>
                      <a:lnTo>
                        <a:pt x="574" y="1179"/>
                      </a:lnTo>
                      <a:lnTo>
                        <a:pt x="649" y="1185"/>
                      </a:lnTo>
                      <a:lnTo>
                        <a:pt x="763" y="1179"/>
                      </a:lnTo>
                      <a:lnTo>
                        <a:pt x="640" y="1088"/>
                      </a:lnTo>
                      <a:lnTo>
                        <a:pt x="553" y="1043"/>
                      </a:lnTo>
                      <a:lnTo>
                        <a:pt x="486" y="991"/>
                      </a:lnTo>
                      <a:lnTo>
                        <a:pt x="465" y="953"/>
                      </a:lnTo>
                      <a:lnTo>
                        <a:pt x="471" y="914"/>
                      </a:lnTo>
                      <a:lnTo>
                        <a:pt x="512" y="908"/>
                      </a:lnTo>
                      <a:lnTo>
                        <a:pt x="560" y="946"/>
                      </a:lnTo>
                      <a:lnTo>
                        <a:pt x="587" y="997"/>
                      </a:lnTo>
                      <a:lnTo>
                        <a:pt x="649" y="1063"/>
                      </a:lnTo>
                      <a:lnTo>
                        <a:pt x="722" y="1095"/>
                      </a:lnTo>
                      <a:lnTo>
                        <a:pt x="777" y="1126"/>
                      </a:lnTo>
                      <a:lnTo>
                        <a:pt x="837" y="1153"/>
                      </a:lnTo>
                      <a:lnTo>
                        <a:pt x="905" y="1165"/>
                      </a:lnTo>
                      <a:lnTo>
                        <a:pt x="985" y="1165"/>
                      </a:lnTo>
                      <a:lnTo>
                        <a:pt x="1063" y="1151"/>
                      </a:lnTo>
                      <a:lnTo>
                        <a:pt x="891" y="1095"/>
                      </a:lnTo>
                      <a:lnTo>
                        <a:pt x="825" y="1063"/>
                      </a:lnTo>
                      <a:lnTo>
                        <a:pt x="777" y="1003"/>
                      </a:lnTo>
                      <a:lnTo>
                        <a:pt x="770" y="953"/>
                      </a:lnTo>
                      <a:lnTo>
                        <a:pt x="809" y="953"/>
                      </a:lnTo>
                      <a:lnTo>
                        <a:pt x="831" y="997"/>
                      </a:lnTo>
                      <a:lnTo>
                        <a:pt x="864" y="1036"/>
                      </a:lnTo>
                      <a:lnTo>
                        <a:pt x="919" y="1076"/>
                      </a:lnTo>
                      <a:lnTo>
                        <a:pt x="978" y="1116"/>
                      </a:lnTo>
                      <a:lnTo>
                        <a:pt x="1058" y="1148"/>
                      </a:lnTo>
                      <a:lnTo>
                        <a:pt x="1119" y="1126"/>
                      </a:lnTo>
                      <a:lnTo>
                        <a:pt x="1147" y="1095"/>
                      </a:lnTo>
                      <a:lnTo>
                        <a:pt x="1194" y="1016"/>
                      </a:lnTo>
                      <a:lnTo>
                        <a:pt x="1106" y="997"/>
                      </a:lnTo>
                      <a:lnTo>
                        <a:pt x="940" y="979"/>
                      </a:lnTo>
                      <a:lnTo>
                        <a:pt x="837" y="934"/>
                      </a:lnTo>
                      <a:lnTo>
                        <a:pt x="784" y="890"/>
                      </a:lnTo>
                      <a:lnTo>
                        <a:pt x="763" y="837"/>
                      </a:lnTo>
                      <a:lnTo>
                        <a:pt x="756" y="813"/>
                      </a:lnTo>
                      <a:lnTo>
                        <a:pt x="784" y="813"/>
                      </a:lnTo>
                      <a:lnTo>
                        <a:pt x="818" y="852"/>
                      </a:lnTo>
                      <a:lnTo>
                        <a:pt x="871" y="920"/>
                      </a:lnTo>
                      <a:lnTo>
                        <a:pt x="991" y="959"/>
                      </a:lnTo>
                      <a:lnTo>
                        <a:pt x="1106" y="993"/>
                      </a:lnTo>
                      <a:lnTo>
                        <a:pt x="1194" y="1016"/>
                      </a:lnTo>
                      <a:lnTo>
                        <a:pt x="1229" y="883"/>
                      </a:lnTo>
                      <a:lnTo>
                        <a:pt x="1235" y="787"/>
                      </a:lnTo>
                      <a:lnTo>
                        <a:pt x="1235" y="701"/>
                      </a:lnTo>
                      <a:lnTo>
                        <a:pt x="1119" y="760"/>
                      </a:lnTo>
                      <a:lnTo>
                        <a:pt x="985" y="787"/>
                      </a:lnTo>
                      <a:lnTo>
                        <a:pt x="878" y="780"/>
                      </a:lnTo>
                      <a:lnTo>
                        <a:pt x="850" y="768"/>
                      </a:lnTo>
                      <a:lnTo>
                        <a:pt x="837" y="735"/>
                      </a:lnTo>
                      <a:lnTo>
                        <a:pt x="899" y="735"/>
                      </a:lnTo>
                      <a:lnTo>
                        <a:pt x="964" y="754"/>
                      </a:lnTo>
                      <a:lnTo>
                        <a:pt x="1123" y="760"/>
                      </a:lnTo>
                      <a:lnTo>
                        <a:pt x="1235" y="702"/>
                      </a:lnTo>
                      <a:lnTo>
                        <a:pt x="1242" y="579"/>
                      </a:lnTo>
                      <a:lnTo>
                        <a:pt x="1249" y="496"/>
                      </a:lnTo>
                      <a:lnTo>
                        <a:pt x="1254" y="411"/>
                      </a:lnTo>
                      <a:lnTo>
                        <a:pt x="1242" y="271"/>
                      </a:lnTo>
                      <a:lnTo>
                        <a:pt x="1208" y="219"/>
                      </a:lnTo>
                      <a:lnTo>
                        <a:pt x="1106" y="156"/>
                      </a:lnTo>
                      <a:lnTo>
                        <a:pt x="1139" y="162"/>
                      </a:lnTo>
                      <a:lnTo>
                        <a:pt x="1242" y="206"/>
                      </a:lnTo>
                      <a:lnTo>
                        <a:pt x="1201" y="116"/>
                      </a:lnTo>
                      <a:lnTo>
                        <a:pt x="1167" y="70"/>
                      </a:lnTo>
                      <a:lnTo>
                        <a:pt x="1139" y="39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28" name="Freeform 282"/>
                <p:cNvSpPr>
                  <a:spLocks/>
                </p:cNvSpPr>
                <p:nvPr/>
              </p:nvSpPr>
              <p:spPr bwMode="auto">
                <a:xfrm>
                  <a:off x="5498" y="1534"/>
                  <a:ext cx="35" cy="33"/>
                </a:xfrm>
                <a:custGeom>
                  <a:avLst/>
                  <a:gdLst>
                    <a:gd name="T0" fmla="*/ 0 w 315"/>
                    <a:gd name="T1" fmla="*/ 0 h 270"/>
                    <a:gd name="T2" fmla="*/ 0 w 315"/>
                    <a:gd name="T3" fmla="*/ 3 h 270"/>
                    <a:gd name="T4" fmla="*/ 4 w 315"/>
                    <a:gd name="T5" fmla="*/ 9 h 270"/>
                    <a:gd name="T6" fmla="*/ 9 w 315"/>
                    <a:gd name="T7" fmla="*/ 12 h 270"/>
                    <a:gd name="T8" fmla="*/ 18 w 315"/>
                    <a:gd name="T9" fmla="*/ 20 h 270"/>
                    <a:gd name="T10" fmla="*/ 22 w 315"/>
                    <a:gd name="T11" fmla="*/ 23 h 270"/>
                    <a:gd name="T12" fmla="*/ 31 w 315"/>
                    <a:gd name="T13" fmla="*/ 30 h 270"/>
                    <a:gd name="T14" fmla="*/ 21 w 315"/>
                    <a:gd name="T15" fmla="*/ 27 h 270"/>
                    <a:gd name="T16" fmla="*/ 11 w 315"/>
                    <a:gd name="T17" fmla="*/ 24 h 270"/>
                    <a:gd name="T18" fmla="*/ 2 w 315"/>
                    <a:gd name="T19" fmla="*/ 23 h 270"/>
                    <a:gd name="T20" fmla="*/ 3 w 315"/>
                    <a:gd name="T21" fmla="*/ 26 h 270"/>
                    <a:gd name="T22" fmla="*/ 18 w 315"/>
                    <a:gd name="T23" fmla="*/ 29 h 270"/>
                    <a:gd name="T24" fmla="*/ 26 w 315"/>
                    <a:gd name="T25" fmla="*/ 32 h 270"/>
                    <a:gd name="T26" fmla="*/ 31 w 315"/>
                    <a:gd name="T27" fmla="*/ 33 h 270"/>
                    <a:gd name="T28" fmla="*/ 35 w 315"/>
                    <a:gd name="T29" fmla="*/ 32 h 270"/>
                    <a:gd name="T30" fmla="*/ 35 w 315"/>
                    <a:gd name="T31" fmla="*/ 28 h 270"/>
                    <a:gd name="T32" fmla="*/ 32 w 315"/>
                    <a:gd name="T33" fmla="*/ 25 h 270"/>
                    <a:gd name="T34" fmla="*/ 28 w 315"/>
                    <a:gd name="T35" fmla="*/ 20 h 270"/>
                    <a:gd name="T36" fmla="*/ 22 w 315"/>
                    <a:gd name="T37" fmla="*/ 14 h 270"/>
                    <a:gd name="T38" fmla="*/ 17 w 315"/>
                    <a:gd name="T39" fmla="*/ 7 h 270"/>
                    <a:gd name="T40" fmla="*/ 11 w 315"/>
                    <a:gd name="T41" fmla="*/ 2 h 270"/>
                    <a:gd name="T42" fmla="*/ 4 w 315"/>
                    <a:gd name="T43" fmla="*/ 0 h 270"/>
                    <a:gd name="T44" fmla="*/ 0 w 315"/>
                    <a:gd name="T45" fmla="*/ 0 h 270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60000 65536"/>
                    <a:gd name="T67" fmla="*/ 0 60000 65536"/>
                    <a:gd name="T68" fmla="*/ 0 60000 65536"/>
                    <a:gd name="T69" fmla="*/ 0 w 315"/>
                    <a:gd name="T70" fmla="*/ 0 h 270"/>
                    <a:gd name="T71" fmla="*/ 315 w 315"/>
                    <a:gd name="T72" fmla="*/ 270 h 270"/>
                  </a:gdLst>
                  <a:ahLst/>
                  <a:cxnLst>
                    <a:cxn ang="T46">
                      <a:pos x="T0" y="T1"/>
                    </a:cxn>
                    <a:cxn ang="T47">
                      <a:pos x="T2" y="T3"/>
                    </a:cxn>
                    <a:cxn ang="T48">
                      <a:pos x="T4" y="T5"/>
                    </a:cxn>
                    <a:cxn ang="T49">
                      <a:pos x="T6" y="T7"/>
                    </a:cxn>
                    <a:cxn ang="T50">
                      <a:pos x="T8" y="T9"/>
                    </a:cxn>
                    <a:cxn ang="T51">
                      <a:pos x="T10" y="T11"/>
                    </a:cxn>
                    <a:cxn ang="T52">
                      <a:pos x="T12" y="T13"/>
                    </a:cxn>
                    <a:cxn ang="T53">
                      <a:pos x="T14" y="T15"/>
                    </a:cxn>
                    <a:cxn ang="T54">
                      <a:pos x="T16" y="T17"/>
                    </a:cxn>
                    <a:cxn ang="T55">
                      <a:pos x="T18" y="T19"/>
                    </a:cxn>
                    <a:cxn ang="T56">
                      <a:pos x="T20" y="T21"/>
                    </a:cxn>
                    <a:cxn ang="T57">
                      <a:pos x="T22" y="T23"/>
                    </a:cxn>
                    <a:cxn ang="T58">
                      <a:pos x="T24" y="T25"/>
                    </a:cxn>
                    <a:cxn ang="T59">
                      <a:pos x="T26" y="T27"/>
                    </a:cxn>
                    <a:cxn ang="T60">
                      <a:pos x="T28" y="T29"/>
                    </a:cxn>
                    <a:cxn ang="T61">
                      <a:pos x="T30" y="T31"/>
                    </a:cxn>
                    <a:cxn ang="T62">
                      <a:pos x="T32" y="T33"/>
                    </a:cxn>
                    <a:cxn ang="T63">
                      <a:pos x="T34" y="T35"/>
                    </a:cxn>
                    <a:cxn ang="T64">
                      <a:pos x="T36" y="T37"/>
                    </a:cxn>
                    <a:cxn ang="T65">
                      <a:pos x="T38" y="T39"/>
                    </a:cxn>
                    <a:cxn ang="T66">
                      <a:pos x="T40" y="T41"/>
                    </a:cxn>
                    <a:cxn ang="T67">
                      <a:pos x="T42" y="T43"/>
                    </a:cxn>
                    <a:cxn ang="T68">
                      <a:pos x="T44" y="T45"/>
                    </a:cxn>
                  </a:cxnLst>
                  <a:rect l="T69" t="T70" r="T71" b="T72"/>
                  <a:pathLst>
                    <a:path w="315" h="270">
                      <a:moveTo>
                        <a:pt x="0" y="0"/>
                      </a:moveTo>
                      <a:lnTo>
                        <a:pt x="0" y="21"/>
                      </a:lnTo>
                      <a:lnTo>
                        <a:pt x="40" y="73"/>
                      </a:lnTo>
                      <a:lnTo>
                        <a:pt x="80" y="102"/>
                      </a:lnTo>
                      <a:lnTo>
                        <a:pt x="163" y="162"/>
                      </a:lnTo>
                      <a:lnTo>
                        <a:pt x="197" y="187"/>
                      </a:lnTo>
                      <a:lnTo>
                        <a:pt x="278" y="245"/>
                      </a:lnTo>
                      <a:lnTo>
                        <a:pt x="190" y="219"/>
                      </a:lnTo>
                      <a:lnTo>
                        <a:pt x="103" y="193"/>
                      </a:lnTo>
                      <a:lnTo>
                        <a:pt x="17" y="187"/>
                      </a:lnTo>
                      <a:lnTo>
                        <a:pt x="24" y="213"/>
                      </a:lnTo>
                      <a:lnTo>
                        <a:pt x="163" y="237"/>
                      </a:lnTo>
                      <a:lnTo>
                        <a:pt x="237" y="263"/>
                      </a:lnTo>
                      <a:lnTo>
                        <a:pt x="278" y="270"/>
                      </a:lnTo>
                      <a:lnTo>
                        <a:pt x="312" y="259"/>
                      </a:lnTo>
                      <a:lnTo>
                        <a:pt x="315" y="227"/>
                      </a:lnTo>
                      <a:lnTo>
                        <a:pt x="288" y="204"/>
                      </a:lnTo>
                      <a:lnTo>
                        <a:pt x="248" y="166"/>
                      </a:lnTo>
                      <a:lnTo>
                        <a:pt x="200" y="115"/>
                      </a:lnTo>
                      <a:lnTo>
                        <a:pt x="154" y="57"/>
                      </a:lnTo>
                      <a:lnTo>
                        <a:pt x="97" y="18"/>
                      </a:lnTo>
                      <a:lnTo>
                        <a:pt x="37" y="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29" name="Freeform 283"/>
                <p:cNvSpPr>
                  <a:spLocks/>
                </p:cNvSpPr>
                <p:nvPr/>
              </p:nvSpPr>
              <p:spPr bwMode="auto">
                <a:xfrm>
                  <a:off x="5500" y="1505"/>
                  <a:ext cx="32" cy="45"/>
                </a:xfrm>
                <a:custGeom>
                  <a:avLst/>
                  <a:gdLst>
                    <a:gd name="T0" fmla="*/ 6 w 288"/>
                    <a:gd name="T1" fmla="*/ 0 h 353"/>
                    <a:gd name="T2" fmla="*/ 1 w 288"/>
                    <a:gd name="T3" fmla="*/ 1 h 353"/>
                    <a:gd name="T4" fmla="*/ 0 w 288"/>
                    <a:gd name="T5" fmla="*/ 5 h 353"/>
                    <a:gd name="T6" fmla="*/ 0 w 288"/>
                    <a:gd name="T7" fmla="*/ 9 h 353"/>
                    <a:gd name="T8" fmla="*/ 3 w 288"/>
                    <a:gd name="T9" fmla="*/ 13 h 353"/>
                    <a:gd name="T10" fmla="*/ 7 w 288"/>
                    <a:gd name="T11" fmla="*/ 15 h 353"/>
                    <a:gd name="T12" fmla="*/ 14 w 288"/>
                    <a:gd name="T13" fmla="*/ 19 h 353"/>
                    <a:gd name="T14" fmla="*/ 20 w 288"/>
                    <a:gd name="T15" fmla="*/ 25 h 353"/>
                    <a:gd name="T16" fmla="*/ 25 w 288"/>
                    <a:gd name="T17" fmla="*/ 34 h 353"/>
                    <a:gd name="T18" fmla="*/ 31 w 288"/>
                    <a:gd name="T19" fmla="*/ 42 h 353"/>
                    <a:gd name="T20" fmla="*/ 32 w 288"/>
                    <a:gd name="T21" fmla="*/ 45 h 353"/>
                    <a:gd name="T22" fmla="*/ 31 w 288"/>
                    <a:gd name="T23" fmla="*/ 35 h 353"/>
                    <a:gd name="T24" fmla="*/ 29 w 288"/>
                    <a:gd name="T25" fmla="*/ 26 h 353"/>
                    <a:gd name="T26" fmla="*/ 27 w 288"/>
                    <a:gd name="T27" fmla="*/ 18 h 353"/>
                    <a:gd name="T28" fmla="*/ 22 w 288"/>
                    <a:gd name="T29" fmla="*/ 11 h 353"/>
                    <a:gd name="T30" fmla="*/ 11 w 288"/>
                    <a:gd name="T31" fmla="*/ 1 h 353"/>
                    <a:gd name="T32" fmla="*/ 6 w 288"/>
                    <a:gd name="T33" fmla="*/ 0 h 353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288"/>
                    <a:gd name="T52" fmla="*/ 0 h 353"/>
                    <a:gd name="T53" fmla="*/ 288 w 288"/>
                    <a:gd name="T54" fmla="*/ 353 h 353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288" h="353">
                      <a:moveTo>
                        <a:pt x="54" y="0"/>
                      </a:moveTo>
                      <a:lnTo>
                        <a:pt x="13" y="6"/>
                      </a:lnTo>
                      <a:lnTo>
                        <a:pt x="0" y="39"/>
                      </a:lnTo>
                      <a:lnTo>
                        <a:pt x="3" y="67"/>
                      </a:lnTo>
                      <a:lnTo>
                        <a:pt x="28" y="104"/>
                      </a:lnTo>
                      <a:lnTo>
                        <a:pt x="61" y="114"/>
                      </a:lnTo>
                      <a:lnTo>
                        <a:pt x="124" y="152"/>
                      </a:lnTo>
                      <a:lnTo>
                        <a:pt x="183" y="200"/>
                      </a:lnTo>
                      <a:lnTo>
                        <a:pt x="226" y="265"/>
                      </a:lnTo>
                      <a:lnTo>
                        <a:pt x="275" y="333"/>
                      </a:lnTo>
                      <a:lnTo>
                        <a:pt x="288" y="353"/>
                      </a:lnTo>
                      <a:lnTo>
                        <a:pt x="275" y="274"/>
                      </a:lnTo>
                      <a:lnTo>
                        <a:pt x="264" y="203"/>
                      </a:lnTo>
                      <a:lnTo>
                        <a:pt x="241" y="143"/>
                      </a:lnTo>
                      <a:lnTo>
                        <a:pt x="201" y="88"/>
                      </a:lnTo>
                      <a:lnTo>
                        <a:pt x="96" y="9"/>
                      </a:lnTo>
                      <a:lnTo>
                        <a:pt x="54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0" name="Freeform 284"/>
                <p:cNvSpPr>
                  <a:spLocks/>
                </p:cNvSpPr>
                <p:nvPr/>
              </p:nvSpPr>
              <p:spPr bwMode="auto">
                <a:xfrm>
                  <a:off x="5494" y="1462"/>
                  <a:ext cx="34" cy="26"/>
                </a:xfrm>
                <a:custGeom>
                  <a:avLst/>
                  <a:gdLst>
                    <a:gd name="T0" fmla="*/ 0 w 307"/>
                    <a:gd name="T1" fmla="*/ 26 h 204"/>
                    <a:gd name="T2" fmla="*/ 6 w 307"/>
                    <a:gd name="T3" fmla="*/ 20 h 204"/>
                    <a:gd name="T4" fmla="*/ 15 w 307"/>
                    <a:gd name="T5" fmla="*/ 16 h 204"/>
                    <a:gd name="T6" fmla="*/ 22 w 307"/>
                    <a:gd name="T7" fmla="*/ 14 h 204"/>
                    <a:gd name="T8" fmla="*/ 34 w 307"/>
                    <a:gd name="T9" fmla="*/ 0 h 204"/>
                    <a:gd name="T10" fmla="*/ 25 w 307"/>
                    <a:gd name="T11" fmla="*/ 6 h 204"/>
                    <a:gd name="T12" fmla="*/ 17 w 307"/>
                    <a:gd name="T13" fmla="*/ 10 h 204"/>
                    <a:gd name="T14" fmla="*/ 11 w 307"/>
                    <a:gd name="T15" fmla="*/ 13 h 204"/>
                    <a:gd name="T16" fmla="*/ 8 w 307"/>
                    <a:gd name="T17" fmla="*/ 16 h 204"/>
                    <a:gd name="T18" fmla="*/ 0 w 307"/>
                    <a:gd name="T19" fmla="*/ 26 h 204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w 307"/>
                    <a:gd name="T31" fmla="*/ 0 h 204"/>
                    <a:gd name="T32" fmla="*/ 307 w 307"/>
                    <a:gd name="T33" fmla="*/ 204 h 204"/>
                  </a:gdLst>
                  <a:ahLst/>
                  <a:cxnLst>
                    <a:cxn ang="T20">
                      <a:pos x="T0" y="T1"/>
                    </a:cxn>
                    <a:cxn ang="T21">
                      <a:pos x="T2" y="T3"/>
                    </a:cxn>
                    <a:cxn ang="T22">
                      <a:pos x="T4" y="T5"/>
                    </a:cxn>
                    <a:cxn ang="T23">
                      <a:pos x="T6" y="T7"/>
                    </a:cxn>
                    <a:cxn ang="T24">
                      <a:pos x="T8" y="T9"/>
                    </a:cxn>
                    <a:cxn ang="T25">
                      <a:pos x="T10" y="T11"/>
                    </a:cxn>
                    <a:cxn ang="T26">
                      <a:pos x="T12" y="T13"/>
                    </a:cxn>
                    <a:cxn ang="T27">
                      <a:pos x="T14" y="T15"/>
                    </a:cxn>
                    <a:cxn ang="T28">
                      <a:pos x="T16" y="T17"/>
                    </a:cxn>
                    <a:cxn ang="T29">
                      <a:pos x="T18" y="T19"/>
                    </a:cxn>
                  </a:cxnLst>
                  <a:rect l="T30" t="T31" r="T32" b="T33"/>
                  <a:pathLst>
                    <a:path w="307" h="204">
                      <a:moveTo>
                        <a:pt x="0" y="204"/>
                      </a:moveTo>
                      <a:lnTo>
                        <a:pt x="53" y="160"/>
                      </a:lnTo>
                      <a:lnTo>
                        <a:pt x="139" y="128"/>
                      </a:lnTo>
                      <a:lnTo>
                        <a:pt x="199" y="113"/>
                      </a:lnTo>
                      <a:lnTo>
                        <a:pt x="307" y="0"/>
                      </a:lnTo>
                      <a:lnTo>
                        <a:pt x="226" y="45"/>
                      </a:lnTo>
                      <a:lnTo>
                        <a:pt x="153" y="75"/>
                      </a:lnTo>
                      <a:lnTo>
                        <a:pt x="100" y="102"/>
                      </a:lnTo>
                      <a:lnTo>
                        <a:pt x="73" y="128"/>
                      </a:lnTo>
                      <a:lnTo>
                        <a:pt x="0" y="204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1" name="Freeform 285"/>
                <p:cNvSpPr>
                  <a:spLocks/>
                </p:cNvSpPr>
                <p:nvPr/>
              </p:nvSpPr>
              <p:spPr bwMode="auto">
                <a:xfrm>
                  <a:off x="5469" y="1509"/>
                  <a:ext cx="19" cy="66"/>
                </a:xfrm>
                <a:custGeom>
                  <a:avLst/>
                  <a:gdLst>
                    <a:gd name="T0" fmla="*/ 0 w 174"/>
                    <a:gd name="T1" fmla="*/ 66 h 528"/>
                    <a:gd name="T2" fmla="*/ 10 w 174"/>
                    <a:gd name="T3" fmla="*/ 66 h 528"/>
                    <a:gd name="T4" fmla="*/ 12 w 174"/>
                    <a:gd name="T5" fmla="*/ 65 h 528"/>
                    <a:gd name="T6" fmla="*/ 12 w 174"/>
                    <a:gd name="T7" fmla="*/ 63 h 528"/>
                    <a:gd name="T8" fmla="*/ 15 w 174"/>
                    <a:gd name="T9" fmla="*/ 60 h 528"/>
                    <a:gd name="T10" fmla="*/ 18 w 174"/>
                    <a:gd name="T11" fmla="*/ 58 h 528"/>
                    <a:gd name="T12" fmla="*/ 16 w 174"/>
                    <a:gd name="T13" fmla="*/ 55 h 528"/>
                    <a:gd name="T14" fmla="*/ 16 w 174"/>
                    <a:gd name="T15" fmla="*/ 52 h 528"/>
                    <a:gd name="T16" fmla="*/ 18 w 174"/>
                    <a:gd name="T17" fmla="*/ 48 h 528"/>
                    <a:gd name="T18" fmla="*/ 18 w 174"/>
                    <a:gd name="T19" fmla="*/ 44 h 528"/>
                    <a:gd name="T20" fmla="*/ 17 w 174"/>
                    <a:gd name="T21" fmla="*/ 39 h 528"/>
                    <a:gd name="T22" fmla="*/ 17 w 174"/>
                    <a:gd name="T23" fmla="*/ 29 h 528"/>
                    <a:gd name="T24" fmla="*/ 19 w 174"/>
                    <a:gd name="T25" fmla="*/ 19 h 528"/>
                    <a:gd name="T26" fmla="*/ 18 w 174"/>
                    <a:gd name="T27" fmla="*/ 12 h 528"/>
                    <a:gd name="T28" fmla="*/ 18 w 174"/>
                    <a:gd name="T29" fmla="*/ 0 h 528"/>
                    <a:gd name="T30" fmla="*/ 12 w 174"/>
                    <a:gd name="T31" fmla="*/ 18 h 528"/>
                    <a:gd name="T32" fmla="*/ 7 w 174"/>
                    <a:gd name="T33" fmla="*/ 35 h 528"/>
                    <a:gd name="T34" fmla="*/ 4 w 174"/>
                    <a:gd name="T35" fmla="*/ 54 h 528"/>
                    <a:gd name="T36" fmla="*/ 0 w 174"/>
                    <a:gd name="T37" fmla="*/ 66 h 528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w 174"/>
                    <a:gd name="T58" fmla="*/ 0 h 528"/>
                    <a:gd name="T59" fmla="*/ 174 w 174"/>
                    <a:gd name="T60" fmla="*/ 528 h 528"/>
                  </a:gdLst>
                  <a:ahLst/>
                  <a:cxnLst>
                    <a:cxn ang="T38">
                      <a:pos x="T0" y="T1"/>
                    </a:cxn>
                    <a:cxn ang="T39">
                      <a:pos x="T2" y="T3"/>
                    </a:cxn>
                    <a:cxn ang="T40">
                      <a:pos x="T4" y="T5"/>
                    </a:cxn>
                    <a:cxn ang="T41">
                      <a:pos x="T6" y="T7"/>
                    </a:cxn>
                    <a:cxn ang="T42">
                      <a:pos x="T8" y="T9"/>
                    </a:cxn>
                    <a:cxn ang="T43">
                      <a:pos x="T10" y="T11"/>
                    </a:cxn>
                    <a:cxn ang="T44">
                      <a:pos x="T12" y="T13"/>
                    </a:cxn>
                    <a:cxn ang="T45">
                      <a:pos x="T14" y="T15"/>
                    </a:cxn>
                    <a:cxn ang="T46">
                      <a:pos x="T16" y="T17"/>
                    </a:cxn>
                    <a:cxn ang="T47">
                      <a:pos x="T18" y="T19"/>
                    </a:cxn>
                    <a:cxn ang="T48">
                      <a:pos x="T20" y="T21"/>
                    </a:cxn>
                    <a:cxn ang="T49">
                      <a:pos x="T22" y="T23"/>
                    </a:cxn>
                    <a:cxn ang="T50">
                      <a:pos x="T24" y="T25"/>
                    </a:cxn>
                    <a:cxn ang="T51">
                      <a:pos x="T26" y="T27"/>
                    </a:cxn>
                    <a:cxn ang="T52">
                      <a:pos x="T28" y="T29"/>
                    </a:cxn>
                    <a:cxn ang="T53">
                      <a:pos x="T30" y="T31"/>
                    </a:cxn>
                    <a:cxn ang="T54">
                      <a:pos x="T32" y="T33"/>
                    </a:cxn>
                    <a:cxn ang="T55">
                      <a:pos x="T34" y="T35"/>
                    </a:cxn>
                    <a:cxn ang="T56">
                      <a:pos x="T36" y="T37"/>
                    </a:cxn>
                  </a:cxnLst>
                  <a:rect l="T57" t="T58" r="T59" b="T60"/>
                  <a:pathLst>
                    <a:path w="174" h="528">
                      <a:moveTo>
                        <a:pt x="0" y="528"/>
                      </a:moveTo>
                      <a:lnTo>
                        <a:pt x="87" y="528"/>
                      </a:lnTo>
                      <a:lnTo>
                        <a:pt x="114" y="522"/>
                      </a:lnTo>
                      <a:lnTo>
                        <a:pt x="114" y="502"/>
                      </a:lnTo>
                      <a:lnTo>
                        <a:pt x="133" y="483"/>
                      </a:lnTo>
                      <a:lnTo>
                        <a:pt x="161" y="462"/>
                      </a:lnTo>
                      <a:lnTo>
                        <a:pt x="147" y="444"/>
                      </a:lnTo>
                      <a:lnTo>
                        <a:pt x="147" y="418"/>
                      </a:lnTo>
                      <a:lnTo>
                        <a:pt x="167" y="386"/>
                      </a:lnTo>
                      <a:lnTo>
                        <a:pt x="167" y="354"/>
                      </a:lnTo>
                      <a:lnTo>
                        <a:pt x="154" y="314"/>
                      </a:lnTo>
                      <a:lnTo>
                        <a:pt x="154" y="230"/>
                      </a:lnTo>
                      <a:lnTo>
                        <a:pt x="174" y="154"/>
                      </a:lnTo>
                      <a:lnTo>
                        <a:pt x="167" y="97"/>
                      </a:lnTo>
                      <a:lnTo>
                        <a:pt x="167" y="0"/>
                      </a:lnTo>
                      <a:lnTo>
                        <a:pt x="114" y="146"/>
                      </a:lnTo>
                      <a:lnTo>
                        <a:pt x="67" y="283"/>
                      </a:lnTo>
                      <a:lnTo>
                        <a:pt x="35" y="430"/>
                      </a:lnTo>
                      <a:lnTo>
                        <a:pt x="0" y="528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2" name="Freeform 286"/>
                <p:cNvSpPr>
                  <a:spLocks/>
                </p:cNvSpPr>
                <p:nvPr/>
              </p:nvSpPr>
              <p:spPr bwMode="auto">
                <a:xfrm>
                  <a:off x="5497" y="1580"/>
                  <a:ext cx="34" cy="12"/>
                </a:xfrm>
                <a:custGeom>
                  <a:avLst/>
                  <a:gdLst>
                    <a:gd name="T0" fmla="*/ 27 w 309"/>
                    <a:gd name="T1" fmla="*/ 6 h 100"/>
                    <a:gd name="T2" fmla="*/ 20 w 309"/>
                    <a:gd name="T3" fmla="*/ 2 h 100"/>
                    <a:gd name="T4" fmla="*/ 13 w 309"/>
                    <a:gd name="T5" fmla="*/ 0 h 100"/>
                    <a:gd name="T6" fmla="*/ 4 w 309"/>
                    <a:gd name="T7" fmla="*/ 0 h 100"/>
                    <a:gd name="T8" fmla="*/ 0 w 309"/>
                    <a:gd name="T9" fmla="*/ 1 h 100"/>
                    <a:gd name="T10" fmla="*/ 2 w 309"/>
                    <a:gd name="T11" fmla="*/ 5 h 100"/>
                    <a:gd name="T12" fmla="*/ 5 w 309"/>
                    <a:gd name="T13" fmla="*/ 8 h 100"/>
                    <a:gd name="T14" fmla="*/ 13 w 309"/>
                    <a:gd name="T15" fmla="*/ 10 h 100"/>
                    <a:gd name="T16" fmla="*/ 26 w 309"/>
                    <a:gd name="T17" fmla="*/ 12 h 100"/>
                    <a:gd name="T18" fmla="*/ 34 w 309"/>
                    <a:gd name="T19" fmla="*/ 11 h 100"/>
                    <a:gd name="T20" fmla="*/ 27 w 309"/>
                    <a:gd name="T21" fmla="*/ 6 h 100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w 309"/>
                    <a:gd name="T34" fmla="*/ 0 h 100"/>
                    <a:gd name="T35" fmla="*/ 309 w 309"/>
                    <a:gd name="T36" fmla="*/ 100 h 100"/>
                  </a:gdLst>
                  <a:ahLst/>
                  <a:cxnLst>
                    <a:cxn ang="T22">
                      <a:pos x="T0" y="T1"/>
                    </a:cxn>
                    <a:cxn ang="T23">
                      <a:pos x="T2" y="T3"/>
                    </a:cxn>
                    <a:cxn ang="T24">
                      <a:pos x="T4" y="T5"/>
                    </a:cxn>
                    <a:cxn ang="T25">
                      <a:pos x="T6" y="T7"/>
                    </a:cxn>
                    <a:cxn ang="T26">
                      <a:pos x="T8" y="T9"/>
                    </a:cxn>
                    <a:cxn ang="T27">
                      <a:pos x="T10" y="T11"/>
                    </a:cxn>
                    <a:cxn ang="T28">
                      <a:pos x="T12" y="T13"/>
                    </a:cxn>
                    <a:cxn ang="T29">
                      <a:pos x="T14" y="T15"/>
                    </a:cxn>
                    <a:cxn ang="T30">
                      <a:pos x="T16" y="T17"/>
                    </a:cxn>
                    <a:cxn ang="T31">
                      <a:pos x="T18" y="T19"/>
                    </a:cxn>
                    <a:cxn ang="T32">
                      <a:pos x="T20" y="T21"/>
                    </a:cxn>
                  </a:cxnLst>
                  <a:rect l="T33" t="T34" r="T35" b="T36"/>
                  <a:pathLst>
                    <a:path w="309" h="100">
                      <a:moveTo>
                        <a:pt x="247" y="49"/>
                      </a:moveTo>
                      <a:lnTo>
                        <a:pt x="178" y="20"/>
                      </a:lnTo>
                      <a:lnTo>
                        <a:pt x="117" y="4"/>
                      </a:lnTo>
                      <a:lnTo>
                        <a:pt x="34" y="0"/>
                      </a:lnTo>
                      <a:lnTo>
                        <a:pt x="0" y="7"/>
                      </a:lnTo>
                      <a:lnTo>
                        <a:pt x="15" y="38"/>
                      </a:lnTo>
                      <a:lnTo>
                        <a:pt x="47" y="63"/>
                      </a:lnTo>
                      <a:lnTo>
                        <a:pt x="120" y="82"/>
                      </a:lnTo>
                      <a:lnTo>
                        <a:pt x="234" y="100"/>
                      </a:lnTo>
                      <a:lnTo>
                        <a:pt x="309" y="94"/>
                      </a:lnTo>
                      <a:lnTo>
                        <a:pt x="247" y="4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3" name="Freeform 287"/>
                <p:cNvSpPr>
                  <a:spLocks/>
                </p:cNvSpPr>
                <p:nvPr/>
              </p:nvSpPr>
              <p:spPr bwMode="auto">
                <a:xfrm>
                  <a:off x="5469" y="1587"/>
                  <a:ext cx="20" cy="27"/>
                </a:xfrm>
                <a:custGeom>
                  <a:avLst/>
                  <a:gdLst>
                    <a:gd name="T0" fmla="*/ 9 w 188"/>
                    <a:gd name="T1" fmla="*/ 7 h 221"/>
                    <a:gd name="T2" fmla="*/ 7 w 188"/>
                    <a:gd name="T3" fmla="*/ 2 h 221"/>
                    <a:gd name="T4" fmla="*/ 3 w 188"/>
                    <a:gd name="T5" fmla="*/ 0 h 221"/>
                    <a:gd name="T6" fmla="*/ 0 w 188"/>
                    <a:gd name="T7" fmla="*/ 1 h 221"/>
                    <a:gd name="T8" fmla="*/ 0 w 188"/>
                    <a:gd name="T9" fmla="*/ 4 h 221"/>
                    <a:gd name="T10" fmla="*/ 2 w 188"/>
                    <a:gd name="T11" fmla="*/ 10 h 221"/>
                    <a:gd name="T12" fmla="*/ 5 w 188"/>
                    <a:gd name="T13" fmla="*/ 14 h 221"/>
                    <a:gd name="T14" fmla="*/ 8 w 188"/>
                    <a:gd name="T15" fmla="*/ 19 h 221"/>
                    <a:gd name="T16" fmla="*/ 13 w 188"/>
                    <a:gd name="T17" fmla="*/ 23 h 221"/>
                    <a:gd name="T18" fmla="*/ 20 w 188"/>
                    <a:gd name="T19" fmla="*/ 27 h 221"/>
                    <a:gd name="T20" fmla="*/ 14 w 188"/>
                    <a:gd name="T21" fmla="*/ 19 h 221"/>
                    <a:gd name="T22" fmla="*/ 11 w 188"/>
                    <a:gd name="T23" fmla="*/ 14 h 221"/>
                    <a:gd name="T24" fmla="*/ 9 w 188"/>
                    <a:gd name="T25" fmla="*/ 7 h 221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88"/>
                    <a:gd name="T40" fmla="*/ 0 h 221"/>
                    <a:gd name="T41" fmla="*/ 188 w 188"/>
                    <a:gd name="T42" fmla="*/ 221 h 221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88" h="221">
                      <a:moveTo>
                        <a:pt x="87" y="60"/>
                      </a:moveTo>
                      <a:lnTo>
                        <a:pt x="63" y="14"/>
                      </a:lnTo>
                      <a:lnTo>
                        <a:pt x="28" y="0"/>
                      </a:lnTo>
                      <a:lnTo>
                        <a:pt x="4" y="11"/>
                      </a:lnTo>
                      <a:lnTo>
                        <a:pt x="0" y="36"/>
                      </a:lnTo>
                      <a:lnTo>
                        <a:pt x="16" y="78"/>
                      </a:lnTo>
                      <a:lnTo>
                        <a:pt x="44" y="117"/>
                      </a:lnTo>
                      <a:lnTo>
                        <a:pt x="77" y="153"/>
                      </a:lnTo>
                      <a:lnTo>
                        <a:pt x="121" y="189"/>
                      </a:lnTo>
                      <a:lnTo>
                        <a:pt x="188" y="221"/>
                      </a:lnTo>
                      <a:lnTo>
                        <a:pt x="127" y="157"/>
                      </a:lnTo>
                      <a:lnTo>
                        <a:pt x="108" y="111"/>
                      </a:lnTo>
                      <a:lnTo>
                        <a:pt x="87" y="6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  <p:sp>
              <p:nvSpPr>
                <p:cNvPr id="105534" name="Freeform 288"/>
                <p:cNvSpPr>
                  <a:spLocks/>
                </p:cNvSpPr>
                <p:nvPr/>
              </p:nvSpPr>
              <p:spPr bwMode="auto">
                <a:xfrm>
                  <a:off x="5503" y="1440"/>
                  <a:ext cx="49" cy="34"/>
                </a:xfrm>
                <a:custGeom>
                  <a:avLst/>
                  <a:gdLst>
                    <a:gd name="T0" fmla="*/ 0 w 447"/>
                    <a:gd name="T1" fmla="*/ 34 h 266"/>
                    <a:gd name="T2" fmla="*/ 2 w 447"/>
                    <a:gd name="T3" fmla="*/ 20 h 266"/>
                    <a:gd name="T4" fmla="*/ 12 w 447"/>
                    <a:gd name="T5" fmla="*/ 15 h 266"/>
                    <a:gd name="T6" fmla="*/ 26 w 447"/>
                    <a:gd name="T7" fmla="*/ 9 h 266"/>
                    <a:gd name="T8" fmla="*/ 36 w 447"/>
                    <a:gd name="T9" fmla="*/ 5 h 266"/>
                    <a:gd name="T10" fmla="*/ 45 w 447"/>
                    <a:gd name="T11" fmla="*/ 0 h 266"/>
                    <a:gd name="T12" fmla="*/ 49 w 447"/>
                    <a:gd name="T13" fmla="*/ 10 h 266"/>
                    <a:gd name="T14" fmla="*/ 40 w 447"/>
                    <a:gd name="T15" fmla="*/ 15 h 266"/>
                    <a:gd name="T16" fmla="*/ 30 w 447"/>
                    <a:gd name="T17" fmla="*/ 20 h 266"/>
                    <a:gd name="T18" fmla="*/ 21 w 447"/>
                    <a:gd name="T19" fmla="*/ 22 h 266"/>
                    <a:gd name="T20" fmla="*/ 12 w 447"/>
                    <a:gd name="T21" fmla="*/ 28 h 266"/>
                    <a:gd name="T22" fmla="*/ 0 w 447"/>
                    <a:gd name="T23" fmla="*/ 34 h 266"/>
                    <a:gd name="T24" fmla="*/ 0 60000 65536"/>
                    <a:gd name="T25" fmla="*/ 0 60000 65536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w 447"/>
                    <a:gd name="T37" fmla="*/ 0 h 266"/>
                    <a:gd name="T38" fmla="*/ 447 w 447"/>
                    <a:gd name="T39" fmla="*/ 266 h 266"/>
                  </a:gdLst>
                  <a:ahLst/>
                  <a:cxnLst>
                    <a:cxn ang="T24">
                      <a:pos x="T0" y="T1"/>
                    </a:cxn>
                    <a:cxn ang="T25">
                      <a:pos x="T2" y="T3"/>
                    </a:cxn>
                    <a:cxn ang="T26">
                      <a:pos x="T4" y="T5"/>
                    </a:cxn>
                    <a:cxn ang="T27">
                      <a:pos x="T6" y="T7"/>
                    </a:cxn>
                    <a:cxn ang="T28">
                      <a:pos x="T8" y="T9"/>
                    </a:cxn>
                    <a:cxn ang="T29">
                      <a:pos x="T10" y="T11"/>
                    </a:cxn>
                    <a:cxn ang="T30">
                      <a:pos x="T12" y="T13"/>
                    </a:cxn>
                    <a:cxn ang="T31">
                      <a:pos x="T14" y="T15"/>
                    </a:cxn>
                    <a:cxn ang="T32">
                      <a:pos x="T16" y="T17"/>
                    </a:cxn>
                    <a:cxn ang="T33">
                      <a:pos x="T18" y="T19"/>
                    </a:cxn>
                    <a:cxn ang="T34">
                      <a:pos x="T20" y="T21"/>
                    </a:cxn>
                    <a:cxn ang="T35">
                      <a:pos x="T22" y="T23"/>
                    </a:cxn>
                  </a:cxnLst>
                  <a:rect l="T36" t="T37" r="T38" b="T39"/>
                  <a:pathLst>
                    <a:path w="447" h="266">
                      <a:moveTo>
                        <a:pt x="0" y="266"/>
                      </a:moveTo>
                      <a:lnTo>
                        <a:pt x="15" y="156"/>
                      </a:lnTo>
                      <a:lnTo>
                        <a:pt x="109" y="118"/>
                      </a:lnTo>
                      <a:lnTo>
                        <a:pt x="235" y="71"/>
                      </a:lnTo>
                      <a:lnTo>
                        <a:pt x="326" y="36"/>
                      </a:lnTo>
                      <a:lnTo>
                        <a:pt x="413" y="0"/>
                      </a:lnTo>
                      <a:lnTo>
                        <a:pt x="447" y="77"/>
                      </a:lnTo>
                      <a:lnTo>
                        <a:pt x="366" y="121"/>
                      </a:lnTo>
                      <a:lnTo>
                        <a:pt x="270" y="153"/>
                      </a:lnTo>
                      <a:lnTo>
                        <a:pt x="195" y="174"/>
                      </a:lnTo>
                      <a:lnTo>
                        <a:pt x="105" y="221"/>
                      </a:lnTo>
                      <a:lnTo>
                        <a:pt x="0" y="266"/>
                      </a:lnTo>
                      <a:close/>
                    </a:path>
                  </a:pathLst>
                </a:custGeom>
                <a:solidFill>
                  <a:srgbClr val="E0E0E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fr-FR"/>
                </a:p>
              </p:txBody>
            </p:sp>
          </p:grpSp>
        </p:grpSp>
        <p:grpSp>
          <p:nvGrpSpPr>
            <p:cNvPr id="105503" name="Group 289"/>
            <p:cNvGrpSpPr>
              <a:grpSpLocks/>
            </p:cNvGrpSpPr>
            <p:nvPr/>
          </p:nvGrpSpPr>
          <p:grpSpPr bwMode="auto">
            <a:xfrm>
              <a:off x="5506" y="1596"/>
              <a:ext cx="103" cy="149"/>
              <a:chOff x="5506" y="1596"/>
              <a:chExt cx="103" cy="149"/>
            </a:xfrm>
          </p:grpSpPr>
          <p:sp>
            <p:nvSpPr>
              <p:cNvPr id="105504" name="Freeform 290"/>
              <p:cNvSpPr>
                <a:spLocks/>
              </p:cNvSpPr>
              <p:nvPr/>
            </p:nvSpPr>
            <p:spPr bwMode="auto">
              <a:xfrm>
                <a:off x="5506" y="1596"/>
                <a:ext cx="103" cy="149"/>
              </a:xfrm>
              <a:custGeom>
                <a:avLst/>
                <a:gdLst>
                  <a:gd name="T0" fmla="*/ 46 w 924"/>
                  <a:gd name="T1" fmla="*/ 22 h 1194"/>
                  <a:gd name="T2" fmla="*/ 65 w 924"/>
                  <a:gd name="T3" fmla="*/ 20 h 1194"/>
                  <a:gd name="T4" fmla="*/ 76 w 924"/>
                  <a:gd name="T5" fmla="*/ 17 h 1194"/>
                  <a:gd name="T6" fmla="*/ 80 w 924"/>
                  <a:gd name="T7" fmla="*/ 11 h 1194"/>
                  <a:gd name="T8" fmla="*/ 80 w 924"/>
                  <a:gd name="T9" fmla="*/ 7 h 1194"/>
                  <a:gd name="T10" fmla="*/ 83 w 924"/>
                  <a:gd name="T11" fmla="*/ 2 h 1194"/>
                  <a:gd name="T12" fmla="*/ 93 w 924"/>
                  <a:gd name="T13" fmla="*/ 0 h 1194"/>
                  <a:gd name="T14" fmla="*/ 103 w 924"/>
                  <a:gd name="T15" fmla="*/ 1 h 1194"/>
                  <a:gd name="T16" fmla="*/ 91 w 924"/>
                  <a:gd name="T17" fmla="*/ 116 h 1194"/>
                  <a:gd name="T18" fmla="*/ 83 w 924"/>
                  <a:gd name="T19" fmla="*/ 127 h 1194"/>
                  <a:gd name="T20" fmla="*/ 72 w 924"/>
                  <a:gd name="T21" fmla="*/ 137 h 1194"/>
                  <a:gd name="T22" fmla="*/ 57 w 924"/>
                  <a:gd name="T23" fmla="*/ 145 h 1194"/>
                  <a:gd name="T24" fmla="*/ 40 w 924"/>
                  <a:gd name="T25" fmla="*/ 148 h 1194"/>
                  <a:gd name="T26" fmla="*/ 16 w 924"/>
                  <a:gd name="T27" fmla="*/ 149 h 1194"/>
                  <a:gd name="T28" fmla="*/ 3 w 924"/>
                  <a:gd name="T29" fmla="*/ 147 h 1194"/>
                  <a:gd name="T30" fmla="*/ 0 w 924"/>
                  <a:gd name="T31" fmla="*/ 139 h 1194"/>
                  <a:gd name="T32" fmla="*/ 2 w 924"/>
                  <a:gd name="T33" fmla="*/ 128 h 1194"/>
                  <a:gd name="T34" fmla="*/ 11 w 924"/>
                  <a:gd name="T35" fmla="*/ 96 h 1194"/>
                  <a:gd name="T36" fmla="*/ 20 w 924"/>
                  <a:gd name="T37" fmla="*/ 64 h 1194"/>
                  <a:gd name="T38" fmla="*/ 23 w 924"/>
                  <a:gd name="T39" fmla="*/ 40 h 1194"/>
                  <a:gd name="T40" fmla="*/ 23 w 924"/>
                  <a:gd name="T41" fmla="*/ 33 h 1194"/>
                  <a:gd name="T42" fmla="*/ 29 w 924"/>
                  <a:gd name="T43" fmla="*/ 24 h 1194"/>
                  <a:gd name="T44" fmla="*/ 35 w 924"/>
                  <a:gd name="T45" fmla="*/ 22 h 1194"/>
                  <a:gd name="T46" fmla="*/ 46 w 924"/>
                  <a:gd name="T47" fmla="*/ 22 h 1194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924"/>
                  <a:gd name="T73" fmla="*/ 0 h 1194"/>
                  <a:gd name="T74" fmla="*/ 924 w 924"/>
                  <a:gd name="T75" fmla="*/ 1194 h 1194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924" h="1194">
                    <a:moveTo>
                      <a:pt x="412" y="176"/>
                    </a:moveTo>
                    <a:lnTo>
                      <a:pt x="581" y="162"/>
                    </a:lnTo>
                    <a:lnTo>
                      <a:pt x="682" y="137"/>
                    </a:lnTo>
                    <a:lnTo>
                      <a:pt x="714" y="92"/>
                    </a:lnTo>
                    <a:lnTo>
                      <a:pt x="714" y="53"/>
                    </a:lnTo>
                    <a:lnTo>
                      <a:pt x="743" y="20"/>
                    </a:lnTo>
                    <a:lnTo>
                      <a:pt x="837" y="0"/>
                    </a:lnTo>
                    <a:lnTo>
                      <a:pt x="924" y="7"/>
                    </a:lnTo>
                    <a:lnTo>
                      <a:pt x="817" y="931"/>
                    </a:lnTo>
                    <a:lnTo>
                      <a:pt x="743" y="1015"/>
                    </a:lnTo>
                    <a:lnTo>
                      <a:pt x="648" y="1099"/>
                    </a:lnTo>
                    <a:lnTo>
                      <a:pt x="515" y="1163"/>
                    </a:lnTo>
                    <a:lnTo>
                      <a:pt x="358" y="1182"/>
                    </a:lnTo>
                    <a:lnTo>
                      <a:pt x="148" y="1194"/>
                    </a:lnTo>
                    <a:lnTo>
                      <a:pt x="27" y="1176"/>
                    </a:lnTo>
                    <a:lnTo>
                      <a:pt x="0" y="1110"/>
                    </a:lnTo>
                    <a:lnTo>
                      <a:pt x="15" y="1027"/>
                    </a:lnTo>
                    <a:lnTo>
                      <a:pt x="102" y="769"/>
                    </a:lnTo>
                    <a:lnTo>
                      <a:pt x="175" y="512"/>
                    </a:lnTo>
                    <a:lnTo>
                      <a:pt x="209" y="317"/>
                    </a:lnTo>
                    <a:lnTo>
                      <a:pt x="209" y="266"/>
                    </a:lnTo>
                    <a:lnTo>
                      <a:pt x="256" y="195"/>
                    </a:lnTo>
                    <a:lnTo>
                      <a:pt x="312" y="176"/>
                    </a:lnTo>
                    <a:lnTo>
                      <a:pt x="412" y="176"/>
                    </a:lnTo>
                    <a:close/>
                  </a:path>
                </a:pathLst>
              </a:custGeom>
              <a:solidFill>
                <a:srgbClr val="404040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  <p:sp>
            <p:nvSpPr>
              <p:cNvPr id="105505" name="Freeform 291"/>
              <p:cNvSpPr>
                <a:spLocks/>
              </p:cNvSpPr>
              <p:nvPr/>
            </p:nvSpPr>
            <p:spPr bwMode="auto">
              <a:xfrm>
                <a:off x="5518" y="1604"/>
                <a:ext cx="88" cy="137"/>
              </a:xfrm>
              <a:custGeom>
                <a:avLst/>
                <a:gdLst>
                  <a:gd name="T0" fmla="*/ 30 w 795"/>
                  <a:gd name="T1" fmla="*/ 27 h 1095"/>
                  <a:gd name="T2" fmla="*/ 47 w 795"/>
                  <a:gd name="T3" fmla="*/ 27 h 1095"/>
                  <a:gd name="T4" fmla="*/ 64 w 795"/>
                  <a:gd name="T5" fmla="*/ 23 h 1095"/>
                  <a:gd name="T6" fmla="*/ 74 w 795"/>
                  <a:gd name="T7" fmla="*/ 18 h 1095"/>
                  <a:gd name="T8" fmla="*/ 80 w 795"/>
                  <a:gd name="T9" fmla="*/ 13 h 1095"/>
                  <a:gd name="T10" fmla="*/ 88 w 795"/>
                  <a:gd name="T11" fmla="*/ 0 h 1095"/>
                  <a:gd name="T12" fmla="*/ 77 w 795"/>
                  <a:gd name="T13" fmla="*/ 105 h 1095"/>
                  <a:gd name="T14" fmla="*/ 69 w 795"/>
                  <a:gd name="T15" fmla="*/ 115 h 1095"/>
                  <a:gd name="T16" fmla="*/ 61 w 795"/>
                  <a:gd name="T17" fmla="*/ 124 h 1095"/>
                  <a:gd name="T18" fmla="*/ 51 w 795"/>
                  <a:gd name="T19" fmla="*/ 130 h 1095"/>
                  <a:gd name="T20" fmla="*/ 42 w 795"/>
                  <a:gd name="T21" fmla="*/ 134 h 1095"/>
                  <a:gd name="T22" fmla="*/ 30 w 795"/>
                  <a:gd name="T23" fmla="*/ 135 h 1095"/>
                  <a:gd name="T24" fmla="*/ 20 w 795"/>
                  <a:gd name="T25" fmla="*/ 137 h 1095"/>
                  <a:gd name="T26" fmla="*/ 8 w 795"/>
                  <a:gd name="T27" fmla="*/ 137 h 1095"/>
                  <a:gd name="T28" fmla="*/ 3 w 795"/>
                  <a:gd name="T29" fmla="*/ 135 h 1095"/>
                  <a:gd name="T30" fmla="*/ 0 w 795"/>
                  <a:gd name="T31" fmla="*/ 130 h 1095"/>
                  <a:gd name="T32" fmla="*/ 1 w 795"/>
                  <a:gd name="T33" fmla="*/ 123 h 1095"/>
                  <a:gd name="T34" fmla="*/ 9 w 795"/>
                  <a:gd name="T35" fmla="*/ 104 h 1095"/>
                  <a:gd name="T36" fmla="*/ 22 w 795"/>
                  <a:gd name="T37" fmla="*/ 41 h 1095"/>
                  <a:gd name="T38" fmla="*/ 24 w 795"/>
                  <a:gd name="T39" fmla="*/ 32 h 1095"/>
                  <a:gd name="T40" fmla="*/ 30 w 795"/>
                  <a:gd name="T41" fmla="*/ 27 h 1095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w 795"/>
                  <a:gd name="T64" fmla="*/ 0 h 1095"/>
                  <a:gd name="T65" fmla="*/ 795 w 795"/>
                  <a:gd name="T66" fmla="*/ 1095 h 1095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T63" t="T64" r="T65" b="T66"/>
                <a:pathLst>
                  <a:path w="795" h="1095">
                    <a:moveTo>
                      <a:pt x="275" y="218"/>
                    </a:moveTo>
                    <a:lnTo>
                      <a:pt x="425" y="212"/>
                    </a:lnTo>
                    <a:lnTo>
                      <a:pt x="580" y="186"/>
                    </a:lnTo>
                    <a:lnTo>
                      <a:pt x="673" y="141"/>
                    </a:lnTo>
                    <a:lnTo>
                      <a:pt x="727" y="102"/>
                    </a:lnTo>
                    <a:lnTo>
                      <a:pt x="795" y="0"/>
                    </a:lnTo>
                    <a:lnTo>
                      <a:pt x="694" y="842"/>
                    </a:lnTo>
                    <a:lnTo>
                      <a:pt x="626" y="920"/>
                    </a:lnTo>
                    <a:lnTo>
                      <a:pt x="552" y="991"/>
                    </a:lnTo>
                    <a:lnTo>
                      <a:pt x="459" y="1042"/>
                    </a:lnTo>
                    <a:lnTo>
                      <a:pt x="378" y="1068"/>
                    </a:lnTo>
                    <a:lnTo>
                      <a:pt x="275" y="1081"/>
                    </a:lnTo>
                    <a:lnTo>
                      <a:pt x="183" y="1095"/>
                    </a:lnTo>
                    <a:lnTo>
                      <a:pt x="74" y="1095"/>
                    </a:lnTo>
                    <a:lnTo>
                      <a:pt x="26" y="1081"/>
                    </a:lnTo>
                    <a:lnTo>
                      <a:pt x="0" y="1042"/>
                    </a:lnTo>
                    <a:lnTo>
                      <a:pt x="13" y="980"/>
                    </a:lnTo>
                    <a:lnTo>
                      <a:pt x="81" y="829"/>
                    </a:lnTo>
                    <a:lnTo>
                      <a:pt x="197" y="328"/>
                    </a:lnTo>
                    <a:lnTo>
                      <a:pt x="216" y="257"/>
                    </a:lnTo>
                    <a:lnTo>
                      <a:pt x="275" y="218"/>
                    </a:lnTo>
                    <a:close/>
                  </a:path>
                </a:pathLst>
              </a:custGeom>
              <a:solidFill>
                <a:srgbClr val="60606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fr-FR"/>
              </a:p>
            </p:txBody>
          </p:sp>
        </p:grpSp>
      </p:grpSp>
      <p:grpSp>
        <p:nvGrpSpPr>
          <p:cNvPr id="105491" name="Group 292"/>
          <p:cNvGrpSpPr>
            <a:grpSpLocks/>
          </p:cNvGrpSpPr>
          <p:nvPr/>
        </p:nvGrpSpPr>
        <p:grpSpPr bwMode="auto">
          <a:xfrm>
            <a:off x="84138" y="5367338"/>
            <a:ext cx="1020762" cy="787400"/>
            <a:chOff x="845" y="1296"/>
            <a:chExt cx="643" cy="496"/>
          </a:xfrm>
        </p:grpSpPr>
        <p:pic>
          <p:nvPicPr>
            <p:cNvPr id="105495" name="Picture 293"/>
            <p:cNvPicPr>
              <a:picLocks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292" y="1296"/>
              <a:ext cx="196" cy="4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5496" name="Rectangle 294"/>
            <p:cNvSpPr>
              <a:spLocks noChangeArrowheads="1"/>
            </p:cNvSpPr>
            <p:nvPr/>
          </p:nvSpPr>
          <p:spPr bwMode="auto">
            <a:xfrm>
              <a:off x="845" y="1315"/>
              <a:ext cx="43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2075" tIns="46038" rIns="92075" bIns="46038">
              <a:spAutoFit/>
            </a:bodyPr>
            <a:lstStyle/>
            <a:p>
              <a:pPr algn="ctr" eaLnBrk="0" hangingPunct="0">
                <a:buClr>
                  <a:schemeClr val="bg2"/>
                </a:buClr>
              </a:pPr>
              <a:r>
                <a:rPr lang="fr-FR" sz="1400" b="1">
                  <a:solidFill>
                    <a:schemeClr val="bg2"/>
                  </a:solidFill>
                  <a:latin typeface="Times New Roman" pitchFamily="18" charset="0"/>
                </a:rPr>
                <a:t>Server</a:t>
              </a:r>
            </a:p>
          </p:txBody>
        </p:sp>
      </p:grpSp>
      <p:sp>
        <p:nvSpPr>
          <p:cNvPr id="105492" name="Line 295"/>
          <p:cNvSpPr>
            <a:spLocks noChangeShapeType="1"/>
          </p:cNvSpPr>
          <p:nvPr/>
        </p:nvSpPr>
        <p:spPr bwMode="auto">
          <a:xfrm>
            <a:off x="1116013" y="5865813"/>
            <a:ext cx="2592387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 type="stealth" w="med" len="lg"/>
            <a:tailEnd type="stealth" w="med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105493" name="Rectangle 296"/>
          <p:cNvSpPr>
            <a:spLocks noChangeArrowheads="1"/>
          </p:cNvSpPr>
          <p:nvPr/>
        </p:nvSpPr>
        <p:spPr bwMode="auto">
          <a:xfrm>
            <a:off x="1763713" y="5507038"/>
            <a:ext cx="1368425" cy="86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eaLnBrk="0" hangingPunct="0">
              <a:spcBef>
                <a:spcPct val="20000"/>
              </a:spcBef>
              <a:buClr>
                <a:schemeClr val="bg2"/>
              </a:buClr>
            </a:pPr>
            <a:r>
              <a:rPr lang="en-US" sz="2000">
                <a:solidFill>
                  <a:schemeClr val="bg2"/>
                </a:solidFill>
                <a:latin typeface="Times New Roman" pitchFamily="18" charset="0"/>
              </a:rPr>
              <a:t>IP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67C7575D-C09A-B87E-07B5-5A8613C25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7332"/>
            <a:ext cx="8229600" cy="734042"/>
          </a:xfrm>
        </p:spPr>
        <p:txBody>
          <a:bodyPr/>
          <a:lstStyle/>
          <a:p>
            <a:r>
              <a:rPr lang="fr-FR" sz="3600" dirty="0">
                <a:solidFill>
                  <a:schemeClr val="bg2"/>
                </a:solidFill>
                <a:latin typeface="Times New Roman" pitchFamily="18" charset="0"/>
              </a:rPr>
              <a:t>TLS VPN</a:t>
            </a:r>
            <a:endParaRPr lang="en-GB" sz="360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9DC57CDF-88C9-4166-B397-1782F1ECC2F9}" type="slidenum">
              <a:rPr lang="fr-FR">
                <a:latin typeface="+mn-lt"/>
              </a:rPr>
              <a:pPr defTabSz="762000">
                <a:defRPr/>
              </a:pPr>
              <a:t>43</a:t>
            </a:fld>
            <a:endParaRPr lang="fr-FR">
              <a:latin typeface="+mn-lt"/>
            </a:endParaRPr>
          </a:p>
        </p:txBody>
      </p:sp>
      <p:sp>
        <p:nvSpPr>
          <p:cNvPr id="106499" name="Rectangle 2"/>
          <p:cNvSpPr>
            <a:spLocks noChangeArrowheads="1"/>
          </p:cNvSpPr>
          <p:nvPr/>
        </p:nvSpPr>
        <p:spPr bwMode="auto">
          <a:xfrm>
            <a:off x="609600" y="1484313"/>
            <a:ext cx="8077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Advantages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/drawbacks of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clientless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TLS VPN: </a:t>
            </a:r>
          </a:p>
          <a:p>
            <a:pPr marL="116205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ZapfDingbats" pitchFamily="82" charset="2"/>
              <a:buChar char="J"/>
            </a:pP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No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need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to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install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specific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clients</a:t>
            </a:r>
          </a:p>
          <a:p>
            <a:pPr marL="116205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ZapfDingbats" pitchFamily="82" charset="2"/>
              <a:buChar char="J"/>
            </a:pP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Easy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management</a:t>
            </a:r>
          </a:p>
          <a:p>
            <a:pPr marL="116205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ZapfDingbats" pitchFamily="82" charset="2"/>
              <a:buChar char="J"/>
            </a:pP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Lower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costs</a:t>
            </a:r>
            <a:endParaRPr lang="fr-FR" sz="20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116205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L"/>
            </a:pP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Restricted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access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to « 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webised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 » applications </a:t>
            </a: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endParaRPr lang="fr-FR" sz="20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742950" lvl="1" indent="-28575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</a:pP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Advantages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/drawbacks of 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VPN/TLS (</a:t>
            </a:r>
            <a:r>
              <a:rPr lang="fr-FR" sz="2400" dirty="0" err="1">
                <a:solidFill>
                  <a:schemeClr val="bg2"/>
                </a:solidFill>
                <a:latin typeface="Times New Roman" pitchFamily="18" charset="0"/>
              </a:rPr>
              <a:t>with</a:t>
            </a:r>
            <a:r>
              <a:rPr lang="fr-FR" sz="2400" dirty="0">
                <a:solidFill>
                  <a:schemeClr val="bg2"/>
                </a:solidFill>
                <a:latin typeface="Times New Roman" pitchFamily="18" charset="0"/>
              </a:rPr>
              <a:t> client)</a:t>
            </a:r>
          </a:p>
          <a:p>
            <a:pPr marL="116205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ZapfDingbats" pitchFamily="82" charset="2"/>
              <a:buChar char="J"/>
            </a:pP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Access to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private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network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similar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to local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connection</a:t>
            </a:r>
            <a:endParaRPr lang="fr-FR" sz="2000" dirty="0">
              <a:solidFill>
                <a:schemeClr val="bg2"/>
              </a:solidFill>
              <a:latin typeface="Times New Roman" pitchFamily="18" charset="0"/>
            </a:endParaRPr>
          </a:p>
          <a:p>
            <a:pPr marL="1162050" lvl="2" indent="-228600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L"/>
            </a:pP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Sometimes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need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to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install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and manage an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Ipsec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/VPN client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within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the </a:t>
            </a:r>
            <a:r>
              <a:rPr lang="fr-FR" sz="2000" dirty="0" err="1">
                <a:solidFill>
                  <a:schemeClr val="bg2"/>
                </a:solidFill>
                <a:latin typeface="Times New Roman" pitchFamily="18" charset="0"/>
              </a:rPr>
              <a:t>nomad</a:t>
            </a:r>
            <a:r>
              <a:rPr lang="fr-FR" sz="2000" dirty="0">
                <a:solidFill>
                  <a:schemeClr val="bg2"/>
                </a:solidFill>
                <a:latin typeface="Times New Roman" pitchFamily="18" charset="0"/>
              </a:rPr>
              <a:t> </a:t>
            </a:r>
          </a:p>
        </p:txBody>
      </p:sp>
      <p:sp>
        <p:nvSpPr>
          <p:cNvPr id="2" name="Title 3">
            <a:extLst>
              <a:ext uri="{FF2B5EF4-FFF2-40B4-BE49-F238E27FC236}">
                <a16:creationId xmlns:a16="http://schemas.microsoft.com/office/drawing/2014/main" id="{D5C8A68B-AA0D-DDA1-BAE0-4605A5B8E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07332"/>
            <a:ext cx="8229600" cy="734042"/>
          </a:xfrm>
        </p:spPr>
        <p:txBody>
          <a:bodyPr/>
          <a:lstStyle/>
          <a:p>
            <a:r>
              <a:rPr lang="fr-FR" sz="3600" dirty="0">
                <a:solidFill>
                  <a:schemeClr val="bg2"/>
                </a:solidFill>
                <a:latin typeface="Times New Roman" pitchFamily="18" charset="0"/>
              </a:rPr>
              <a:t>TLS VPN</a:t>
            </a:r>
            <a:endParaRPr lang="en-GB" sz="360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6333D-5648-82F6-76B9-7CCC60F49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32" y="16808"/>
            <a:ext cx="8229600" cy="1203325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  <a:latin typeface="+mn-lt"/>
              </a:rPr>
              <a:t>Security protocols</a:t>
            </a:r>
            <a:br>
              <a:rPr lang="en-US" sz="3600" dirty="0">
                <a:solidFill>
                  <a:schemeClr val="bg2"/>
                </a:solidFill>
                <a:latin typeface="+mn-lt"/>
              </a:rPr>
            </a:br>
            <a:r>
              <a:rPr lang="en-US" sz="3600" dirty="0">
                <a:solidFill>
                  <a:schemeClr val="bg2"/>
                </a:solidFill>
                <a:latin typeface="+mn-lt"/>
              </a:rPr>
              <a:t>Advantages and drawbacks</a:t>
            </a:r>
            <a:endParaRPr lang="en-GB" sz="3600" dirty="0">
              <a:solidFill>
                <a:schemeClr val="bg2"/>
              </a:solidFill>
              <a:latin typeface="+mn-lt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idx="1"/>
          </p:nvPr>
        </p:nvSpPr>
        <p:spPr bwMode="auto"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Clr>
                <a:srgbClr val="C0FEF9"/>
              </a:buClr>
              <a:buFontTx/>
              <a:buNone/>
            </a:pPr>
            <a:r>
              <a:rPr lang="en-US" sz="2800" dirty="0">
                <a:solidFill>
                  <a:schemeClr val="bg2"/>
                </a:solidFill>
              </a:rPr>
              <a:t>IPsec advantages: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 Common solution for all the applications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 Adapted to VPN (site to site and nomads)</a:t>
            </a:r>
          </a:p>
          <a:p>
            <a:pPr marL="190500" lvl="1" indent="0" eaLnBrk="1" hangingPunct="1">
              <a:buClr>
                <a:srgbClr val="C0FEF9"/>
              </a:buClr>
            </a:pPr>
            <a:endParaRPr lang="en-US" sz="2400" dirty="0">
              <a:solidFill>
                <a:schemeClr val="bg2"/>
              </a:solidFill>
            </a:endParaRPr>
          </a:p>
          <a:p>
            <a:pPr marL="0" indent="0" eaLnBrk="1" hangingPunct="1">
              <a:buClr>
                <a:srgbClr val="C0FEF9"/>
              </a:buClr>
              <a:buFontTx/>
              <a:buNone/>
            </a:pPr>
            <a:r>
              <a:rPr lang="en-US" sz="2800" dirty="0">
                <a:solidFill>
                  <a:schemeClr val="bg2"/>
                </a:solidFill>
              </a:rPr>
              <a:t>IPsec drawbacks: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 Heavy to manage (application-level IKE module)</a:t>
            </a:r>
          </a:p>
          <a:p>
            <a:pPr marL="190500" lvl="1" indent="0" eaLnBrk="1" hangingPunct="1">
              <a:buClr>
                <a:schemeClr val="bg2"/>
              </a:buClr>
              <a:buFontTx/>
              <a:buNone/>
            </a:pPr>
            <a:endParaRPr lang="en-US" sz="2400" dirty="0">
              <a:solidFill>
                <a:schemeClr val="bg2"/>
              </a:solidFill>
            </a:endParaRPr>
          </a:p>
          <a:p>
            <a:pPr marL="0" indent="0" eaLnBrk="1" hangingPunct="1">
              <a:buClr>
                <a:srgbClr val="C0FEF9"/>
              </a:buClr>
              <a:buFontTx/>
              <a:buNone/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F4577C2B-D602-474F-B90E-DC38E893503D}" type="slidenum">
              <a:rPr lang="fr-FR">
                <a:latin typeface="+mn-lt"/>
              </a:rPr>
              <a:pPr defTabSz="762000">
                <a:defRPr/>
              </a:pPr>
              <a:t>44</a:t>
            </a:fld>
            <a:endParaRPr lang="fr-FR">
              <a:latin typeface="+mn-lt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DD4BF579-5EFD-4DA6-8248-A00206942131}" type="slidenum">
              <a:rPr lang="fr-FR">
                <a:latin typeface="+mn-lt"/>
              </a:rPr>
              <a:pPr defTabSz="762000">
                <a:defRPr/>
              </a:pPr>
              <a:t>45</a:t>
            </a:fld>
            <a:endParaRPr lang="fr-FR">
              <a:latin typeface="+mn-lt"/>
            </a:endParaRPr>
          </a:p>
        </p:txBody>
      </p:sp>
      <p:sp>
        <p:nvSpPr>
          <p:cNvPr id="94211" name="Rectangle 2"/>
          <p:cNvSpPr>
            <a:spLocks noChangeArrowheads="1"/>
          </p:cNvSpPr>
          <p:nvPr/>
        </p:nvSpPr>
        <p:spPr bwMode="auto">
          <a:xfrm>
            <a:off x="457200" y="1628775"/>
            <a:ext cx="8458200" cy="41148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TLS advantages:</a:t>
            </a:r>
          </a:p>
          <a:p>
            <a:pPr marL="190500" lv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 The most common solution (included by default in browsers)</a:t>
            </a:r>
          </a:p>
          <a:p>
            <a:pPr marL="190500" lv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 Largely used for nomads’ remote access protection (VPN)</a:t>
            </a:r>
          </a:p>
          <a:p>
            <a:pPr marL="190500" lv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endParaRPr lang="en-US" sz="2400" dirty="0">
              <a:solidFill>
                <a:schemeClr val="bg2"/>
              </a:solidFill>
              <a:latin typeface="Times New Roman" pitchFamily="18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C0FEF9"/>
              </a:buClr>
              <a:buSzPct val="75000"/>
            </a:pPr>
            <a:r>
              <a:rPr lang="en-US" dirty="0">
                <a:solidFill>
                  <a:schemeClr val="bg2"/>
                </a:solidFill>
                <a:latin typeface="Times New Roman" pitchFamily="18" charset="0"/>
              </a:rPr>
              <a:t>TLS drawbacks:</a:t>
            </a:r>
          </a:p>
          <a:p>
            <a:pPr marL="190500" lvl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FontTx/>
              <a:buChar char="–"/>
            </a:pPr>
            <a:r>
              <a:rPr lang="en-US" sz="2400" dirty="0">
                <a:solidFill>
                  <a:schemeClr val="bg2"/>
                </a:solidFill>
                <a:latin typeface="Times New Roman" pitchFamily="18" charset="0"/>
              </a:rPr>
              <a:t> According to TLS VPN solutions, access limited to certain applications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599125-20EA-22AA-3DE5-6D13DE38E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732" y="16808"/>
            <a:ext cx="8229600" cy="1203325"/>
          </a:xfrm>
        </p:spPr>
        <p:txBody>
          <a:bodyPr/>
          <a:lstStyle/>
          <a:p>
            <a:r>
              <a:rPr lang="en-US" sz="3600" dirty="0">
                <a:solidFill>
                  <a:schemeClr val="bg2"/>
                </a:solidFill>
                <a:latin typeface="+mn-lt"/>
              </a:rPr>
              <a:t>Security protocols</a:t>
            </a:r>
            <a:br>
              <a:rPr lang="en-US" sz="3600" dirty="0">
                <a:solidFill>
                  <a:schemeClr val="bg2"/>
                </a:solidFill>
                <a:latin typeface="+mn-lt"/>
              </a:rPr>
            </a:br>
            <a:r>
              <a:rPr lang="en-US" sz="3600" dirty="0">
                <a:solidFill>
                  <a:schemeClr val="bg2"/>
                </a:solidFill>
                <a:latin typeface="+mn-lt"/>
              </a:rPr>
              <a:t>Advantages and drawbacks</a:t>
            </a:r>
            <a:endParaRPr lang="en-GB" sz="3600" dirty="0">
              <a:solidFill>
                <a:schemeClr val="bg2"/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B49C282E-F8B8-4D14-A20F-7DAB6C5236F1}" type="slidenum">
              <a:rPr lang="fr-FR">
                <a:latin typeface="+mn-lt"/>
              </a:rPr>
              <a:pPr defTabSz="762000">
                <a:defRPr/>
              </a:pPr>
              <a:t>5</a:t>
            </a:fld>
            <a:endParaRPr lang="fr-FR">
              <a:latin typeface="+mn-lt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686800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20000"/>
              </a:lnSpc>
              <a:buClr>
                <a:schemeClr val="bg2"/>
              </a:buClr>
              <a:buSzPct val="70000"/>
              <a:buFont typeface="Monotype Sorts" pitchFamily="2" charset="2"/>
              <a:buNone/>
            </a:pPr>
            <a:r>
              <a:rPr lang="en-US" sz="3600" dirty="0">
                <a:solidFill>
                  <a:schemeClr val="bg2"/>
                </a:solidFill>
              </a:rPr>
              <a:t>Use of symmetric cryptography:</a:t>
            </a:r>
          </a:p>
          <a:p>
            <a:pPr>
              <a:buClr>
                <a:schemeClr val="bg2"/>
              </a:buClr>
              <a:buSzPct val="70000"/>
            </a:pPr>
            <a:r>
              <a:rPr lang="en-US" sz="2800" dirty="0">
                <a:solidFill>
                  <a:schemeClr val="bg2"/>
                </a:solidFill>
              </a:rPr>
              <a:t>Data confidentiality</a:t>
            </a:r>
          </a:p>
          <a:p>
            <a:pPr>
              <a:buClr>
                <a:schemeClr val="bg2"/>
              </a:buClr>
              <a:buSzPct val="70000"/>
            </a:pPr>
            <a:r>
              <a:rPr lang="en-US" sz="2800" dirty="0">
                <a:solidFill>
                  <a:schemeClr val="bg2"/>
                </a:solidFill>
              </a:rPr>
              <a:t>Integrity/authentication of data with introduction of a MAC (Message Authentication Code)</a:t>
            </a:r>
          </a:p>
          <a:p>
            <a:pPr>
              <a:lnSpc>
                <a:spcPct val="120000"/>
              </a:lnSpc>
              <a:buClr>
                <a:schemeClr val="bg2"/>
              </a:buClr>
              <a:buSzPct val="70000"/>
              <a:buFont typeface="Monotype Sorts" pitchFamily="2" charset="2"/>
              <a:buNone/>
            </a:pPr>
            <a:r>
              <a:rPr lang="en-US" sz="3600" dirty="0">
                <a:solidFill>
                  <a:schemeClr val="bg2"/>
                </a:solidFill>
              </a:rPr>
              <a:t>Use of asymmetric cryptography:</a:t>
            </a:r>
          </a:p>
          <a:p>
            <a:pPr>
              <a:buClr>
                <a:schemeClr val="bg2"/>
              </a:buClr>
              <a:buSzPct val="70000"/>
            </a:pPr>
            <a:r>
              <a:rPr lang="en-US" sz="2800" dirty="0">
                <a:solidFill>
                  <a:schemeClr val="bg2"/>
                </a:solidFill>
              </a:rPr>
              <a:t>During connection establishment: mutual authentication, exchange of symmetric encryption keys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A5A863-D9B6-C6E4-736F-D0CF27702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1366"/>
            <a:ext cx="8229600" cy="678906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Cryptographic Systems 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9783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F25E0-A69C-E657-B85F-E0329C018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783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Secure Socket Layer</a:t>
            </a:r>
            <a:endParaRPr lang="en-GB" sz="3600" dirty="0">
              <a:solidFill>
                <a:schemeClr val="bg2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idx="1"/>
          </p:nvPr>
        </p:nvSpPr>
        <p:spPr bwMode="auto"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lnSpc>
                <a:spcPct val="90000"/>
              </a:lnSpc>
              <a:buClr>
                <a:srgbClr val="C0FEF9"/>
              </a:buClr>
              <a:buFontTx/>
              <a:buNone/>
            </a:pPr>
            <a:r>
              <a:rPr lang="en-US" sz="2400" dirty="0">
                <a:solidFill>
                  <a:schemeClr val="bg2"/>
                </a:solidFill>
              </a:rPr>
              <a:t>SSL </a:t>
            </a:r>
            <a:r>
              <a:rPr lang="en-US" sz="2400" i="1" dirty="0">
                <a:solidFill>
                  <a:schemeClr val="bg2"/>
                </a:solidFill>
              </a:rPr>
              <a:t>(Secure Socket Layer)</a:t>
            </a:r>
            <a:r>
              <a:rPr lang="en-US" sz="2400" dirty="0">
                <a:solidFill>
                  <a:schemeClr val="bg2"/>
                </a:solidFill>
              </a:rPr>
              <a:t> protocol:</a:t>
            </a:r>
          </a:p>
          <a:p>
            <a:pPr marL="190500" lvl="1" indent="0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 Developed by Netscape Communications</a:t>
            </a:r>
          </a:p>
          <a:p>
            <a:pPr marL="190500" lvl="1" indent="0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 Idea: introduces one security layer between the transport and application layers to protect data exchanges</a:t>
            </a:r>
          </a:p>
          <a:p>
            <a:pPr marL="190500" lvl="1" indent="0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 Ensures the protection of TCP-based applications (http, telnet, ftp…)</a:t>
            </a:r>
          </a:p>
          <a:p>
            <a:pPr marL="190500" lvl="1" indent="0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 Secure applications are renamed: https, telnets, </a:t>
            </a:r>
            <a:r>
              <a:rPr lang="en-US" sz="2000" dirty="0" err="1">
                <a:solidFill>
                  <a:schemeClr val="bg2"/>
                </a:solidFill>
              </a:rPr>
              <a:t>ftps</a:t>
            </a:r>
            <a:endParaRPr lang="en-US" sz="2000" dirty="0">
              <a:solidFill>
                <a:schemeClr val="bg2"/>
              </a:solidFill>
            </a:endParaRPr>
          </a:p>
          <a:p>
            <a:pPr marL="190500" lvl="1" indent="0" eaLnBrk="1" hangingPunct="1">
              <a:lnSpc>
                <a:spcPct val="9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 Applications are identified with port numbers</a:t>
            </a:r>
          </a:p>
        </p:txBody>
      </p:sp>
      <p:sp>
        <p:nvSpPr>
          <p:cNvPr id="1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375807AE-376E-41C5-92A5-B1D30DC3D34C}" type="slidenum">
              <a:rPr lang="fr-FR">
                <a:latin typeface="+mn-lt"/>
              </a:rPr>
              <a:pPr defTabSz="762000">
                <a:defRPr/>
              </a:pPr>
              <a:t>6</a:t>
            </a:fld>
            <a:endParaRPr lang="fr-FR">
              <a:latin typeface="+mn-lt"/>
            </a:endParaRPr>
          </a:p>
        </p:txBody>
      </p:sp>
      <p:grpSp>
        <p:nvGrpSpPr>
          <p:cNvPr id="53252" name="Group 3"/>
          <p:cNvGrpSpPr>
            <a:grpSpLocks/>
          </p:cNvGrpSpPr>
          <p:nvPr/>
        </p:nvGrpSpPr>
        <p:grpSpPr bwMode="auto">
          <a:xfrm>
            <a:off x="2705100" y="4305300"/>
            <a:ext cx="3733800" cy="1905000"/>
            <a:chOff x="1728" y="3072"/>
            <a:chExt cx="2352" cy="1200"/>
          </a:xfrm>
        </p:grpSpPr>
        <p:grpSp>
          <p:nvGrpSpPr>
            <p:cNvPr id="53254" name="Group 4"/>
            <p:cNvGrpSpPr>
              <a:grpSpLocks/>
            </p:cNvGrpSpPr>
            <p:nvPr/>
          </p:nvGrpSpPr>
          <p:grpSpPr bwMode="auto">
            <a:xfrm>
              <a:off x="1728" y="3072"/>
              <a:ext cx="1058" cy="754"/>
              <a:chOff x="4080" y="1834"/>
              <a:chExt cx="792" cy="898"/>
            </a:xfrm>
          </p:grpSpPr>
          <p:sp>
            <p:nvSpPr>
              <p:cNvPr id="53263" name="Rectangle 5"/>
              <p:cNvSpPr>
                <a:spLocks noChangeArrowheads="1"/>
              </p:cNvSpPr>
              <p:nvPr/>
            </p:nvSpPr>
            <p:spPr bwMode="blackWhite">
              <a:xfrm>
                <a:off x="4080" y="2193"/>
                <a:ext cx="792" cy="2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https</a:t>
                </a:r>
              </a:p>
            </p:txBody>
          </p:sp>
          <p:sp>
            <p:nvSpPr>
              <p:cNvPr id="53264" name="Rectangle 6"/>
              <p:cNvSpPr>
                <a:spLocks noChangeArrowheads="1"/>
              </p:cNvSpPr>
              <p:nvPr/>
            </p:nvSpPr>
            <p:spPr bwMode="blackWhite">
              <a:xfrm>
                <a:off x="4080" y="1834"/>
                <a:ext cx="792" cy="358"/>
              </a:xfrm>
              <a:prstGeom prst="rect">
                <a:avLst/>
              </a:prstGeom>
              <a:solidFill>
                <a:srgbClr val="B2B2B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chemeClr val="bg2"/>
                    </a:solidFill>
                    <a:latin typeface="Times New Roman" pitchFamily="18" charset="0"/>
                  </a:rPr>
                  <a:t>Applications</a:t>
                </a:r>
              </a:p>
            </p:txBody>
          </p:sp>
          <p:sp>
            <p:nvSpPr>
              <p:cNvPr id="53265" name="Rectangle 7"/>
              <p:cNvSpPr>
                <a:spLocks noChangeArrowheads="1"/>
              </p:cNvSpPr>
              <p:nvPr/>
            </p:nvSpPr>
            <p:spPr bwMode="blackWhite">
              <a:xfrm>
                <a:off x="4080" y="2452"/>
                <a:ext cx="792" cy="28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telnets</a:t>
                </a:r>
              </a:p>
            </p:txBody>
          </p:sp>
        </p:grpSp>
        <p:sp>
          <p:nvSpPr>
            <p:cNvPr id="53255" name="Rectangle 8"/>
            <p:cNvSpPr>
              <a:spLocks noChangeArrowheads="1"/>
            </p:cNvSpPr>
            <p:nvPr/>
          </p:nvSpPr>
          <p:spPr bwMode="blackWhite">
            <a:xfrm>
              <a:off x="1728" y="3802"/>
              <a:ext cx="1058" cy="2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ftps</a:t>
              </a:r>
            </a:p>
          </p:txBody>
        </p:sp>
        <p:sp>
          <p:nvSpPr>
            <p:cNvPr id="53256" name="Rectangle 9"/>
            <p:cNvSpPr>
              <a:spLocks noChangeArrowheads="1"/>
            </p:cNvSpPr>
            <p:nvPr/>
          </p:nvSpPr>
          <p:spPr bwMode="blackWhite">
            <a:xfrm>
              <a:off x="1728" y="4037"/>
              <a:ext cx="1058" cy="23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lIns="92075" tIns="46038" rIns="92075" bIns="46038" anchor="ctr"/>
            <a:lstStyle/>
            <a:p>
              <a:pPr algn="ctr" eaLnBrk="0" hangingPunct="0"/>
              <a:r>
                <a:rPr lang="en-US" sz="2000" b="1">
                  <a:solidFill>
                    <a:srgbClr val="C4FEFA"/>
                  </a:solidFill>
                  <a:latin typeface="Times New Roman" pitchFamily="18" charset="0"/>
                </a:rPr>
                <a:t>ftps-data</a:t>
              </a:r>
            </a:p>
          </p:txBody>
        </p:sp>
        <p:grpSp>
          <p:nvGrpSpPr>
            <p:cNvPr id="53257" name="Group 10"/>
            <p:cNvGrpSpPr>
              <a:grpSpLocks/>
            </p:cNvGrpSpPr>
            <p:nvPr/>
          </p:nvGrpSpPr>
          <p:grpSpPr bwMode="auto">
            <a:xfrm>
              <a:off x="2786" y="3072"/>
              <a:ext cx="1294" cy="1200"/>
              <a:chOff x="2786" y="3072"/>
              <a:chExt cx="910" cy="1200"/>
            </a:xfrm>
          </p:grpSpPr>
          <p:sp>
            <p:nvSpPr>
              <p:cNvPr id="53258" name="Rectangle 11"/>
              <p:cNvSpPr>
                <a:spLocks noChangeArrowheads="1"/>
              </p:cNvSpPr>
              <p:nvPr/>
            </p:nvSpPr>
            <p:spPr bwMode="blackWhite">
              <a:xfrm>
                <a:off x="2786" y="3072"/>
                <a:ext cx="910" cy="300"/>
              </a:xfrm>
              <a:prstGeom prst="rect">
                <a:avLst/>
              </a:prstGeom>
              <a:solidFill>
                <a:srgbClr val="B2B2B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>
                  <a:lnSpc>
                    <a:spcPct val="80000"/>
                  </a:lnSpc>
                </a:pPr>
                <a:r>
                  <a:rPr lang="en-US" sz="2000" b="1">
                    <a:solidFill>
                      <a:schemeClr val="bg2"/>
                    </a:solidFill>
                    <a:latin typeface="Times New Roman" pitchFamily="18" charset="0"/>
                  </a:rPr>
                  <a:t>Port number</a:t>
                </a:r>
              </a:p>
            </p:txBody>
          </p:sp>
          <p:sp>
            <p:nvSpPr>
              <p:cNvPr id="53259" name="Rectangle 12"/>
              <p:cNvSpPr>
                <a:spLocks noChangeArrowheads="1"/>
              </p:cNvSpPr>
              <p:nvPr/>
            </p:nvSpPr>
            <p:spPr bwMode="blackWhite">
              <a:xfrm>
                <a:off x="2786" y="3373"/>
                <a:ext cx="910" cy="23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443</a:t>
                </a:r>
              </a:p>
            </p:txBody>
          </p:sp>
          <p:sp>
            <p:nvSpPr>
              <p:cNvPr id="53260" name="Rectangle 13"/>
              <p:cNvSpPr>
                <a:spLocks noChangeArrowheads="1"/>
              </p:cNvSpPr>
              <p:nvPr/>
            </p:nvSpPr>
            <p:spPr bwMode="blackWhite">
              <a:xfrm>
                <a:off x="2786" y="3591"/>
                <a:ext cx="910" cy="23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992</a:t>
                </a:r>
              </a:p>
            </p:txBody>
          </p:sp>
          <p:sp>
            <p:nvSpPr>
              <p:cNvPr id="53261" name="Rectangle 14"/>
              <p:cNvSpPr>
                <a:spLocks noChangeArrowheads="1"/>
              </p:cNvSpPr>
              <p:nvPr/>
            </p:nvSpPr>
            <p:spPr bwMode="blackWhite">
              <a:xfrm>
                <a:off x="2786" y="3802"/>
                <a:ext cx="910" cy="23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990</a:t>
                </a:r>
              </a:p>
            </p:txBody>
          </p:sp>
          <p:sp>
            <p:nvSpPr>
              <p:cNvPr id="53262" name="Rectangle 15"/>
              <p:cNvSpPr>
                <a:spLocks noChangeArrowheads="1"/>
              </p:cNvSpPr>
              <p:nvPr/>
            </p:nvSpPr>
            <p:spPr bwMode="blackWhite">
              <a:xfrm>
                <a:off x="2786" y="4037"/>
                <a:ext cx="910" cy="235"/>
              </a:xfrm>
              <a:prstGeom prst="rect">
                <a:avLst/>
              </a:prstGeom>
              <a:solidFill>
                <a:schemeClr val="accent2"/>
              </a:solidFill>
              <a:ln w="12700">
                <a:solidFill>
                  <a:schemeClr val="bg2"/>
                </a:solidFill>
                <a:miter lim="800000"/>
                <a:headEnd/>
                <a:tailEnd/>
              </a:ln>
            </p:spPr>
            <p:txBody>
              <a:bodyPr wrap="none" lIns="92075" tIns="46038" rIns="92075" bIns="46038" anchor="ctr"/>
              <a:lstStyle/>
              <a:p>
                <a:pPr algn="ctr" eaLnBrk="0" hangingPunct="0"/>
                <a:r>
                  <a:rPr lang="en-US" sz="2000" b="1">
                    <a:solidFill>
                      <a:srgbClr val="C4FEFA"/>
                    </a:solidFill>
                    <a:latin typeface="Times New Roman" pitchFamily="18" charset="0"/>
                  </a:rPr>
                  <a:t>989</a:t>
                </a: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9E67B24E-2DC5-495A-9206-0538604EA667}" type="slidenum">
              <a:rPr lang="fr-FR">
                <a:latin typeface="+mn-lt"/>
              </a:rPr>
              <a:pPr defTabSz="762000">
                <a:defRPr/>
              </a:pPr>
              <a:t>7</a:t>
            </a:fld>
            <a:endParaRPr lang="fr-FR">
              <a:latin typeface="+mn-lt"/>
            </a:endParaRPr>
          </a:p>
        </p:txBody>
      </p:sp>
      <p:sp>
        <p:nvSpPr>
          <p:cNvPr id="54275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528" y="1484313"/>
            <a:ext cx="8591872" cy="41148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eaLnBrk="1" hangingPunct="1">
              <a:buClr>
                <a:srgbClr val="C0FEF9"/>
              </a:buClr>
              <a:buFontTx/>
              <a:buNone/>
            </a:pPr>
            <a:r>
              <a:rPr lang="en-US" sz="2800" dirty="0">
                <a:solidFill>
                  <a:schemeClr val="bg2"/>
                </a:solidFill>
              </a:rPr>
              <a:t>SSL version 3.0 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Last SSL version released in 1996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Integrated in Netscape Navigator and Microsoft Internet Explorer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Broadly used over Internet to protect exchanges to online web services (bank, electronic commerce…)</a:t>
            </a:r>
          </a:p>
          <a:p>
            <a:pPr marL="190500" lvl="1" indent="0" eaLnBrk="1" hangingPunct="1">
              <a:buClr>
                <a:schemeClr val="bg2"/>
              </a:buClr>
            </a:pPr>
            <a:r>
              <a:rPr lang="en-US" sz="2400" dirty="0">
                <a:solidFill>
                  <a:schemeClr val="bg2"/>
                </a:solidFill>
              </a:rPr>
              <a:t>SSLv3 deprecated by Internet Engineering Task Force (IETF) standard </a:t>
            </a:r>
            <a:r>
              <a:rPr lang="en-US" sz="2400" dirty="0" err="1">
                <a:solidFill>
                  <a:schemeClr val="bg2"/>
                </a:solidFill>
              </a:rPr>
              <a:t>organisation</a:t>
            </a:r>
            <a:r>
              <a:rPr lang="en-US" sz="2400" dirty="0">
                <a:solidFill>
                  <a:schemeClr val="bg2"/>
                </a:solidFill>
              </a:rPr>
              <a:t> in June 2015 </a:t>
            </a:r>
            <a:r>
              <a:rPr lang="fr-FR" sz="2400" dirty="0">
                <a:solidFill>
                  <a:schemeClr val="bg2"/>
                </a:solidFill>
              </a:rPr>
              <a:t>(RFC 7568)  as non </a:t>
            </a:r>
            <a:r>
              <a:rPr lang="fr-FR" sz="2400" dirty="0" err="1">
                <a:solidFill>
                  <a:schemeClr val="bg2"/>
                </a:solidFill>
              </a:rPr>
              <a:t>sufficiently</a:t>
            </a:r>
            <a:r>
              <a:rPr lang="fr-FR" sz="2400" dirty="0">
                <a:solidFill>
                  <a:schemeClr val="bg2"/>
                </a:solidFill>
              </a:rPr>
              <a:t> </a:t>
            </a:r>
            <a:r>
              <a:rPr lang="fr-FR" sz="2400" dirty="0" err="1">
                <a:solidFill>
                  <a:schemeClr val="bg2"/>
                </a:solidFill>
              </a:rPr>
              <a:t>secure</a:t>
            </a:r>
            <a:endParaRPr lang="en-US" sz="2400" dirty="0">
              <a:solidFill>
                <a:schemeClr val="bg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8004F-7AD2-0913-4E6C-E6EA634D6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1783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Secure Socket Layer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41B78-45E5-7D31-91D8-70A740001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Transport Layer Security</a:t>
            </a:r>
            <a:endParaRPr lang="en-GB" sz="3600" dirty="0">
              <a:solidFill>
                <a:schemeClr val="bg2"/>
              </a:solidFill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6727" y="1412776"/>
            <a:ext cx="8229600" cy="4525963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95000"/>
              </a:lnSpc>
              <a:buClr>
                <a:srgbClr val="C0FEF9"/>
              </a:buClr>
              <a:buFontTx/>
              <a:buNone/>
            </a:pPr>
            <a:r>
              <a:rPr lang="en-US" sz="2400" dirty="0">
                <a:solidFill>
                  <a:schemeClr val="bg2"/>
                </a:solidFill>
              </a:rPr>
              <a:t>TLS </a:t>
            </a:r>
            <a:r>
              <a:rPr lang="en-US" sz="2400" i="1" dirty="0">
                <a:solidFill>
                  <a:schemeClr val="bg2"/>
                </a:solidFill>
              </a:rPr>
              <a:t>(Transport Layer Security)</a:t>
            </a:r>
            <a:r>
              <a:rPr lang="en-US" sz="2400" dirty="0">
                <a:solidFill>
                  <a:schemeClr val="bg2"/>
                </a:solidFill>
              </a:rPr>
              <a:t> protocol:</a:t>
            </a:r>
          </a:p>
          <a:p>
            <a:pPr lvl="1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Developed by the Internet Engineering Task Force (IETF) standard </a:t>
            </a:r>
            <a:r>
              <a:rPr lang="en-US" sz="2000" dirty="0" err="1">
                <a:solidFill>
                  <a:schemeClr val="bg2"/>
                </a:solidFill>
              </a:rPr>
              <a:t>organisation</a:t>
            </a:r>
            <a:endParaRPr lang="en-US" sz="2000" dirty="0">
              <a:solidFill>
                <a:schemeClr val="bg2"/>
              </a:solidFill>
            </a:endParaRPr>
          </a:p>
          <a:p>
            <a:pPr lvl="1" eaLnBrk="1" hangingPunct="1">
              <a:lnSpc>
                <a:spcPct val="95000"/>
              </a:lnSpc>
              <a:buClr>
                <a:schemeClr val="bg2"/>
              </a:buClr>
            </a:pPr>
            <a:endParaRPr lang="en-US" sz="2000" dirty="0">
              <a:solidFill>
                <a:schemeClr val="bg2"/>
              </a:solidFill>
            </a:endParaRPr>
          </a:p>
          <a:p>
            <a:pPr lvl="1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TLS 1.0 is similar to SSL 3.0 with the following modifications:</a:t>
            </a:r>
          </a:p>
          <a:p>
            <a:pPr lvl="2" eaLnBrk="1" hangingPunct="1">
              <a:lnSpc>
                <a:spcPct val="95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the HMAC construction considered is adopted (</a:t>
            </a:r>
            <a:r>
              <a:rPr lang="fr-FR" sz="1800" b="1" dirty="0">
                <a:solidFill>
                  <a:schemeClr val="bg2"/>
                </a:solidFill>
              </a:rPr>
              <a:t>HMAC</a:t>
            </a:r>
            <a:r>
              <a:rPr lang="fr-FR" sz="1800" dirty="0">
                <a:solidFill>
                  <a:schemeClr val="bg2"/>
                </a:solidFill>
              </a:rPr>
              <a:t>: MAC </a:t>
            </a:r>
            <a:r>
              <a:rPr lang="fr-FR" sz="1800" dirty="0" err="1">
                <a:solidFill>
                  <a:schemeClr val="bg2"/>
                </a:solidFill>
              </a:rPr>
              <a:t>using</a:t>
            </a:r>
            <a:r>
              <a:rPr lang="fr-FR" sz="1800" dirty="0">
                <a:solidFill>
                  <a:schemeClr val="bg2"/>
                </a:solidFill>
              </a:rPr>
              <a:t> </a:t>
            </a:r>
            <a:r>
              <a:rPr lang="fr-FR" sz="1800" dirty="0" err="1">
                <a:solidFill>
                  <a:schemeClr val="bg2"/>
                </a:solidFill>
              </a:rPr>
              <a:t>symmetric</a:t>
            </a:r>
            <a:r>
              <a:rPr lang="fr-FR" sz="1800" dirty="0">
                <a:solidFill>
                  <a:schemeClr val="bg2"/>
                </a:solidFill>
              </a:rPr>
              <a:t> </a:t>
            </a:r>
            <a:r>
              <a:rPr lang="fr-FR" sz="1800" dirty="0" err="1">
                <a:solidFill>
                  <a:schemeClr val="bg2"/>
                </a:solidFill>
              </a:rPr>
              <a:t>cryptography</a:t>
            </a:r>
            <a:r>
              <a:rPr lang="fr-FR" sz="1800" dirty="0">
                <a:solidFill>
                  <a:schemeClr val="bg2"/>
                </a:solidFill>
              </a:rPr>
              <a:t>)</a:t>
            </a:r>
            <a:endParaRPr lang="en-US" sz="1800" dirty="0">
              <a:solidFill>
                <a:schemeClr val="bg2"/>
              </a:solidFill>
            </a:endParaRPr>
          </a:p>
          <a:p>
            <a:pPr lvl="2" eaLnBrk="1" hangingPunct="1">
              <a:lnSpc>
                <a:spcPct val="95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2"/>
                </a:solidFill>
              </a:rPr>
              <a:t>the key exchange mechanism is not proprietary and is based on Data Security Standard </a:t>
            </a:r>
          </a:p>
          <a:p>
            <a:pPr lvl="2" eaLnBrk="1" hangingPunct="1">
              <a:lnSpc>
                <a:spcPct val="95000"/>
              </a:lnSpc>
              <a:buClr>
                <a:schemeClr val="bg2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bg2"/>
              </a:solidFill>
            </a:endParaRPr>
          </a:p>
          <a:p>
            <a:pPr lvl="1" eaLnBrk="1" hangingPunct="1">
              <a:lnSpc>
                <a:spcPct val="95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TLS sub-protocols are similar to the SSL ones: </a:t>
            </a:r>
            <a:r>
              <a:rPr lang="en-US" sz="2000" i="1" dirty="0">
                <a:solidFill>
                  <a:schemeClr val="bg2"/>
                </a:solidFill>
              </a:rPr>
              <a:t>TLS handshake protocol</a:t>
            </a:r>
            <a:r>
              <a:rPr lang="en-US" sz="2000" dirty="0">
                <a:solidFill>
                  <a:schemeClr val="bg2"/>
                </a:solidFill>
              </a:rPr>
              <a:t>, </a:t>
            </a:r>
            <a:r>
              <a:rPr lang="en-US" sz="2000" i="1" dirty="0">
                <a:solidFill>
                  <a:schemeClr val="bg2"/>
                </a:solidFill>
              </a:rPr>
              <a:t>TLS cipher spec protocol</a:t>
            </a:r>
            <a:r>
              <a:rPr lang="en-US" sz="2000" dirty="0">
                <a:solidFill>
                  <a:schemeClr val="bg2"/>
                </a:solidFill>
              </a:rPr>
              <a:t>, </a:t>
            </a:r>
            <a:r>
              <a:rPr lang="en-US" sz="2000" i="1" dirty="0">
                <a:solidFill>
                  <a:schemeClr val="bg2"/>
                </a:solidFill>
              </a:rPr>
              <a:t>TLS alert protocol</a:t>
            </a:r>
            <a:endParaRPr lang="en-US" sz="2000" dirty="0">
              <a:solidFill>
                <a:schemeClr val="bg2"/>
              </a:solidFill>
            </a:endParaRPr>
          </a:p>
          <a:p>
            <a:pPr lvl="2" eaLnBrk="1" hangingPunct="1">
              <a:lnSpc>
                <a:spcPct val="95000"/>
              </a:lnSpc>
              <a:buClr>
                <a:srgbClr val="C0FEF9"/>
              </a:buClr>
            </a:pP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4BB5640C-D0DA-4526-8ED6-E9DB92F52DC9}" type="slidenum">
              <a:rPr lang="fr-FR">
                <a:latin typeface="+mn-lt"/>
              </a:rPr>
              <a:pPr defTabSz="762000">
                <a:defRPr/>
              </a:pPr>
              <a:t>8</a:t>
            </a:fld>
            <a:endParaRPr lang="fr-FR">
              <a:latin typeface="+mn-l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762000">
              <a:defRPr/>
            </a:pPr>
            <a:fld id="{E3AAA518-756A-4979-ACCA-A6389D5217CF}" type="slidenum">
              <a:rPr lang="fr-FR">
                <a:latin typeface="+mn-lt"/>
              </a:rPr>
              <a:pPr defTabSz="762000">
                <a:defRPr/>
              </a:pPr>
              <a:t>9</a:t>
            </a:fld>
            <a:endParaRPr lang="fr-FR">
              <a:latin typeface="+mn-lt"/>
            </a:endParaRPr>
          </a:p>
        </p:txBody>
      </p:sp>
      <p:sp>
        <p:nvSpPr>
          <p:cNvPr id="55300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31800" y="1340768"/>
            <a:ext cx="8280400" cy="6337300"/>
          </a:xfrm>
          <a:noFill/>
          <a:ln w="12700">
            <a:miter lim="800000"/>
            <a:headEnd type="none" w="sm" len="sm"/>
            <a:tailEnd type="none" w="sm" len="sm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lnSpc>
                <a:spcPct val="80000"/>
              </a:lnSpc>
              <a:buClr>
                <a:schemeClr val="bg2"/>
              </a:buClr>
              <a:buSzTx/>
            </a:pPr>
            <a:r>
              <a:rPr lang="en-US" sz="2400" dirty="0">
                <a:solidFill>
                  <a:schemeClr val="bg2"/>
                </a:solidFill>
              </a:rPr>
              <a:t>Initialization phase: 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The server must authenticate to the client thanks to its public key certificate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The client optionally can authenticate itself to the server (public key certificate)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Negotiation of security services and mechanisms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Establishment of a secret key (master key)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Messages of the initialization phase are protected in integrity and authenticity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Phase implemented by a software sub-module of TLS </a:t>
            </a:r>
            <a:r>
              <a:rPr lang="en-US" sz="2000" i="1" dirty="0">
                <a:solidFill>
                  <a:schemeClr val="bg2"/>
                </a:solidFill>
              </a:rPr>
              <a:t>(TLS Handshake Protocol)</a:t>
            </a:r>
            <a:endParaRPr lang="en-US" sz="2000" dirty="0">
              <a:solidFill>
                <a:schemeClr val="bg2"/>
              </a:solidFill>
            </a:endParaRPr>
          </a:p>
          <a:p>
            <a:pPr eaLnBrk="1" hangingPunct="1">
              <a:lnSpc>
                <a:spcPct val="80000"/>
              </a:lnSpc>
              <a:buClr>
                <a:schemeClr val="bg2"/>
              </a:buClr>
              <a:buSzTx/>
            </a:pPr>
            <a:r>
              <a:rPr lang="en-US" sz="2400" dirty="0">
                <a:solidFill>
                  <a:schemeClr val="bg2"/>
                </a:solidFill>
              </a:rPr>
              <a:t>Data protection phase (for TLS 1.0 – TLS1.2): 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Data confidentiality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Data integrity/authentication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Usage of symmetric cryptography to protect this phase</a:t>
            </a:r>
          </a:p>
          <a:p>
            <a:pPr lvl="1" eaLnBrk="1" hangingPunct="1">
              <a:lnSpc>
                <a:spcPct val="80000"/>
              </a:lnSpc>
              <a:buClr>
                <a:schemeClr val="bg2"/>
              </a:buClr>
            </a:pPr>
            <a:r>
              <a:rPr lang="en-US" sz="2000" dirty="0">
                <a:solidFill>
                  <a:schemeClr val="bg2"/>
                </a:solidFill>
              </a:rPr>
              <a:t>Phase implemented by a sub-module of TLS </a:t>
            </a:r>
            <a:r>
              <a:rPr lang="en-US" sz="2000" i="1" dirty="0">
                <a:solidFill>
                  <a:schemeClr val="bg2"/>
                </a:solidFill>
              </a:rPr>
              <a:t>(TLS Record Protocol)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595846-E007-CE1E-94B9-91BC1346D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9086"/>
            <a:ext cx="8229600" cy="706090"/>
          </a:xfrm>
        </p:spPr>
        <p:txBody>
          <a:bodyPr/>
          <a:lstStyle/>
          <a:p>
            <a:pPr eaLnBrk="1" hangingPunct="1"/>
            <a:r>
              <a:rPr lang="en-US" sz="3600" dirty="0">
                <a:solidFill>
                  <a:schemeClr val="bg2"/>
                </a:solidFill>
              </a:rPr>
              <a:t>Transport Layer Security</a:t>
            </a:r>
            <a:endParaRPr lang="en-GB" sz="3600" dirty="0">
              <a:solidFill>
                <a:schemeClr val="bg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able mouillé">
  <a:themeElements>
    <a:clrScheme name="">
      <a:dk1>
        <a:srgbClr val="000000"/>
      </a:dk1>
      <a:lt1>
        <a:srgbClr val="66FFCC"/>
      </a:lt1>
      <a:dk2>
        <a:srgbClr val="8447FF"/>
      </a:dk2>
      <a:lt2>
        <a:srgbClr val="FFFF66"/>
      </a:lt2>
      <a:accent1>
        <a:srgbClr val="6666FF"/>
      </a:accent1>
      <a:accent2>
        <a:srgbClr val="6600FF"/>
      </a:accent2>
      <a:accent3>
        <a:srgbClr val="C2B1FF"/>
      </a:accent3>
      <a:accent4>
        <a:srgbClr val="56DAAE"/>
      </a:accent4>
      <a:accent5>
        <a:srgbClr val="B8B8FF"/>
      </a:accent5>
      <a:accent6>
        <a:srgbClr val="5C00E7"/>
      </a:accent6>
      <a:hlink>
        <a:srgbClr val="CC00CC"/>
      </a:hlink>
      <a:folHlink>
        <a:srgbClr val="B2B2B2"/>
      </a:folHlink>
    </a:clrScheme>
    <a:fontScheme name="Sable mouillé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Sable mouillé.pot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e mouillé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able mouillé.pot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e mouillé.pot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e mouillé.pot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e mouillé.pot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able mouillé.pot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C:\MSOffice\Modeles\Modèles de présentation\Sable mouillé.pot</Template>
  <TotalTime>3</TotalTime>
  <Pages>81</Pages>
  <Words>2601</Words>
  <Application>Microsoft Office PowerPoint</Application>
  <PresentationFormat>On-screen Show (4:3)</PresentationFormat>
  <Paragraphs>632</Paragraphs>
  <Slides>45</Slides>
  <Notes>43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Arial Black</vt:lpstr>
      <vt:lpstr>Arial Narrow</vt:lpstr>
      <vt:lpstr>Book Antiqua</vt:lpstr>
      <vt:lpstr>Monotype Sorts</vt:lpstr>
      <vt:lpstr>Times</vt:lpstr>
      <vt:lpstr>Times New Roman</vt:lpstr>
      <vt:lpstr>Wingdings</vt:lpstr>
      <vt:lpstr>ZapfDingbats</vt:lpstr>
      <vt:lpstr>Sable mouillé</vt:lpstr>
      <vt:lpstr>Security Protocols and Private Network</vt:lpstr>
      <vt:lpstr>TCP/IP (Internet) versus OSI</vt:lpstr>
      <vt:lpstr>Cryptographic Systems </vt:lpstr>
      <vt:lpstr>Cryptographic Systems </vt:lpstr>
      <vt:lpstr>Cryptographic Systems </vt:lpstr>
      <vt:lpstr>Secure Socket Layer</vt:lpstr>
      <vt:lpstr>Secure Socket Layer</vt:lpstr>
      <vt:lpstr>Transport Layer Security</vt:lpstr>
      <vt:lpstr>Transport Layer Security</vt:lpstr>
      <vt:lpstr>Transport Layer Security</vt:lpstr>
      <vt:lpstr>Transport Layer Security</vt:lpstr>
      <vt:lpstr>Transport Layer Security</vt:lpstr>
      <vt:lpstr>Transport Layer Security</vt:lpstr>
      <vt:lpstr>Transport Layer Security</vt:lpstr>
      <vt:lpstr>Transport Layer Security</vt:lpstr>
      <vt:lpstr>IP security</vt:lpstr>
      <vt:lpstr>IP security</vt:lpstr>
      <vt:lpstr>IP security</vt:lpstr>
      <vt:lpstr>IP security</vt:lpstr>
      <vt:lpstr>IP security</vt:lpstr>
      <vt:lpstr>IP security</vt:lpstr>
      <vt:lpstr>PowerPoint Presentation</vt:lpstr>
      <vt:lpstr>Security associations (SA)</vt:lpstr>
      <vt:lpstr>PowerPoint Presentation</vt:lpstr>
      <vt:lpstr>PowerPoint Presentation</vt:lpstr>
      <vt:lpstr>Security solutions recapitulation:</vt:lpstr>
      <vt:lpstr>Real-world Applications of Security Protocols </vt:lpstr>
      <vt:lpstr>PowerPoint Presentation</vt:lpstr>
      <vt:lpstr>Virtual Private Network </vt:lpstr>
      <vt:lpstr>Virtual Private Network </vt:lpstr>
      <vt:lpstr>Virtual Private Network </vt:lpstr>
      <vt:lpstr>Security protocols and VPN</vt:lpstr>
      <vt:lpstr>Security protocols and VPN</vt:lpstr>
      <vt:lpstr>PowerPoint Presentation</vt:lpstr>
      <vt:lpstr>IPsec VPN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TLS VPN</vt:lpstr>
      <vt:lpstr>TLS VPN</vt:lpstr>
      <vt:lpstr>TLS VPN</vt:lpstr>
      <vt:lpstr>Security protocols Advantages and drawbacks</vt:lpstr>
      <vt:lpstr>Security protocols Advantages and drawbacks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Aucun titre de diapositive</dc:title>
  <dc:creator>RSM</dc:creator>
  <cp:lastModifiedBy>Sana Belguith</cp:lastModifiedBy>
  <cp:revision>1243</cp:revision>
  <cp:lastPrinted>2002-01-10T14:15:49Z</cp:lastPrinted>
  <dcterms:created xsi:type="dcterms:W3CDTF">1997-06-21T15:41:42Z</dcterms:created>
  <dcterms:modified xsi:type="dcterms:W3CDTF">2025-02-08T20:14:45Z</dcterms:modified>
</cp:coreProperties>
</file>