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Baloo 2" pitchFamily="2" charset="77"/>
      <p:regular r:id="rId9"/>
      <p:bold r:id="rId10"/>
    </p:embeddedFont>
    <p:embeddedFont>
      <p:font typeface="Catamaran" pitchFamily="2" charset="77"/>
      <p:regular r:id="rId11"/>
      <p:bold r:id="rId12"/>
    </p:embeddedFont>
    <p:embeddedFont>
      <p:font typeface="Concert One" pitchFamily="2" charset="77"/>
      <p:regular r:id="rId13"/>
    </p:embeddedFont>
    <p:embeddedFont>
      <p:font typeface="Roboto Condensed Light" panose="02000000000000000000" pitchFamily="2" charset="0"/>
      <p:regular r:id="rId14"/>
      <p:italic r:id="rId15"/>
    </p:embeddedFont>
    <p:embeddedFont>
      <p:font typeface="Teko" panose="02000000000000000000" pitchFamily="2" charset="7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9ce7bdfef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9ce7bdfef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9ce7bdfef_0_2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a9ce7bdfef_0_2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9ce7bdfef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9ce7bdfef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9ce7bdfef_0_2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9ce7bdfef_0_2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9ce7bdfef_0_2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9ce7bdfef_0_2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68" name="Google Shape;68;p14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98" name="Google Shape;98;p14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47" name="Google Shape;147;p1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55" name="Google Shape;155;p1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6" name="Google Shape;15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5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203" name="Google Shape;203;p16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21" name="Google Shape;221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4806174" y="1380150"/>
            <a:ext cx="3615093" cy="3356090"/>
            <a:chOff x="956924" y="1380150"/>
            <a:chExt cx="3615093" cy="3356090"/>
          </a:xfrm>
        </p:grpSpPr>
        <p:sp>
          <p:nvSpPr>
            <p:cNvPr id="230" name="Google Shape;230;p1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32" name="Google Shape;232;p1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17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713224" y="1380150"/>
            <a:ext cx="3615093" cy="3356090"/>
            <a:chOff x="956924" y="1380150"/>
            <a:chExt cx="3615093" cy="3356090"/>
          </a:xfrm>
        </p:grpSpPr>
        <p:sp>
          <p:nvSpPr>
            <p:cNvPr id="252" name="Google Shape;252;p1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1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17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799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50611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 idx="3"/>
          </p:nvPr>
        </p:nvSpPr>
        <p:spPr>
          <a:xfrm>
            <a:off x="854825" y="1470325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title" idx="4"/>
          </p:nvPr>
        </p:nvSpPr>
        <p:spPr>
          <a:xfrm>
            <a:off x="5123606" y="1465469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81" name="Google Shape;281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82" name="Google Shape;282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9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02" name="Google Shape;302;p19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9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9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9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37" name="Google Shape;337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38" name="Google Shape;338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1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7" name="Google Shape;357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8" name="Google Shape;358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3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475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7" name="Google Shape;367;p23"/>
          <p:cNvSpPr/>
          <p:nvPr/>
        </p:nvSpPr>
        <p:spPr>
          <a:xfrm rot="10800000">
            <a:off x="887020" y="311412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 rot="10800000">
            <a:off x="741019" y="21145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 rot="10800000">
            <a:off x="2606359" y="11593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 rot="10800000">
            <a:off x="93851" y="25717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3"/>
          <p:cNvSpPr/>
          <p:nvPr/>
        </p:nvSpPr>
        <p:spPr>
          <a:xfrm rot="10800000">
            <a:off x="2870570" y="27497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"/>
          <p:cNvSpPr/>
          <p:nvPr/>
        </p:nvSpPr>
        <p:spPr>
          <a:xfrm rot="10800000">
            <a:off x="1560920" y="8545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/>
          <p:nvPr/>
        </p:nvSpPr>
        <p:spPr>
          <a:xfrm rot="10800000">
            <a:off x="2333945" y="384749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3"/>
          <p:cNvGrpSpPr/>
          <p:nvPr/>
        </p:nvGrpSpPr>
        <p:grpSpPr>
          <a:xfrm rot="-7217067">
            <a:off x="-1037809" y="3893003"/>
            <a:ext cx="2435263" cy="1836747"/>
            <a:chOff x="1852738" y="206787"/>
            <a:chExt cx="2668014" cy="2012295"/>
          </a:xfrm>
        </p:grpSpPr>
        <p:sp>
          <p:nvSpPr>
            <p:cNvPr id="379" name="Google Shape;379;p2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3"/>
          <p:cNvGrpSpPr/>
          <p:nvPr/>
        </p:nvGrpSpPr>
        <p:grpSpPr>
          <a:xfrm rot="-4048342">
            <a:off x="7185262" y="3690373"/>
            <a:ext cx="2435223" cy="1836717"/>
            <a:chOff x="1852738" y="206787"/>
            <a:chExt cx="2668014" cy="2012295"/>
          </a:xfrm>
        </p:grpSpPr>
        <p:sp>
          <p:nvSpPr>
            <p:cNvPr id="387" name="Google Shape;387;p2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7" name="Google Shape;397;p2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8" name="Google Shape;398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25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25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25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25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2" name="Google Shape;422;p25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5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5" name="Google Shape;425;p25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25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25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8" name="Google Shape;428;p25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25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35" name="Google Shape;435;p2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36" name="Google Shape;436;p2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2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6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444" name="Google Shape;444;p26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445;p26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46" name="Google Shape;446;p26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26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6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67" name="Google Shape;467;p26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6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69" name="Google Shape;469;p26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6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26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26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26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10" name="Google Shape;510;p2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7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519" name="Google Shape;519;p2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2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521" name="Google Shape;521;p2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27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7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7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27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46" name="Google Shape;546;p27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27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2" name="Google Shape;552;p2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53" name="Google Shape;553;p2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2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8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8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4" name="Google Shape;564;p28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6" name="Google Shape;566;p28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7" name="Google Shape;567;p28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8" name="Google Shape;568;p28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9" name="Google Shape;569;p28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1" name="Google Shape;571;p28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2" name="Google Shape;572;p28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5" name="Google Shape;575;p2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6" name="Google Shape;576;p2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2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9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5" name="Google Shape;585;p29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8" name="Google Shape;588;p29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29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92" name="Google Shape;592;p3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93" name="Google Shape;593;p3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04" name="Google Shape;604;p3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05" name="Google Shape;605;p3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9" name="Google Shape;609;p3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31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16" name="Google Shape;616;p3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17" name="Google Shape;617;p3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2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7" name="Google Shape;627;p32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32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0" name="Google Shape;630;p32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33" name="Google Shape;633;p3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34" name="Google Shape;634;p3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3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45" name="Google Shape;645;p3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0" name="Google Shape;650;p3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54" name="Google Shape;654;p3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5" name="Google Shape;655;p3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56" name="Google Shape;656;p3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3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677" name="Google Shape;677;p3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9" name="Google Shape;679;p3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2" name="Google Shape;692;p3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4"/>
          <p:cNvSpPr txBox="1">
            <a:spLocks noGrp="1"/>
          </p:cNvSpPr>
          <p:nvPr>
            <p:ph type="title"/>
          </p:nvPr>
        </p:nvSpPr>
        <p:spPr>
          <a:xfrm>
            <a:off x="713225" y="58865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4"/>
          <p:cNvSpPr txBox="1">
            <a:spLocks noGrp="1"/>
          </p:cNvSpPr>
          <p:nvPr>
            <p:ph type="title" idx="2"/>
          </p:nvPr>
        </p:nvSpPr>
        <p:spPr>
          <a:xfrm>
            <a:off x="124382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1" name="Google Shape;701;p34"/>
          <p:cNvSpPr txBox="1">
            <a:spLocks noGrp="1"/>
          </p:cNvSpPr>
          <p:nvPr>
            <p:ph type="subTitle" idx="1"/>
          </p:nvPr>
        </p:nvSpPr>
        <p:spPr>
          <a:xfrm>
            <a:off x="124382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2" name="Google Shape;702;p34"/>
          <p:cNvSpPr txBox="1">
            <a:spLocks noGrp="1"/>
          </p:cNvSpPr>
          <p:nvPr>
            <p:ph type="title" idx="3"/>
          </p:nvPr>
        </p:nvSpPr>
        <p:spPr>
          <a:xfrm>
            <a:off x="534627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3" name="Google Shape;703;p34"/>
          <p:cNvSpPr txBox="1">
            <a:spLocks noGrp="1"/>
          </p:cNvSpPr>
          <p:nvPr>
            <p:ph type="subTitle" idx="4"/>
          </p:nvPr>
        </p:nvSpPr>
        <p:spPr>
          <a:xfrm>
            <a:off x="534627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706" name="Google Shape;706;p3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707" name="Google Shape;707;p3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5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15" name="Google Shape;715;p3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3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17" name="Google Shape;717;p3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35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35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7" name="Google Shape;737;p35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8" name="Google Shape;738;p35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36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741" name="Google Shape;741;p36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36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7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50" name="Google Shape;750;p37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51" name="Google Shape;751;p3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6" name="Google Shape;756;p3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37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37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3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 rot="10800000">
            <a:off x="357159" y="415252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 rot="10800000">
            <a:off x="136851" y="18526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7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66" name="Google Shape;766;p37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n.edu/about/administration/registrar/academic-calend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8"/>
          <p:cNvSpPr txBox="1">
            <a:spLocks noGrp="1"/>
          </p:cNvSpPr>
          <p:nvPr>
            <p:ph type="ctrTitle"/>
          </p:nvPr>
        </p:nvSpPr>
        <p:spPr>
          <a:xfrm>
            <a:off x="1792350" y="2040575"/>
            <a:ext cx="55593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Web Scraping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>
            <a:spLocks noGrp="1"/>
          </p:cNvSpPr>
          <p:nvPr>
            <p:ph type="title"/>
          </p:nvPr>
        </p:nvSpPr>
        <p:spPr>
          <a:xfrm>
            <a:off x="713225" y="588075"/>
            <a:ext cx="77178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Web Scraping?</a:t>
            </a:r>
            <a:endParaRPr sz="3600"/>
          </a:p>
        </p:txBody>
      </p:sp>
      <p:sp>
        <p:nvSpPr>
          <p:cNvPr id="783" name="Google Shape;783;p39"/>
          <p:cNvSpPr txBox="1"/>
          <p:nvPr/>
        </p:nvSpPr>
        <p:spPr>
          <a:xfrm>
            <a:off x="780400" y="1541075"/>
            <a:ext cx="76503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Web Scraping is the practice of extracting data from websites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Getting data from an HTML file and parsing it in Python to then get data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example, in Project 3 we will scrape Craigslist for Apartment Prices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"/>
          <p:cNvSpPr txBox="1">
            <a:spLocks noGrp="1"/>
          </p:cNvSpPr>
          <p:nvPr>
            <p:ph type="title"/>
          </p:nvPr>
        </p:nvSpPr>
        <p:spPr>
          <a:xfrm>
            <a:off x="713225" y="588075"/>
            <a:ext cx="77178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Web Scraping Useful?</a:t>
            </a:r>
            <a:endParaRPr sz="3600"/>
          </a:p>
        </p:txBody>
      </p:sp>
      <p:sp>
        <p:nvSpPr>
          <p:cNvPr id="789" name="Google Shape;789;p40"/>
          <p:cNvSpPr txBox="1"/>
          <p:nvPr/>
        </p:nvSpPr>
        <p:spPr>
          <a:xfrm>
            <a:off x="780400" y="1541075"/>
            <a:ext cx="76503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Can extract necessary data in a timely manner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Think about getting all Apartment Prices on Craigslist by hand vs. having a program (code) do that for you!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Extracted data can be used to help you answer questions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ex) If you are thinking of living off-campus and want to know: what is the average price of all apartments in Providence?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Can create Data Visualizations with extracted data!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ex) A graph of the change in avg. apartment price as you have more bedrooms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>
            <a:spLocks noGrp="1"/>
          </p:cNvSpPr>
          <p:nvPr>
            <p:ph type="title"/>
          </p:nvPr>
        </p:nvSpPr>
        <p:spPr>
          <a:xfrm>
            <a:off x="713225" y="588075"/>
            <a:ext cx="77178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Web Scraping in Python</a:t>
            </a:r>
            <a:endParaRPr sz="3600"/>
          </a:p>
        </p:txBody>
      </p:sp>
      <p:sp>
        <p:nvSpPr>
          <p:cNvPr id="795" name="Google Shape;795;p41"/>
          <p:cNvSpPr txBox="1"/>
          <p:nvPr/>
        </p:nvSpPr>
        <p:spPr>
          <a:xfrm>
            <a:off x="780400" y="1541075"/>
            <a:ext cx="76503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Process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Go through the HTML code of a website (inspect tool)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Determine what tags/text contains desired data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Convert HTML page into Python (</a:t>
            </a:r>
            <a:r>
              <a:rPr lang="en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BeautifulSoup</a:t>
            </a: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parser!)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Extract necessary data using </a:t>
            </a:r>
            <a:r>
              <a:rPr lang="en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BeautifulSoup</a:t>
            </a: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methods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❏"/>
            </a:pPr>
            <a:r>
              <a:rPr lang="en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Format data in a usable data structure!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❏"/>
            </a:pPr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Take a look at the lecture notes on Web Scraping! It has an example w/ code!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 descr="A spoon in a bowl of soup&#10;&#10;Description automatically generated">
            <a:extLst>
              <a:ext uri="{FF2B5EF4-FFF2-40B4-BE49-F238E27FC236}">
                <a16:creationId xmlns:a16="http://schemas.microsoft.com/office/drawing/2014/main" id="{28C4841C-0A56-6FB4-87C7-33AEED00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53" y="1271507"/>
            <a:ext cx="2165134" cy="1753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 txBox="1">
            <a:spLocks noGrp="1"/>
          </p:cNvSpPr>
          <p:nvPr>
            <p:ph type="title"/>
          </p:nvPr>
        </p:nvSpPr>
        <p:spPr>
          <a:xfrm>
            <a:off x="713225" y="588075"/>
            <a:ext cx="77178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Lab Assignment</a:t>
            </a:r>
            <a:endParaRPr sz="3600"/>
          </a:p>
        </p:txBody>
      </p:sp>
      <p:sp>
        <p:nvSpPr>
          <p:cNvPr id="801" name="Google Shape;801;p42"/>
          <p:cNvSpPr txBox="1"/>
          <p:nvPr/>
        </p:nvSpPr>
        <p:spPr>
          <a:xfrm>
            <a:off x="780400" y="1541075"/>
            <a:ext cx="76503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this Lab Assignment, you will be looking at the </a:t>
            </a:r>
            <a:r>
              <a:rPr lang="en" sz="2000" u="sng" dirty="0">
                <a:solidFill>
                  <a:srgbClr val="1C4587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Brown Academic Calendar</a:t>
            </a:r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scraping for all of the event names and dates. You will create a dictionary where the KEY is the date and the VALUE is the event name.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Step 1: Get the data (Done for you in the stencil code)</a:t>
            </a:r>
          </a:p>
          <a:p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Step 2: Parse the data</a:t>
            </a:r>
          </a:p>
          <a:p>
            <a:r>
              <a:rPr lang="en" sz="20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Step 3: Extract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C0EEAB"/>
      </a:accent4>
      <a:accent5>
        <a:srgbClr val="F7A653"/>
      </a:accent5>
      <a:accent6>
        <a:srgbClr val="D94A4A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Teko</vt:lpstr>
      <vt:lpstr>Catamaran</vt:lpstr>
      <vt:lpstr>Roboto Condensed Light</vt:lpstr>
      <vt:lpstr>Concert One</vt:lpstr>
      <vt:lpstr>Baloo 2</vt:lpstr>
      <vt:lpstr>Simple Light</vt:lpstr>
      <vt:lpstr>Virtual Campaign by Slidesgo</vt:lpstr>
      <vt:lpstr>Lab 5  Web Scraping</vt:lpstr>
      <vt:lpstr>What is Web Scraping?</vt:lpstr>
      <vt:lpstr>Why is Web Scraping Useful?</vt:lpstr>
      <vt:lpstr>Web Scraping in Python</vt:lpstr>
      <vt:lpstr>Lab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 Web Scraping</dc:title>
  <cp:lastModifiedBy>Hernandez Sandate, Amanda</cp:lastModifiedBy>
  <cp:revision>1</cp:revision>
  <dcterms:modified xsi:type="dcterms:W3CDTF">2023-10-25T10:13:00Z</dcterms:modified>
</cp:coreProperties>
</file>