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7" r:id="rId4"/>
    <p:sldId id="278" r:id="rId5"/>
    <p:sldId id="258" r:id="rId6"/>
    <p:sldId id="259" r:id="rId7"/>
    <p:sldId id="261" r:id="rId8"/>
    <p:sldId id="262" r:id="rId9"/>
    <p:sldId id="287" r:id="rId10"/>
    <p:sldId id="288" r:id="rId11"/>
    <p:sldId id="289" r:id="rId12"/>
    <p:sldId id="279" r:id="rId13"/>
    <p:sldId id="280" r:id="rId14"/>
    <p:sldId id="283" r:id="rId15"/>
    <p:sldId id="282" r:id="rId16"/>
    <p:sldId id="284" r:id="rId17"/>
    <p:sldId id="285" r:id="rId18"/>
    <p:sldId id="286" r:id="rId19"/>
    <p:sldId id="290"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7" autoAdjust="0"/>
  </p:normalViewPr>
  <p:slideViewPr>
    <p:cSldViewPr snapToGrid="0">
      <p:cViewPr varScale="1">
        <p:scale>
          <a:sx n="121" d="100"/>
          <a:sy n="121" d="100"/>
        </p:scale>
        <p:origin x="10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44B04-E970-45C2-BB30-55177B89E460}" type="datetimeFigureOut">
              <a:rPr lang="en-US" smtClean="0"/>
              <a:t>11/3/2016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6780A-7A0E-42AB-BB0C-98A28A7BD55A}" type="slidenum">
              <a:rPr lang="en-US" smtClean="0"/>
              <a:t>‹#›</a:t>
            </a:fld>
            <a:endParaRPr lang="en-US"/>
          </a:p>
        </p:txBody>
      </p:sp>
    </p:spTree>
    <p:extLst>
      <p:ext uri="{BB962C8B-B14F-4D97-AF65-F5344CB8AC3E}">
        <p14:creationId xmlns:p14="http://schemas.microsoft.com/office/powerpoint/2010/main" val="350637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Shuo Chen. I am a researcher of Microsoft. The talk is</a:t>
            </a:r>
            <a:r>
              <a:rPr lang="en-US" baseline="0" dirty="0"/>
              <a:t> about …</a:t>
            </a:r>
          </a:p>
          <a:p>
            <a:r>
              <a:rPr lang="en-US" baseline="0" dirty="0"/>
              <a:t>It is a joint work with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a:t>
            </a:fld>
            <a:endParaRPr lang="en-US"/>
          </a:p>
        </p:txBody>
      </p:sp>
    </p:spTree>
    <p:extLst>
      <p:ext uri="{BB962C8B-B14F-4D97-AF65-F5344CB8AC3E}">
        <p14:creationId xmlns:p14="http://schemas.microsoft.com/office/powerpoint/2010/main" val="333233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SVX is easy for programmers to use</a:t>
            </a:r>
            <a:r>
              <a:rPr lang="en-US" baseline="0" dirty="0"/>
              <a:t>. It has only two …., RecordMe is to …, certify is to verify the execution.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10</a:t>
            </a:fld>
            <a:endParaRPr lang="en-US"/>
          </a:p>
        </p:txBody>
      </p:sp>
    </p:spTree>
    <p:extLst>
      <p:ext uri="{BB962C8B-B14F-4D97-AF65-F5344CB8AC3E}">
        <p14:creationId xmlns:p14="http://schemas.microsoft.com/office/powerpoint/2010/main" val="201380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 use</a:t>
            </a:r>
            <a:r>
              <a:rPr lang="en-US" baseline="0" dirty="0"/>
              <a:t> SVX. </a:t>
            </a:r>
            <a:r>
              <a:rPr lang="en-US" dirty="0"/>
              <a:t>Constructing the SymT is very simple. You just add …; RecordMe uses reflection…. This calculation is completely</a:t>
            </a:r>
            <a:r>
              <a:rPr lang="en-US" baseline="0" dirty="0"/>
              <a:t> automatic. </a:t>
            </a:r>
            <a:r>
              <a:rPr lang="en-US" dirty="0"/>
              <a:t>The</a:t>
            </a:r>
            <a:r>
              <a:rPr lang="en-US" baseline="0" dirty="0"/>
              <a:t> other SVX method is certify, which is to verify a SymT against </a:t>
            </a:r>
            <a:r>
              <a:rPr lang="en-US" baseline="0" dirty="0" err="1"/>
              <a:t>phee</a:t>
            </a:r>
            <a:r>
              <a:rPr lang="en-US" baseline="0" dirty="0"/>
              <a:t>.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11</a:t>
            </a:fld>
            <a:endParaRPr lang="en-US"/>
          </a:p>
        </p:txBody>
      </p:sp>
    </p:spTree>
    <p:extLst>
      <p:ext uri="{BB962C8B-B14F-4D97-AF65-F5344CB8AC3E}">
        <p14:creationId xmlns:p14="http://schemas.microsoft.com/office/powerpoint/2010/main" val="122175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Certify </a:t>
            </a:r>
            <a:r>
              <a:rPr lang="en-US" baseline="0" dirty="0"/>
              <a:t>checks if this pair of SymT and </a:t>
            </a:r>
            <a:r>
              <a:rPr lang="en-US" baseline="0" dirty="0" err="1"/>
              <a:t>phee</a:t>
            </a:r>
            <a:r>
              <a:rPr lang="en-US" baseline="0" dirty="0"/>
              <a:t> has been proven before. If so, the cached result is returned immediately. Otherwise, the SymT and </a:t>
            </a:r>
            <a:r>
              <a:rPr lang="en-US" baseline="0" dirty="0" err="1"/>
              <a:t>phee</a:t>
            </a:r>
            <a:r>
              <a:rPr lang="en-US" baseline="0" dirty="0"/>
              <a:t> pair is submitted to the certification server on Azure, where it is verified using a set of existing tools.</a:t>
            </a:r>
          </a:p>
          <a:p>
            <a:endParaRPr lang="en-US" baseline="0" dirty="0"/>
          </a:p>
          <a:p>
            <a:r>
              <a:rPr lang="en-US" baseline="0" dirty="0"/>
              <a:t>(The server de-hashes the </a:t>
            </a:r>
            <a:r>
              <a:rPr lang="en-US" baseline="0" dirty="0" err="1"/>
              <a:t>symt</a:t>
            </a:r>
            <a:r>
              <a:rPr lang="en-US" baseline="0" dirty="0"/>
              <a:t> in order to assemble the program to be verified. The program sequentially calls the recorded methods one-by-one, and assert </a:t>
            </a:r>
            <a:r>
              <a:rPr lang="en-US" baseline="0" dirty="0" err="1"/>
              <a:t>phee</a:t>
            </a:r>
            <a:r>
              <a:rPr lang="en-US" baseline="0" dirty="0"/>
              <a:t> in the end. This program is passed to our </a:t>
            </a:r>
            <a:r>
              <a:rPr lang="en-US" baseline="0" dirty="0" err="1"/>
              <a:t>c#</a:t>
            </a:r>
            <a:r>
              <a:rPr lang="en-US" baseline="0" dirty="0"/>
              <a:t> verifier, consisting of </a:t>
            </a:r>
            <a:r>
              <a:rPr lang="en-US" baseline="0" dirty="0" err="1"/>
              <a:t>csc</a:t>
            </a:r>
            <a:r>
              <a:rPr lang="en-US" baseline="0" dirty="0"/>
              <a:t> </a:t>
            </a:r>
            <a:r>
              <a:rPr lang="en-US" baseline="0" dirty="0" err="1"/>
              <a:t>c#</a:t>
            </a:r>
            <a:r>
              <a:rPr lang="en-US" baseline="0" dirty="0"/>
              <a:t> compiler, BCT to translate </a:t>
            </a:r>
            <a:r>
              <a:rPr lang="en-US" baseline="0" dirty="0" err="1"/>
              <a:t>.net</a:t>
            </a:r>
            <a:r>
              <a:rPr lang="en-US" baseline="0" dirty="0"/>
              <a:t> to boogie, and corral to verify boogie. )</a:t>
            </a:r>
          </a:p>
          <a:p>
            <a:endParaRPr lang="en-US" baseline="0" dirty="0"/>
          </a:p>
          <a:p>
            <a:r>
              <a:rPr lang="en-US" baseline="0" dirty="0"/>
              <a:t>Typically, the verification process will take about 20- 30 seconds. In practice, however, all normal executions should hit the cache, so the amortized runtime cost is near zero.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12</a:t>
            </a:fld>
            <a:endParaRPr lang="en-US"/>
          </a:p>
        </p:txBody>
      </p:sp>
    </p:spTree>
    <p:extLst>
      <p:ext uri="{BB962C8B-B14F-4D97-AF65-F5344CB8AC3E}">
        <p14:creationId xmlns:p14="http://schemas.microsoft.com/office/powerpoint/2010/main" val="3427758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understanding about how </a:t>
            </a:r>
            <a:r>
              <a:rPr lang="en-US" dirty="0" err="1"/>
              <a:t>svx</a:t>
            </a:r>
            <a:r>
              <a:rPr lang="en-US" dirty="0"/>
              <a:t> works, you</a:t>
            </a:r>
            <a:r>
              <a:rPr lang="en-US" baseline="0" dirty="0"/>
              <a:t> probably can see a number of advantages for programmers.</a:t>
            </a:r>
          </a:p>
          <a:p>
            <a:r>
              <a:rPr lang="en-US" baseline="0" dirty="0"/>
              <a:t>First, </a:t>
            </a:r>
            <a:r>
              <a:rPr lang="en-US" baseline="0" dirty="0" err="1"/>
              <a:t>svx</a:t>
            </a:r>
            <a:r>
              <a:rPr lang="en-US" baseline="0" dirty="0"/>
              <a:t> reduces the …</a:t>
            </a:r>
          </a:p>
          <a:p>
            <a:endParaRPr lang="en-US" baseline="0" dirty="0"/>
          </a:p>
          <a:p>
            <a:r>
              <a:rPr lang="en-US" baseline="0" dirty="0"/>
              <a:t>Second, the theorem is ……. They don’t need to prove that all….., which needs complicated …..   In our case, the theorem is only about THIS execution satisfying </a:t>
            </a:r>
            <a:r>
              <a:rPr lang="en-US" baseline="0" dirty="0" err="1"/>
              <a:t>phee</a:t>
            </a:r>
            <a:r>
              <a:rPr lang="en-US" baseline="0" dirty="0"/>
              <a:t>. This can usually be done automatically.</a:t>
            </a:r>
          </a:p>
          <a:p>
            <a:endParaRPr lang="en-US" baseline="0" dirty="0"/>
          </a:p>
          <a:p>
            <a:r>
              <a:rPr lang="en-US" baseline="0" dirty="0"/>
              <a:t>Third, the …..</a:t>
            </a:r>
          </a:p>
          <a:p>
            <a:r>
              <a:rPr lang="en-US" baseline="0" dirty="0"/>
              <a:t>it is well known that …….. This is sometimes discussed in the context of ….., LSP. </a:t>
            </a:r>
            <a:endParaRPr lang="en-US" dirty="0"/>
          </a:p>
          <a:p>
            <a:r>
              <a:rPr lang="en-US" dirty="0"/>
              <a:t>That’s why we can prove security for a</a:t>
            </a:r>
            <a:r>
              <a:rPr lang="en-US" baseline="0" dirty="0"/>
              <a:t> high-level protocol, but many real-world implementations are still insecure. </a:t>
            </a:r>
          </a:p>
          <a:p>
            <a:r>
              <a:rPr lang="en-US" baseline="0" dirty="0"/>
              <a:t>An advantage of SVX is that it works nicely with inheritance, so we only need a one-time effort to use SVX in the base class, and all derived classes will inherit the self-verifying capability. </a:t>
            </a:r>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13</a:t>
            </a:fld>
            <a:endParaRPr lang="en-US"/>
          </a:p>
        </p:txBody>
      </p:sp>
    </p:spTree>
    <p:extLst>
      <p:ext uri="{BB962C8B-B14F-4D97-AF65-F5344CB8AC3E}">
        <p14:creationId xmlns:p14="http://schemas.microsoft.com/office/powerpoint/2010/main" val="335423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the real-world application domain to apply SVX? We are currently working on a project called </a:t>
            </a:r>
            <a:r>
              <a:rPr lang="en-US" dirty="0" err="1"/>
              <a:t>SVAuth</a:t>
            </a:r>
            <a:r>
              <a:rPr lang="en-US" dirty="0"/>
              <a:t>. </a:t>
            </a:r>
          </a:p>
        </p:txBody>
      </p:sp>
      <p:sp>
        <p:nvSpPr>
          <p:cNvPr id="4" name="Slide Number Placeholder 3"/>
          <p:cNvSpPr>
            <a:spLocks noGrp="1"/>
          </p:cNvSpPr>
          <p:nvPr>
            <p:ph type="sldNum" sz="quarter" idx="10"/>
          </p:nvPr>
        </p:nvSpPr>
        <p:spPr/>
        <p:txBody>
          <a:bodyPr/>
          <a:lstStyle/>
          <a:p>
            <a:fld id="{8DE6780A-7A0E-42AB-BB0C-98A28A7BD55A}" type="slidenum">
              <a:rPr lang="en-US" smtClean="0"/>
              <a:t>14</a:t>
            </a:fld>
            <a:endParaRPr lang="en-US"/>
          </a:p>
        </p:txBody>
      </p:sp>
    </p:spTree>
    <p:extLst>
      <p:ext uri="{BB962C8B-B14F-4D97-AF65-F5344CB8AC3E}">
        <p14:creationId xmlns:p14="http://schemas.microsoft.com/office/powerpoint/2010/main" val="3452615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a:t>
            </a:r>
            <a:r>
              <a:rPr lang="en-US" baseline="0" dirty="0"/>
              <a:t> said, logic bugs widely exist in website sign-on mechanisms. They are just like ….</a:t>
            </a:r>
            <a:endParaRPr lang="en-US" dirty="0"/>
          </a:p>
          <a:p>
            <a:r>
              <a:rPr lang="en-US" dirty="0"/>
              <a:t>Our vision is that …</a:t>
            </a:r>
          </a:p>
          <a:p>
            <a:r>
              <a:rPr lang="en-US" dirty="0"/>
              <a:t>What we do is to build …. In the world</a:t>
            </a:r>
            <a:r>
              <a:rPr lang="en-US" baseline="0" dirty="0"/>
              <a:t> based on SVX, so far we have built. </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15</a:t>
            </a:fld>
            <a:endParaRPr lang="en-US"/>
          </a:p>
        </p:txBody>
      </p:sp>
    </p:spTree>
    <p:extLst>
      <p:ext uri="{BB962C8B-B14F-4D97-AF65-F5344CB8AC3E}">
        <p14:creationId xmlns:p14="http://schemas.microsoft.com/office/powerpoint/2010/main" val="204277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This is the architecture. A web</a:t>
            </a:r>
            <a:r>
              <a:rPr lang="en-US" baseline="0" dirty="0"/>
              <a:t> sign-on system consists of an identity provider like </a:t>
            </a:r>
            <a:r>
              <a:rPr lang="en-US" baseline="0" dirty="0" err="1"/>
              <a:t>facebook</a:t>
            </a:r>
            <a:r>
              <a:rPr lang="en-US" baseline="0" dirty="0"/>
              <a:t>, and a relying party like foo.com. A client tries to sign onto foo.com using the information provided by Facebook. </a:t>
            </a:r>
          </a:p>
          <a:p>
            <a:pPr lvl="1"/>
            <a:r>
              <a:rPr lang="en-US" baseline="0" dirty="0"/>
              <a:t>Traditionally, the relying party web app needs to implement the code to participate in the 3-party protocol. </a:t>
            </a:r>
          </a:p>
          <a:p>
            <a:pPr lvl="1"/>
            <a:endParaRPr lang="en-US" baseline="0" dirty="0"/>
          </a:p>
          <a:p>
            <a:pPr lvl="1"/>
            <a:r>
              <a:rPr lang="en-US" dirty="0" err="1"/>
              <a:t>SVAuth</a:t>
            </a:r>
            <a:r>
              <a:rPr lang="en-US" dirty="0"/>
              <a:t> is different. It is a standalone executable built on .NET Core – a lightweight cross-platform .NET runtime, similar to </a:t>
            </a:r>
            <a:r>
              <a:rPr lang="en-US" dirty="0" err="1"/>
              <a:t>NodeJS</a:t>
            </a:r>
            <a:r>
              <a:rPr lang="en-US" dirty="0"/>
              <a:t> for </a:t>
            </a:r>
            <a:r>
              <a:rPr lang="en-US" dirty="0" err="1"/>
              <a:t>Javascript</a:t>
            </a:r>
            <a:r>
              <a:rPr lang="en-US" dirty="0"/>
              <a:t>. </a:t>
            </a:r>
            <a:r>
              <a:rPr lang="en-US" dirty="0" err="1"/>
              <a:t>SVAuth</a:t>
            </a:r>
            <a:r>
              <a:rPr lang="en-US" dirty="0"/>
              <a:t> takes care of the complicated 3-party protocol. The only thing the web app needs to do is to call </a:t>
            </a:r>
            <a:r>
              <a:rPr lang="en-US" dirty="0" err="1"/>
              <a:t>SVAuth</a:t>
            </a:r>
            <a:r>
              <a:rPr lang="en-US" dirty="0"/>
              <a:t> to start</a:t>
            </a:r>
            <a:r>
              <a:rPr lang="en-US" baseline="0" dirty="0"/>
              <a:t> a protocol run</a:t>
            </a:r>
            <a:r>
              <a:rPr lang="en-US" dirty="0"/>
              <a:t>, and the authenticated</a:t>
            </a:r>
            <a:r>
              <a:rPr lang="en-US" baseline="0" dirty="0"/>
              <a:t> user information will be set to its session variables. In other words, integrating the sign-on mechanism is just like making one method call.</a:t>
            </a:r>
            <a:r>
              <a:rPr lang="en-US" dirty="0"/>
              <a:t> </a:t>
            </a:r>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16</a:t>
            </a:fld>
            <a:endParaRPr lang="en-US"/>
          </a:p>
        </p:txBody>
      </p:sp>
    </p:spTree>
    <p:extLst>
      <p:ext uri="{BB962C8B-B14F-4D97-AF65-F5344CB8AC3E}">
        <p14:creationId xmlns:p14="http://schemas.microsoft.com/office/powerpoint/2010/main" val="4229443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SVAuth</a:t>
            </a:r>
            <a:r>
              <a:rPr lang="en-US" baseline="0" dirty="0"/>
              <a:t> consists of a class hierarchy of 4 levels. The top level is protocol independent. It defines the property </a:t>
            </a:r>
            <a:r>
              <a:rPr lang="en-US" baseline="0" dirty="0" err="1"/>
              <a:t>phee</a:t>
            </a:r>
            <a:r>
              <a:rPr lang="en-US" baseline="0" dirty="0"/>
              <a:t> and the essential concepts about authentication. Then, the protocol level, the SDK level, and the potential website-specific customizations.  We show that, the self-verifying capability only needs to be built into the protocol level. The programmers of the SDKs and the websites just need to do normal OO programming, and their code will automatically inherit the self-verifying capability.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17</a:t>
            </a:fld>
            <a:endParaRPr lang="en-US"/>
          </a:p>
        </p:txBody>
      </p:sp>
    </p:spTree>
    <p:extLst>
      <p:ext uri="{BB962C8B-B14F-4D97-AF65-F5344CB8AC3E}">
        <p14:creationId xmlns:p14="http://schemas.microsoft.com/office/powerpoint/2010/main" val="409196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a:t>
            </a:r>
            <a:r>
              <a:rPr lang="en-US" dirty="0" err="1"/>
              <a:t>svx</a:t>
            </a:r>
            <a:r>
              <a:rPr lang="en-US" dirty="0"/>
              <a:t> is …</a:t>
            </a:r>
          </a:p>
          <a:p>
            <a:r>
              <a:rPr lang="en-US" dirty="0"/>
              <a:t>We are working on the </a:t>
            </a:r>
            <a:r>
              <a:rPr lang="en-US" dirty="0" err="1"/>
              <a:t>SVAuth</a:t>
            </a:r>
            <a:r>
              <a:rPr lang="en-US" dirty="0"/>
              <a:t> project.</a:t>
            </a:r>
            <a:r>
              <a:rPr lang="en-US" baseline="0" dirty="0"/>
              <a:t> Our vision is that ….</a:t>
            </a:r>
          </a:p>
          <a:p>
            <a:endParaRPr lang="en-US" baseline="0" dirty="0"/>
          </a:p>
          <a:p>
            <a:r>
              <a:rPr lang="en-US" baseline="0" dirty="0"/>
              <a:t>Currently a Microsoft research internal website is using </a:t>
            </a:r>
            <a:r>
              <a:rPr lang="en-US" baseline="0" dirty="0" err="1"/>
              <a:t>SVAuth</a:t>
            </a:r>
            <a:r>
              <a:rPr lang="en-US" baseline="0" dirty="0"/>
              <a:t> for user login. If your website needs …, please consider </a:t>
            </a:r>
            <a:r>
              <a:rPr lang="en-US" baseline="0" dirty="0" err="1"/>
              <a:t>SVAuth</a:t>
            </a:r>
            <a:r>
              <a:rPr lang="en-US" baseline="0" dirty="0"/>
              <a:t>, and we are happy to help. Also, welcome to contribute to the project. The code is on GitHub. </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18</a:t>
            </a:fld>
            <a:endParaRPr lang="en-US"/>
          </a:p>
        </p:txBody>
      </p:sp>
    </p:spTree>
    <p:extLst>
      <p:ext uri="{BB962C8B-B14F-4D97-AF65-F5344CB8AC3E}">
        <p14:creationId xmlns:p14="http://schemas.microsoft.com/office/powerpoint/2010/main" val="293624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the real-world application domain to apply SVX? We are currently working on a project called </a:t>
            </a:r>
            <a:r>
              <a:rPr lang="en-US" dirty="0" err="1"/>
              <a:t>SVAuth</a:t>
            </a:r>
            <a:r>
              <a:rPr lang="en-US" dirty="0"/>
              <a:t>. </a:t>
            </a:r>
          </a:p>
        </p:txBody>
      </p:sp>
      <p:sp>
        <p:nvSpPr>
          <p:cNvPr id="4" name="Slide Number Placeholder 3"/>
          <p:cNvSpPr>
            <a:spLocks noGrp="1"/>
          </p:cNvSpPr>
          <p:nvPr>
            <p:ph type="sldNum" sz="quarter" idx="10"/>
          </p:nvPr>
        </p:nvSpPr>
        <p:spPr/>
        <p:txBody>
          <a:bodyPr/>
          <a:lstStyle/>
          <a:p>
            <a:fld id="{8DE6780A-7A0E-42AB-BB0C-98A28A7BD55A}" type="slidenum">
              <a:rPr lang="en-US" smtClean="0"/>
              <a:t>19</a:t>
            </a:fld>
            <a:endParaRPr lang="en-US"/>
          </a:p>
        </p:txBody>
      </p:sp>
    </p:spTree>
    <p:extLst>
      <p:ext uri="{BB962C8B-B14F-4D97-AF65-F5344CB8AC3E}">
        <p14:creationId xmlns:p14="http://schemas.microsoft.com/office/powerpoint/2010/main" val="122376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many logic bugs in the</a:t>
            </a:r>
            <a:r>
              <a:rPr lang="en-US" baseline="0" dirty="0"/>
              <a:t> </a:t>
            </a:r>
            <a:r>
              <a:rPr lang="en-US" dirty="0"/>
              <a:t>implementations</a:t>
            </a:r>
            <a:r>
              <a:rPr lang="en-US" baseline="0" dirty="0"/>
              <a:t> of online service protocols, including ….</a:t>
            </a:r>
          </a:p>
          <a:p>
            <a:r>
              <a:rPr lang="en-US" baseline="0" dirty="0"/>
              <a:t>The security consequences are serious , e.g., </a:t>
            </a:r>
          </a:p>
          <a:p>
            <a:r>
              <a:rPr lang="en-US" baseline="0" dirty="0"/>
              <a:t>These bug category is ranked ….., according to ….</a:t>
            </a:r>
          </a:p>
          <a:p>
            <a:endParaRPr lang="en-US" baseline="0" dirty="0"/>
          </a:p>
          <a:p>
            <a:r>
              <a:rPr lang="en-US" baseline="0" dirty="0"/>
              <a:t>Of course, program verification would be an effective approach to avoid logic bugs. Unfortunately, it is too demanding for most programmers, so it is rarely put in practice. </a:t>
            </a:r>
          </a:p>
          <a:p>
            <a:endParaRPr lang="en-US" baseline="0" dirty="0"/>
          </a:p>
          <a:p>
            <a:r>
              <a:rPr lang="en-US" baseline="0" dirty="0"/>
              <a:t>The goal of s-v-e (SVX) is to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2</a:t>
            </a:fld>
            <a:endParaRPr lang="en-US"/>
          </a:p>
        </p:txBody>
      </p:sp>
    </p:spTree>
    <p:extLst>
      <p:ext uri="{BB962C8B-B14F-4D97-AF65-F5344CB8AC3E}">
        <p14:creationId xmlns:p14="http://schemas.microsoft.com/office/powerpoint/2010/main" val="34054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to verify that your code is safe,</a:t>
            </a:r>
            <a:r>
              <a:rPr lang="en-US" baseline="0" dirty="0"/>
              <a:t> you of course need the code and a safety property phi. Many people think that a program verifier would just prove it or find bugs. This is a misunderstanding. You actually need to model the system platform (also known as the test environment) and all possible client behaviors (aka test harness). The test harness is an infinite loop, each iteration can randomly invoke one of the public methods of your code. So the space of possible executions is exponential to the number of invocations, and it is infinite. </a:t>
            </a:r>
          </a:p>
          <a:p>
            <a:endParaRPr lang="en-US" baseline="0" dirty="0"/>
          </a:p>
          <a:p>
            <a:r>
              <a:rPr lang="en-US" baseline="0" dirty="0"/>
              <a:t>Furthermore, The theorem you need to prove is that …. This has to be an inductive proof, which requires complex loop invariants and lemmas to be constructed to help the verifier. This is almost never an automated process.</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3</a:t>
            </a:fld>
            <a:endParaRPr lang="en-US"/>
          </a:p>
        </p:txBody>
      </p:sp>
    </p:spTree>
    <p:extLst>
      <p:ext uri="{BB962C8B-B14F-4D97-AF65-F5344CB8AC3E}">
        <p14:creationId xmlns:p14="http://schemas.microsoft.com/office/powerpoint/2010/main" val="175959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of SVX is that ….</a:t>
            </a:r>
          </a:p>
          <a:p>
            <a:r>
              <a:rPr lang="en-US" dirty="0"/>
              <a:t>This means that the</a:t>
            </a:r>
            <a:r>
              <a:rPr lang="en-US" baseline="0" dirty="0"/>
              <a:t> code runs on the actual system platform, and every execution is driven by a real user/attacker. In the end of every actual execution, we prove that the code path of the current execution satisfies phi.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4</a:t>
            </a:fld>
            <a:endParaRPr lang="en-US"/>
          </a:p>
        </p:txBody>
      </p:sp>
    </p:spTree>
    <p:extLst>
      <p:ext uri="{BB962C8B-B14F-4D97-AF65-F5344CB8AC3E}">
        <p14:creationId xmlns:p14="http://schemas.microsoft.com/office/powerpoint/2010/main" val="389040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the idea using a simple example. Our system </a:t>
            </a:r>
            <a:r>
              <a:rPr lang="en-US" baseline="0" dirty="0"/>
              <a:t>consists of Alice.com, bob.com and Charlie.com. each website holds an integer 10, 40 and 5, and exposes a public method. Method grab is to return Alice’s value. Method compare is to compare bob’s value with the value in the input message. Method finish is to compare Charlie’s value with the value in the input message. The three websites are collaborative. They want Charlie to find out which website holds the largest value among the three. </a:t>
            </a:r>
          </a:p>
          <a:p>
            <a:endParaRPr lang="en-US" baseline="0" dirty="0"/>
          </a:p>
          <a:p>
            <a:r>
              <a:rPr lang="en-US" baseline="0" dirty="0"/>
              <a:t>There is an untrusted client, which can interact with the websites arbitrarily. So the question is, is the system secure? In other words, our safety property </a:t>
            </a:r>
            <a:r>
              <a:rPr lang="en-US" baseline="0" dirty="0" err="1"/>
              <a:t>phee</a:t>
            </a:r>
            <a:r>
              <a:rPr lang="en-US" baseline="0" dirty="0"/>
              <a:t> is, no matter how the untrusted client behaves, when conclude is called, m2 always represents the party holding the largest value.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5</a:t>
            </a:fld>
            <a:endParaRPr lang="en-US"/>
          </a:p>
        </p:txBody>
      </p:sp>
    </p:spTree>
    <p:extLst>
      <p:ext uri="{BB962C8B-B14F-4D97-AF65-F5344CB8AC3E}">
        <p14:creationId xmlns:p14="http://schemas.microsoft.com/office/powerpoint/2010/main" val="119496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intended execution flow. The client calls grab, then compare, then finish. In the end, the</a:t>
            </a:r>
            <a:r>
              <a:rPr lang="en-US" baseline="0" dirty="0"/>
              <a:t> conclusion is &lt;40,”bob”&gt;, which is correct.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6</a:t>
            </a:fld>
            <a:endParaRPr lang="en-US"/>
          </a:p>
        </p:txBody>
      </p:sp>
    </p:spTree>
    <p:extLst>
      <p:ext uri="{BB962C8B-B14F-4D97-AF65-F5344CB8AC3E}">
        <p14:creationId xmlns:p14="http://schemas.microsoft.com/office/powerpoint/2010/main" val="252838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a:t>
            </a:r>
            <a:r>
              <a:rPr lang="en-US" baseline="0" dirty="0"/>
              <a:t> is possible to attack the system. The client can simply call grab, and directly call finish. In this case, the conclusion is &lt;10,”Alice”&gt;. This means that there is a way to drive the execution which leads to a result violating the safety property </a:t>
            </a:r>
            <a:r>
              <a:rPr lang="en-US" baseline="0" dirty="0" err="1"/>
              <a:t>phee</a:t>
            </a:r>
            <a:r>
              <a:rPr lang="en-US" baseline="0" dirty="0"/>
              <a:t>. </a:t>
            </a:r>
          </a:p>
          <a:p>
            <a:endParaRPr lang="en-US" baseline="0" dirty="0"/>
          </a:p>
          <a:p>
            <a:r>
              <a:rPr lang="en-US" baseline="0" dirty="0"/>
              <a:t>Traditionally, the goal of program verification is to exhaustively reason about all possible executions to determine if a violation exists.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7</a:t>
            </a:fld>
            <a:endParaRPr lang="en-US"/>
          </a:p>
        </p:txBody>
      </p:sp>
    </p:spTree>
    <p:extLst>
      <p:ext uri="{BB962C8B-B14F-4D97-AF65-F5344CB8AC3E}">
        <p14:creationId xmlns:p14="http://schemas.microsoft.com/office/powerpoint/2010/main" val="328151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SVX is different, and much simpler.</a:t>
            </a:r>
            <a:r>
              <a:rPr lang="en-US" baseline="0" dirty="0"/>
              <a:t> All we need is to attach a field, called SymT, onto every message. Initially, SymT is empty. After grab is executed, SymT becomes …… In the end of the execution, the final </a:t>
            </a:r>
            <a:r>
              <a:rPr lang="en-US" baseline="0" dirty="0" err="1"/>
              <a:t>symT</a:t>
            </a:r>
            <a:r>
              <a:rPr lang="en-US" baseline="0" dirty="0"/>
              <a:t> consists of these 3 steps. </a:t>
            </a:r>
          </a:p>
          <a:p>
            <a:endParaRPr lang="en-US" baseline="0" dirty="0"/>
          </a:p>
          <a:p>
            <a:r>
              <a:rPr lang="en-US" baseline="0" dirty="0"/>
              <a:t>Here, #grab, #compare and #finish are …..</a:t>
            </a:r>
          </a:p>
          <a:p>
            <a:r>
              <a:rPr lang="en-US" baseline="0" dirty="0"/>
              <a:t>Essentially, the final </a:t>
            </a:r>
            <a:r>
              <a:rPr lang="en-US" baseline="0" dirty="0" err="1"/>
              <a:t>symt</a:t>
            </a:r>
            <a:r>
              <a:rPr lang="en-US" baseline="0" dirty="0"/>
              <a:t> tells us how the result &lt;40,bob&gt; was obtained through the executed code.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8</a:t>
            </a:fld>
            <a:endParaRPr lang="en-US"/>
          </a:p>
        </p:txBody>
      </p:sp>
    </p:spTree>
    <p:extLst>
      <p:ext uri="{BB962C8B-B14F-4D97-AF65-F5344CB8AC3E}">
        <p14:creationId xmlns:p14="http://schemas.microsoft.com/office/powerpoint/2010/main" val="205788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execution, method conclude() calls a program verifier to prove if the final </a:t>
            </a:r>
            <a:r>
              <a:rPr lang="en-US" dirty="0" err="1"/>
              <a:t>symT</a:t>
            </a:r>
            <a:r>
              <a:rPr lang="en-US" dirty="0"/>
              <a:t> logically implies </a:t>
            </a:r>
            <a:r>
              <a:rPr lang="en-US" dirty="0" err="1"/>
              <a:t>phee</a:t>
            </a:r>
            <a:r>
              <a:rPr lang="en-US" dirty="0"/>
              <a:t>.</a:t>
            </a:r>
          </a:p>
          <a:p>
            <a:r>
              <a:rPr lang="en-US" dirty="0"/>
              <a:t>For example, for</a:t>
            </a:r>
            <a:r>
              <a:rPr lang="en-US" baseline="0" dirty="0"/>
              <a:t> the intended execution flow, the code sequence of the three methods implies </a:t>
            </a:r>
            <a:r>
              <a:rPr lang="en-US" baseline="0" dirty="0" err="1"/>
              <a:t>phee</a:t>
            </a:r>
            <a:r>
              <a:rPr lang="en-US" baseline="0" dirty="0"/>
              <a:t>, so the execution is accepted.</a:t>
            </a:r>
          </a:p>
          <a:p>
            <a:r>
              <a:rPr lang="en-US" baseline="0" dirty="0"/>
              <a:t>On the other hand, in the attack scenario, the code sequence of the two methods cannot imply </a:t>
            </a:r>
            <a:r>
              <a:rPr lang="en-US" baseline="0" dirty="0" err="1"/>
              <a:t>phee</a:t>
            </a:r>
            <a:r>
              <a:rPr lang="en-US" baseline="0" dirty="0"/>
              <a:t>, so the execution is rejected. </a:t>
            </a:r>
          </a:p>
          <a:p>
            <a:endParaRPr lang="en-US" dirty="0"/>
          </a:p>
          <a:p>
            <a:r>
              <a:rPr lang="en-US" dirty="0"/>
              <a:t>Note that ……  You</a:t>
            </a:r>
            <a:r>
              <a:rPr lang="en-US" baseline="0" dirty="0"/>
              <a:t> can think of SVX as a middle ground between ….. </a:t>
            </a:r>
            <a:r>
              <a:rPr lang="en-US" dirty="0"/>
              <a:t>It is a symbolic verification happening at runtime. </a:t>
            </a:r>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9</a:t>
            </a:fld>
            <a:endParaRPr lang="en-US"/>
          </a:p>
        </p:txBody>
      </p:sp>
    </p:spTree>
    <p:extLst>
      <p:ext uri="{BB962C8B-B14F-4D97-AF65-F5344CB8AC3E}">
        <p14:creationId xmlns:p14="http://schemas.microsoft.com/office/powerpoint/2010/main" val="119312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638850-F205-4C9C-B7A4-3D7082B55B48}" type="datetime1">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fld id="{AAE8B0AE-6D5E-4F76-8CA5-9E52B0580735}" type="slidenum">
              <a:rPr lang="en-US" smtClean="0"/>
              <a:pPr/>
              <a:t>‹#›</a:t>
            </a:fld>
            <a:endParaRPr lang="en-US" dirty="0"/>
          </a:p>
        </p:txBody>
      </p:sp>
    </p:spTree>
    <p:extLst>
      <p:ext uri="{BB962C8B-B14F-4D97-AF65-F5344CB8AC3E}">
        <p14:creationId xmlns:p14="http://schemas.microsoft.com/office/powerpoint/2010/main" val="107155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902EA-B747-44BF-A917-96BDA6D239E3}" type="datetime1">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42295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8BF68-53FA-4951-ADCB-2B63DC22E8E6}" type="datetime1">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64074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9C9FA-2D51-46BC-902F-4DF5B08438CE}" type="datetime1">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BC83-6C1C-4DF5-BF46-2D0A211A12AB}" type="slidenum">
              <a:rPr lang="en-US" smtClean="0"/>
              <a:pPr/>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46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D0CC2-2CD7-472E-883A-4BCE0CF51F44}" type="datetime1">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3756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3A839-2C87-484D-8C8D-194FE552283A}" type="datetime1">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08899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50C19-4135-4DB5-9A86-DF217F9A5052}" type="datetime1">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63265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A5114-3B34-4A32-B61D-F42530E94085}" type="datetime1">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44169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711E7-834A-473B-9F74-0B5FB2B52213}" type="datetime1">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89671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E80B1-EDCD-47B8-97AF-18E0F25E2674}" type="datetime1">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7181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8F22B4-19BA-48F8-AF59-2912476E8BDE}" type="datetime1">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24522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4CF-EF45-4A05-9826-889F014B7E5C}" type="datetime1">
              <a:rPr lang="en-US" smtClean="0"/>
              <a:t>11/3/2016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5BC83-6C1C-4DF5-BF46-2D0A211A12AB}" type="slidenum">
              <a:rPr lang="en-US" smtClean="0"/>
              <a:pPr/>
              <a:t>‹#›</a:t>
            </a:fld>
            <a:endParaRPr lang="en-US" dirty="0"/>
          </a:p>
        </p:txBody>
      </p:sp>
    </p:spTree>
    <p:extLst>
      <p:ext uri="{BB962C8B-B14F-4D97-AF65-F5344CB8AC3E}">
        <p14:creationId xmlns:p14="http://schemas.microsoft.com/office/powerpoint/2010/main" val="4115398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05948"/>
            <a:ext cx="7772400" cy="2387600"/>
          </a:xfrm>
        </p:spPr>
        <p:txBody>
          <a:bodyPr>
            <a:normAutofit/>
          </a:bodyPr>
          <a:lstStyle/>
          <a:p>
            <a:r>
              <a:rPr lang="en-US" sz="5400"/>
              <a:t>Self-Verifying </a:t>
            </a:r>
            <a:r>
              <a:rPr lang="en-US" sz="5400" dirty="0"/>
              <a:t>Execution</a:t>
            </a:r>
          </a:p>
        </p:txBody>
      </p:sp>
      <p:sp>
        <p:nvSpPr>
          <p:cNvPr id="4" name="Slide Number Placeholder 3"/>
          <p:cNvSpPr>
            <a:spLocks noGrp="1"/>
          </p:cNvSpPr>
          <p:nvPr>
            <p:ph type="sldNum" sz="quarter" idx="12"/>
          </p:nvPr>
        </p:nvSpPr>
        <p:spPr/>
        <p:txBody>
          <a:bodyPr/>
          <a:lstStyle/>
          <a:p>
            <a:fld id="{AAE8B0AE-6D5E-4F76-8CA5-9E52B0580735}"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5131315"/>
              </p:ext>
            </p:extLst>
          </p:nvPr>
        </p:nvGraphicFramePr>
        <p:xfrm>
          <a:off x="685800" y="4086894"/>
          <a:ext cx="8015845" cy="1376111"/>
        </p:xfrm>
        <a:graphic>
          <a:graphicData uri="http://schemas.openxmlformats.org/drawingml/2006/table">
            <a:tbl>
              <a:tblPr firstRow="1" firstCol="1" bandRow="1">
                <a:tableStyleId>{5C22544A-7EE6-4342-B048-85BDC9FD1C3A}</a:tableStyleId>
              </a:tblPr>
              <a:tblGrid>
                <a:gridCol w="2401784">
                  <a:extLst>
                    <a:ext uri="{9D8B030D-6E8A-4147-A177-3AD203B41FA5}">
                      <a16:colId xmlns:a16="http://schemas.microsoft.com/office/drawing/2014/main" val="2485015897"/>
                    </a:ext>
                  </a:extLst>
                </a:gridCol>
                <a:gridCol w="2054432">
                  <a:extLst>
                    <a:ext uri="{9D8B030D-6E8A-4147-A177-3AD203B41FA5}">
                      <a16:colId xmlns:a16="http://schemas.microsoft.com/office/drawing/2014/main" val="3072408459"/>
                    </a:ext>
                  </a:extLst>
                </a:gridCol>
                <a:gridCol w="3559629">
                  <a:extLst>
                    <a:ext uri="{9D8B030D-6E8A-4147-A177-3AD203B41FA5}">
                      <a16:colId xmlns:a16="http://schemas.microsoft.com/office/drawing/2014/main" val="2557383905"/>
                    </a:ext>
                  </a:extLst>
                </a:gridCol>
              </a:tblGrid>
              <a:tr h="1376111">
                <a:tc>
                  <a:txBody>
                    <a:bodyPr/>
                    <a:lstStyle/>
                    <a:p>
                      <a:pPr marL="0" marR="0" algn="ctr">
                        <a:spcBef>
                          <a:spcPts val="0"/>
                        </a:spcBef>
                        <a:spcAft>
                          <a:spcPts val="0"/>
                        </a:spcAft>
                      </a:pPr>
                      <a:r>
                        <a:rPr lang="en-US" sz="2400" b="0" dirty="0">
                          <a:solidFill>
                            <a:schemeClr val="tx1"/>
                          </a:solidFill>
                          <a:effectLst/>
                        </a:rPr>
                        <a:t>Matt McCutchen</a:t>
                      </a:r>
                    </a:p>
                    <a:p>
                      <a:pPr marL="0" marR="0" algn="ctr">
                        <a:spcBef>
                          <a:spcPts val="0"/>
                        </a:spcBef>
                        <a:spcAft>
                          <a:spcPts val="0"/>
                        </a:spcAft>
                      </a:pPr>
                      <a:r>
                        <a:rPr lang="en-US" sz="2400" b="0" dirty="0">
                          <a:solidFill>
                            <a:schemeClr val="tx1"/>
                          </a:solidFill>
                          <a:effectLst/>
                        </a:rPr>
                        <a:t>MIT</a:t>
                      </a:r>
                    </a:p>
                  </a:txBody>
                  <a:tcPr marL="68580" marR="68580" marT="0" marB="0">
                    <a:noFill/>
                  </a:tcPr>
                </a:tc>
                <a:tc>
                  <a:txBody>
                    <a:bodyPr/>
                    <a:lstStyle/>
                    <a:p>
                      <a:pPr marL="0" marR="0" algn="ctr">
                        <a:spcBef>
                          <a:spcPts val="0"/>
                        </a:spcBef>
                        <a:spcAft>
                          <a:spcPts val="0"/>
                        </a:spcAft>
                      </a:pPr>
                      <a:r>
                        <a:rPr lang="en-US" sz="2400" b="0" dirty="0">
                          <a:solidFill>
                            <a:schemeClr val="tx1"/>
                          </a:solidFill>
                          <a:effectLst/>
                        </a:rPr>
                        <a:t>Daniel Song</a:t>
                      </a:r>
                    </a:p>
                    <a:p>
                      <a:pPr marL="0" marR="0" algn="ctr">
                        <a:spcBef>
                          <a:spcPts val="0"/>
                        </a:spcBef>
                        <a:spcAft>
                          <a:spcPts val="0"/>
                        </a:spcAft>
                      </a:pPr>
                      <a:r>
                        <a:rPr lang="en-US" sz="2400" b="0" dirty="0">
                          <a:solidFill>
                            <a:schemeClr val="tx1"/>
                          </a:solidFill>
                          <a:effectLst/>
                        </a:rPr>
                        <a:t>Rice University</a:t>
                      </a:r>
                    </a:p>
                  </a:txBody>
                  <a:tcPr marL="68580" marR="68580" marT="0" marB="0">
                    <a:noFill/>
                  </a:tcPr>
                </a:tc>
                <a:tc>
                  <a:txBody>
                    <a:bodyPr/>
                    <a:lstStyle/>
                    <a:p>
                      <a:pPr marL="0" marR="0" algn="ctr">
                        <a:spcBef>
                          <a:spcPts val="0"/>
                        </a:spcBef>
                        <a:spcAft>
                          <a:spcPts val="0"/>
                        </a:spcAft>
                      </a:pPr>
                      <a:r>
                        <a:rPr lang="en-US" sz="2400" b="1" dirty="0">
                          <a:solidFill>
                            <a:schemeClr val="tx1"/>
                          </a:solidFill>
                          <a:effectLst/>
                        </a:rPr>
                        <a:t>Shuo Chen</a:t>
                      </a:r>
                      <a:r>
                        <a:rPr lang="en-US" sz="2400" b="0" dirty="0">
                          <a:solidFill>
                            <a:schemeClr val="tx1"/>
                          </a:solidFill>
                          <a:effectLst/>
                        </a:rPr>
                        <a:t>, Shaz Qadeer</a:t>
                      </a:r>
                    </a:p>
                    <a:p>
                      <a:pPr marL="0" marR="0" algn="ctr">
                        <a:spcBef>
                          <a:spcPts val="0"/>
                        </a:spcBef>
                        <a:spcAft>
                          <a:spcPts val="0"/>
                        </a:spcAft>
                      </a:pPr>
                      <a:r>
                        <a:rPr lang="en-US" sz="2400" b="0" dirty="0">
                          <a:solidFill>
                            <a:schemeClr val="tx1"/>
                          </a:solidFill>
                          <a:effectLst/>
                        </a:rPr>
                        <a:t>Microsoft Research</a:t>
                      </a:r>
                      <a:endParaRPr lang="en-US" sz="1800" b="0" dirty="0">
                        <a:solidFill>
                          <a:schemeClr val="tx1"/>
                        </a:solidFill>
                        <a:effectLst/>
                      </a:endParaRPr>
                    </a:p>
                  </a:txBody>
                  <a:tcPr marL="68580" marR="68580" marT="0" marB="0">
                    <a:noFill/>
                  </a:tcPr>
                </a:tc>
                <a:extLst>
                  <a:ext uri="{0D108BD9-81ED-4DB2-BD59-A6C34878D82A}">
                    <a16:rowId xmlns:a16="http://schemas.microsoft.com/office/drawing/2014/main" val="2410978964"/>
                  </a:ext>
                </a:extLst>
              </a:tr>
            </a:tbl>
          </a:graphicData>
        </a:graphic>
      </p:graphicFrame>
    </p:spTree>
    <p:extLst>
      <p:ext uri="{BB962C8B-B14F-4D97-AF65-F5344CB8AC3E}">
        <p14:creationId xmlns:p14="http://schemas.microsoft.com/office/powerpoint/2010/main" val="521455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9339"/>
          </a:xfrm>
        </p:spPr>
        <p:txBody>
          <a:bodyPr>
            <a:normAutofit/>
          </a:bodyPr>
          <a:lstStyle/>
          <a:p>
            <a:r>
              <a:rPr lang="en-US" dirty="0"/>
              <a:t>The library we provide</a:t>
            </a:r>
          </a:p>
        </p:txBody>
      </p:sp>
      <p:sp>
        <p:nvSpPr>
          <p:cNvPr id="3" name="Content Placeholder 2"/>
          <p:cNvSpPr>
            <a:spLocks noGrp="1"/>
          </p:cNvSpPr>
          <p:nvPr>
            <p:ph idx="1"/>
          </p:nvPr>
        </p:nvSpPr>
        <p:spPr>
          <a:xfrm>
            <a:off x="509379" y="1480931"/>
            <a:ext cx="8316568" cy="4715910"/>
          </a:xfrm>
        </p:spPr>
        <p:txBody>
          <a:bodyPr/>
          <a:lstStyle/>
          <a:p>
            <a:r>
              <a:rPr lang="en-US" dirty="0"/>
              <a:t>Only two public methods</a:t>
            </a:r>
          </a:p>
          <a:p>
            <a:endParaRPr lang="en-US" dirty="0"/>
          </a:p>
          <a:p>
            <a:pPr lvl="1"/>
            <a:r>
              <a:rPr lang="en-US" dirty="0">
                <a:latin typeface="+mj-lt"/>
              </a:rPr>
              <a:t>RecordMe(…)</a:t>
            </a:r>
            <a:r>
              <a:rPr lang="en-US" dirty="0"/>
              <a:t>: to construct the SymT </a:t>
            </a:r>
          </a:p>
          <a:p>
            <a:pPr lvl="1"/>
            <a:endParaRPr lang="en-US" dirty="0"/>
          </a:p>
          <a:p>
            <a:pPr lvl="1"/>
            <a:r>
              <a:rPr lang="en-US" dirty="0">
                <a:latin typeface="+mj-lt"/>
              </a:rPr>
              <a:t>Certify(…)</a:t>
            </a:r>
            <a:r>
              <a:rPr lang="en-US" dirty="0"/>
              <a:t>: to verify the execution represented by the SymT.</a:t>
            </a:r>
          </a:p>
          <a:p>
            <a:pPr lvl="1"/>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10</a:t>
            </a:fld>
            <a:endParaRPr lang="en-US" dirty="0"/>
          </a:p>
        </p:txBody>
      </p:sp>
    </p:spTree>
    <p:extLst>
      <p:ext uri="{BB962C8B-B14F-4D97-AF65-F5344CB8AC3E}">
        <p14:creationId xmlns:p14="http://schemas.microsoft.com/office/powerpoint/2010/main" val="355089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98" y="175289"/>
            <a:ext cx="8420147" cy="954224"/>
          </a:xfrm>
        </p:spPr>
        <p:txBody>
          <a:bodyPr>
            <a:normAutofit/>
          </a:bodyPr>
          <a:lstStyle/>
          <a:p>
            <a:r>
              <a:rPr lang="en-US" sz="3600" dirty="0"/>
              <a:t>RecordMe() for SymT construction</a:t>
            </a:r>
          </a:p>
        </p:txBody>
      </p:sp>
      <p:sp>
        <p:nvSpPr>
          <p:cNvPr id="5" name="Rectangle 4"/>
          <p:cNvSpPr/>
          <p:nvPr/>
        </p:nvSpPr>
        <p:spPr>
          <a:xfrm>
            <a:off x="631619" y="1341950"/>
            <a:ext cx="3467532" cy="232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29372" y="1957384"/>
            <a:ext cx="1600200" cy="369332"/>
          </a:xfrm>
          <a:prstGeom prst="rect">
            <a:avLst/>
          </a:prstGeom>
          <a:noFill/>
        </p:spPr>
        <p:txBody>
          <a:bodyPr wrap="square" rtlCol="0">
            <a:spAutoFit/>
          </a:bodyPr>
          <a:lstStyle/>
          <a:p>
            <a:r>
              <a:rPr lang="en-US" dirty="0"/>
              <a:t>Alice.com</a:t>
            </a:r>
          </a:p>
        </p:txBody>
      </p:sp>
      <p:sp>
        <p:nvSpPr>
          <p:cNvPr id="7" name="TextBox 6"/>
          <p:cNvSpPr txBox="1"/>
          <p:nvPr/>
        </p:nvSpPr>
        <p:spPr>
          <a:xfrm>
            <a:off x="681337" y="1310207"/>
            <a:ext cx="3244098" cy="2400657"/>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Value=10;</a:t>
            </a:r>
          </a:p>
          <a:p>
            <a:r>
              <a:rPr lang="en-US" dirty="0">
                <a:latin typeface="Calibri Light" panose="020F0302020204030204" pitchFamily="34" charset="0"/>
              </a:rPr>
              <a:t>Message </a:t>
            </a:r>
            <a:r>
              <a:rPr lang="en-US" b="1" dirty="0">
                <a:latin typeface="Calibri Light" panose="020F0302020204030204" pitchFamily="34" charset="0"/>
              </a:rPr>
              <a:t>grab</a:t>
            </a:r>
            <a:r>
              <a:rPr lang="en-US" dirty="0">
                <a:latin typeface="Calibri Light" panose="020F0302020204030204" pitchFamily="34" charset="0"/>
              </a:rPr>
              <a:t> (Message m1)</a:t>
            </a:r>
          </a:p>
          <a:p>
            <a:r>
              <a:rPr lang="en-US" dirty="0">
                <a:latin typeface="Calibri Light" panose="020F0302020204030204" pitchFamily="34" charset="0"/>
              </a:rPr>
              <a:t>{   Message m2;</a:t>
            </a:r>
          </a:p>
          <a:p>
            <a:r>
              <a:rPr lang="en-US" dirty="0">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solidFill>
                <a:srgbClr val="FF0000"/>
              </a:solidFill>
              <a:latin typeface="Calibri Light" panose="020F0302020204030204" pitchFamily="34" charset="0"/>
            </a:endParaRPr>
          </a:p>
          <a:p>
            <a:r>
              <a:rPr lang="en-US" dirty="0">
                <a:latin typeface="Calibri Light" panose="020F0302020204030204" pitchFamily="34" charset="0"/>
              </a:rPr>
              <a:t>     m2 = &lt;Value, “Alice”&gt;</a:t>
            </a:r>
          </a:p>
          <a:p>
            <a:r>
              <a:rPr lang="en-US" dirty="0">
                <a:latin typeface="Calibri Light" panose="020F0302020204030204" pitchFamily="34" charset="0"/>
              </a:rPr>
              <a:t>     m2.SignBy(“Alice.com”);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8" name="Rectangle 7"/>
          <p:cNvSpPr/>
          <p:nvPr/>
        </p:nvSpPr>
        <p:spPr>
          <a:xfrm>
            <a:off x="4921199" y="3249174"/>
            <a:ext cx="3954425" cy="349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03358" y="2930943"/>
            <a:ext cx="1408587" cy="369332"/>
          </a:xfrm>
          <a:prstGeom prst="rect">
            <a:avLst/>
          </a:prstGeom>
          <a:noFill/>
        </p:spPr>
        <p:txBody>
          <a:bodyPr wrap="square" rtlCol="0">
            <a:spAutoFit/>
          </a:bodyPr>
          <a:lstStyle/>
          <a:p>
            <a:r>
              <a:rPr lang="en-US" dirty="0"/>
              <a:t>Charlie.com</a:t>
            </a:r>
          </a:p>
        </p:txBody>
      </p:sp>
      <p:sp>
        <p:nvSpPr>
          <p:cNvPr id="10" name="TextBox 9"/>
          <p:cNvSpPr txBox="1"/>
          <p:nvPr/>
        </p:nvSpPr>
        <p:spPr>
          <a:xfrm>
            <a:off x="5063790" y="3217236"/>
            <a:ext cx="3669241" cy="3600986"/>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Value=5;</a:t>
            </a:r>
          </a:p>
          <a:p>
            <a:r>
              <a:rPr lang="en-US" dirty="0">
                <a:latin typeface="Calibri Light" panose="020F0302020204030204" pitchFamily="34" charset="0"/>
              </a:rPr>
              <a:t>Message </a:t>
            </a:r>
            <a:r>
              <a:rPr lang="en-US" b="1" dirty="0">
                <a:latin typeface="Calibri Light" panose="020F0302020204030204" pitchFamily="34" charset="0"/>
              </a:rPr>
              <a:t>finish</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  </a:t>
            </a:r>
          </a:p>
          <a:p>
            <a:r>
              <a:rPr lang="en-US" dirty="0">
                <a:latin typeface="Calibri Light" panose="020F0302020204030204" pitchFamily="34" charset="0"/>
              </a:rPr>
              <a:t>     Message m2;</a:t>
            </a:r>
          </a:p>
          <a:p>
            <a:r>
              <a:rPr lang="en-US" dirty="0">
                <a:solidFill>
                  <a:srgbClr val="FF0000"/>
                </a:solidFill>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latin typeface="Calibri Light" panose="020F0302020204030204" pitchFamily="34" charset="0"/>
            </a:endParaRPr>
          </a:p>
          <a:p>
            <a:r>
              <a:rPr lang="en-US" dirty="0">
                <a:latin typeface="Calibri Light" panose="020F0302020204030204" pitchFamily="34" charset="0"/>
              </a:rPr>
              <a:t>     m2 = &lt;Value, “Charlie”&gt;;</a:t>
            </a:r>
          </a:p>
          <a:p>
            <a:r>
              <a:rPr lang="en-US" dirty="0">
                <a:latin typeface="Calibri Light" panose="020F0302020204030204" pitchFamily="34" charset="0"/>
              </a:rPr>
              <a:t>     m2 = max(m1,m2);</a:t>
            </a:r>
          </a:p>
          <a:p>
            <a:r>
              <a:rPr lang="en-US" dirty="0">
                <a:solidFill>
                  <a:srgbClr val="FF0000"/>
                </a:solidFill>
                <a:latin typeface="Calibri Light" panose="020F0302020204030204" pitchFamily="34" charset="0"/>
              </a:rPr>
              <a:t>     </a:t>
            </a:r>
            <a:r>
              <a:rPr lang="en-US" dirty="0">
                <a:latin typeface="Calibri Light" panose="020F0302020204030204" pitchFamily="34" charset="0"/>
              </a:rPr>
              <a:t>if ( ! </a:t>
            </a:r>
            <a:r>
              <a:rPr lang="en-US" sz="2400" dirty="0">
                <a:solidFill>
                  <a:srgbClr val="FF0000"/>
                </a:solidFill>
                <a:latin typeface="Calibri Light" panose="020F0302020204030204" pitchFamily="34" charset="0"/>
              </a:rPr>
              <a:t>Certify(m2.SymT, </a:t>
            </a:r>
            <a:r>
              <a:rPr lang="en-US" sz="2400" dirty="0">
                <a:solidFill>
                  <a:srgbClr val="FF0000"/>
                </a:solidFill>
                <a:latin typeface="Calibri Light" panose="020F0302020204030204" pitchFamily="34" charset="0"/>
                <a:sym typeface="Symbol" panose="05050102010706020507" pitchFamily="18" charset="2"/>
              </a:rPr>
              <a:t>)</a:t>
            </a:r>
            <a:r>
              <a:rPr lang="en-US" dirty="0">
                <a:latin typeface="Calibri Light" panose="020F0302020204030204" pitchFamily="34" charset="0"/>
                <a:sym typeface="Symbol" panose="05050102010706020507" pitchFamily="18" charset="2"/>
              </a:rPr>
              <a:t>) </a:t>
            </a:r>
          </a:p>
          <a:p>
            <a:r>
              <a:rPr lang="en-US" dirty="0">
                <a:latin typeface="Calibri Light" panose="020F0302020204030204" pitchFamily="34" charset="0"/>
                <a:sym typeface="Symbol" panose="05050102010706020507" pitchFamily="18" charset="2"/>
              </a:rPr>
              <a:t>             throw new Exception();</a:t>
            </a:r>
            <a:endParaRPr lang="en-US" dirty="0">
              <a:latin typeface="Calibri Light" panose="020F0302020204030204" pitchFamily="34" charset="0"/>
            </a:endParaRPr>
          </a:p>
          <a:p>
            <a:r>
              <a:rPr lang="en-US" dirty="0">
                <a:latin typeface="Calibri Light" panose="020F0302020204030204" pitchFamily="34" charset="0"/>
              </a:rPr>
              <a:t>     conclude(m2);</a:t>
            </a:r>
          </a:p>
          <a:p>
            <a:r>
              <a:rPr lang="en-US" dirty="0">
                <a:latin typeface="Calibri Light" panose="020F0302020204030204" pitchFamily="34" charset="0"/>
              </a:rPr>
              <a:t>     return m2;</a:t>
            </a:r>
          </a:p>
          <a:p>
            <a:r>
              <a:rPr lang="en-US" dirty="0">
                <a:latin typeface="Calibri Light" panose="020F0302020204030204" pitchFamily="34" charset="0"/>
              </a:rPr>
              <a:t>}  </a:t>
            </a:r>
          </a:p>
        </p:txBody>
      </p:sp>
      <p:sp>
        <p:nvSpPr>
          <p:cNvPr id="11" name="Rectangle 10"/>
          <p:cNvSpPr/>
          <p:nvPr/>
        </p:nvSpPr>
        <p:spPr>
          <a:xfrm>
            <a:off x="589520" y="3816463"/>
            <a:ext cx="3509631" cy="2912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810370" y="4932916"/>
            <a:ext cx="2362197" cy="369332"/>
          </a:xfrm>
          <a:prstGeom prst="rect">
            <a:avLst/>
          </a:prstGeom>
          <a:noFill/>
        </p:spPr>
        <p:txBody>
          <a:bodyPr wrap="square" rtlCol="0">
            <a:spAutoFit/>
          </a:bodyPr>
          <a:lstStyle/>
          <a:p>
            <a:r>
              <a:rPr lang="en-US" dirty="0"/>
              <a:t>Bob.com</a:t>
            </a:r>
          </a:p>
        </p:txBody>
      </p:sp>
      <p:sp>
        <p:nvSpPr>
          <p:cNvPr id="13" name="TextBox 12"/>
          <p:cNvSpPr txBox="1"/>
          <p:nvPr/>
        </p:nvSpPr>
        <p:spPr>
          <a:xfrm>
            <a:off x="631619" y="3784955"/>
            <a:ext cx="3304278" cy="2954655"/>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Value=40;</a:t>
            </a:r>
          </a:p>
          <a:p>
            <a:r>
              <a:rPr lang="en-US" dirty="0">
                <a:latin typeface="Calibri Light" panose="020F0302020204030204" pitchFamily="34" charset="0"/>
              </a:rPr>
              <a:t>Message </a:t>
            </a:r>
            <a:r>
              <a:rPr lang="en-US" b="1" dirty="0">
                <a:latin typeface="Calibri Light" panose="020F0302020204030204" pitchFamily="34" charset="0"/>
              </a:rPr>
              <a:t>compare</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a:t>
            </a:r>
          </a:p>
          <a:p>
            <a:r>
              <a:rPr lang="en-US" dirty="0">
                <a:latin typeface="Calibri Light" panose="020F0302020204030204" pitchFamily="34" charset="0"/>
              </a:rPr>
              <a:t>     Message m2;</a:t>
            </a:r>
          </a:p>
          <a:p>
            <a:r>
              <a:rPr lang="en-US" dirty="0">
                <a:solidFill>
                  <a:srgbClr val="FF0000"/>
                </a:solidFill>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latin typeface="Calibri Light" panose="020F0302020204030204" pitchFamily="34" charset="0"/>
            </a:endParaRPr>
          </a:p>
          <a:p>
            <a:r>
              <a:rPr lang="en-US" dirty="0">
                <a:latin typeface="Calibri Light" panose="020F0302020204030204" pitchFamily="34" charset="0"/>
              </a:rPr>
              <a:t>     m2 = &lt;Value, “Bob”&gt;;</a:t>
            </a:r>
          </a:p>
          <a:p>
            <a:r>
              <a:rPr lang="en-US" dirty="0">
                <a:latin typeface="Calibri Light" panose="020F0302020204030204" pitchFamily="34" charset="0"/>
              </a:rPr>
              <a:t>     m2 = max(m1,m2);</a:t>
            </a:r>
          </a:p>
          <a:p>
            <a:r>
              <a:rPr lang="en-US" dirty="0">
                <a:latin typeface="Calibri Light" panose="020F0302020204030204" pitchFamily="34" charset="0"/>
              </a:rPr>
              <a:t>     m2.SignBy(“Bob.com”);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22" name="Content Placeholder 2"/>
          <p:cNvSpPr>
            <a:spLocks noGrp="1"/>
          </p:cNvSpPr>
          <p:nvPr>
            <p:ph idx="1"/>
          </p:nvPr>
        </p:nvSpPr>
        <p:spPr>
          <a:xfrm>
            <a:off x="4495147" y="1415806"/>
            <a:ext cx="4380477" cy="1833367"/>
          </a:xfrm>
        </p:spPr>
        <p:txBody>
          <a:bodyPr>
            <a:normAutofit/>
          </a:bodyPr>
          <a:lstStyle/>
          <a:p>
            <a:r>
              <a:rPr lang="en-US" sz="2000" dirty="0"/>
              <a:t>Just add a </a:t>
            </a:r>
            <a:r>
              <a:rPr lang="en-US" sz="2000" dirty="0">
                <a:latin typeface="+mj-lt"/>
              </a:rPr>
              <a:t>RecordMe() </a:t>
            </a:r>
            <a:r>
              <a:rPr lang="en-US" sz="2000" dirty="0"/>
              <a:t>call</a:t>
            </a:r>
            <a:r>
              <a:rPr lang="en-US" sz="2000" dirty="0">
                <a:latin typeface="+mj-lt"/>
              </a:rPr>
              <a:t> </a:t>
            </a:r>
            <a:r>
              <a:rPr lang="en-US" sz="2000" dirty="0"/>
              <a:t>in each message handler method.</a:t>
            </a:r>
          </a:p>
          <a:p>
            <a:r>
              <a:rPr lang="en-US" sz="2000" dirty="0">
                <a:latin typeface="+mj-lt"/>
              </a:rPr>
              <a:t>RecordMe() </a:t>
            </a:r>
            <a:r>
              <a:rPr lang="en-US" sz="2000" dirty="0"/>
              <a:t>uses reflection to hash </a:t>
            </a:r>
            <a:r>
              <a:rPr lang="en-US" sz="2000"/>
              <a:t>the current </a:t>
            </a:r>
            <a:r>
              <a:rPr lang="en-US" sz="2000" dirty="0"/>
              <a:t>method code, and concatenates the new SymT.</a:t>
            </a:r>
          </a:p>
        </p:txBody>
      </p:sp>
      <p:sp>
        <p:nvSpPr>
          <p:cNvPr id="18" name="Slide Number Placeholder 17"/>
          <p:cNvSpPr>
            <a:spLocks noGrp="1"/>
          </p:cNvSpPr>
          <p:nvPr>
            <p:ph type="sldNum" sz="quarter" idx="12"/>
          </p:nvPr>
        </p:nvSpPr>
        <p:spPr>
          <a:xfrm>
            <a:off x="6696294" y="6374485"/>
            <a:ext cx="2057400" cy="365125"/>
          </a:xfrm>
        </p:spPr>
        <p:txBody>
          <a:bodyPr/>
          <a:lstStyle/>
          <a:p>
            <a:fld id="{8F2FE59C-5939-41BF-9237-0FEF56641161}" type="slidenum">
              <a:rPr lang="en-US" smtClean="0"/>
              <a:pPr/>
              <a:t>11</a:t>
            </a:fld>
            <a:endParaRPr lang="en-US" dirty="0"/>
          </a:p>
        </p:txBody>
      </p:sp>
    </p:spTree>
    <p:extLst>
      <p:ext uri="{BB962C8B-B14F-4D97-AF65-F5344CB8AC3E}">
        <p14:creationId xmlns:p14="http://schemas.microsoft.com/office/powerpoint/2010/main" val="175298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sz="4000" dirty="0"/>
              <a:t>Certify(): to verify SymT against </a:t>
            </a:r>
            <a:r>
              <a:rPr lang="en-US" sz="4000" dirty="0">
                <a:sym typeface="Symbol" panose="05050102010706020507" pitchFamily="18" charset="2"/>
              </a:rPr>
              <a:t></a:t>
            </a:r>
            <a:endParaRPr lang="en-US" sz="4000" dirty="0"/>
          </a:p>
        </p:txBody>
      </p:sp>
      <p:sp>
        <p:nvSpPr>
          <p:cNvPr id="4" name="Slide Number Placeholder 3"/>
          <p:cNvSpPr>
            <a:spLocks noGrp="1"/>
          </p:cNvSpPr>
          <p:nvPr>
            <p:ph type="sldNum" sz="quarter" idx="12"/>
          </p:nvPr>
        </p:nvSpPr>
        <p:spPr>
          <a:xfrm>
            <a:off x="5675630" y="6356351"/>
            <a:ext cx="2057400" cy="365125"/>
          </a:xfrm>
        </p:spPr>
        <p:txBody>
          <a:bodyPr/>
          <a:lstStyle/>
          <a:p>
            <a:fld id="{DFF5BC83-6C1C-4DF5-BF46-2D0A211A12AB}" type="slidenum">
              <a:rPr lang="en-US" smtClean="0"/>
              <a:pPr/>
              <a:t>12</a:t>
            </a:fld>
            <a:endParaRPr lang="en-US" dirty="0"/>
          </a:p>
        </p:txBody>
      </p:sp>
      <p:sp>
        <p:nvSpPr>
          <p:cNvPr id="5" name="TextBox 4"/>
          <p:cNvSpPr txBox="1"/>
          <p:nvPr/>
        </p:nvSpPr>
        <p:spPr>
          <a:xfrm>
            <a:off x="926713" y="4904240"/>
            <a:ext cx="1524000" cy="954107"/>
          </a:xfrm>
          <a:prstGeom prst="rect">
            <a:avLst/>
          </a:prstGeom>
          <a:noFill/>
          <a:ln>
            <a:noFill/>
          </a:ln>
        </p:spPr>
        <p:txBody>
          <a:bodyPr wrap="square" rtlCol="0">
            <a:spAutoFit/>
          </a:bodyPr>
          <a:lstStyle/>
          <a:p>
            <a:pPr algn="ctr"/>
            <a:r>
              <a:rPr lang="en-US" sz="2800" dirty="0"/>
              <a:t>Theorem cache</a:t>
            </a:r>
          </a:p>
        </p:txBody>
      </p:sp>
      <p:sp>
        <p:nvSpPr>
          <p:cNvPr id="6" name="TextBox 5"/>
          <p:cNvSpPr txBox="1"/>
          <p:nvPr/>
        </p:nvSpPr>
        <p:spPr>
          <a:xfrm>
            <a:off x="288593" y="2247127"/>
            <a:ext cx="249833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FF0000"/>
                </a:solidFill>
                <a:latin typeface="Calibri Light" panose="020F0302020204030204" pitchFamily="34" charset="0"/>
              </a:rPr>
              <a:t>certify</a:t>
            </a:r>
            <a:r>
              <a:rPr lang="en-US" sz="2400" dirty="0">
                <a:solidFill>
                  <a:srgbClr val="FF0000"/>
                </a:solidFill>
                <a:latin typeface="Calibri Light" panose="020F0302020204030204" pitchFamily="34" charset="0"/>
              </a:rPr>
              <a:t>(SymT, </a:t>
            </a:r>
            <a:r>
              <a:rPr lang="en-US" sz="2400" dirty="0">
                <a:solidFill>
                  <a:srgbClr val="FF0000"/>
                </a:solidFill>
                <a:latin typeface="Calibri Light" panose="020F0302020204030204" pitchFamily="34" charset="0"/>
                <a:sym typeface="Symbol" panose="05050102010706020507" pitchFamily="18" charset="2"/>
              </a:rPr>
              <a:t></a:t>
            </a:r>
            <a:r>
              <a:rPr lang="en-US" sz="2400" dirty="0">
                <a:solidFill>
                  <a:srgbClr val="FF0000"/>
                </a:solidFill>
                <a:latin typeface="Calibri Light" panose="020F0302020204030204" pitchFamily="34" charset="0"/>
              </a:rPr>
              <a:t>)</a:t>
            </a:r>
          </a:p>
        </p:txBody>
      </p:sp>
      <p:sp>
        <p:nvSpPr>
          <p:cNvPr id="7" name="Flowchart: Magnetic Disk 6"/>
          <p:cNvSpPr/>
          <p:nvPr/>
        </p:nvSpPr>
        <p:spPr>
          <a:xfrm>
            <a:off x="546728" y="4639287"/>
            <a:ext cx="2164487" cy="123102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61" y="2043252"/>
            <a:ext cx="3064333" cy="3859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9060" y="5833131"/>
            <a:ext cx="2057400" cy="523220"/>
          </a:xfrm>
          <a:prstGeom prst="rect">
            <a:avLst/>
          </a:prstGeom>
          <a:noFill/>
          <a:ln>
            <a:noFill/>
          </a:ln>
        </p:spPr>
        <p:txBody>
          <a:bodyPr wrap="square" rtlCol="0">
            <a:spAutoFit/>
          </a:bodyPr>
          <a:lstStyle/>
          <a:p>
            <a:pPr algn="ctr"/>
            <a:r>
              <a:rPr lang="en-US" sz="2800" dirty="0"/>
              <a:t>Charlie.com</a:t>
            </a:r>
          </a:p>
        </p:txBody>
      </p:sp>
      <p:sp>
        <p:nvSpPr>
          <p:cNvPr id="10" name="TextBox 9"/>
          <p:cNvSpPr txBox="1"/>
          <p:nvPr/>
        </p:nvSpPr>
        <p:spPr>
          <a:xfrm>
            <a:off x="3744420" y="5842601"/>
            <a:ext cx="4981840" cy="523220"/>
          </a:xfrm>
          <a:prstGeom prst="rect">
            <a:avLst/>
          </a:prstGeom>
          <a:noFill/>
          <a:ln>
            <a:noFill/>
          </a:ln>
        </p:spPr>
        <p:txBody>
          <a:bodyPr wrap="square" rtlCol="0">
            <a:spAutoFit/>
          </a:bodyPr>
          <a:lstStyle/>
          <a:p>
            <a:pPr algn="ctr"/>
            <a:r>
              <a:rPr lang="en-US" sz="2800" dirty="0"/>
              <a:t>The certification server on Azure</a:t>
            </a:r>
          </a:p>
        </p:txBody>
      </p:sp>
      <p:sp>
        <p:nvSpPr>
          <p:cNvPr id="11" name="Rectangle 10"/>
          <p:cNvSpPr/>
          <p:nvPr/>
        </p:nvSpPr>
        <p:spPr>
          <a:xfrm>
            <a:off x="3636975" y="2549470"/>
            <a:ext cx="5240466" cy="15836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8107322">
            <a:off x="2162354" y="4076099"/>
            <a:ext cx="2785452" cy="892552"/>
          </a:xfrm>
          <a:prstGeom prst="rect">
            <a:avLst/>
          </a:prstGeom>
          <a:noFill/>
          <a:ln>
            <a:noFill/>
          </a:ln>
        </p:spPr>
        <p:txBody>
          <a:bodyPr wrap="square" rtlCol="0">
            <a:spAutoFit/>
          </a:bodyPr>
          <a:lstStyle/>
          <a:p>
            <a:pPr algn="ctr"/>
            <a:r>
              <a:rPr lang="en-US" sz="2800" dirty="0"/>
              <a:t>cache miss</a:t>
            </a:r>
          </a:p>
          <a:p>
            <a:pPr algn="ctr"/>
            <a:r>
              <a:rPr lang="en-US" sz="2400" dirty="0">
                <a:solidFill>
                  <a:srgbClr val="C00000"/>
                </a:solidFill>
              </a:rPr>
              <a:t>(20 secs)</a:t>
            </a:r>
          </a:p>
        </p:txBody>
      </p:sp>
      <p:cxnSp>
        <p:nvCxnSpPr>
          <p:cNvPr id="15" name="Straight Arrow Connector 14"/>
          <p:cNvCxnSpPr/>
          <p:nvPr/>
        </p:nvCxnSpPr>
        <p:spPr>
          <a:xfrm>
            <a:off x="1121805" y="2708792"/>
            <a:ext cx="28319" cy="198281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4"/>
          </p:cNvCxnSpPr>
          <p:nvPr/>
        </p:nvCxnSpPr>
        <p:spPr>
          <a:xfrm flipV="1">
            <a:off x="2711215" y="3132744"/>
            <a:ext cx="1148184" cy="212205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01939" y="5190984"/>
            <a:ext cx="1971417" cy="38284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59399" y="2752258"/>
            <a:ext cx="2266620" cy="111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79866" y="4605370"/>
            <a:ext cx="4050975" cy="949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73746" y="4578341"/>
            <a:ext cx="4379612" cy="954107"/>
          </a:xfrm>
          <a:prstGeom prst="rect">
            <a:avLst/>
          </a:prstGeom>
          <a:noFill/>
          <a:ln>
            <a:noFill/>
          </a:ln>
        </p:spPr>
        <p:txBody>
          <a:bodyPr wrap="square" rtlCol="0">
            <a:spAutoFit/>
          </a:bodyPr>
          <a:lstStyle/>
          <a:p>
            <a:pPr algn="ctr"/>
            <a:r>
              <a:rPr lang="en-US" sz="2800" dirty="0"/>
              <a:t>C# verifier</a:t>
            </a:r>
          </a:p>
          <a:p>
            <a:pPr algn="ctr"/>
            <a:r>
              <a:rPr lang="en-US" sz="2800" dirty="0"/>
              <a:t>(</a:t>
            </a:r>
            <a:r>
              <a:rPr lang="en-US" sz="2800" dirty="0" err="1"/>
              <a:t>CSC+BCT+Corral</a:t>
            </a:r>
            <a:r>
              <a:rPr lang="en-US" sz="2800" dirty="0"/>
              <a:t>)</a:t>
            </a:r>
          </a:p>
        </p:txBody>
      </p:sp>
      <p:cxnSp>
        <p:nvCxnSpPr>
          <p:cNvPr id="23" name="Straight Arrow Connector 22"/>
          <p:cNvCxnSpPr/>
          <p:nvPr/>
        </p:nvCxnSpPr>
        <p:spPr>
          <a:xfrm>
            <a:off x="6099802" y="3309842"/>
            <a:ext cx="539567"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46711" y="2830287"/>
            <a:ext cx="2491998" cy="954107"/>
          </a:xfrm>
          <a:prstGeom prst="rect">
            <a:avLst/>
          </a:prstGeom>
          <a:noFill/>
          <a:ln>
            <a:noFill/>
          </a:ln>
        </p:spPr>
        <p:txBody>
          <a:bodyPr wrap="square" rtlCol="0">
            <a:spAutoFit/>
          </a:bodyPr>
          <a:lstStyle/>
          <a:p>
            <a:pPr algn="ctr"/>
            <a:r>
              <a:rPr lang="en-US" sz="2800" dirty="0"/>
              <a:t>De-hash the hash values</a:t>
            </a:r>
          </a:p>
        </p:txBody>
      </p:sp>
      <p:sp>
        <p:nvSpPr>
          <p:cNvPr id="25" name="Rectangle 24"/>
          <p:cNvSpPr/>
          <p:nvPr/>
        </p:nvSpPr>
        <p:spPr>
          <a:xfrm>
            <a:off x="6618124" y="2623080"/>
            <a:ext cx="2110095" cy="1359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588569" y="2617344"/>
            <a:ext cx="2142805" cy="1384995"/>
          </a:xfrm>
          <a:prstGeom prst="rect">
            <a:avLst/>
          </a:prstGeom>
          <a:noFill/>
          <a:ln>
            <a:noFill/>
          </a:ln>
        </p:spPr>
        <p:txBody>
          <a:bodyPr wrap="square" rtlCol="0">
            <a:spAutoFit/>
          </a:bodyPr>
          <a:lstStyle/>
          <a:p>
            <a:pPr algn="ctr"/>
            <a:r>
              <a:rPr lang="en-US" sz="2800" dirty="0"/>
              <a:t>Assemble </a:t>
            </a:r>
            <a:br>
              <a:rPr lang="en-US" sz="2800" dirty="0"/>
            </a:br>
            <a:r>
              <a:rPr lang="en-US" sz="2800" dirty="0"/>
              <a:t>the program to be verified</a:t>
            </a:r>
          </a:p>
        </p:txBody>
      </p:sp>
      <p:cxnSp>
        <p:nvCxnSpPr>
          <p:cNvPr id="27" name="Straight Arrow Connector 26"/>
          <p:cNvCxnSpPr>
            <a:stCxn id="26" idx="2"/>
          </p:cNvCxnSpPr>
          <p:nvPr/>
        </p:nvCxnSpPr>
        <p:spPr>
          <a:xfrm flipH="1">
            <a:off x="7048644" y="4002339"/>
            <a:ext cx="611328" cy="6030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780958" y="2696829"/>
            <a:ext cx="23691" cy="193049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768376" y="2962200"/>
            <a:ext cx="1207466" cy="1323439"/>
          </a:xfrm>
          <a:prstGeom prst="rect">
            <a:avLst/>
          </a:prstGeom>
          <a:noFill/>
          <a:ln>
            <a:noFill/>
          </a:ln>
        </p:spPr>
        <p:txBody>
          <a:bodyPr wrap="square" rtlCol="0">
            <a:spAutoFit/>
          </a:bodyPr>
          <a:lstStyle/>
          <a:p>
            <a:pPr algn="ctr"/>
            <a:r>
              <a:rPr lang="en-US" sz="2800" dirty="0"/>
              <a:t>cache hit</a:t>
            </a:r>
          </a:p>
          <a:p>
            <a:pPr algn="ctr"/>
            <a:r>
              <a:rPr lang="en-US" sz="2400" b="1" dirty="0">
                <a:solidFill>
                  <a:srgbClr val="00B050"/>
                </a:solidFill>
                <a:sym typeface="Symbol" panose="05050102010706020507" pitchFamily="18" charset="2"/>
              </a:rPr>
              <a:t>( 0 </a:t>
            </a:r>
            <a:r>
              <a:rPr lang="en-US" sz="2400" b="1" dirty="0" err="1">
                <a:solidFill>
                  <a:srgbClr val="00B050"/>
                </a:solidFill>
                <a:sym typeface="Symbol" panose="05050102010706020507" pitchFamily="18" charset="2"/>
              </a:rPr>
              <a:t>ms</a:t>
            </a:r>
            <a:r>
              <a:rPr lang="en-US" sz="2400" b="1" dirty="0">
                <a:solidFill>
                  <a:srgbClr val="00B050"/>
                </a:solidFill>
                <a:sym typeface="Symbol" panose="05050102010706020507" pitchFamily="18" charset="2"/>
              </a:rPr>
              <a:t>)</a:t>
            </a:r>
            <a:endParaRPr lang="en-US" sz="2400" b="1" dirty="0">
              <a:solidFill>
                <a:srgbClr val="00B050"/>
              </a:solidFill>
            </a:endParaRPr>
          </a:p>
        </p:txBody>
      </p:sp>
      <p:sp>
        <p:nvSpPr>
          <p:cNvPr id="31" name="Rectangle 30"/>
          <p:cNvSpPr/>
          <p:nvPr/>
        </p:nvSpPr>
        <p:spPr>
          <a:xfrm>
            <a:off x="3500734" y="2089355"/>
            <a:ext cx="5576678" cy="3703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35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7459"/>
            <a:ext cx="8087967" cy="4879504"/>
          </a:xfrm>
        </p:spPr>
        <p:txBody>
          <a:bodyPr>
            <a:normAutofit/>
          </a:bodyPr>
          <a:lstStyle/>
          <a:p>
            <a:r>
              <a:rPr lang="en-US" dirty="0"/>
              <a:t>Reduce the burden of modeling the attacker and the runtime platform</a:t>
            </a:r>
          </a:p>
          <a:p>
            <a:endParaRPr lang="en-US" dirty="0"/>
          </a:p>
          <a:p>
            <a:r>
              <a:rPr lang="en-US" dirty="0"/>
              <a:t>The theorem (i.e., proof obligation) is much easier to prove automatically</a:t>
            </a:r>
          </a:p>
          <a:p>
            <a:endParaRPr lang="en-US" dirty="0"/>
          </a:p>
          <a:p>
            <a:r>
              <a:rPr lang="en-US" dirty="0">
                <a:sym typeface="Symbol" panose="05050102010706020507" pitchFamily="18" charset="2"/>
              </a:rPr>
              <a:t>The self-verifying capability can be inherited </a:t>
            </a:r>
          </a:p>
          <a:p>
            <a:pPr lvl="1"/>
            <a:r>
              <a:rPr lang="en-US" dirty="0">
                <a:sym typeface="Symbol" panose="05050102010706020507" pitchFamily="18" charset="2"/>
              </a:rPr>
              <a:t>It is well known that a property proven for a base class may not carry through onto concrete classes. (Liskov Substitution Principle, LSP)</a:t>
            </a:r>
          </a:p>
          <a:p>
            <a:pPr lvl="1"/>
            <a:r>
              <a:rPr lang="en-US" dirty="0">
                <a:sym typeface="Symbol" panose="05050102010706020507" pitchFamily="18" charset="2"/>
              </a:rPr>
              <a:t>However, the self-verifying capability does carry through.</a:t>
            </a:r>
          </a:p>
          <a:p>
            <a:pPr lvl="1"/>
            <a:endParaRPr lang="en-US" dirty="0">
              <a:sym typeface="Symbol" panose="05050102010706020507" pitchFamily="18" charset="2"/>
            </a:endParaRPr>
          </a:p>
          <a:p>
            <a:pPr lvl="1"/>
            <a:endParaRPr lang="en-US" dirty="0">
              <a:sym typeface="Symbol" panose="05050102010706020507" pitchFamily="18" charset="2"/>
            </a:endParaRPr>
          </a:p>
          <a:p>
            <a:pPr lvl="1"/>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13</a:t>
            </a:fld>
            <a:endParaRPr lang="en-US" dirty="0"/>
          </a:p>
        </p:txBody>
      </p:sp>
      <p:sp>
        <p:nvSpPr>
          <p:cNvPr id="6" name="Title 1"/>
          <p:cNvSpPr>
            <a:spLocks noGrp="1"/>
          </p:cNvSpPr>
          <p:nvPr>
            <p:ph type="title"/>
          </p:nvPr>
        </p:nvSpPr>
        <p:spPr>
          <a:xfrm>
            <a:off x="628650" y="365126"/>
            <a:ext cx="7886700" cy="932333"/>
          </a:xfrm>
        </p:spPr>
        <p:txBody>
          <a:bodyPr>
            <a:noAutofit/>
          </a:bodyPr>
          <a:lstStyle/>
          <a:p>
            <a:r>
              <a:rPr lang="en-US" sz="2800" dirty="0"/>
              <a:t>SVX lowers burdens for programmers</a:t>
            </a:r>
          </a:p>
        </p:txBody>
      </p:sp>
    </p:spTree>
    <p:extLst>
      <p:ext uri="{BB962C8B-B14F-4D97-AF65-F5344CB8AC3E}">
        <p14:creationId xmlns:p14="http://schemas.microsoft.com/office/powerpoint/2010/main" val="296544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t>F</a:t>
            </a:r>
            <a:r>
              <a:rPr lang="en-US" sz="5400" dirty="0"/>
              <a:t>ocused project: </a:t>
            </a:r>
            <a:r>
              <a:rPr lang="en-US" sz="5400" dirty="0" err="1"/>
              <a:t>SVAuth</a:t>
            </a:r>
            <a:endParaRPr lang="en-US" sz="5400" dirty="0"/>
          </a:p>
        </p:txBody>
      </p:sp>
      <p:sp>
        <p:nvSpPr>
          <p:cNvPr id="4" name="Slide Number Placeholder 3"/>
          <p:cNvSpPr>
            <a:spLocks noGrp="1"/>
          </p:cNvSpPr>
          <p:nvPr>
            <p:ph type="sldNum" sz="quarter" idx="12"/>
          </p:nvPr>
        </p:nvSpPr>
        <p:spPr/>
        <p:txBody>
          <a:bodyPr/>
          <a:lstStyle/>
          <a:p>
            <a:fld id="{AAE8B0AE-6D5E-4F76-8CA5-9E52B0580735}" type="slidenum">
              <a:rPr lang="en-US" smtClean="0"/>
              <a:pPr/>
              <a:t>14</a:t>
            </a:fld>
            <a:endParaRPr lang="en-US" dirty="0"/>
          </a:p>
        </p:txBody>
      </p:sp>
    </p:spTree>
    <p:extLst>
      <p:ext uri="{BB962C8B-B14F-4D97-AF65-F5344CB8AC3E}">
        <p14:creationId xmlns:p14="http://schemas.microsoft.com/office/powerpoint/2010/main" val="154336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5" y="365126"/>
            <a:ext cx="8627165" cy="759339"/>
          </a:xfrm>
        </p:spPr>
        <p:txBody>
          <a:bodyPr>
            <a:normAutofit/>
          </a:bodyPr>
          <a:lstStyle/>
          <a:p>
            <a:r>
              <a:rPr lang="en-US" sz="3600" dirty="0"/>
              <a:t>Overview of the </a:t>
            </a:r>
            <a:r>
              <a:rPr lang="en-US" sz="3600" dirty="0" err="1"/>
              <a:t>SVAuth</a:t>
            </a:r>
            <a:r>
              <a:rPr lang="en-US" sz="3600" dirty="0"/>
              <a:t> project</a:t>
            </a:r>
          </a:p>
        </p:txBody>
      </p:sp>
      <p:sp>
        <p:nvSpPr>
          <p:cNvPr id="3" name="Content Placeholder 2"/>
          <p:cNvSpPr>
            <a:spLocks noGrp="1"/>
          </p:cNvSpPr>
          <p:nvPr>
            <p:ph idx="1"/>
          </p:nvPr>
        </p:nvSpPr>
        <p:spPr>
          <a:xfrm>
            <a:off x="628650" y="1451113"/>
            <a:ext cx="8087967" cy="4905238"/>
          </a:xfrm>
        </p:spPr>
        <p:txBody>
          <a:bodyPr>
            <a:normAutofit/>
          </a:bodyPr>
          <a:lstStyle/>
          <a:p>
            <a:r>
              <a:rPr lang="en-US" dirty="0"/>
              <a:t>Problem</a:t>
            </a:r>
          </a:p>
          <a:p>
            <a:pPr lvl="1"/>
            <a:r>
              <a:rPr lang="en-US" dirty="0"/>
              <a:t>Logic bugs in website sign-on mechanisms</a:t>
            </a:r>
          </a:p>
          <a:p>
            <a:pPr lvl="1"/>
            <a:r>
              <a:rPr lang="en-US" dirty="0"/>
              <a:t>Just like incorrectly installed front door locks for websites</a:t>
            </a:r>
          </a:p>
          <a:p>
            <a:pPr lvl="1"/>
            <a:endParaRPr lang="en-US" dirty="0"/>
          </a:p>
          <a:p>
            <a:r>
              <a:rPr lang="en-US" dirty="0"/>
              <a:t>Vision</a:t>
            </a:r>
          </a:p>
          <a:p>
            <a:pPr lvl="1"/>
            <a:r>
              <a:rPr lang="en-US" dirty="0"/>
              <a:t>Every website’s front door lock should be installed with proven correctness.</a:t>
            </a:r>
          </a:p>
          <a:p>
            <a:pPr lvl="1"/>
            <a:endParaRPr lang="en-US" dirty="0"/>
          </a:p>
          <a:p>
            <a:r>
              <a:rPr lang="en-US" dirty="0"/>
              <a:t>What is </a:t>
            </a:r>
            <a:r>
              <a:rPr lang="en-US" dirty="0" err="1"/>
              <a:t>SVAuth</a:t>
            </a:r>
            <a:r>
              <a:rPr lang="en-US" dirty="0"/>
              <a:t>?</a:t>
            </a:r>
          </a:p>
          <a:p>
            <a:pPr lvl="1"/>
            <a:r>
              <a:rPr lang="en-US" dirty="0"/>
              <a:t>Based on SVX, we are building relying party solutions that cover all major identity services in the world.</a:t>
            </a:r>
          </a:p>
          <a:p>
            <a:pPr lvl="2"/>
            <a:r>
              <a:rPr lang="en-US" dirty="0"/>
              <a:t>We have built solutions for 5 out of </a:t>
            </a:r>
            <a:r>
              <a:rPr lang="en-US" dirty="0">
                <a:sym typeface="Symbol" panose="05050102010706020507" pitchFamily="18" charset="2"/>
              </a:rPr>
              <a:t>30 major identity services </a:t>
            </a:r>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15</a:t>
            </a:fld>
            <a:endParaRPr lang="en-US" dirty="0"/>
          </a:p>
        </p:txBody>
      </p:sp>
    </p:spTree>
    <p:extLst>
      <p:ext uri="{BB962C8B-B14F-4D97-AF65-F5344CB8AC3E}">
        <p14:creationId xmlns:p14="http://schemas.microsoft.com/office/powerpoint/2010/main" val="120682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FF5BC83-6C1C-4DF5-BF46-2D0A211A12AB}" type="slidenum">
              <a:rPr lang="en-US" smtClean="0"/>
              <a:pPr/>
              <a:t>16</a:t>
            </a:fld>
            <a:endParaRPr lang="en-US" dirty="0"/>
          </a:p>
        </p:txBody>
      </p:sp>
      <p:sp>
        <p:nvSpPr>
          <p:cNvPr id="4" name="Title 3"/>
          <p:cNvSpPr>
            <a:spLocks noGrp="1"/>
          </p:cNvSpPr>
          <p:nvPr>
            <p:ph type="title"/>
          </p:nvPr>
        </p:nvSpPr>
        <p:spPr>
          <a:xfrm>
            <a:off x="628650" y="365127"/>
            <a:ext cx="7886700" cy="822406"/>
          </a:xfrm>
        </p:spPr>
        <p:txBody>
          <a:bodyPr/>
          <a:lstStyle/>
          <a:p>
            <a:r>
              <a:rPr lang="en-US" dirty="0"/>
              <a:t>Architecture of </a:t>
            </a:r>
            <a:r>
              <a:rPr lang="en-US" dirty="0" err="1"/>
              <a:t>SVAuth</a:t>
            </a:r>
            <a:endParaRPr lang="en-US" dirty="0"/>
          </a:p>
        </p:txBody>
      </p:sp>
      <p:sp>
        <p:nvSpPr>
          <p:cNvPr id="5" name="Rectangle 4"/>
          <p:cNvSpPr/>
          <p:nvPr/>
        </p:nvSpPr>
        <p:spPr>
          <a:xfrm>
            <a:off x="1335578" y="2903913"/>
            <a:ext cx="1474124" cy="3053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06899" y="6070395"/>
            <a:ext cx="2131481" cy="646331"/>
          </a:xfrm>
          <a:prstGeom prst="rect">
            <a:avLst/>
          </a:prstGeom>
          <a:noFill/>
        </p:spPr>
        <p:txBody>
          <a:bodyPr wrap="none" rtlCol="0">
            <a:spAutoFit/>
          </a:bodyPr>
          <a:lstStyle/>
          <a:p>
            <a:r>
              <a:rPr lang="en-US" dirty="0"/>
              <a:t>Identity provider</a:t>
            </a:r>
          </a:p>
          <a:p>
            <a:r>
              <a:rPr lang="en-US" dirty="0"/>
              <a:t>(e.g., Facebook.com)</a:t>
            </a:r>
          </a:p>
        </p:txBody>
      </p:sp>
      <p:sp>
        <p:nvSpPr>
          <p:cNvPr id="7" name="Rectangle 6"/>
          <p:cNvSpPr/>
          <p:nvPr/>
        </p:nvSpPr>
        <p:spPr>
          <a:xfrm>
            <a:off x="3829396" y="2903913"/>
            <a:ext cx="4685954" cy="3053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8633" y="6059526"/>
            <a:ext cx="2267480" cy="369332"/>
          </a:xfrm>
          <a:prstGeom prst="rect">
            <a:avLst/>
          </a:prstGeom>
          <a:noFill/>
        </p:spPr>
        <p:txBody>
          <a:bodyPr wrap="none" rtlCol="0">
            <a:spAutoFit/>
          </a:bodyPr>
          <a:lstStyle/>
          <a:p>
            <a:r>
              <a:rPr lang="en-US" dirty="0"/>
              <a:t>Relying party Foo.com</a:t>
            </a:r>
          </a:p>
        </p:txBody>
      </p:sp>
      <p:sp>
        <p:nvSpPr>
          <p:cNvPr id="9" name="Rectangle 8"/>
          <p:cNvSpPr/>
          <p:nvPr/>
        </p:nvSpPr>
        <p:spPr>
          <a:xfrm>
            <a:off x="6704678" y="3559383"/>
            <a:ext cx="1474124" cy="16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93151" y="5170789"/>
            <a:ext cx="2222199" cy="369332"/>
          </a:xfrm>
          <a:prstGeom prst="rect">
            <a:avLst/>
          </a:prstGeom>
          <a:noFill/>
        </p:spPr>
        <p:txBody>
          <a:bodyPr wrap="square" rtlCol="0">
            <a:spAutoFit/>
          </a:bodyPr>
          <a:lstStyle/>
          <a:p>
            <a:r>
              <a:rPr lang="en-US" dirty="0"/>
              <a:t>Web app (e.g.,  PHP)</a:t>
            </a:r>
          </a:p>
        </p:txBody>
      </p:sp>
      <p:sp>
        <p:nvSpPr>
          <p:cNvPr id="11" name="Rectangle 10"/>
          <p:cNvSpPr/>
          <p:nvPr/>
        </p:nvSpPr>
        <p:spPr>
          <a:xfrm>
            <a:off x="4510578" y="3247506"/>
            <a:ext cx="828503" cy="446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919216" y="3902735"/>
            <a:ext cx="2538734" cy="646331"/>
          </a:xfrm>
          <a:prstGeom prst="rect">
            <a:avLst/>
          </a:prstGeom>
          <a:noFill/>
        </p:spPr>
        <p:txBody>
          <a:bodyPr wrap="square" rtlCol="0">
            <a:spAutoFit/>
          </a:bodyPr>
          <a:lstStyle/>
          <a:p>
            <a:r>
              <a:rPr lang="en-US" dirty="0" err="1"/>
              <a:t>SVAuth</a:t>
            </a:r>
            <a:r>
              <a:rPr lang="en-US" dirty="0"/>
              <a:t> (a local service running on </a:t>
            </a:r>
            <a:r>
              <a:rPr lang="en-US" dirty="0">
                <a:solidFill>
                  <a:srgbClr val="FF0000"/>
                </a:solidFill>
              </a:rPr>
              <a:t>.NET Core</a:t>
            </a:r>
            <a:r>
              <a:rPr lang="en-US" dirty="0"/>
              <a:t>)</a:t>
            </a:r>
          </a:p>
        </p:txBody>
      </p:sp>
      <p:cxnSp>
        <p:nvCxnSpPr>
          <p:cNvPr id="13" name="Straight Arrow Connector 12"/>
          <p:cNvCxnSpPr/>
          <p:nvPr/>
        </p:nvCxnSpPr>
        <p:spPr>
          <a:xfrm>
            <a:off x="5339081" y="3575461"/>
            <a:ext cx="1325707" cy="148206"/>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57055" y="1643949"/>
            <a:ext cx="1769424" cy="473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5" name="Straight Arrow Connector 14"/>
          <p:cNvCxnSpPr>
            <a:endCxn id="5" idx="0"/>
          </p:cNvCxnSpPr>
          <p:nvPr/>
        </p:nvCxnSpPr>
        <p:spPr>
          <a:xfrm flipH="1">
            <a:off x="2072640" y="2131634"/>
            <a:ext cx="1428692" cy="772279"/>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a:off x="4134196" y="2131634"/>
            <a:ext cx="790634" cy="1115872"/>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p:cNvCxnSpPr>
          <p:nvPr/>
        </p:nvCxnSpPr>
        <p:spPr>
          <a:xfrm flipH="1" flipV="1">
            <a:off x="2809702" y="3225047"/>
            <a:ext cx="1700876" cy="245517"/>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0425" y="2918047"/>
            <a:ext cx="1954551" cy="646331"/>
          </a:xfrm>
          <a:prstGeom prst="rect">
            <a:avLst/>
          </a:prstGeom>
          <a:noFill/>
        </p:spPr>
        <p:txBody>
          <a:bodyPr wrap="square" rtlCol="0">
            <a:spAutoFit/>
          </a:bodyPr>
          <a:lstStyle/>
          <a:p>
            <a:r>
              <a:rPr lang="en-US" dirty="0">
                <a:solidFill>
                  <a:srgbClr val="00B050"/>
                </a:solidFill>
              </a:rPr>
              <a:t>The only interface: </a:t>
            </a:r>
            <a:r>
              <a:rPr lang="en-US" dirty="0" err="1">
                <a:solidFill>
                  <a:srgbClr val="00B050"/>
                </a:solidFill>
              </a:rPr>
              <a:t>setSessionVars</a:t>
            </a:r>
            <a:endParaRPr lang="en-US" dirty="0">
              <a:solidFill>
                <a:srgbClr val="00B050"/>
              </a:solidFill>
            </a:endParaRPr>
          </a:p>
        </p:txBody>
      </p:sp>
      <p:sp>
        <p:nvSpPr>
          <p:cNvPr id="19" name="TextBox 18"/>
          <p:cNvSpPr txBox="1"/>
          <p:nvPr/>
        </p:nvSpPr>
        <p:spPr>
          <a:xfrm>
            <a:off x="2883555" y="2455765"/>
            <a:ext cx="1558696" cy="646331"/>
          </a:xfrm>
          <a:prstGeom prst="rect">
            <a:avLst/>
          </a:prstGeom>
          <a:noFill/>
        </p:spPr>
        <p:txBody>
          <a:bodyPr wrap="none" rtlCol="0">
            <a:spAutoFit/>
          </a:bodyPr>
          <a:lstStyle/>
          <a:p>
            <a:r>
              <a:rPr lang="en-US" dirty="0">
                <a:solidFill>
                  <a:srgbClr val="FF0000"/>
                </a:solidFill>
              </a:rPr>
              <a:t>authentication</a:t>
            </a:r>
            <a:br>
              <a:rPr lang="en-US" dirty="0">
                <a:solidFill>
                  <a:srgbClr val="FF0000"/>
                </a:solidFill>
              </a:rPr>
            </a:br>
            <a:r>
              <a:rPr lang="en-US" dirty="0">
                <a:solidFill>
                  <a:srgbClr val="FF0000"/>
                </a:solidFill>
              </a:rPr>
              <a:t>protocol</a:t>
            </a:r>
          </a:p>
        </p:txBody>
      </p:sp>
      <p:sp>
        <p:nvSpPr>
          <p:cNvPr id="2" name="Speech Bubble: Rectangle with Corners Rounded 1"/>
          <p:cNvSpPr/>
          <p:nvPr/>
        </p:nvSpPr>
        <p:spPr>
          <a:xfrm>
            <a:off x="3356811" y="4549066"/>
            <a:ext cx="2177715" cy="1093745"/>
          </a:xfrm>
          <a:prstGeom prst="wedgeRoundRectCallout">
            <a:avLst>
              <a:gd name="adj1" fmla="val 55866"/>
              <a:gd name="adj2" fmla="val -5410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399478" y="4634273"/>
            <a:ext cx="2222199" cy="923330"/>
          </a:xfrm>
          <a:prstGeom prst="rect">
            <a:avLst/>
          </a:prstGeom>
          <a:noFill/>
        </p:spPr>
        <p:txBody>
          <a:bodyPr wrap="square" rtlCol="0">
            <a:spAutoFit/>
          </a:bodyPr>
          <a:lstStyle/>
          <a:p>
            <a:r>
              <a:rPr lang="en-US" dirty="0">
                <a:solidFill>
                  <a:srgbClr val="FF0000"/>
                </a:solidFill>
              </a:rPr>
              <a:t>.NET Core </a:t>
            </a:r>
            <a:r>
              <a:rPr lang="en-US" dirty="0"/>
              <a:t>for C#</a:t>
            </a:r>
          </a:p>
          <a:p>
            <a:r>
              <a:rPr lang="en-US" dirty="0">
                <a:sym typeface="Symbol" panose="05050102010706020507" pitchFamily="18" charset="2"/>
              </a:rPr>
              <a:t>              </a:t>
            </a:r>
          </a:p>
          <a:p>
            <a:r>
              <a:rPr lang="en-US" dirty="0">
                <a:solidFill>
                  <a:srgbClr val="FF0000"/>
                </a:solidFill>
                <a:sym typeface="Symbol" panose="05050102010706020507" pitchFamily="18" charset="2"/>
              </a:rPr>
              <a:t>Node.JS</a:t>
            </a:r>
            <a:r>
              <a:rPr lang="en-US" dirty="0">
                <a:sym typeface="Symbol" panose="05050102010706020507" pitchFamily="18" charset="2"/>
              </a:rPr>
              <a:t> for </a:t>
            </a:r>
            <a:r>
              <a:rPr lang="en-US" dirty="0" err="1">
                <a:sym typeface="Symbol" panose="05050102010706020507" pitchFamily="18" charset="2"/>
              </a:rPr>
              <a:t>Javascript</a:t>
            </a:r>
            <a:endParaRPr lang="en-US" dirty="0"/>
          </a:p>
        </p:txBody>
      </p:sp>
    </p:spTree>
    <p:extLst>
      <p:ext uri="{BB962C8B-B14F-4D97-AF65-F5344CB8AC3E}">
        <p14:creationId xmlns:p14="http://schemas.microsoft.com/office/powerpoint/2010/main" val="409904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2" grpId="1" animBg="1"/>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5" y="365126"/>
            <a:ext cx="8117785" cy="759339"/>
          </a:xfrm>
        </p:spPr>
        <p:txBody>
          <a:bodyPr>
            <a:normAutofit/>
          </a:bodyPr>
          <a:lstStyle/>
          <a:p>
            <a:r>
              <a:rPr lang="en-US" dirty="0" err="1"/>
              <a:t>SVAuth’s</a:t>
            </a:r>
            <a:r>
              <a:rPr lang="en-US" dirty="0"/>
              <a:t> class hierarchy</a:t>
            </a:r>
          </a:p>
        </p:txBody>
      </p:sp>
      <p:sp>
        <p:nvSpPr>
          <p:cNvPr id="12" name="Slide Number Placeholder 11"/>
          <p:cNvSpPr>
            <a:spLocks noGrp="1"/>
          </p:cNvSpPr>
          <p:nvPr>
            <p:ph type="sldNum" sz="quarter" idx="12"/>
          </p:nvPr>
        </p:nvSpPr>
        <p:spPr>
          <a:xfrm>
            <a:off x="6725070" y="5970940"/>
            <a:ext cx="2057400" cy="365125"/>
          </a:xfrm>
        </p:spPr>
        <p:txBody>
          <a:bodyPr/>
          <a:lstStyle/>
          <a:p>
            <a:fld id="{8F2FE59C-5939-41BF-9237-0FEF56641161}" type="slidenum">
              <a:rPr lang="en-US" smtClean="0"/>
              <a:pPr/>
              <a:t>17</a:t>
            </a:fld>
            <a:endParaRPr lang="en-US" dirty="0"/>
          </a:p>
        </p:txBody>
      </p:sp>
      <p:sp>
        <p:nvSpPr>
          <p:cNvPr id="5" name="Rectangle 4"/>
          <p:cNvSpPr/>
          <p:nvPr/>
        </p:nvSpPr>
        <p:spPr>
          <a:xfrm>
            <a:off x="3146046" y="1626303"/>
            <a:ext cx="1446166" cy="300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TextBox 5"/>
          <p:cNvSpPr txBox="1"/>
          <p:nvPr/>
        </p:nvSpPr>
        <p:spPr>
          <a:xfrm>
            <a:off x="3069739" y="1574026"/>
            <a:ext cx="1448053" cy="369332"/>
          </a:xfrm>
          <a:prstGeom prst="rect">
            <a:avLst/>
          </a:prstGeom>
          <a:noFill/>
        </p:spPr>
        <p:txBody>
          <a:bodyPr wrap="square" rtlCol="0">
            <a:spAutoFit/>
          </a:bodyPr>
          <a:lstStyle/>
          <a:p>
            <a:r>
              <a:rPr lang="en-US" dirty="0"/>
              <a:t>Generic Auth</a:t>
            </a:r>
          </a:p>
        </p:txBody>
      </p:sp>
      <p:sp>
        <p:nvSpPr>
          <p:cNvPr id="7" name="Rectangle 6"/>
          <p:cNvSpPr/>
          <p:nvPr/>
        </p:nvSpPr>
        <p:spPr>
          <a:xfrm>
            <a:off x="3524025" y="2435574"/>
            <a:ext cx="1987534" cy="277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TextBox 7"/>
          <p:cNvSpPr txBox="1"/>
          <p:nvPr/>
        </p:nvSpPr>
        <p:spPr>
          <a:xfrm>
            <a:off x="3905195" y="2396951"/>
            <a:ext cx="1457699" cy="369332"/>
          </a:xfrm>
          <a:prstGeom prst="rect">
            <a:avLst/>
          </a:prstGeom>
          <a:noFill/>
        </p:spPr>
        <p:txBody>
          <a:bodyPr wrap="square" rtlCol="0">
            <a:spAutoFit/>
          </a:bodyPr>
          <a:lstStyle/>
          <a:p>
            <a:r>
              <a:rPr lang="en-US" dirty="0" err="1"/>
              <a:t>OpenID</a:t>
            </a:r>
            <a:r>
              <a:rPr lang="en-US" dirty="0"/>
              <a:t> 2.0</a:t>
            </a:r>
          </a:p>
        </p:txBody>
      </p:sp>
      <p:sp>
        <p:nvSpPr>
          <p:cNvPr id="9" name="Rectangle 8"/>
          <p:cNvSpPr/>
          <p:nvPr/>
        </p:nvSpPr>
        <p:spPr>
          <a:xfrm>
            <a:off x="1038995" y="2406719"/>
            <a:ext cx="1457007" cy="2858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p:cNvSpPr txBox="1"/>
          <p:nvPr/>
        </p:nvSpPr>
        <p:spPr>
          <a:xfrm>
            <a:off x="1153491" y="2368518"/>
            <a:ext cx="1535060" cy="369332"/>
          </a:xfrm>
          <a:prstGeom prst="rect">
            <a:avLst/>
          </a:prstGeom>
          <a:noFill/>
        </p:spPr>
        <p:txBody>
          <a:bodyPr wrap="square" rtlCol="0">
            <a:spAutoFit/>
          </a:bodyPr>
          <a:lstStyle/>
          <a:p>
            <a:r>
              <a:rPr lang="en-US" dirty="0"/>
              <a:t>OAuth 2.0</a:t>
            </a:r>
          </a:p>
        </p:txBody>
      </p:sp>
      <p:sp>
        <p:nvSpPr>
          <p:cNvPr id="11" name="Rectangle 10"/>
          <p:cNvSpPr/>
          <p:nvPr/>
        </p:nvSpPr>
        <p:spPr>
          <a:xfrm>
            <a:off x="2332052" y="3219549"/>
            <a:ext cx="2426798" cy="260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TextBox 12"/>
          <p:cNvSpPr txBox="1"/>
          <p:nvPr/>
        </p:nvSpPr>
        <p:spPr>
          <a:xfrm>
            <a:off x="2415422" y="3191533"/>
            <a:ext cx="2372238" cy="369332"/>
          </a:xfrm>
          <a:prstGeom prst="rect">
            <a:avLst/>
          </a:prstGeom>
          <a:noFill/>
        </p:spPr>
        <p:txBody>
          <a:bodyPr wrap="square" rtlCol="0">
            <a:spAutoFit/>
          </a:bodyPr>
          <a:lstStyle/>
          <a:p>
            <a:r>
              <a:rPr lang="en-US" dirty="0"/>
              <a:t>OpenID Connect 1.0</a:t>
            </a:r>
          </a:p>
        </p:txBody>
      </p:sp>
      <p:sp>
        <p:nvSpPr>
          <p:cNvPr id="14" name="Rectangle 13"/>
          <p:cNvSpPr/>
          <p:nvPr/>
        </p:nvSpPr>
        <p:spPr>
          <a:xfrm>
            <a:off x="3898605" y="4022582"/>
            <a:ext cx="1179294" cy="505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3954276" y="3928254"/>
            <a:ext cx="1300920" cy="646331"/>
          </a:xfrm>
          <a:prstGeom prst="rect">
            <a:avLst/>
          </a:prstGeom>
          <a:noFill/>
        </p:spPr>
        <p:txBody>
          <a:bodyPr wrap="square" rtlCol="0">
            <a:spAutoFit/>
          </a:bodyPr>
          <a:lstStyle/>
          <a:p>
            <a:r>
              <a:rPr lang="en-US" dirty="0"/>
              <a:t>Microsoft Live ID </a:t>
            </a:r>
          </a:p>
        </p:txBody>
      </p:sp>
      <p:sp>
        <p:nvSpPr>
          <p:cNvPr id="16" name="Rectangle 15"/>
          <p:cNvSpPr/>
          <p:nvPr/>
        </p:nvSpPr>
        <p:spPr>
          <a:xfrm>
            <a:off x="5459446" y="4053097"/>
            <a:ext cx="1397898" cy="352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6"/>
          <p:cNvSpPr txBox="1"/>
          <p:nvPr/>
        </p:nvSpPr>
        <p:spPr>
          <a:xfrm>
            <a:off x="5483056" y="4074649"/>
            <a:ext cx="1535060" cy="369332"/>
          </a:xfrm>
          <a:prstGeom prst="rect">
            <a:avLst/>
          </a:prstGeom>
          <a:noFill/>
        </p:spPr>
        <p:txBody>
          <a:bodyPr wrap="square" rtlCol="0">
            <a:spAutoFit/>
          </a:bodyPr>
          <a:lstStyle/>
          <a:p>
            <a:r>
              <a:rPr lang="en-US" dirty="0"/>
              <a:t>Yahoo Login</a:t>
            </a:r>
          </a:p>
        </p:txBody>
      </p:sp>
      <p:sp>
        <p:nvSpPr>
          <p:cNvPr id="18" name="Rectangle 17"/>
          <p:cNvSpPr/>
          <p:nvPr/>
        </p:nvSpPr>
        <p:spPr>
          <a:xfrm>
            <a:off x="537985" y="4073324"/>
            <a:ext cx="1225917" cy="50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p:cNvSpPr txBox="1"/>
          <p:nvPr/>
        </p:nvSpPr>
        <p:spPr>
          <a:xfrm>
            <a:off x="599297" y="3998252"/>
            <a:ext cx="1211687" cy="646331"/>
          </a:xfrm>
          <a:prstGeom prst="rect">
            <a:avLst/>
          </a:prstGeom>
          <a:noFill/>
        </p:spPr>
        <p:txBody>
          <a:bodyPr wrap="square" rtlCol="0">
            <a:spAutoFit/>
          </a:bodyPr>
          <a:lstStyle/>
          <a:p>
            <a:r>
              <a:rPr lang="en-US" dirty="0"/>
              <a:t>Facebook Connect</a:t>
            </a:r>
          </a:p>
        </p:txBody>
      </p:sp>
      <p:sp>
        <p:nvSpPr>
          <p:cNvPr id="20" name="Rectangle 19"/>
          <p:cNvSpPr/>
          <p:nvPr/>
        </p:nvSpPr>
        <p:spPr>
          <a:xfrm>
            <a:off x="60071" y="5450647"/>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217607" y="5386455"/>
            <a:ext cx="1535060" cy="369332"/>
          </a:xfrm>
          <a:prstGeom prst="rect">
            <a:avLst/>
          </a:prstGeom>
          <a:noFill/>
        </p:spPr>
        <p:txBody>
          <a:bodyPr wrap="square" rtlCol="0">
            <a:spAutoFit/>
          </a:bodyPr>
          <a:lstStyle/>
          <a:p>
            <a:r>
              <a:rPr lang="en-US" dirty="0"/>
              <a:t>netflix.com</a:t>
            </a:r>
          </a:p>
        </p:txBody>
      </p:sp>
      <p:cxnSp>
        <p:nvCxnSpPr>
          <p:cNvPr id="22" name="Straight Connector 21"/>
          <p:cNvCxnSpPr/>
          <p:nvPr/>
        </p:nvCxnSpPr>
        <p:spPr>
          <a:xfrm>
            <a:off x="1905654" y="2699648"/>
            <a:ext cx="1555067" cy="522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a:endCxn id="9" idx="0"/>
          </p:cNvCxnSpPr>
          <p:nvPr/>
        </p:nvCxnSpPr>
        <p:spPr>
          <a:xfrm flipH="1">
            <a:off x="1767499" y="1926588"/>
            <a:ext cx="2101630" cy="480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3179" y="3469849"/>
            <a:ext cx="802553" cy="56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2"/>
            <a:endCxn id="16" idx="0"/>
          </p:cNvCxnSpPr>
          <p:nvPr/>
        </p:nvCxnSpPr>
        <p:spPr>
          <a:xfrm>
            <a:off x="4517792" y="2713183"/>
            <a:ext cx="1640603" cy="13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6" idx="2"/>
          </p:cNvCxnSpPr>
          <p:nvPr/>
        </p:nvCxnSpPr>
        <p:spPr>
          <a:xfrm flipH="1" flipV="1">
            <a:off x="6158395" y="4405340"/>
            <a:ext cx="123601" cy="1026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2"/>
          </p:cNvCxnSpPr>
          <p:nvPr/>
        </p:nvCxnSpPr>
        <p:spPr>
          <a:xfrm flipV="1">
            <a:off x="599297" y="4582284"/>
            <a:ext cx="551647" cy="86836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44065" y="2470527"/>
            <a:ext cx="3464236" cy="1015663"/>
          </a:xfrm>
          <a:prstGeom prst="rect">
            <a:avLst/>
          </a:prstGeom>
          <a:noFill/>
        </p:spPr>
        <p:txBody>
          <a:bodyPr wrap="square" rtlCol="0">
            <a:spAutoFit/>
          </a:bodyPr>
          <a:lstStyle/>
          <a:p>
            <a:r>
              <a:rPr lang="en-US" sz="2000" dirty="0"/>
              <a:t>Protocol level</a:t>
            </a:r>
          </a:p>
          <a:p>
            <a:r>
              <a:rPr lang="en-US" sz="2000" dirty="0"/>
              <a:t>(where </a:t>
            </a:r>
            <a:r>
              <a:rPr lang="en-US" sz="2000" dirty="0">
                <a:latin typeface="+mj-lt"/>
              </a:rPr>
              <a:t>RecordMe</a:t>
            </a:r>
            <a:r>
              <a:rPr lang="en-US" sz="2000" dirty="0"/>
              <a:t> calls are added into message handlers)</a:t>
            </a:r>
          </a:p>
        </p:txBody>
      </p:sp>
      <p:sp>
        <p:nvSpPr>
          <p:cNvPr id="30" name="TextBox 29"/>
          <p:cNvSpPr txBox="1"/>
          <p:nvPr/>
        </p:nvSpPr>
        <p:spPr>
          <a:xfrm>
            <a:off x="7305146" y="3958030"/>
            <a:ext cx="1411472" cy="400110"/>
          </a:xfrm>
          <a:prstGeom prst="rect">
            <a:avLst/>
          </a:prstGeom>
          <a:noFill/>
        </p:spPr>
        <p:txBody>
          <a:bodyPr wrap="square" rtlCol="0">
            <a:spAutoFit/>
          </a:bodyPr>
          <a:lstStyle/>
          <a:p>
            <a:r>
              <a:rPr lang="en-US" sz="2000" dirty="0"/>
              <a:t>SDK level</a:t>
            </a:r>
          </a:p>
        </p:txBody>
      </p:sp>
      <p:sp>
        <p:nvSpPr>
          <p:cNvPr id="31" name="TextBox 30"/>
          <p:cNvSpPr txBox="1"/>
          <p:nvPr/>
        </p:nvSpPr>
        <p:spPr>
          <a:xfrm>
            <a:off x="7005214" y="5114863"/>
            <a:ext cx="2050838" cy="1015663"/>
          </a:xfrm>
          <a:prstGeom prst="rect">
            <a:avLst/>
          </a:prstGeom>
          <a:noFill/>
        </p:spPr>
        <p:txBody>
          <a:bodyPr wrap="square" rtlCol="0">
            <a:spAutoFit/>
          </a:bodyPr>
          <a:lstStyle/>
          <a:p>
            <a:r>
              <a:rPr lang="en-US" sz="2000" dirty="0"/>
              <a:t>Potential website-specific customizations</a:t>
            </a:r>
          </a:p>
        </p:txBody>
      </p:sp>
      <p:cxnSp>
        <p:nvCxnSpPr>
          <p:cNvPr id="32" name="Straight Connector 31"/>
          <p:cNvCxnSpPr/>
          <p:nvPr/>
        </p:nvCxnSpPr>
        <p:spPr>
          <a:xfrm flipV="1">
            <a:off x="1001218" y="2690828"/>
            <a:ext cx="718261" cy="1371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578487" y="4590677"/>
            <a:ext cx="753565" cy="845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0071" y="3722392"/>
            <a:ext cx="8244442" cy="34454"/>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071" y="4849519"/>
            <a:ext cx="8261897" cy="206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0"/>
          </p:cNvCxnSpPr>
          <p:nvPr/>
        </p:nvCxnSpPr>
        <p:spPr>
          <a:xfrm flipH="1" flipV="1">
            <a:off x="4110581" y="1916761"/>
            <a:ext cx="523464" cy="48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071" y="2184720"/>
            <a:ext cx="8244442" cy="442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511559" y="1131320"/>
            <a:ext cx="3445961" cy="1015663"/>
          </a:xfrm>
          <a:prstGeom prst="rect">
            <a:avLst/>
          </a:prstGeom>
          <a:noFill/>
        </p:spPr>
        <p:txBody>
          <a:bodyPr wrap="square" rtlCol="0">
            <a:spAutoFit/>
          </a:bodyPr>
          <a:lstStyle/>
          <a:p>
            <a:r>
              <a:rPr lang="en-US" sz="2000" dirty="0"/>
              <a:t>Protocol-independent level </a:t>
            </a:r>
          </a:p>
          <a:p>
            <a:r>
              <a:rPr lang="en-US" sz="2000" dirty="0"/>
              <a:t>(defining a set of safety properties for all protocols)</a:t>
            </a:r>
          </a:p>
        </p:txBody>
      </p:sp>
      <p:sp>
        <p:nvSpPr>
          <p:cNvPr id="39" name="Rectangle 38"/>
          <p:cNvSpPr/>
          <p:nvPr/>
        </p:nvSpPr>
        <p:spPr>
          <a:xfrm>
            <a:off x="1768127" y="5437727"/>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TextBox 39"/>
          <p:cNvSpPr txBox="1"/>
          <p:nvPr/>
        </p:nvSpPr>
        <p:spPr>
          <a:xfrm>
            <a:off x="1925661" y="5373535"/>
            <a:ext cx="1535060" cy="369332"/>
          </a:xfrm>
          <a:prstGeom prst="rect">
            <a:avLst/>
          </a:prstGeom>
          <a:noFill/>
        </p:spPr>
        <p:txBody>
          <a:bodyPr wrap="square" rtlCol="0">
            <a:spAutoFit/>
          </a:bodyPr>
          <a:lstStyle/>
          <a:p>
            <a:r>
              <a:rPr lang="en-US" dirty="0"/>
              <a:t>zillow.com</a:t>
            </a:r>
          </a:p>
        </p:txBody>
      </p:sp>
      <p:sp>
        <p:nvSpPr>
          <p:cNvPr id="42" name="Rectangle 41"/>
          <p:cNvSpPr/>
          <p:nvPr/>
        </p:nvSpPr>
        <p:spPr>
          <a:xfrm>
            <a:off x="5316735" y="5432161"/>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extBox 42"/>
          <p:cNvSpPr txBox="1"/>
          <p:nvPr/>
        </p:nvSpPr>
        <p:spPr>
          <a:xfrm>
            <a:off x="5511559" y="5368534"/>
            <a:ext cx="1595313" cy="369332"/>
          </a:xfrm>
          <a:prstGeom prst="rect">
            <a:avLst/>
          </a:prstGeom>
          <a:noFill/>
        </p:spPr>
        <p:txBody>
          <a:bodyPr wrap="square" rtlCol="0">
            <a:spAutoFit/>
          </a:bodyPr>
          <a:lstStyle/>
          <a:p>
            <a:r>
              <a:rPr lang="en-US" dirty="0"/>
              <a:t>Usenix.org</a:t>
            </a:r>
          </a:p>
        </p:txBody>
      </p:sp>
      <p:sp>
        <p:nvSpPr>
          <p:cNvPr id="59" name="Rectangle 58"/>
          <p:cNvSpPr/>
          <p:nvPr/>
        </p:nvSpPr>
        <p:spPr>
          <a:xfrm>
            <a:off x="2454578" y="4035867"/>
            <a:ext cx="1179294" cy="505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TextBox 59"/>
          <p:cNvSpPr txBox="1"/>
          <p:nvPr/>
        </p:nvSpPr>
        <p:spPr>
          <a:xfrm>
            <a:off x="2510249" y="3941539"/>
            <a:ext cx="1300920" cy="646331"/>
          </a:xfrm>
          <a:prstGeom prst="rect">
            <a:avLst/>
          </a:prstGeom>
          <a:noFill/>
        </p:spPr>
        <p:txBody>
          <a:bodyPr wrap="square" rtlCol="0">
            <a:spAutoFit/>
          </a:bodyPr>
          <a:lstStyle/>
          <a:p>
            <a:r>
              <a:rPr lang="en-US" dirty="0"/>
              <a:t>Google Login</a:t>
            </a:r>
          </a:p>
        </p:txBody>
      </p:sp>
      <p:cxnSp>
        <p:nvCxnSpPr>
          <p:cNvPr id="61" name="Straight Connector 60"/>
          <p:cNvCxnSpPr/>
          <p:nvPr/>
        </p:nvCxnSpPr>
        <p:spPr>
          <a:xfrm flipH="1">
            <a:off x="3010669" y="3463685"/>
            <a:ext cx="199392" cy="569375"/>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784861" y="5081372"/>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TextBox 65"/>
          <p:cNvSpPr txBox="1"/>
          <p:nvPr/>
        </p:nvSpPr>
        <p:spPr>
          <a:xfrm>
            <a:off x="2942397" y="5017180"/>
            <a:ext cx="1535060" cy="369332"/>
          </a:xfrm>
          <a:prstGeom prst="rect">
            <a:avLst/>
          </a:prstGeom>
          <a:noFill/>
        </p:spPr>
        <p:txBody>
          <a:bodyPr wrap="square" rtlCol="0">
            <a:spAutoFit/>
          </a:bodyPr>
          <a:lstStyle/>
          <a:p>
            <a:r>
              <a:rPr lang="en-US" dirty="0"/>
              <a:t>NYTimes.com</a:t>
            </a:r>
          </a:p>
        </p:txBody>
      </p:sp>
      <p:sp>
        <p:nvSpPr>
          <p:cNvPr id="67" name="Rectangle 66"/>
          <p:cNvSpPr/>
          <p:nvPr/>
        </p:nvSpPr>
        <p:spPr>
          <a:xfrm>
            <a:off x="4492917" y="5068452"/>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p:cNvSpPr txBox="1"/>
          <p:nvPr/>
        </p:nvSpPr>
        <p:spPr>
          <a:xfrm>
            <a:off x="4650451" y="5004260"/>
            <a:ext cx="1535060" cy="369332"/>
          </a:xfrm>
          <a:prstGeom prst="rect">
            <a:avLst/>
          </a:prstGeom>
          <a:noFill/>
        </p:spPr>
        <p:txBody>
          <a:bodyPr wrap="square" rtlCol="0">
            <a:spAutoFit/>
          </a:bodyPr>
          <a:lstStyle/>
          <a:p>
            <a:r>
              <a:rPr lang="en-US" dirty="0"/>
              <a:t>sina.com</a:t>
            </a:r>
          </a:p>
        </p:txBody>
      </p:sp>
      <p:cxnSp>
        <p:nvCxnSpPr>
          <p:cNvPr id="69" name="Straight Connector 68"/>
          <p:cNvCxnSpPr/>
          <p:nvPr/>
        </p:nvCxnSpPr>
        <p:spPr>
          <a:xfrm flipH="1" flipV="1">
            <a:off x="3036620" y="4537269"/>
            <a:ext cx="570213" cy="572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4499253" y="4527588"/>
            <a:ext cx="771403" cy="548151"/>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071" y="3858935"/>
            <a:ext cx="9013039" cy="23574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925"/>
            <a:r>
              <a:rPr lang="en-US" sz="2400" dirty="0">
                <a:solidFill>
                  <a:schemeClr val="tx1"/>
                </a:solidFill>
              </a:rPr>
              <a:t>SDK level and website level: </a:t>
            </a:r>
          </a:p>
          <a:p>
            <a:pPr marL="746125"/>
            <a:r>
              <a:rPr lang="en-US" sz="2400" dirty="0">
                <a:solidFill>
                  <a:schemeClr val="tx1"/>
                </a:solidFill>
              </a:rPr>
              <a:t>* Programmers just need to do normal OO programming. </a:t>
            </a:r>
          </a:p>
          <a:p>
            <a:pPr marL="746125"/>
            <a:r>
              <a:rPr lang="en-US" sz="2400" dirty="0">
                <a:solidFill>
                  <a:schemeClr val="tx1"/>
                </a:solidFill>
              </a:rPr>
              <a:t>* The self-verifying capability will be inherited automatically.</a:t>
            </a:r>
          </a:p>
        </p:txBody>
      </p:sp>
    </p:spTree>
    <p:extLst>
      <p:ext uri="{BB962C8B-B14F-4D97-AF65-F5344CB8AC3E}">
        <p14:creationId xmlns:p14="http://schemas.microsoft.com/office/powerpoint/2010/main" val="12848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96080" cy="759339"/>
          </a:xfrm>
        </p:spPr>
        <p:txBody>
          <a:bodyPr>
            <a:normAutofit/>
          </a:bodyPr>
          <a:lstStyle/>
          <a:p>
            <a:r>
              <a:rPr lang="en-US" sz="3600" dirty="0"/>
              <a:t>Summary</a:t>
            </a:r>
          </a:p>
        </p:txBody>
      </p:sp>
      <p:sp>
        <p:nvSpPr>
          <p:cNvPr id="3" name="Content Placeholder 2"/>
          <p:cNvSpPr>
            <a:spLocks noGrp="1"/>
          </p:cNvSpPr>
          <p:nvPr>
            <p:ph idx="1"/>
          </p:nvPr>
        </p:nvSpPr>
        <p:spPr>
          <a:xfrm>
            <a:off x="628650" y="1451113"/>
            <a:ext cx="8087967" cy="4725850"/>
          </a:xfrm>
        </p:spPr>
        <p:txBody>
          <a:bodyPr>
            <a:normAutofit fontScale="77500" lnSpcReduction="20000"/>
          </a:bodyPr>
          <a:lstStyle/>
          <a:p>
            <a:r>
              <a:rPr lang="en-US" dirty="0"/>
              <a:t>SVX is a practical method to do verification for online protocol implementations</a:t>
            </a:r>
          </a:p>
          <a:p>
            <a:endParaRPr lang="en-US" dirty="0"/>
          </a:p>
          <a:p>
            <a:r>
              <a:rPr lang="en-US" dirty="0" err="1"/>
              <a:t>SVAuth</a:t>
            </a:r>
            <a:r>
              <a:rPr lang="en-US" dirty="0"/>
              <a:t> seems promising to achieve our vision</a:t>
            </a:r>
          </a:p>
          <a:p>
            <a:pPr lvl="1"/>
            <a:r>
              <a:rPr lang="en-US" dirty="0">
                <a:solidFill>
                  <a:srgbClr val="00B050"/>
                </a:solidFill>
              </a:rPr>
              <a:t>Every website’s front door lock should be installed with proven correctness.</a:t>
            </a:r>
          </a:p>
          <a:p>
            <a:pPr lvl="1"/>
            <a:endParaRPr lang="en-US" dirty="0">
              <a:solidFill>
                <a:srgbClr val="00B050"/>
              </a:solidFill>
            </a:endParaRPr>
          </a:p>
          <a:p>
            <a:r>
              <a:rPr lang="en-US" dirty="0"/>
              <a:t>Realistic to use</a:t>
            </a:r>
          </a:p>
          <a:p>
            <a:pPr lvl="1"/>
            <a:r>
              <a:rPr lang="en-US" dirty="0"/>
              <a:t>Super easy to integrate </a:t>
            </a:r>
            <a:r>
              <a:rPr lang="en-US" dirty="0" err="1"/>
              <a:t>SVAuth</a:t>
            </a:r>
            <a:r>
              <a:rPr lang="en-US" dirty="0"/>
              <a:t> with real-world software</a:t>
            </a:r>
          </a:p>
          <a:p>
            <a:pPr lvl="2"/>
            <a:r>
              <a:rPr lang="en-US" dirty="0"/>
              <a:t>E.g., </a:t>
            </a:r>
            <a:r>
              <a:rPr lang="en-US" dirty="0" err="1"/>
              <a:t>MediaWiki</a:t>
            </a:r>
            <a:r>
              <a:rPr lang="en-US" dirty="0"/>
              <a:t> and </a:t>
            </a:r>
            <a:r>
              <a:rPr lang="en-US" dirty="0" err="1"/>
              <a:t>HotCRP</a:t>
            </a:r>
            <a:r>
              <a:rPr lang="en-US" dirty="0"/>
              <a:t>   -- only a few lines of essential code changes.</a:t>
            </a:r>
          </a:p>
          <a:p>
            <a:pPr lvl="1"/>
            <a:r>
              <a:rPr lang="en-US" dirty="0"/>
              <a:t>A Microsoft Research website has been running </a:t>
            </a:r>
            <a:r>
              <a:rPr lang="en-US" dirty="0" err="1"/>
              <a:t>MediaWiki</a:t>
            </a:r>
            <a:r>
              <a:rPr lang="en-US" dirty="0"/>
              <a:t> with </a:t>
            </a:r>
            <a:r>
              <a:rPr lang="en-US" dirty="0" err="1"/>
              <a:t>SVAuth</a:t>
            </a:r>
            <a:r>
              <a:rPr lang="en-US" dirty="0"/>
              <a:t> for months</a:t>
            </a:r>
          </a:p>
          <a:p>
            <a:pPr lvl="1"/>
            <a:endParaRPr lang="en-US" dirty="0"/>
          </a:p>
          <a:p>
            <a:r>
              <a:rPr lang="en-US" dirty="0"/>
              <a:t>You can help</a:t>
            </a:r>
          </a:p>
          <a:p>
            <a:pPr lvl="1"/>
            <a:r>
              <a:rPr lang="en-US" dirty="0"/>
              <a:t>If your website needs Facebook, Google, Yahoo, Microsoft Accounts and Microsoft Azure logins, send us email.</a:t>
            </a:r>
          </a:p>
          <a:p>
            <a:pPr lvl="1"/>
            <a:r>
              <a:rPr lang="en-US" dirty="0"/>
              <a:t>Welcome to contribute to the project (on GitHub).</a:t>
            </a:r>
          </a:p>
          <a:p>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18</a:t>
            </a:fld>
            <a:endParaRPr lang="en-US" dirty="0"/>
          </a:p>
        </p:txBody>
      </p:sp>
    </p:spTree>
    <p:extLst>
      <p:ext uri="{BB962C8B-B14F-4D97-AF65-F5344CB8AC3E}">
        <p14:creationId xmlns:p14="http://schemas.microsoft.com/office/powerpoint/2010/main" val="333504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t>backup</a:t>
            </a:r>
            <a:endParaRPr lang="en-US" sz="5400" dirty="0"/>
          </a:p>
        </p:txBody>
      </p:sp>
      <p:sp>
        <p:nvSpPr>
          <p:cNvPr id="4" name="Slide Number Placeholder 3"/>
          <p:cNvSpPr>
            <a:spLocks noGrp="1"/>
          </p:cNvSpPr>
          <p:nvPr>
            <p:ph type="sldNum" sz="quarter" idx="12"/>
          </p:nvPr>
        </p:nvSpPr>
        <p:spPr/>
        <p:txBody>
          <a:bodyPr/>
          <a:lstStyle/>
          <a:p>
            <a:fld id="{AAE8B0AE-6D5E-4F76-8CA5-9E52B0580735}" type="slidenum">
              <a:rPr lang="en-US" smtClean="0"/>
              <a:pPr/>
              <a:t>19</a:t>
            </a:fld>
            <a:endParaRPr lang="en-US" dirty="0"/>
          </a:p>
        </p:txBody>
      </p:sp>
    </p:spTree>
    <p:extLst>
      <p:ext uri="{BB962C8B-B14F-4D97-AF65-F5344CB8AC3E}">
        <p14:creationId xmlns:p14="http://schemas.microsoft.com/office/powerpoint/2010/main" val="255380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1570"/>
            <a:ext cx="7886700" cy="727074"/>
          </a:xfrm>
        </p:spPr>
        <p:txBody>
          <a:bodyPr/>
          <a:lstStyle/>
          <a:p>
            <a:r>
              <a:rPr lang="en-US" altLang="zh-CN" dirty="0"/>
              <a:t>Motivation</a:t>
            </a:r>
            <a:endParaRPr lang="en-US" dirty="0"/>
          </a:p>
        </p:txBody>
      </p:sp>
      <p:sp>
        <p:nvSpPr>
          <p:cNvPr id="3" name="Content Placeholder 2"/>
          <p:cNvSpPr>
            <a:spLocks noGrp="1"/>
          </p:cNvSpPr>
          <p:nvPr>
            <p:ph idx="1"/>
          </p:nvPr>
        </p:nvSpPr>
        <p:spPr>
          <a:xfrm>
            <a:off x="571500" y="1332444"/>
            <a:ext cx="8001000" cy="4771572"/>
          </a:xfrm>
        </p:spPr>
        <p:txBody>
          <a:bodyPr>
            <a:noAutofit/>
          </a:bodyPr>
          <a:lstStyle/>
          <a:p>
            <a:pPr>
              <a:lnSpc>
                <a:spcPct val="120000"/>
              </a:lnSpc>
            </a:pPr>
            <a:r>
              <a:rPr lang="en-US" altLang="zh-CN" sz="2000" dirty="0"/>
              <a:t>Logic bugs are pervasive in online-service protocol implementations</a:t>
            </a:r>
          </a:p>
          <a:p>
            <a:pPr lvl="1">
              <a:lnSpc>
                <a:spcPct val="120000"/>
              </a:lnSpc>
            </a:pPr>
            <a:r>
              <a:rPr lang="en-US" altLang="zh-CN" sz="1600" dirty="0"/>
              <a:t>Online-service protocols</a:t>
            </a:r>
            <a:r>
              <a:rPr lang="zh-CN" altLang="en-US" sz="1600" dirty="0"/>
              <a:t>：</a:t>
            </a:r>
            <a:r>
              <a:rPr lang="en-US" altLang="zh-CN" sz="1600" dirty="0"/>
              <a:t>single-sign-on, payment, authorization</a:t>
            </a:r>
          </a:p>
          <a:p>
            <a:pPr lvl="1">
              <a:lnSpc>
                <a:spcPct val="120000"/>
              </a:lnSpc>
            </a:pPr>
            <a:r>
              <a:rPr lang="en-US" altLang="zh-CN" sz="1600" dirty="0"/>
              <a:t>Security consequence</a:t>
            </a:r>
          </a:p>
          <a:p>
            <a:pPr lvl="2">
              <a:lnSpc>
                <a:spcPct val="120000"/>
              </a:lnSpc>
            </a:pPr>
            <a:r>
              <a:rPr lang="en-US" altLang="zh-CN" sz="1400" dirty="0"/>
              <a:t>signing into other people’s accounts without password</a:t>
            </a:r>
          </a:p>
          <a:p>
            <a:pPr lvl="2">
              <a:lnSpc>
                <a:spcPct val="120000"/>
              </a:lnSpc>
            </a:pPr>
            <a:r>
              <a:rPr lang="en-US" altLang="zh-CN" sz="1400" dirty="0"/>
              <a:t>making purchase without paying</a:t>
            </a:r>
          </a:p>
          <a:p>
            <a:pPr lvl="2">
              <a:lnSpc>
                <a:spcPct val="120000"/>
              </a:lnSpc>
            </a:pPr>
            <a:r>
              <a:rPr lang="en-US" altLang="zh-CN" sz="1400" dirty="0"/>
              <a:t>Unauthorized access</a:t>
            </a:r>
          </a:p>
          <a:p>
            <a:pPr lvl="1">
              <a:lnSpc>
                <a:spcPct val="120000"/>
              </a:lnSpc>
            </a:pPr>
            <a:r>
              <a:rPr lang="en-US" altLang="zh-CN" sz="1600" dirty="0"/>
              <a:t>This bug category is ranked as the No.4 cloud security top threat.</a:t>
            </a:r>
          </a:p>
          <a:p>
            <a:pPr lvl="1">
              <a:lnSpc>
                <a:spcPct val="120000"/>
              </a:lnSpc>
            </a:pPr>
            <a:endParaRPr lang="en-US" altLang="zh-CN" sz="1600" dirty="0"/>
          </a:p>
          <a:p>
            <a:pPr>
              <a:lnSpc>
                <a:spcPct val="120000"/>
              </a:lnSpc>
            </a:pPr>
            <a:r>
              <a:rPr lang="en-US" altLang="zh-CN" sz="2000" dirty="0"/>
              <a:t>Program verification</a:t>
            </a:r>
          </a:p>
          <a:p>
            <a:pPr lvl="1">
              <a:lnSpc>
                <a:spcPct val="120000"/>
              </a:lnSpc>
            </a:pPr>
            <a:r>
              <a:rPr lang="en-US" altLang="zh-CN" sz="1600" dirty="0"/>
              <a:t>If adopted by real-world programmers, it would fundamentally avoid logic bugs.</a:t>
            </a:r>
          </a:p>
          <a:p>
            <a:pPr lvl="1">
              <a:lnSpc>
                <a:spcPct val="120000"/>
              </a:lnSpc>
            </a:pPr>
            <a:r>
              <a:rPr lang="en-US" sz="1600" dirty="0"/>
              <a:t>Unfortunately, too demanding for most programmers.</a:t>
            </a:r>
          </a:p>
          <a:p>
            <a:pPr lvl="1">
              <a:lnSpc>
                <a:spcPct val="120000"/>
              </a:lnSpc>
            </a:pPr>
            <a:endParaRPr lang="en-US" sz="1600" dirty="0"/>
          </a:p>
          <a:p>
            <a:pPr>
              <a:lnSpc>
                <a:spcPct val="120000"/>
              </a:lnSpc>
            </a:pPr>
            <a:r>
              <a:rPr lang="en-US" altLang="zh-CN" sz="2000" dirty="0"/>
              <a:t>The goal of self-verifying execution (SVX)</a:t>
            </a:r>
          </a:p>
          <a:p>
            <a:pPr lvl="1">
              <a:lnSpc>
                <a:spcPct val="120000"/>
              </a:lnSpc>
            </a:pPr>
            <a:r>
              <a:rPr lang="en-US" altLang="zh-CN" sz="1600" dirty="0"/>
              <a:t>To substantially lower hurdles for real-world programmers to do verification.</a:t>
            </a:r>
            <a:endParaRPr lang="en-US" sz="1600" dirty="0"/>
          </a:p>
        </p:txBody>
      </p:sp>
      <p:sp>
        <p:nvSpPr>
          <p:cNvPr id="4" name="Slide Number Placeholder 3"/>
          <p:cNvSpPr>
            <a:spLocks noGrp="1"/>
          </p:cNvSpPr>
          <p:nvPr>
            <p:ph type="sldNum" sz="quarter" idx="12"/>
          </p:nvPr>
        </p:nvSpPr>
        <p:spPr>
          <a:xfrm>
            <a:off x="6457950" y="6356351"/>
            <a:ext cx="2057400" cy="365125"/>
          </a:xfrm>
        </p:spPr>
        <p:txBody>
          <a:bodyPr/>
          <a:lstStyle/>
          <a:p>
            <a:fld id="{8F2FE59C-5939-41BF-9237-0FEF56641161}" type="slidenum">
              <a:rPr lang="en-US" smtClean="0"/>
              <a:pPr/>
              <a:t>2</a:t>
            </a:fld>
            <a:endParaRPr lang="en-US" dirty="0"/>
          </a:p>
        </p:txBody>
      </p:sp>
    </p:spTree>
    <p:extLst>
      <p:ext uri="{BB962C8B-B14F-4D97-AF65-F5344CB8AC3E}">
        <p14:creationId xmlns:p14="http://schemas.microsoft.com/office/powerpoint/2010/main" val="269170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DFF5BC83-6C1C-4DF5-BF46-2D0A211A12AB}" type="slidenum">
              <a:rPr lang="en-US" smtClean="0"/>
              <a:pPr/>
              <a:t>20</a:t>
            </a:fld>
            <a:endParaRPr lang="en-US" dirty="0"/>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45945" y="94593"/>
            <a:ext cx="9211703" cy="6082369"/>
          </a:xfrm>
          <a:prstGeom prst="rect">
            <a:avLst/>
          </a:prstGeom>
        </p:spPr>
      </p:pic>
    </p:spTree>
    <p:extLst>
      <p:ext uri="{BB962C8B-B14F-4D97-AF65-F5344CB8AC3E}">
        <p14:creationId xmlns:p14="http://schemas.microsoft.com/office/powerpoint/2010/main" val="40242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0042"/>
            <a:ext cx="4418363" cy="4836309"/>
          </a:xfrm>
        </p:spPr>
        <p:txBody>
          <a:bodyPr/>
          <a:lstStyle/>
          <a:p>
            <a:r>
              <a:rPr lang="en-US" dirty="0"/>
              <a:t>Need to model the system platform</a:t>
            </a:r>
          </a:p>
          <a:p>
            <a:endParaRPr lang="en-US" dirty="0"/>
          </a:p>
          <a:p>
            <a:r>
              <a:rPr lang="en-US" dirty="0"/>
              <a:t>Need to model the client behavior</a:t>
            </a:r>
          </a:p>
          <a:p>
            <a:endParaRPr lang="en-US" dirty="0"/>
          </a:p>
          <a:p>
            <a:r>
              <a:rPr lang="en-US" dirty="0"/>
              <a:t>Need to prove an inductive theorem for all possible executions (an infinite set)</a:t>
            </a:r>
          </a:p>
        </p:txBody>
      </p:sp>
      <p:sp>
        <p:nvSpPr>
          <p:cNvPr id="3" name="Slide Number Placeholder 2"/>
          <p:cNvSpPr>
            <a:spLocks noGrp="1"/>
          </p:cNvSpPr>
          <p:nvPr>
            <p:ph type="sldNum" sz="quarter" idx="12"/>
          </p:nvPr>
        </p:nvSpPr>
        <p:spPr/>
        <p:txBody>
          <a:bodyPr/>
          <a:lstStyle/>
          <a:p>
            <a:fld id="{DFF5BC83-6C1C-4DF5-BF46-2D0A211A12AB}" type="slidenum">
              <a:rPr lang="en-US" smtClean="0"/>
              <a:pPr/>
              <a:t>3</a:t>
            </a:fld>
            <a:endParaRPr lang="en-US" dirty="0"/>
          </a:p>
        </p:txBody>
      </p:sp>
      <p:sp>
        <p:nvSpPr>
          <p:cNvPr id="4" name="Title 3"/>
          <p:cNvSpPr>
            <a:spLocks noGrp="1"/>
          </p:cNvSpPr>
          <p:nvPr>
            <p:ph type="title"/>
          </p:nvPr>
        </p:nvSpPr>
        <p:spPr>
          <a:xfrm>
            <a:off x="628650" y="365126"/>
            <a:ext cx="7886700" cy="751155"/>
          </a:xfrm>
        </p:spPr>
        <p:txBody>
          <a:bodyPr>
            <a:normAutofit/>
          </a:bodyPr>
          <a:lstStyle/>
          <a:p>
            <a:r>
              <a:rPr lang="en-US" sz="3200" dirty="0"/>
              <a:t>Hurdles of traditional verification approaches</a:t>
            </a:r>
          </a:p>
        </p:txBody>
      </p:sp>
      <p:sp>
        <p:nvSpPr>
          <p:cNvPr id="5" name="Rectangle 4"/>
          <p:cNvSpPr/>
          <p:nvPr/>
        </p:nvSpPr>
        <p:spPr>
          <a:xfrm>
            <a:off x="5181434" y="1341244"/>
            <a:ext cx="3800103" cy="4132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ym typeface="Symbol" panose="05050102010706020507" pitchFamily="18" charset="2"/>
              </a:rPr>
              <a:t></a:t>
            </a:r>
            <a:endParaRPr lang="en-US" dirty="0"/>
          </a:p>
        </p:txBody>
      </p:sp>
      <p:sp>
        <p:nvSpPr>
          <p:cNvPr id="6" name="Rectangle 5"/>
          <p:cNvSpPr/>
          <p:nvPr/>
        </p:nvSpPr>
        <p:spPr>
          <a:xfrm>
            <a:off x="5274733" y="3340019"/>
            <a:ext cx="1909838" cy="926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(source) code to verify</a:t>
            </a:r>
          </a:p>
        </p:txBody>
      </p:sp>
      <p:sp>
        <p:nvSpPr>
          <p:cNvPr id="7" name="Rectangle 6"/>
          <p:cNvSpPr/>
          <p:nvPr/>
        </p:nvSpPr>
        <p:spPr>
          <a:xfrm>
            <a:off x="5337957" y="4401334"/>
            <a:ext cx="3408217" cy="9262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Model of system platform (a.k.a., test environment)</a:t>
            </a:r>
          </a:p>
        </p:txBody>
      </p:sp>
      <p:sp>
        <p:nvSpPr>
          <p:cNvPr id="8" name="Rectangle 7"/>
          <p:cNvSpPr/>
          <p:nvPr/>
        </p:nvSpPr>
        <p:spPr>
          <a:xfrm>
            <a:off x="5362078" y="1520042"/>
            <a:ext cx="3359976" cy="9262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Model of client behaviors</a:t>
            </a:r>
          </a:p>
          <a:p>
            <a:pPr algn="ctr"/>
            <a:r>
              <a:rPr lang="en-US" sz="2400" dirty="0"/>
              <a:t>(a.k.a., test harness)</a:t>
            </a:r>
          </a:p>
        </p:txBody>
      </p:sp>
      <p:sp>
        <p:nvSpPr>
          <p:cNvPr id="9" name="Rectangle 8"/>
          <p:cNvSpPr/>
          <p:nvPr/>
        </p:nvSpPr>
        <p:spPr>
          <a:xfrm>
            <a:off x="7318992" y="3417553"/>
            <a:ext cx="1308637" cy="771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Safety property </a:t>
            </a:r>
            <a:r>
              <a:rPr lang="en-US" sz="2000" dirty="0">
                <a:sym typeface="Symbol" panose="05050102010706020507" pitchFamily="18" charset="2"/>
              </a:rPr>
              <a:t></a:t>
            </a:r>
            <a:endParaRPr lang="en-US" sz="2000" dirty="0"/>
          </a:p>
        </p:txBody>
      </p:sp>
      <p:cxnSp>
        <p:nvCxnSpPr>
          <p:cNvPr id="11" name="Straight Arrow Connector 10"/>
          <p:cNvCxnSpPr/>
          <p:nvPr/>
        </p:nvCxnSpPr>
        <p:spPr>
          <a:xfrm>
            <a:off x="6323529" y="2446317"/>
            <a:ext cx="6020" cy="89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66927" y="2611271"/>
            <a:ext cx="1655178" cy="646331"/>
          </a:xfrm>
          <a:prstGeom prst="rect">
            <a:avLst/>
          </a:prstGeom>
          <a:noFill/>
        </p:spPr>
        <p:txBody>
          <a:bodyPr wrap="square" rtlCol="0">
            <a:spAutoFit/>
          </a:bodyPr>
          <a:lstStyle/>
          <a:p>
            <a:r>
              <a:rPr lang="en-US" dirty="0"/>
              <a:t>Invocations of public methods</a:t>
            </a:r>
          </a:p>
        </p:txBody>
      </p:sp>
      <p:sp>
        <p:nvSpPr>
          <p:cNvPr id="14" name="TextBox 13"/>
          <p:cNvSpPr txBox="1"/>
          <p:nvPr/>
        </p:nvSpPr>
        <p:spPr>
          <a:xfrm>
            <a:off x="4694681" y="5788230"/>
            <a:ext cx="4286856"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sym typeface="Symbol" panose="05050102010706020507" pitchFamily="18" charset="2"/>
              </a:rPr>
              <a:t>The proof obligation:</a:t>
            </a:r>
          </a:p>
          <a:p>
            <a:r>
              <a:rPr lang="en-US" sz="2000" dirty="0">
                <a:sym typeface="Symbol" panose="05050102010706020507" pitchFamily="18" charset="2"/>
              </a:rPr>
              <a:t>In the end of EVERY possible execution,  is satisfied</a:t>
            </a:r>
            <a:r>
              <a:rPr lang="en-US" dirty="0">
                <a:sym typeface="Symbol" panose="05050102010706020507" pitchFamily="18" charset="2"/>
              </a:rPr>
              <a:t>.</a:t>
            </a:r>
            <a:endParaRPr lang="en-US" dirty="0"/>
          </a:p>
        </p:txBody>
      </p:sp>
      <p:sp>
        <p:nvSpPr>
          <p:cNvPr id="10" name="Rectangle 9"/>
          <p:cNvSpPr/>
          <p:nvPr/>
        </p:nvSpPr>
        <p:spPr>
          <a:xfrm rot="5400000">
            <a:off x="6829635" y="5361022"/>
            <a:ext cx="503700" cy="523220"/>
          </a:xfrm>
          <a:prstGeom prst="rect">
            <a:avLst/>
          </a:prstGeom>
        </p:spPr>
        <p:txBody>
          <a:bodyPr wrap="square">
            <a:spAutoFit/>
          </a:bodyPr>
          <a:lstStyle/>
          <a:p>
            <a:r>
              <a:rPr lang="en-US" sz="2800" dirty="0">
                <a:sym typeface="Symbol" panose="05050102010706020507" pitchFamily="18" charset="2"/>
              </a:rPr>
              <a:t></a:t>
            </a:r>
            <a:endParaRPr lang="en-US" sz="2800" dirty="0"/>
          </a:p>
        </p:txBody>
      </p:sp>
      <p:cxnSp>
        <p:nvCxnSpPr>
          <p:cNvPr id="15" name="Straight Arrow Connector 14"/>
          <p:cNvCxnSpPr/>
          <p:nvPr/>
        </p:nvCxnSpPr>
        <p:spPr>
          <a:xfrm flipH="1">
            <a:off x="5702300" y="2446317"/>
            <a:ext cx="621229" cy="89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3529" y="2446317"/>
            <a:ext cx="496346" cy="89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5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12" grpId="0"/>
      <p:bldP spid="14"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822406"/>
          </a:xfrm>
        </p:spPr>
        <p:txBody>
          <a:bodyPr>
            <a:normAutofit fontScale="90000"/>
          </a:bodyPr>
          <a:lstStyle/>
          <a:p>
            <a:r>
              <a:rPr lang="en-US" dirty="0"/>
              <a:t>Basic idea of self-verifying execution</a:t>
            </a:r>
          </a:p>
        </p:txBody>
      </p:sp>
      <p:sp>
        <p:nvSpPr>
          <p:cNvPr id="5" name="Slide Number Placeholder 2"/>
          <p:cNvSpPr txBox="1">
            <a:spLocks/>
          </p:cNvSpPr>
          <p:nvPr/>
        </p:nvSpPr>
        <p:spPr>
          <a:xfrm>
            <a:off x="6457950" y="6492875"/>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5BC83-6C1C-4DF5-BF46-2D0A211A12AB}" type="slidenum">
              <a:rPr lang="en-US" smtClean="0"/>
              <a:pPr/>
              <a:t>4</a:t>
            </a:fld>
            <a:endParaRPr lang="en-US" dirty="0"/>
          </a:p>
        </p:txBody>
      </p:sp>
      <p:sp>
        <p:nvSpPr>
          <p:cNvPr id="6" name="Rectangle 5"/>
          <p:cNvSpPr/>
          <p:nvPr/>
        </p:nvSpPr>
        <p:spPr>
          <a:xfrm>
            <a:off x="4112654" y="1154244"/>
            <a:ext cx="3800103" cy="4132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ym typeface="Symbol" panose="05050102010706020507" pitchFamily="18" charset="2"/>
              </a:rPr>
              <a:t></a:t>
            </a:r>
            <a:endParaRPr lang="en-US" dirty="0"/>
          </a:p>
        </p:txBody>
      </p:sp>
      <p:sp>
        <p:nvSpPr>
          <p:cNvPr id="7" name="Rectangle 6"/>
          <p:cNvSpPr/>
          <p:nvPr/>
        </p:nvSpPr>
        <p:spPr>
          <a:xfrm>
            <a:off x="4346737" y="3153019"/>
            <a:ext cx="1888158" cy="926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(source) code to verify</a:t>
            </a:r>
          </a:p>
        </p:txBody>
      </p:sp>
      <p:sp>
        <p:nvSpPr>
          <p:cNvPr id="8" name="Rectangle 7"/>
          <p:cNvSpPr/>
          <p:nvPr/>
        </p:nvSpPr>
        <p:spPr>
          <a:xfrm>
            <a:off x="4213962" y="4168943"/>
            <a:ext cx="3664465" cy="10207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actual system platform (reduce the burden of modeling the test environment)</a:t>
            </a:r>
          </a:p>
        </p:txBody>
      </p:sp>
      <p:sp>
        <p:nvSpPr>
          <p:cNvPr id="9" name="Rectangle 8"/>
          <p:cNvSpPr/>
          <p:nvPr/>
        </p:nvSpPr>
        <p:spPr>
          <a:xfrm>
            <a:off x="4293298" y="1333042"/>
            <a:ext cx="3359976" cy="11819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Real user/attacker</a:t>
            </a:r>
          </a:p>
          <a:p>
            <a:pPr algn="ctr"/>
            <a:r>
              <a:rPr lang="en-US" sz="2400" dirty="0"/>
              <a:t>(no need to model the test harness)</a:t>
            </a:r>
          </a:p>
        </p:txBody>
      </p:sp>
      <p:sp>
        <p:nvSpPr>
          <p:cNvPr id="10" name="Rectangle 9"/>
          <p:cNvSpPr/>
          <p:nvPr/>
        </p:nvSpPr>
        <p:spPr>
          <a:xfrm>
            <a:off x="6344637" y="3230553"/>
            <a:ext cx="1308637" cy="771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Safety property </a:t>
            </a:r>
            <a:r>
              <a:rPr lang="en-US" sz="2000" dirty="0">
                <a:sym typeface="Symbol" panose="05050102010706020507" pitchFamily="18" charset="2"/>
              </a:rPr>
              <a:t></a:t>
            </a:r>
            <a:endParaRPr lang="en-US" sz="2000" dirty="0"/>
          </a:p>
        </p:txBody>
      </p:sp>
      <p:cxnSp>
        <p:nvCxnSpPr>
          <p:cNvPr id="11" name="Straight Arrow Connector 10"/>
          <p:cNvCxnSpPr/>
          <p:nvPr/>
        </p:nvCxnSpPr>
        <p:spPr>
          <a:xfrm>
            <a:off x="5257800" y="2514966"/>
            <a:ext cx="2969" cy="63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13962" y="5798414"/>
            <a:ext cx="3664465"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a:sym typeface="Symbol" panose="05050102010706020507" pitchFamily="18" charset="2"/>
              </a:rPr>
              <a:t>The proof obligation:</a:t>
            </a:r>
          </a:p>
          <a:p>
            <a:r>
              <a:rPr lang="en-US" sz="2000" dirty="0">
                <a:sym typeface="Symbol" panose="05050102010706020507" pitchFamily="18" charset="2"/>
              </a:rPr>
              <a:t>The current execution satisfies </a:t>
            </a:r>
            <a:r>
              <a:rPr lang="en-US" dirty="0">
                <a:sym typeface="Symbol" panose="05050102010706020507" pitchFamily="18" charset="2"/>
              </a:rPr>
              <a:t>.</a:t>
            </a:r>
            <a:endParaRPr lang="en-US" dirty="0"/>
          </a:p>
        </p:txBody>
      </p:sp>
      <p:sp>
        <p:nvSpPr>
          <p:cNvPr id="14" name="Rectangle 13"/>
          <p:cNvSpPr/>
          <p:nvPr/>
        </p:nvSpPr>
        <p:spPr>
          <a:xfrm rot="5400000">
            <a:off x="5721435" y="5262140"/>
            <a:ext cx="503700" cy="523220"/>
          </a:xfrm>
          <a:prstGeom prst="rect">
            <a:avLst/>
          </a:prstGeom>
        </p:spPr>
        <p:txBody>
          <a:bodyPr wrap="square">
            <a:spAutoFit/>
          </a:bodyPr>
          <a:lstStyle/>
          <a:p>
            <a:r>
              <a:rPr lang="en-US" sz="2800" dirty="0">
                <a:sym typeface="Symbol" panose="05050102010706020507" pitchFamily="18" charset="2"/>
              </a:rPr>
              <a:t></a:t>
            </a:r>
            <a:endParaRPr lang="en-US" sz="2800" dirty="0"/>
          </a:p>
        </p:txBody>
      </p:sp>
      <p:sp>
        <p:nvSpPr>
          <p:cNvPr id="15" name="Content Placeholder 1"/>
          <p:cNvSpPr>
            <a:spLocks noGrp="1"/>
          </p:cNvSpPr>
          <p:nvPr>
            <p:ph idx="1"/>
          </p:nvPr>
        </p:nvSpPr>
        <p:spPr>
          <a:xfrm>
            <a:off x="628650" y="1520042"/>
            <a:ext cx="3248639" cy="4120737"/>
          </a:xfrm>
        </p:spPr>
        <p:txBody>
          <a:bodyPr/>
          <a:lstStyle/>
          <a:p>
            <a:r>
              <a:rPr lang="en-US" dirty="0"/>
              <a:t>Every actual execution is responsible for collecting its own executed code, and symbolically proving that it satisfies </a:t>
            </a:r>
            <a:r>
              <a:rPr lang="en-US" dirty="0">
                <a:sym typeface="Symbol" panose="05050102010706020507" pitchFamily="18" charset="2"/>
              </a:rPr>
              <a:t>.</a:t>
            </a:r>
            <a:endParaRPr lang="en-US" dirty="0"/>
          </a:p>
        </p:txBody>
      </p:sp>
      <p:cxnSp>
        <p:nvCxnSpPr>
          <p:cNvPr id="16" name="Straight Arrow Connector 15"/>
          <p:cNvCxnSpPr/>
          <p:nvPr/>
        </p:nvCxnSpPr>
        <p:spPr>
          <a:xfrm flipH="1">
            <a:off x="4620126" y="2514966"/>
            <a:ext cx="637674" cy="63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57800" y="2514966"/>
            <a:ext cx="625642" cy="63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31472" y="2529502"/>
            <a:ext cx="1655178" cy="646331"/>
          </a:xfrm>
          <a:prstGeom prst="rect">
            <a:avLst/>
          </a:prstGeom>
          <a:noFill/>
        </p:spPr>
        <p:txBody>
          <a:bodyPr wrap="square" rtlCol="0">
            <a:spAutoFit/>
          </a:bodyPr>
          <a:lstStyle/>
          <a:p>
            <a:r>
              <a:rPr lang="en-US" dirty="0"/>
              <a:t>Invocations of public methods</a:t>
            </a:r>
          </a:p>
        </p:txBody>
      </p:sp>
    </p:spTree>
    <p:extLst>
      <p:ext uri="{BB962C8B-B14F-4D97-AF65-F5344CB8AC3E}">
        <p14:creationId xmlns:p14="http://schemas.microsoft.com/office/powerpoint/2010/main" val="184520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54" y="175289"/>
            <a:ext cx="8859391" cy="954224"/>
          </a:xfrm>
        </p:spPr>
        <p:txBody>
          <a:bodyPr>
            <a:normAutofit fontScale="90000"/>
          </a:bodyPr>
          <a:lstStyle/>
          <a:p>
            <a:r>
              <a:rPr lang="en-US" altLang="zh-CN" sz="3600" dirty="0"/>
              <a:t>Example: comparing integer constants among three websites</a:t>
            </a:r>
            <a:endParaRPr lang="en-US" sz="3600" dirty="0"/>
          </a:p>
        </p:txBody>
      </p:sp>
      <p:sp>
        <p:nvSpPr>
          <p:cNvPr id="5" name="Rectangle 4"/>
          <p:cNvSpPr/>
          <p:nvPr/>
        </p:nvSpPr>
        <p:spPr>
          <a:xfrm>
            <a:off x="631619" y="1467013"/>
            <a:ext cx="3467532" cy="1911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29372" y="1957384"/>
            <a:ext cx="1600200" cy="369332"/>
          </a:xfrm>
          <a:prstGeom prst="rect">
            <a:avLst/>
          </a:prstGeom>
          <a:noFill/>
        </p:spPr>
        <p:txBody>
          <a:bodyPr wrap="square" rtlCol="0">
            <a:spAutoFit/>
          </a:bodyPr>
          <a:lstStyle/>
          <a:p>
            <a:r>
              <a:rPr lang="en-US" dirty="0"/>
              <a:t>Alice.com</a:t>
            </a:r>
          </a:p>
        </p:txBody>
      </p:sp>
      <p:sp>
        <p:nvSpPr>
          <p:cNvPr id="7" name="TextBox 6"/>
          <p:cNvSpPr txBox="1"/>
          <p:nvPr/>
        </p:nvSpPr>
        <p:spPr>
          <a:xfrm>
            <a:off x="691798" y="1415806"/>
            <a:ext cx="4061677" cy="206210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10</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grab</a:t>
            </a:r>
            <a:r>
              <a:rPr lang="en-US" dirty="0">
                <a:latin typeface="Calibri Light" panose="020F0302020204030204" pitchFamily="34" charset="0"/>
              </a:rPr>
              <a:t> (Message m1)</a:t>
            </a:r>
          </a:p>
          <a:p>
            <a:r>
              <a:rPr lang="en-US" dirty="0">
                <a:latin typeface="Calibri Light" panose="020F0302020204030204" pitchFamily="34" charset="0"/>
              </a:rPr>
              <a:t>{   Message m2;</a:t>
            </a:r>
          </a:p>
          <a:p>
            <a:r>
              <a:rPr lang="en-US" dirty="0">
                <a:latin typeface="Calibri Light" panose="020F0302020204030204" pitchFamily="34" charset="0"/>
              </a:rPr>
              <a:t>     m2 = &lt;Value, “Alice”&gt;</a:t>
            </a:r>
          </a:p>
          <a:p>
            <a:r>
              <a:rPr lang="en-US" dirty="0">
                <a:latin typeface="Calibri Light" panose="020F0302020204030204" pitchFamily="34" charset="0"/>
              </a:rPr>
              <a:t>     m2.SignBy(“Alice.com”);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8" name="Rectangle 7"/>
          <p:cNvSpPr/>
          <p:nvPr/>
        </p:nvSpPr>
        <p:spPr>
          <a:xfrm>
            <a:off x="4921199" y="3871317"/>
            <a:ext cx="3954425" cy="2617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54325" y="6488668"/>
            <a:ext cx="1408587" cy="369332"/>
          </a:xfrm>
          <a:prstGeom prst="rect">
            <a:avLst/>
          </a:prstGeom>
          <a:noFill/>
        </p:spPr>
        <p:txBody>
          <a:bodyPr wrap="square" rtlCol="0">
            <a:spAutoFit/>
          </a:bodyPr>
          <a:lstStyle/>
          <a:p>
            <a:r>
              <a:rPr lang="en-US" dirty="0"/>
              <a:t>Charlie.com</a:t>
            </a:r>
          </a:p>
        </p:txBody>
      </p:sp>
      <p:sp>
        <p:nvSpPr>
          <p:cNvPr id="10" name="TextBox 9"/>
          <p:cNvSpPr txBox="1"/>
          <p:nvPr/>
        </p:nvSpPr>
        <p:spPr>
          <a:xfrm>
            <a:off x="4928107" y="3903807"/>
            <a:ext cx="3947518" cy="258532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5</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finish</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  </a:t>
            </a:r>
          </a:p>
          <a:p>
            <a:r>
              <a:rPr lang="en-US" dirty="0">
                <a:latin typeface="Calibri Light" panose="020F0302020204030204" pitchFamily="34" charset="0"/>
              </a:rPr>
              <a:t>     Message m2;</a:t>
            </a:r>
          </a:p>
          <a:p>
            <a:r>
              <a:rPr lang="en-US" dirty="0">
                <a:latin typeface="Calibri Light" panose="020F0302020204030204" pitchFamily="34" charset="0"/>
              </a:rPr>
              <a:t>     m2 = &lt;Value, “Charlie”&gt;;</a:t>
            </a:r>
          </a:p>
          <a:p>
            <a:r>
              <a:rPr lang="en-US" dirty="0">
                <a:latin typeface="Calibri Light" panose="020F0302020204030204" pitchFamily="34" charset="0"/>
              </a:rPr>
              <a:t>     m2 = max(m1,m2);</a:t>
            </a:r>
          </a:p>
          <a:p>
            <a:r>
              <a:rPr lang="en-US" dirty="0">
                <a:latin typeface="Calibri Light" panose="020F0302020204030204" pitchFamily="34" charset="0"/>
              </a:rPr>
              <a:t>     </a:t>
            </a:r>
            <a:r>
              <a:rPr lang="en-US" dirty="0">
                <a:solidFill>
                  <a:srgbClr val="FF0000"/>
                </a:solidFill>
                <a:latin typeface="Calibri Light" panose="020F0302020204030204" pitchFamily="34" charset="0"/>
              </a:rPr>
              <a:t>conclude(m2);</a:t>
            </a:r>
          </a:p>
          <a:p>
            <a:r>
              <a:rPr lang="en-US" dirty="0">
                <a:latin typeface="Calibri Light" panose="020F0302020204030204" pitchFamily="34" charset="0"/>
              </a:rPr>
              <a:t>     return m2;</a:t>
            </a:r>
          </a:p>
          <a:p>
            <a:r>
              <a:rPr lang="en-US" dirty="0">
                <a:latin typeface="Calibri Light" panose="020F0302020204030204" pitchFamily="34" charset="0"/>
              </a:rPr>
              <a:t>}  </a:t>
            </a:r>
          </a:p>
        </p:txBody>
      </p:sp>
      <p:sp>
        <p:nvSpPr>
          <p:cNvPr id="11" name="Rectangle 10"/>
          <p:cNvSpPr/>
          <p:nvPr/>
        </p:nvSpPr>
        <p:spPr>
          <a:xfrm>
            <a:off x="589520" y="3936483"/>
            <a:ext cx="3509631" cy="2612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810370" y="4932916"/>
            <a:ext cx="2362197" cy="369332"/>
          </a:xfrm>
          <a:prstGeom prst="rect">
            <a:avLst/>
          </a:prstGeom>
          <a:noFill/>
        </p:spPr>
        <p:txBody>
          <a:bodyPr wrap="square" rtlCol="0">
            <a:spAutoFit/>
          </a:bodyPr>
          <a:lstStyle/>
          <a:p>
            <a:r>
              <a:rPr lang="en-US" dirty="0"/>
              <a:t>Bob.com</a:t>
            </a:r>
          </a:p>
        </p:txBody>
      </p:sp>
      <p:sp>
        <p:nvSpPr>
          <p:cNvPr id="13" name="TextBox 12"/>
          <p:cNvSpPr txBox="1"/>
          <p:nvPr/>
        </p:nvSpPr>
        <p:spPr>
          <a:xfrm>
            <a:off x="631619" y="3955103"/>
            <a:ext cx="5004952" cy="258532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40</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compare</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a:t>
            </a:r>
          </a:p>
          <a:p>
            <a:r>
              <a:rPr lang="en-US" dirty="0">
                <a:latin typeface="Calibri Light" panose="020F0302020204030204" pitchFamily="34" charset="0"/>
              </a:rPr>
              <a:t>     Message m2;</a:t>
            </a:r>
          </a:p>
          <a:p>
            <a:r>
              <a:rPr lang="en-US" dirty="0">
                <a:latin typeface="Calibri Light" panose="020F0302020204030204" pitchFamily="34" charset="0"/>
              </a:rPr>
              <a:t>     m2 = &lt;Value, “Bob”&gt;;</a:t>
            </a:r>
          </a:p>
          <a:p>
            <a:r>
              <a:rPr lang="en-US" dirty="0">
                <a:latin typeface="Calibri Light" panose="020F0302020204030204" pitchFamily="34" charset="0"/>
              </a:rPr>
              <a:t>     m2 = max(m1,m2);</a:t>
            </a:r>
          </a:p>
          <a:p>
            <a:r>
              <a:rPr lang="en-US" dirty="0">
                <a:latin typeface="Calibri Light" panose="020F0302020204030204" pitchFamily="34" charset="0"/>
              </a:rPr>
              <a:t>     m2.SignBy(“Bob.com”);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grpSp>
        <p:nvGrpSpPr>
          <p:cNvPr id="22" name="Group 21"/>
          <p:cNvGrpSpPr/>
          <p:nvPr/>
        </p:nvGrpSpPr>
        <p:grpSpPr>
          <a:xfrm>
            <a:off x="2457102" y="1138310"/>
            <a:ext cx="6654843" cy="3214649"/>
            <a:chOff x="2457102" y="1138310"/>
            <a:chExt cx="6654843" cy="3214649"/>
          </a:xfrm>
        </p:grpSpPr>
        <p:sp>
          <p:nvSpPr>
            <p:cNvPr id="4" name="Cloud 3"/>
            <p:cNvSpPr/>
            <p:nvPr/>
          </p:nvSpPr>
          <p:spPr>
            <a:xfrm>
              <a:off x="6305777" y="1138310"/>
              <a:ext cx="2806168" cy="162607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231" y="1672537"/>
              <a:ext cx="1746428" cy="369332"/>
            </a:xfrm>
            <a:prstGeom prst="rect">
              <a:avLst/>
            </a:prstGeom>
            <a:noFill/>
          </p:spPr>
          <p:txBody>
            <a:bodyPr wrap="square" rtlCol="0">
              <a:spAutoFit/>
            </a:bodyPr>
            <a:lstStyle/>
            <a:p>
              <a:r>
                <a:rPr lang="en-US" dirty="0"/>
                <a:t>Untrusted client</a:t>
              </a:r>
            </a:p>
          </p:txBody>
        </p:sp>
        <p:sp>
          <p:nvSpPr>
            <p:cNvPr id="15" name="Left-Right Arrow 14"/>
            <p:cNvSpPr/>
            <p:nvPr/>
          </p:nvSpPr>
          <p:spPr>
            <a:xfrm rot="21325441">
              <a:off x="3458096" y="1672584"/>
              <a:ext cx="3204574" cy="1846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rot="19961849" flipV="1">
              <a:off x="2457102" y="3083372"/>
              <a:ext cx="4414924" cy="2020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6924506" flipV="1">
              <a:off x="6335603" y="3321858"/>
              <a:ext cx="1882563" cy="1796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76658" y="3155253"/>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sp>
          <p:nvSpPr>
            <p:cNvPr id="20" name="Rectangle 19"/>
            <p:cNvSpPr/>
            <p:nvPr/>
          </p:nvSpPr>
          <p:spPr>
            <a:xfrm rot="21360670">
              <a:off x="4572556" y="1393088"/>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sp>
          <p:nvSpPr>
            <p:cNvPr id="21" name="Rectangle 20"/>
            <p:cNvSpPr/>
            <p:nvPr/>
          </p:nvSpPr>
          <p:spPr>
            <a:xfrm rot="20117728">
              <a:off x="4436347" y="2555998"/>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grpSp>
      <p:sp>
        <p:nvSpPr>
          <p:cNvPr id="3" name="Rectangle 2"/>
          <p:cNvSpPr/>
          <p:nvPr/>
        </p:nvSpPr>
        <p:spPr>
          <a:xfrm>
            <a:off x="782203" y="1884642"/>
            <a:ext cx="8062902" cy="19096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ym typeface="Symbol" panose="05050102010706020507" pitchFamily="18" charset="2"/>
              </a:rPr>
              <a:t>Safety property :</a:t>
            </a:r>
          </a:p>
          <a:p>
            <a:pPr algn="ctr"/>
            <a:r>
              <a:rPr lang="en-US" altLang="zh-CN" sz="3200" dirty="0">
                <a:sym typeface="Symbol" panose="05050102010706020507" pitchFamily="18" charset="2"/>
              </a:rPr>
              <a:t>Whenever </a:t>
            </a:r>
            <a:r>
              <a:rPr lang="en-US" sz="3200" dirty="0">
                <a:solidFill>
                  <a:srgbClr val="FF0000"/>
                </a:solidFill>
                <a:sym typeface="Symbol" panose="05050102010706020507" pitchFamily="18" charset="2"/>
              </a:rPr>
              <a:t>conclude(m2)</a:t>
            </a:r>
            <a:r>
              <a:rPr lang="en-US" sz="3200" dirty="0">
                <a:sym typeface="Symbol" panose="05050102010706020507" pitchFamily="18" charset="2"/>
              </a:rPr>
              <a:t> </a:t>
            </a:r>
            <a:r>
              <a:rPr lang="zh-CN" altLang="en-US" sz="3200" dirty="0">
                <a:sym typeface="Symbol" panose="05050102010706020507" pitchFamily="18" charset="2"/>
              </a:rPr>
              <a:t> </a:t>
            </a:r>
            <a:r>
              <a:rPr lang="en-US" altLang="zh-CN" sz="3200" dirty="0">
                <a:sym typeface="Symbol" panose="05050102010706020507" pitchFamily="18" charset="2"/>
              </a:rPr>
              <a:t>is reached</a:t>
            </a:r>
            <a:r>
              <a:rPr lang="en-US" sz="3200" dirty="0">
                <a:sym typeface="Symbol" panose="05050102010706020507" pitchFamily="18" charset="2"/>
              </a:rPr>
              <a:t>, </a:t>
            </a:r>
            <a:r>
              <a:rPr lang="en-US" sz="3200" dirty="0">
                <a:solidFill>
                  <a:srgbClr val="FF0000"/>
                </a:solidFill>
                <a:sym typeface="Symbol" panose="05050102010706020507" pitchFamily="18" charset="2"/>
              </a:rPr>
              <a:t>m2</a:t>
            </a:r>
            <a:r>
              <a:rPr lang="en-US" sz="3200" dirty="0">
                <a:sym typeface="Symbol" panose="05050102010706020507" pitchFamily="18" charset="2"/>
              </a:rPr>
              <a:t> </a:t>
            </a:r>
            <a:r>
              <a:rPr lang="en-US" altLang="zh-CN" sz="3200" dirty="0">
                <a:sym typeface="Symbol" panose="05050102010706020507" pitchFamily="18" charset="2"/>
              </a:rPr>
              <a:t>must represent the website holding the biggest int</a:t>
            </a:r>
            <a:r>
              <a:rPr lang="en-US" sz="3200" dirty="0">
                <a:sym typeface="Symbol" panose="05050102010706020507" pitchFamily="18" charset="2"/>
              </a:rPr>
              <a:t>.</a:t>
            </a:r>
            <a:endParaRPr lang="en-US" sz="3200" dirty="0"/>
          </a:p>
        </p:txBody>
      </p:sp>
      <p:sp>
        <p:nvSpPr>
          <p:cNvPr id="18" name="Slide Number Placeholder 17"/>
          <p:cNvSpPr>
            <a:spLocks noGrp="1"/>
          </p:cNvSpPr>
          <p:nvPr>
            <p:ph type="sldNum" sz="quarter" idx="12"/>
          </p:nvPr>
        </p:nvSpPr>
        <p:spPr>
          <a:xfrm>
            <a:off x="6457950" y="6356351"/>
            <a:ext cx="2057400" cy="365125"/>
          </a:xfrm>
        </p:spPr>
        <p:txBody>
          <a:bodyPr/>
          <a:lstStyle/>
          <a:p>
            <a:fld id="{8F2FE59C-5939-41BF-9237-0FEF56641161}" type="slidenum">
              <a:rPr lang="en-US" smtClean="0"/>
              <a:pPr/>
              <a:t>5</a:t>
            </a:fld>
            <a:endParaRPr lang="en-US" dirty="0"/>
          </a:p>
        </p:txBody>
      </p:sp>
    </p:spTree>
    <p:extLst>
      <p:ext uri="{BB962C8B-B14F-4D97-AF65-F5344CB8AC3E}">
        <p14:creationId xmlns:p14="http://schemas.microsoft.com/office/powerpoint/2010/main" val="124683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21719"/>
          </a:xfrm>
        </p:spPr>
        <p:txBody>
          <a:bodyPr>
            <a:normAutofit/>
          </a:bodyPr>
          <a:lstStyle/>
          <a:p>
            <a:r>
              <a:rPr lang="en-US" altLang="zh-CN" sz="4000" dirty="0"/>
              <a:t>The expected protocol flow</a:t>
            </a:r>
            <a:endParaRPr lang="en-US" sz="4000" dirty="0"/>
          </a:p>
        </p:txBody>
      </p:sp>
      <p:sp>
        <p:nvSpPr>
          <p:cNvPr id="5" name="TextBox 4"/>
          <p:cNvSpPr txBox="1"/>
          <p:nvPr/>
        </p:nvSpPr>
        <p:spPr>
          <a:xfrm>
            <a:off x="3673495" y="2132127"/>
            <a:ext cx="1597494" cy="954107"/>
          </a:xfrm>
          <a:prstGeom prst="rect">
            <a:avLst/>
          </a:prstGeom>
          <a:noFill/>
          <a:ln>
            <a:noFill/>
          </a:ln>
        </p:spPr>
        <p:txBody>
          <a:bodyPr wrap="square" rtlCol="0">
            <a:spAutoFit/>
          </a:bodyPr>
          <a:lstStyle/>
          <a:p>
            <a:r>
              <a:rPr lang="en-US" sz="2800" dirty="0"/>
              <a:t>Alice.com</a:t>
            </a:r>
          </a:p>
          <a:p>
            <a:pPr algn="ctr"/>
            <a:r>
              <a:rPr lang="en-US" sz="2800" dirty="0"/>
              <a:t>(10)</a:t>
            </a:r>
          </a:p>
        </p:txBody>
      </p:sp>
      <p:sp>
        <p:nvSpPr>
          <p:cNvPr id="6" name="TextBox 5"/>
          <p:cNvSpPr txBox="1"/>
          <p:nvPr/>
        </p:nvSpPr>
        <p:spPr>
          <a:xfrm>
            <a:off x="5561769" y="2235607"/>
            <a:ext cx="1483007" cy="954107"/>
          </a:xfrm>
          <a:prstGeom prst="rect">
            <a:avLst/>
          </a:prstGeom>
          <a:noFill/>
          <a:ln>
            <a:noFill/>
          </a:ln>
        </p:spPr>
        <p:txBody>
          <a:bodyPr wrap="square" rtlCol="0">
            <a:spAutoFit/>
          </a:bodyPr>
          <a:lstStyle/>
          <a:p>
            <a:r>
              <a:rPr lang="en-US" sz="2800" dirty="0"/>
              <a:t>Bob.com</a:t>
            </a:r>
          </a:p>
          <a:p>
            <a:pPr algn="ctr"/>
            <a:r>
              <a:rPr lang="en-US" sz="2800" dirty="0"/>
              <a:t>(40)</a:t>
            </a:r>
          </a:p>
        </p:txBody>
      </p:sp>
      <p:sp>
        <p:nvSpPr>
          <p:cNvPr id="7" name="TextBox 6"/>
          <p:cNvSpPr txBox="1"/>
          <p:nvPr/>
        </p:nvSpPr>
        <p:spPr>
          <a:xfrm>
            <a:off x="6985294" y="2271274"/>
            <a:ext cx="1929473" cy="954107"/>
          </a:xfrm>
          <a:prstGeom prst="rect">
            <a:avLst/>
          </a:prstGeom>
          <a:noFill/>
          <a:ln>
            <a:noFill/>
          </a:ln>
        </p:spPr>
        <p:txBody>
          <a:bodyPr wrap="square" rtlCol="0">
            <a:spAutoFit/>
          </a:bodyPr>
          <a:lstStyle/>
          <a:p>
            <a:r>
              <a:rPr lang="en-US" sz="2800" dirty="0"/>
              <a:t>Charlie.com </a:t>
            </a:r>
          </a:p>
          <a:p>
            <a:pPr algn="ctr"/>
            <a:r>
              <a:rPr lang="en-US" sz="2800" dirty="0"/>
              <a:t>(5)</a:t>
            </a:r>
          </a:p>
        </p:txBody>
      </p:sp>
      <p:cxnSp>
        <p:nvCxnSpPr>
          <p:cNvPr id="8" name="Straight Arrow Connector 7"/>
          <p:cNvCxnSpPr/>
          <p:nvPr/>
        </p:nvCxnSpPr>
        <p:spPr>
          <a:xfrm>
            <a:off x="643051" y="3268881"/>
            <a:ext cx="3907503" cy="1871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41510" y="3685343"/>
            <a:ext cx="3909044" cy="60302"/>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63892" y="3336673"/>
            <a:ext cx="2656124" cy="461665"/>
          </a:xfrm>
          <a:prstGeom prst="rect">
            <a:avLst/>
          </a:prstGeom>
          <a:noFill/>
          <a:ln>
            <a:noFill/>
          </a:ln>
        </p:spPr>
        <p:txBody>
          <a:bodyPr wrap="square" rtlCol="0">
            <a:spAutoFit/>
          </a:bodyPr>
          <a:lstStyle/>
          <a:p>
            <a:r>
              <a:rPr lang="en-US" sz="2400" dirty="0"/>
              <a:t>&lt;10, “Alice”&gt;</a:t>
            </a:r>
          </a:p>
        </p:txBody>
      </p:sp>
      <p:cxnSp>
        <p:nvCxnSpPr>
          <p:cNvPr id="11" name="Straight Connector 10"/>
          <p:cNvCxnSpPr/>
          <p:nvPr/>
        </p:nvCxnSpPr>
        <p:spPr>
          <a:xfrm>
            <a:off x="4552745" y="3166412"/>
            <a:ext cx="48726" cy="2294547"/>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70740" y="3285220"/>
            <a:ext cx="7460" cy="217573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869742" y="3202904"/>
            <a:ext cx="0" cy="238566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54904" y="2339658"/>
            <a:ext cx="1952088" cy="523220"/>
          </a:xfrm>
          <a:prstGeom prst="rect">
            <a:avLst/>
          </a:prstGeom>
          <a:noFill/>
          <a:ln>
            <a:noFill/>
          </a:ln>
        </p:spPr>
        <p:txBody>
          <a:bodyPr wrap="square" rtlCol="0">
            <a:spAutoFit/>
          </a:bodyPr>
          <a:lstStyle/>
          <a:p>
            <a:r>
              <a:rPr lang="en-US" sz="2800" dirty="0"/>
              <a:t>client</a:t>
            </a:r>
          </a:p>
        </p:txBody>
      </p:sp>
      <p:cxnSp>
        <p:nvCxnSpPr>
          <p:cNvPr id="15" name="Straight Connector 14"/>
          <p:cNvCxnSpPr/>
          <p:nvPr/>
        </p:nvCxnSpPr>
        <p:spPr>
          <a:xfrm>
            <a:off x="616776" y="2862878"/>
            <a:ext cx="7460" cy="2801972"/>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30339" y="2868489"/>
            <a:ext cx="3351683" cy="461665"/>
          </a:xfrm>
          <a:prstGeom prst="rect">
            <a:avLst/>
          </a:prstGeom>
          <a:noFill/>
          <a:ln>
            <a:noFill/>
          </a:ln>
        </p:spPr>
        <p:txBody>
          <a:bodyPr wrap="square" rtlCol="0">
            <a:spAutoFit/>
          </a:bodyPr>
          <a:lstStyle/>
          <a:p>
            <a:r>
              <a:rPr lang="en-US" sz="2400" dirty="0"/>
              <a:t>&lt;arbitrary, “nobody”</a:t>
            </a:r>
            <a:r>
              <a:rPr lang="en-US" sz="2400" dirty="0">
                <a:sym typeface="Symbol" panose="05050102010706020507" pitchFamily="18" charset="2"/>
              </a:rPr>
              <a:t>&gt;</a:t>
            </a:r>
            <a:r>
              <a:rPr lang="en-US" sz="2400" dirty="0"/>
              <a:t> </a:t>
            </a:r>
          </a:p>
        </p:txBody>
      </p:sp>
      <p:cxnSp>
        <p:nvCxnSpPr>
          <p:cNvPr id="17" name="Straight Arrow Connector 16"/>
          <p:cNvCxnSpPr/>
          <p:nvPr/>
        </p:nvCxnSpPr>
        <p:spPr>
          <a:xfrm>
            <a:off x="624236" y="4200026"/>
            <a:ext cx="5614394" cy="1136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5595" y="3829393"/>
            <a:ext cx="4214774" cy="461665"/>
          </a:xfrm>
          <a:prstGeom prst="rect">
            <a:avLst/>
          </a:prstGeom>
          <a:noFill/>
          <a:ln>
            <a:noFill/>
          </a:ln>
        </p:spPr>
        <p:txBody>
          <a:bodyPr wrap="square" rtlCol="0">
            <a:spAutoFit/>
          </a:bodyPr>
          <a:lstStyle/>
          <a:p>
            <a:r>
              <a:rPr lang="en-US" sz="2400" dirty="0"/>
              <a:t>&lt;10, “Alice”&gt;</a:t>
            </a:r>
          </a:p>
        </p:txBody>
      </p:sp>
      <p:cxnSp>
        <p:nvCxnSpPr>
          <p:cNvPr id="19" name="Straight Arrow Connector 18"/>
          <p:cNvCxnSpPr/>
          <p:nvPr/>
        </p:nvCxnSpPr>
        <p:spPr>
          <a:xfrm flipH="1">
            <a:off x="616781" y="4595446"/>
            <a:ext cx="5670663" cy="136151"/>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05865" y="4297607"/>
            <a:ext cx="3717982" cy="461665"/>
          </a:xfrm>
          <a:prstGeom prst="rect">
            <a:avLst/>
          </a:prstGeom>
          <a:noFill/>
          <a:ln>
            <a:noFill/>
          </a:ln>
        </p:spPr>
        <p:txBody>
          <a:bodyPr wrap="square" rtlCol="0">
            <a:spAutoFit/>
          </a:bodyPr>
          <a:lstStyle/>
          <a:p>
            <a:r>
              <a:rPr lang="en-US" sz="2400" dirty="0"/>
              <a:t>&lt;40, “Bob”&gt;</a:t>
            </a:r>
          </a:p>
        </p:txBody>
      </p:sp>
      <p:cxnSp>
        <p:nvCxnSpPr>
          <p:cNvPr id="21" name="Straight Arrow Connector 20"/>
          <p:cNvCxnSpPr/>
          <p:nvPr/>
        </p:nvCxnSpPr>
        <p:spPr>
          <a:xfrm>
            <a:off x="643672" y="5064122"/>
            <a:ext cx="7197875" cy="21126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768181" y="3166411"/>
            <a:ext cx="984383" cy="523220"/>
          </a:xfrm>
          <a:prstGeom prst="rect">
            <a:avLst/>
          </a:prstGeom>
          <a:noFill/>
          <a:ln>
            <a:noFill/>
          </a:ln>
        </p:spPr>
        <p:txBody>
          <a:bodyPr wrap="square" rtlCol="0">
            <a:spAutoFit/>
          </a:bodyPr>
          <a:lstStyle/>
          <a:p>
            <a:r>
              <a:rPr lang="en-US" sz="2800" dirty="0"/>
              <a:t>grab</a:t>
            </a:r>
          </a:p>
        </p:txBody>
      </p:sp>
      <p:sp>
        <p:nvSpPr>
          <p:cNvPr id="24" name="TextBox 23"/>
          <p:cNvSpPr txBox="1"/>
          <p:nvPr/>
        </p:nvSpPr>
        <p:spPr>
          <a:xfrm>
            <a:off x="6461481" y="3795620"/>
            <a:ext cx="1599068" cy="523220"/>
          </a:xfrm>
          <a:prstGeom prst="rect">
            <a:avLst/>
          </a:prstGeom>
          <a:noFill/>
          <a:ln>
            <a:noFill/>
          </a:ln>
        </p:spPr>
        <p:txBody>
          <a:bodyPr wrap="square" rtlCol="0">
            <a:spAutoFit/>
          </a:bodyPr>
          <a:lstStyle/>
          <a:p>
            <a:r>
              <a:rPr lang="en-US" sz="2800" dirty="0"/>
              <a:t>compare</a:t>
            </a:r>
          </a:p>
        </p:txBody>
      </p:sp>
      <p:sp>
        <p:nvSpPr>
          <p:cNvPr id="25" name="TextBox 24"/>
          <p:cNvSpPr txBox="1"/>
          <p:nvPr/>
        </p:nvSpPr>
        <p:spPr>
          <a:xfrm>
            <a:off x="8123492" y="5050339"/>
            <a:ext cx="969053" cy="523220"/>
          </a:xfrm>
          <a:prstGeom prst="rect">
            <a:avLst/>
          </a:prstGeom>
          <a:noFill/>
          <a:ln>
            <a:noFill/>
          </a:ln>
        </p:spPr>
        <p:txBody>
          <a:bodyPr wrap="square" rtlCol="0">
            <a:spAutoFit/>
          </a:bodyPr>
          <a:lstStyle/>
          <a:p>
            <a:r>
              <a:rPr lang="en-US" sz="2800" dirty="0"/>
              <a:t>finish</a:t>
            </a:r>
          </a:p>
        </p:txBody>
      </p:sp>
      <p:sp>
        <p:nvSpPr>
          <p:cNvPr id="26" name="Right Arrow 25"/>
          <p:cNvSpPr/>
          <p:nvPr/>
        </p:nvSpPr>
        <p:spPr>
          <a:xfrm rot="4027161">
            <a:off x="8391737" y="5560765"/>
            <a:ext cx="533400" cy="345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8123492" y="5854441"/>
            <a:ext cx="1527962" cy="400110"/>
          </a:xfrm>
          <a:prstGeom prst="rect">
            <a:avLst/>
          </a:prstGeom>
          <a:noFill/>
          <a:ln>
            <a:noFill/>
          </a:ln>
        </p:spPr>
        <p:txBody>
          <a:bodyPr wrap="square" rtlCol="0">
            <a:spAutoFit/>
          </a:bodyPr>
          <a:lstStyle/>
          <a:p>
            <a:r>
              <a:rPr lang="en-US" sz="2000" dirty="0"/>
              <a:t>conclude</a:t>
            </a:r>
            <a:endParaRPr lang="en-US" sz="2800" dirty="0"/>
          </a:p>
        </p:txBody>
      </p:sp>
      <p:sp>
        <p:nvSpPr>
          <p:cNvPr id="28" name="TextBox 27"/>
          <p:cNvSpPr txBox="1"/>
          <p:nvPr/>
        </p:nvSpPr>
        <p:spPr>
          <a:xfrm>
            <a:off x="606822" y="4722691"/>
            <a:ext cx="2148101" cy="461665"/>
          </a:xfrm>
          <a:prstGeom prst="rect">
            <a:avLst/>
          </a:prstGeom>
          <a:noFill/>
          <a:ln>
            <a:noFill/>
          </a:ln>
        </p:spPr>
        <p:txBody>
          <a:bodyPr wrap="square" rtlCol="0">
            <a:spAutoFit/>
          </a:bodyPr>
          <a:lstStyle/>
          <a:p>
            <a:r>
              <a:rPr lang="en-US" sz="2400" dirty="0"/>
              <a:t>&lt;40, “Bob”&gt;</a:t>
            </a:r>
          </a:p>
        </p:txBody>
      </p:sp>
      <p:sp>
        <p:nvSpPr>
          <p:cNvPr id="29" name="Rounded Rectangular Callout 28"/>
          <p:cNvSpPr/>
          <p:nvPr/>
        </p:nvSpPr>
        <p:spPr>
          <a:xfrm>
            <a:off x="4690601" y="3231856"/>
            <a:ext cx="971837" cy="453487"/>
          </a:xfrm>
          <a:prstGeom prst="wedgeRoundRectCallout">
            <a:avLst>
              <a:gd name="adj1" fmla="val -62052"/>
              <a:gd name="adj2" fmla="val 150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24237" y="5458197"/>
            <a:ext cx="7236261" cy="1257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31" name="Rounded Rectangular Callout 30"/>
          <p:cNvSpPr/>
          <p:nvPr/>
        </p:nvSpPr>
        <p:spPr>
          <a:xfrm>
            <a:off x="6463288" y="3860198"/>
            <a:ext cx="1397210" cy="453487"/>
          </a:xfrm>
          <a:prstGeom prst="wedgeRoundRectCallout">
            <a:avLst>
              <a:gd name="adj1" fmla="val -62299"/>
              <a:gd name="adj2" fmla="val 8029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ular Callout 31"/>
          <p:cNvSpPr/>
          <p:nvPr/>
        </p:nvSpPr>
        <p:spPr>
          <a:xfrm>
            <a:off x="8159955" y="4961037"/>
            <a:ext cx="904395" cy="1384154"/>
          </a:xfrm>
          <a:prstGeom prst="wedgeRoundRectCallout">
            <a:avLst>
              <a:gd name="adj1" fmla="val -86602"/>
              <a:gd name="adj2" fmla="val -231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ular Callout 61"/>
          <p:cNvSpPr/>
          <p:nvPr/>
        </p:nvSpPr>
        <p:spPr>
          <a:xfrm>
            <a:off x="6255804" y="5579248"/>
            <a:ext cx="1848644" cy="871345"/>
          </a:xfrm>
          <a:prstGeom prst="wedgeRoundRectCallout">
            <a:avLst>
              <a:gd name="adj1" fmla="val 68733"/>
              <a:gd name="adj2" fmla="val -2680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367249" y="5778727"/>
            <a:ext cx="2148101" cy="461665"/>
          </a:xfrm>
          <a:prstGeom prst="rect">
            <a:avLst/>
          </a:prstGeom>
          <a:noFill/>
          <a:ln>
            <a:noFill/>
          </a:ln>
        </p:spPr>
        <p:txBody>
          <a:bodyPr wrap="square" rtlCol="0">
            <a:spAutoFit/>
          </a:bodyPr>
          <a:lstStyle/>
          <a:p>
            <a:r>
              <a:rPr lang="en-US" sz="2400" dirty="0"/>
              <a:t>&lt;40, “Bob”&gt;</a:t>
            </a:r>
          </a:p>
        </p:txBody>
      </p:sp>
      <p:pic>
        <p:nvPicPr>
          <p:cNvPr id="80" name="Picture 79" descr="Green tick - simple by Kliponius - A simple green tic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4019" y="5946943"/>
            <a:ext cx="1468505" cy="819531"/>
          </a:xfrm>
          <a:prstGeom prst="rect">
            <a:avLst/>
          </a:prstGeom>
        </p:spPr>
      </p:pic>
      <p:sp>
        <p:nvSpPr>
          <p:cNvPr id="3" name="Slide Number Placeholder 2"/>
          <p:cNvSpPr>
            <a:spLocks noGrp="1"/>
          </p:cNvSpPr>
          <p:nvPr>
            <p:ph type="sldNum" sz="quarter" idx="12"/>
          </p:nvPr>
        </p:nvSpPr>
        <p:spPr>
          <a:xfrm>
            <a:off x="6457950" y="6356351"/>
            <a:ext cx="2057400" cy="365125"/>
          </a:xfrm>
        </p:spPr>
        <p:txBody>
          <a:bodyPr/>
          <a:lstStyle/>
          <a:p>
            <a:fld id="{8F2FE59C-5939-41BF-9237-0FEF56641161}" type="slidenum">
              <a:rPr lang="en-US" smtClean="0"/>
              <a:pPr/>
              <a:t>6</a:t>
            </a:fld>
            <a:endParaRPr lang="en-US" dirty="0"/>
          </a:p>
        </p:txBody>
      </p:sp>
    </p:spTree>
    <p:extLst>
      <p:ext uri="{BB962C8B-B14F-4D97-AF65-F5344CB8AC3E}">
        <p14:creationId xmlns:p14="http://schemas.microsoft.com/office/powerpoint/2010/main" val="29616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21719"/>
          </a:xfrm>
        </p:spPr>
        <p:txBody>
          <a:bodyPr>
            <a:normAutofit/>
          </a:bodyPr>
          <a:lstStyle/>
          <a:p>
            <a:r>
              <a:rPr lang="en-US" altLang="zh-CN" sz="4000" dirty="0"/>
              <a:t>The system is vulnerable!</a:t>
            </a:r>
            <a:endParaRPr lang="en-US" sz="4000" dirty="0"/>
          </a:p>
        </p:txBody>
      </p:sp>
      <p:sp>
        <p:nvSpPr>
          <p:cNvPr id="5" name="TextBox 4"/>
          <p:cNvSpPr txBox="1"/>
          <p:nvPr/>
        </p:nvSpPr>
        <p:spPr>
          <a:xfrm>
            <a:off x="3673495" y="2132127"/>
            <a:ext cx="1597494" cy="954107"/>
          </a:xfrm>
          <a:prstGeom prst="rect">
            <a:avLst/>
          </a:prstGeom>
          <a:noFill/>
          <a:ln>
            <a:noFill/>
          </a:ln>
        </p:spPr>
        <p:txBody>
          <a:bodyPr wrap="square" rtlCol="0">
            <a:spAutoFit/>
          </a:bodyPr>
          <a:lstStyle/>
          <a:p>
            <a:r>
              <a:rPr lang="en-US" sz="2800" dirty="0"/>
              <a:t>Alice.com</a:t>
            </a:r>
          </a:p>
          <a:p>
            <a:pPr algn="ctr"/>
            <a:r>
              <a:rPr lang="en-US" sz="2800" dirty="0"/>
              <a:t>(10)</a:t>
            </a:r>
          </a:p>
        </p:txBody>
      </p:sp>
      <p:sp>
        <p:nvSpPr>
          <p:cNvPr id="6" name="TextBox 5"/>
          <p:cNvSpPr txBox="1"/>
          <p:nvPr/>
        </p:nvSpPr>
        <p:spPr>
          <a:xfrm>
            <a:off x="5561769" y="2235607"/>
            <a:ext cx="1483007" cy="954107"/>
          </a:xfrm>
          <a:prstGeom prst="rect">
            <a:avLst/>
          </a:prstGeom>
          <a:noFill/>
          <a:ln>
            <a:noFill/>
          </a:ln>
        </p:spPr>
        <p:txBody>
          <a:bodyPr wrap="square" rtlCol="0">
            <a:spAutoFit/>
          </a:bodyPr>
          <a:lstStyle/>
          <a:p>
            <a:r>
              <a:rPr lang="en-US" sz="2800" dirty="0"/>
              <a:t>Bob.com</a:t>
            </a:r>
          </a:p>
          <a:p>
            <a:pPr algn="ctr"/>
            <a:r>
              <a:rPr lang="en-US" sz="2800" dirty="0"/>
              <a:t>(40)</a:t>
            </a:r>
          </a:p>
        </p:txBody>
      </p:sp>
      <p:sp>
        <p:nvSpPr>
          <p:cNvPr id="7" name="TextBox 6"/>
          <p:cNvSpPr txBox="1"/>
          <p:nvPr/>
        </p:nvSpPr>
        <p:spPr>
          <a:xfrm>
            <a:off x="6985294" y="2189213"/>
            <a:ext cx="1929473" cy="954107"/>
          </a:xfrm>
          <a:prstGeom prst="rect">
            <a:avLst/>
          </a:prstGeom>
          <a:noFill/>
          <a:ln>
            <a:noFill/>
          </a:ln>
        </p:spPr>
        <p:txBody>
          <a:bodyPr wrap="square" rtlCol="0">
            <a:spAutoFit/>
          </a:bodyPr>
          <a:lstStyle/>
          <a:p>
            <a:r>
              <a:rPr lang="en-US" sz="2800" dirty="0"/>
              <a:t>Charlie.com </a:t>
            </a:r>
          </a:p>
          <a:p>
            <a:pPr algn="ctr"/>
            <a:r>
              <a:rPr lang="en-US" sz="2800" dirty="0"/>
              <a:t>(5)</a:t>
            </a:r>
          </a:p>
        </p:txBody>
      </p:sp>
      <p:cxnSp>
        <p:nvCxnSpPr>
          <p:cNvPr id="8" name="Straight Arrow Connector 7"/>
          <p:cNvCxnSpPr/>
          <p:nvPr/>
        </p:nvCxnSpPr>
        <p:spPr>
          <a:xfrm>
            <a:off x="643051" y="3268881"/>
            <a:ext cx="3907503" cy="1871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41510" y="3685343"/>
            <a:ext cx="3909044" cy="60302"/>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63892" y="3336673"/>
            <a:ext cx="2656124" cy="461665"/>
          </a:xfrm>
          <a:prstGeom prst="rect">
            <a:avLst/>
          </a:prstGeom>
          <a:noFill/>
          <a:ln>
            <a:noFill/>
          </a:ln>
        </p:spPr>
        <p:txBody>
          <a:bodyPr wrap="square" rtlCol="0">
            <a:spAutoFit/>
          </a:bodyPr>
          <a:lstStyle/>
          <a:p>
            <a:r>
              <a:rPr lang="en-US" sz="2400" dirty="0"/>
              <a:t>&lt;10, “Alice”&gt;</a:t>
            </a:r>
          </a:p>
        </p:txBody>
      </p:sp>
      <p:cxnSp>
        <p:nvCxnSpPr>
          <p:cNvPr id="11" name="Straight Connector 10"/>
          <p:cNvCxnSpPr/>
          <p:nvPr/>
        </p:nvCxnSpPr>
        <p:spPr>
          <a:xfrm>
            <a:off x="4552745" y="3166412"/>
            <a:ext cx="48726" cy="2294547"/>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70740" y="3285220"/>
            <a:ext cx="7460" cy="217573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869742" y="3202904"/>
            <a:ext cx="0" cy="238566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54904" y="2339658"/>
            <a:ext cx="1952088" cy="523220"/>
          </a:xfrm>
          <a:prstGeom prst="rect">
            <a:avLst/>
          </a:prstGeom>
          <a:noFill/>
          <a:ln>
            <a:noFill/>
          </a:ln>
        </p:spPr>
        <p:txBody>
          <a:bodyPr wrap="square" rtlCol="0">
            <a:spAutoFit/>
          </a:bodyPr>
          <a:lstStyle/>
          <a:p>
            <a:r>
              <a:rPr lang="en-US" sz="2800" dirty="0"/>
              <a:t>client</a:t>
            </a:r>
          </a:p>
        </p:txBody>
      </p:sp>
      <p:cxnSp>
        <p:nvCxnSpPr>
          <p:cNvPr id="15" name="Straight Connector 14"/>
          <p:cNvCxnSpPr/>
          <p:nvPr/>
        </p:nvCxnSpPr>
        <p:spPr>
          <a:xfrm>
            <a:off x="616776" y="2862878"/>
            <a:ext cx="7460" cy="2801972"/>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30339" y="2868489"/>
            <a:ext cx="3351683" cy="461665"/>
          </a:xfrm>
          <a:prstGeom prst="rect">
            <a:avLst/>
          </a:prstGeom>
          <a:noFill/>
          <a:ln>
            <a:noFill/>
          </a:ln>
        </p:spPr>
        <p:txBody>
          <a:bodyPr wrap="square" rtlCol="0">
            <a:spAutoFit/>
          </a:bodyPr>
          <a:lstStyle/>
          <a:p>
            <a:r>
              <a:rPr lang="en-US" sz="2400" dirty="0"/>
              <a:t>&lt;arbitrary, “nobody”</a:t>
            </a:r>
            <a:r>
              <a:rPr lang="en-US" sz="2400" dirty="0">
                <a:sym typeface="Symbol" panose="05050102010706020507" pitchFamily="18" charset="2"/>
              </a:rPr>
              <a:t>&gt;</a:t>
            </a:r>
            <a:r>
              <a:rPr lang="en-US" sz="2400" dirty="0"/>
              <a:t> </a:t>
            </a:r>
          </a:p>
        </p:txBody>
      </p:sp>
      <p:cxnSp>
        <p:nvCxnSpPr>
          <p:cNvPr id="21" name="Straight Arrow Connector 20"/>
          <p:cNvCxnSpPr/>
          <p:nvPr/>
        </p:nvCxnSpPr>
        <p:spPr>
          <a:xfrm>
            <a:off x="643672" y="4466249"/>
            <a:ext cx="7197875" cy="21126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768181" y="3166411"/>
            <a:ext cx="984383" cy="523220"/>
          </a:xfrm>
          <a:prstGeom prst="rect">
            <a:avLst/>
          </a:prstGeom>
          <a:noFill/>
          <a:ln>
            <a:noFill/>
          </a:ln>
        </p:spPr>
        <p:txBody>
          <a:bodyPr wrap="square" rtlCol="0">
            <a:spAutoFit/>
          </a:bodyPr>
          <a:lstStyle/>
          <a:p>
            <a:r>
              <a:rPr lang="en-US" sz="2800" dirty="0"/>
              <a:t>grab</a:t>
            </a:r>
          </a:p>
        </p:txBody>
      </p:sp>
      <p:sp>
        <p:nvSpPr>
          <p:cNvPr id="25" name="TextBox 24"/>
          <p:cNvSpPr txBox="1"/>
          <p:nvPr/>
        </p:nvSpPr>
        <p:spPr>
          <a:xfrm>
            <a:off x="8123492" y="4452466"/>
            <a:ext cx="969053" cy="523220"/>
          </a:xfrm>
          <a:prstGeom prst="rect">
            <a:avLst/>
          </a:prstGeom>
          <a:noFill/>
          <a:ln>
            <a:noFill/>
          </a:ln>
        </p:spPr>
        <p:txBody>
          <a:bodyPr wrap="square" rtlCol="0">
            <a:spAutoFit/>
          </a:bodyPr>
          <a:lstStyle/>
          <a:p>
            <a:r>
              <a:rPr lang="en-US" sz="2800" dirty="0"/>
              <a:t>finish</a:t>
            </a:r>
          </a:p>
        </p:txBody>
      </p:sp>
      <p:sp>
        <p:nvSpPr>
          <p:cNvPr id="26" name="Right Arrow 25"/>
          <p:cNvSpPr/>
          <p:nvPr/>
        </p:nvSpPr>
        <p:spPr>
          <a:xfrm rot="4027161">
            <a:off x="8391737" y="4962892"/>
            <a:ext cx="533400" cy="345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8085644" y="5260197"/>
            <a:ext cx="1126016" cy="400110"/>
          </a:xfrm>
          <a:prstGeom prst="rect">
            <a:avLst/>
          </a:prstGeom>
          <a:noFill/>
          <a:ln>
            <a:noFill/>
          </a:ln>
        </p:spPr>
        <p:txBody>
          <a:bodyPr wrap="square" rtlCol="0">
            <a:spAutoFit/>
          </a:bodyPr>
          <a:lstStyle/>
          <a:p>
            <a:r>
              <a:rPr lang="en-US" sz="2000" dirty="0"/>
              <a:t>conclude</a:t>
            </a:r>
            <a:endParaRPr lang="en-US" sz="2800" dirty="0"/>
          </a:p>
        </p:txBody>
      </p:sp>
      <p:sp>
        <p:nvSpPr>
          <p:cNvPr id="29" name="Rounded Rectangular Callout 28"/>
          <p:cNvSpPr/>
          <p:nvPr/>
        </p:nvSpPr>
        <p:spPr>
          <a:xfrm>
            <a:off x="4690601" y="3231856"/>
            <a:ext cx="971837" cy="453487"/>
          </a:xfrm>
          <a:prstGeom prst="wedgeRoundRectCallout">
            <a:avLst>
              <a:gd name="adj1" fmla="val -62052"/>
              <a:gd name="adj2" fmla="val 150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24237" y="4860324"/>
            <a:ext cx="7236261" cy="1257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32" name="Rounded Rectangular Callout 31"/>
          <p:cNvSpPr/>
          <p:nvPr/>
        </p:nvSpPr>
        <p:spPr>
          <a:xfrm>
            <a:off x="8159955" y="4363164"/>
            <a:ext cx="904395" cy="1384154"/>
          </a:xfrm>
          <a:prstGeom prst="wedgeRoundRectCallout">
            <a:avLst>
              <a:gd name="adj1" fmla="val -86602"/>
              <a:gd name="adj2" fmla="val -231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ular Callout 61"/>
          <p:cNvSpPr/>
          <p:nvPr/>
        </p:nvSpPr>
        <p:spPr>
          <a:xfrm>
            <a:off x="6255804" y="4981375"/>
            <a:ext cx="1848644" cy="871345"/>
          </a:xfrm>
          <a:prstGeom prst="wedgeRoundRectCallout">
            <a:avLst>
              <a:gd name="adj1" fmla="val 68733"/>
              <a:gd name="adj2" fmla="val -2680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y 78"/>
          <p:cNvSpPr/>
          <p:nvPr/>
        </p:nvSpPr>
        <p:spPr>
          <a:xfrm>
            <a:off x="6230717" y="5522279"/>
            <a:ext cx="1756300" cy="6330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41510" y="4064248"/>
            <a:ext cx="1867228" cy="461665"/>
          </a:xfrm>
          <a:prstGeom prst="rect">
            <a:avLst/>
          </a:prstGeom>
          <a:noFill/>
          <a:ln>
            <a:noFill/>
          </a:ln>
        </p:spPr>
        <p:txBody>
          <a:bodyPr wrap="square" rtlCol="0">
            <a:spAutoFit/>
          </a:bodyPr>
          <a:lstStyle/>
          <a:p>
            <a:r>
              <a:rPr lang="en-US" sz="2400" dirty="0"/>
              <a:t>&lt;10, “Alice”&gt;</a:t>
            </a:r>
          </a:p>
        </p:txBody>
      </p:sp>
      <p:sp>
        <p:nvSpPr>
          <p:cNvPr id="35" name="TextBox 34"/>
          <p:cNvSpPr txBox="1"/>
          <p:nvPr/>
        </p:nvSpPr>
        <p:spPr>
          <a:xfrm>
            <a:off x="6258912" y="5187160"/>
            <a:ext cx="1867228" cy="461665"/>
          </a:xfrm>
          <a:prstGeom prst="rect">
            <a:avLst/>
          </a:prstGeom>
          <a:noFill/>
          <a:ln>
            <a:noFill/>
          </a:ln>
        </p:spPr>
        <p:txBody>
          <a:bodyPr wrap="square" rtlCol="0">
            <a:spAutoFit/>
          </a:bodyPr>
          <a:lstStyle/>
          <a:p>
            <a:r>
              <a:rPr lang="en-US" sz="2400" dirty="0"/>
              <a:t>&lt;10, “Alice”&gt;</a:t>
            </a:r>
          </a:p>
        </p:txBody>
      </p:sp>
      <p:sp>
        <p:nvSpPr>
          <p:cNvPr id="3" name="Slide Number Placeholder 2"/>
          <p:cNvSpPr>
            <a:spLocks noGrp="1"/>
          </p:cNvSpPr>
          <p:nvPr>
            <p:ph type="sldNum" sz="quarter" idx="12"/>
          </p:nvPr>
        </p:nvSpPr>
        <p:spPr>
          <a:xfrm>
            <a:off x="6457950" y="6356351"/>
            <a:ext cx="2057400" cy="365125"/>
          </a:xfrm>
        </p:spPr>
        <p:txBody>
          <a:bodyPr/>
          <a:lstStyle/>
          <a:p>
            <a:fld id="{8F2FE59C-5939-41BF-9237-0FEF56641161}" type="slidenum">
              <a:rPr lang="en-US" smtClean="0"/>
              <a:pPr/>
              <a:t>7</a:t>
            </a:fld>
            <a:endParaRPr lang="en-US" dirty="0"/>
          </a:p>
        </p:txBody>
      </p:sp>
    </p:spTree>
    <p:extLst>
      <p:ext uri="{BB962C8B-B14F-4D97-AF65-F5344CB8AC3E}">
        <p14:creationId xmlns:p14="http://schemas.microsoft.com/office/powerpoint/2010/main" val="16935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6409"/>
          </a:xfrm>
        </p:spPr>
        <p:txBody>
          <a:bodyPr/>
          <a:lstStyle/>
          <a:p>
            <a:r>
              <a:rPr lang="en-US" altLang="zh-CN" dirty="0"/>
              <a:t>How SVX works</a:t>
            </a:r>
            <a:endParaRPr lang="en-US" dirty="0"/>
          </a:p>
        </p:txBody>
      </p:sp>
      <p:sp>
        <p:nvSpPr>
          <p:cNvPr id="4" name="Slide Number Placeholder 3"/>
          <p:cNvSpPr>
            <a:spLocks noGrp="1"/>
          </p:cNvSpPr>
          <p:nvPr>
            <p:ph type="sldNum" sz="quarter" idx="12"/>
          </p:nvPr>
        </p:nvSpPr>
        <p:spPr>
          <a:xfrm>
            <a:off x="6457950" y="6356351"/>
            <a:ext cx="2057400" cy="365125"/>
          </a:xfrm>
        </p:spPr>
        <p:txBody>
          <a:bodyPr/>
          <a:lstStyle/>
          <a:p>
            <a:fld id="{8F2FE59C-5939-41BF-9237-0FEF56641161}"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0" y="2960517"/>
            <a:ext cx="9144000" cy="3520196"/>
          </a:xfrm>
          <a:prstGeom prst="rect">
            <a:avLst/>
          </a:prstGeom>
        </p:spPr>
      </p:pic>
      <p:sp>
        <p:nvSpPr>
          <p:cNvPr id="7" name="Content Placeholder 2"/>
          <p:cNvSpPr>
            <a:spLocks noGrp="1"/>
          </p:cNvSpPr>
          <p:nvPr>
            <p:ph idx="1"/>
          </p:nvPr>
        </p:nvSpPr>
        <p:spPr>
          <a:xfrm>
            <a:off x="529796" y="1343711"/>
            <a:ext cx="7886700" cy="1646623"/>
          </a:xfrm>
        </p:spPr>
        <p:txBody>
          <a:bodyPr>
            <a:normAutofit fontScale="77500" lnSpcReduction="20000"/>
          </a:bodyPr>
          <a:lstStyle/>
          <a:p>
            <a:pPr>
              <a:lnSpc>
                <a:spcPct val="120000"/>
              </a:lnSpc>
            </a:pPr>
            <a:r>
              <a:rPr lang="en-US" dirty="0"/>
              <a:t>Attach a field, namely </a:t>
            </a:r>
            <a:r>
              <a:rPr lang="en-US" i="1" dirty="0"/>
              <a:t>SymT (Symbolic Transaction) </a:t>
            </a:r>
            <a:r>
              <a:rPr lang="en-US" dirty="0"/>
              <a:t>onto every message.</a:t>
            </a:r>
          </a:p>
          <a:p>
            <a:pPr>
              <a:lnSpc>
                <a:spcPct val="120000"/>
              </a:lnSpc>
            </a:pPr>
            <a:r>
              <a:rPr lang="en-US" dirty="0"/>
              <a:t>#grab, #compare and #finish are the hash values of the executed code of these methods.</a:t>
            </a:r>
          </a:p>
        </p:txBody>
      </p:sp>
    </p:spTree>
    <p:extLst>
      <p:ext uri="{BB962C8B-B14F-4D97-AF65-F5344CB8AC3E}">
        <p14:creationId xmlns:p14="http://schemas.microsoft.com/office/powerpoint/2010/main" val="157429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9339"/>
          </a:xfrm>
        </p:spPr>
        <p:txBody>
          <a:bodyPr/>
          <a:lstStyle/>
          <a:p>
            <a:r>
              <a:rPr lang="en-US" dirty="0"/>
              <a:t>Verifying an execution</a:t>
            </a:r>
          </a:p>
        </p:txBody>
      </p:sp>
      <p:sp>
        <p:nvSpPr>
          <p:cNvPr id="3" name="Content Placeholder 2"/>
          <p:cNvSpPr>
            <a:spLocks noGrp="1"/>
          </p:cNvSpPr>
          <p:nvPr>
            <p:ph idx="1"/>
          </p:nvPr>
        </p:nvSpPr>
        <p:spPr>
          <a:xfrm>
            <a:off x="628650" y="1297459"/>
            <a:ext cx="8379426" cy="4879504"/>
          </a:xfrm>
        </p:spPr>
        <p:txBody>
          <a:bodyPr/>
          <a:lstStyle/>
          <a:p>
            <a:r>
              <a:rPr lang="en-US" dirty="0"/>
              <a:t>Method conclude() calls a program verifier to prove:    </a:t>
            </a:r>
            <a:br>
              <a:rPr lang="en-US" dirty="0"/>
            </a:br>
            <a:r>
              <a:rPr lang="en-US" dirty="0"/>
              <a:t> </a:t>
            </a:r>
            <a:r>
              <a:rPr lang="en-US" dirty="0">
                <a:solidFill>
                  <a:srgbClr val="0070C0"/>
                </a:solidFill>
              </a:rPr>
              <a:t>The final SymT </a:t>
            </a:r>
            <a:r>
              <a:rPr lang="en-US" dirty="0">
                <a:solidFill>
                  <a:srgbClr val="0070C0"/>
                </a:solidFill>
                <a:sym typeface="Wingdings" panose="05000000000000000000" pitchFamily="2" charset="2"/>
              </a:rPr>
              <a:t> </a:t>
            </a:r>
            <a:r>
              <a:rPr lang="en-US" dirty="0">
                <a:solidFill>
                  <a:srgbClr val="0070C0"/>
                </a:solidFill>
                <a:sym typeface="Symbol" panose="05050102010706020507" pitchFamily="18" charset="2"/>
              </a:rPr>
              <a:t> </a:t>
            </a:r>
          </a:p>
          <a:p>
            <a:pPr lvl="1"/>
            <a:r>
              <a:rPr lang="en-US" dirty="0"/>
              <a:t>Charlie.com:#finish(Bob.com::#compare(Alice.com::#grab())) </a:t>
            </a:r>
            <a:r>
              <a:rPr lang="en-US" dirty="0">
                <a:sym typeface="Wingdings" panose="05000000000000000000" pitchFamily="2" charset="2"/>
              </a:rPr>
              <a:t> </a:t>
            </a:r>
            <a:r>
              <a:rPr lang="en-US" dirty="0">
                <a:sym typeface="Symbol" panose="05050102010706020507" pitchFamily="18" charset="2"/>
              </a:rPr>
              <a:t> , the execution is accepted.  </a:t>
            </a:r>
          </a:p>
          <a:p>
            <a:pPr lvl="1"/>
            <a:r>
              <a:rPr lang="en-US" dirty="0"/>
              <a:t>Charlie.com:#finish(Alice.com::#grab())</a:t>
            </a:r>
            <a:r>
              <a:rPr lang="en-US" dirty="0">
                <a:sym typeface="Wingdings" panose="05000000000000000000" pitchFamily="2" charset="2"/>
              </a:rPr>
              <a:t>  </a:t>
            </a:r>
            <a:r>
              <a:rPr lang="en-US" dirty="0">
                <a:sym typeface="Symbol" panose="05050102010706020507" pitchFamily="18" charset="2"/>
              </a:rPr>
              <a:t>, the execution is rejected.</a:t>
            </a:r>
          </a:p>
          <a:p>
            <a:endParaRPr lang="en-US" dirty="0">
              <a:sym typeface="Symbol" panose="05050102010706020507" pitchFamily="18" charset="2"/>
            </a:endParaRPr>
          </a:p>
          <a:p>
            <a:r>
              <a:rPr lang="en-US" dirty="0">
                <a:sym typeface="Symbol" panose="05050102010706020507" pitchFamily="18" charset="2"/>
              </a:rPr>
              <a:t>Note that the program verification is symbolic (only about code). The concrete values are ignored.</a:t>
            </a:r>
          </a:p>
          <a:p>
            <a:pPr lvl="1"/>
            <a:r>
              <a:rPr lang="en-US" dirty="0">
                <a:sym typeface="Symbol" panose="05050102010706020507" pitchFamily="18" charset="2"/>
              </a:rPr>
              <a:t>A middle ground between offline symbolic verification and runtime concrete checking. </a:t>
            </a:r>
            <a:endParaRPr lang="en-US" dirty="0"/>
          </a:p>
        </p:txBody>
      </p:sp>
      <p:pic>
        <p:nvPicPr>
          <p:cNvPr id="4" name="Picture 3" descr="Green tick - simple by Kliponius - A simple green tic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860" y="2369871"/>
            <a:ext cx="722155" cy="403014"/>
          </a:xfrm>
          <a:prstGeom prst="rect">
            <a:avLst/>
          </a:prstGeom>
        </p:spPr>
      </p:pic>
      <p:sp>
        <p:nvSpPr>
          <p:cNvPr id="5" name="Multiply 4"/>
          <p:cNvSpPr/>
          <p:nvPr/>
        </p:nvSpPr>
        <p:spPr>
          <a:xfrm>
            <a:off x="2649081" y="3162858"/>
            <a:ext cx="1149274" cy="52373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68158" y="2949068"/>
            <a:ext cx="42581" cy="164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9</a:t>
            </a:fld>
            <a:endParaRPr lang="en-US" dirty="0"/>
          </a:p>
        </p:txBody>
      </p:sp>
    </p:spTree>
    <p:extLst>
      <p:ext uri="{BB962C8B-B14F-4D97-AF65-F5344CB8AC3E}">
        <p14:creationId xmlns:p14="http://schemas.microsoft.com/office/powerpoint/2010/main" val="307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2717</TotalTime>
  <Words>2707</Words>
  <Application>Microsoft Office PowerPoint</Application>
  <PresentationFormat>On-screen Show (4:3)</PresentationFormat>
  <Paragraphs>357</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vt:lpstr>
      <vt:lpstr>Calibri Light</vt:lpstr>
      <vt:lpstr>Symbol</vt:lpstr>
      <vt:lpstr>Wingdings</vt:lpstr>
      <vt:lpstr>Office Theme</vt:lpstr>
      <vt:lpstr>Self-Verifying Execution</vt:lpstr>
      <vt:lpstr>Motivation</vt:lpstr>
      <vt:lpstr>Hurdles of traditional verification approaches</vt:lpstr>
      <vt:lpstr>Basic idea of self-verifying execution</vt:lpstr>
      <vt:lpstr>Example: comparing integer constants among three websites</vt:lpstr>
      <vt:lpstr>The expected protocol flow</vt:lpstr>
      <vt:lpstr>The system is vulnerable!</vt:lpstr>
      <vt:lpstr>How SVX works</vt:lpstr>
      <vt:lpstr>Verifying an execution</vt:lpstr>
      <vt:lpstr>The library we provide</vt:lpstr>
      <vt:lpstr>RecordMe() for SymT construction</vt:lpstr>
      <vt:lpstr>Certify(): to verify SymT against </vt:lpstr>
      <vt:lpstr>SVX lowers burdens for programmers</vt:lpstr>
      <vt:lpstr>Focused project: SVAuth</vt:lpstr>
      <vt:lpstr>Overview of the SVAuth project</vt:lpstr>
      <vt:lpstr>Architecture of SVAuth</vt:lpstr>
      <vt:lpstr>SVAuth’s class hierarchy</vt:lpstr>
      <vt:lpstr>Summary</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Verifying Execution</dc:title>
  <dc:creator>Shuo Chen (MSR)</dc:creator>
  <cp:lastModifiedBy>Shuo Chen (MSR)</cp:lastModifiedBy>
  <cp:revision>154</cp:revision>
  <dcterms:created xsi:type="dcterms:W3CDTF">2016-03-01T22:28:20Z</dcterms:created>
  <dcterms:modified xsi:type="dcterms:W3CDTF">2016-11-03T21:58:02Z</dcterms:modified>
</cp:coreProperties>
</file>