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2" r:id="rId3"/>
    <p:sldId id="267" r:id="rId4"/>
    <p:sldId id="269" r:id="rId5"/>
    <p:sldId id="270" r:id="rId6"/>
    <p:sldId id="268" r:id="rId7"/>
    <p:sldId id="271" r:id="rId8"/>
    <p:sldId id="273" r:id="rId9"/>
    <p:sldId id="274" r:id="rId10"/>
    <p:sldId id="275" r:id="rId11"/>
    <p:sldId id="260" r:id="rId12"/>
    <p:sldId id="261" r:id="rId13"/>
    <p:sldId id="262" r:id="rId14"/>
    <p:sldId id="263" r:id="rId15"/>
    <p:sldId id="265" r:id="rId16"/>
    <p:sldId id="287" r:id="rId17"/>
    <p:sldId id="279" r:id="rId18"/>
    <p:sldId id="277" r:id="rId19"/>
    <p:sldId id="284" r:id="rId20"/>
    <p:sldId id="280" r:id="rId21"/>
    <p:sldId id="286" r:id="rId22"/>
    <p:sldId id="285" r:id="rId23"/>
    <p:sldId id="281" r:id="rId24"/>
    <p:sldId id="288" r:id="rId25"/>
    <p:sldId id="266" r:id="rId26"/>
    <p:sldId id="290" r:id="rId27"/>
    <p:sldId id="282" r:id="rId28"/>
    <p:sldId id="289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36" autoAdjust="0"/>
  </p:normalViewPr>
  <p:slideViewPr>
    <p:cSldViewPr snapToGrid="0">
      <p:cViewPr varScale="1">
        <p:scale>
          <a:sx n="88" d="100"/>
          <a:sy n="88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0B064-E7A9-4A7C-B470-2AF34505AB89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503CA-8E0E-4C00-9043-FA18D4A6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5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Allow user to</a:t>
            </a:r>
            <a:r>
              <a:rPr lang="en-US" baseline="0" dirty="0"/>
              <a:t> log in to one web site using an account on a different web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makes this complicated: browsers maintain separate cookies for each site.  (In general, needed so one site can’t impersonate the user to other sites.)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Alice wants to log in to Airbnb using Facebook.  First gets Airbnb session cookie but is not logged in (may not be completely accurate, but a good way to think about it for our purposes).  Redirect to Facebook, get a session cookie there, log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Somehow, Facebook is going to convince Airbnb that this browser represents Alice.  And now Alice can manage the Airbnb bookings associated with facebook.com/</a:t>
            </a:r>
            <a:r>
              <a:rPr lang="en-US" baseline="0" dirty="0" err="1"/>
              <a:t>alice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What’s the most basic security property this system should have?  Login safety.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03CA-8E0E-4C00-9043-FA18D4A614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49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haven’t looked into how far people have</a:t>
            </a:r>
            <a:r>
              <a:rPr lang="en-US" baseline="0" dirty="0"/>
              <a:t> pushed the envelope in terms of verifying entire implementations.  Anyone know of related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03CA-8E0E-4C00-9043-FA18D4A614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71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marks </a:t>
            </a:r>
            <a:r>
              <a:rPr lang="en-US" i="1" baseline="0" dirty="0"/>
              <a:t>critical methods </a:t>
            </a:r>
            <a:r>
              <a:rPr lang="en-US" baseline="0" dirty="0"/>
              <a:t>containing key security checks.  Each has input and output </a:t>
            </a:r>
            <a:r>
              <a:rPr lang="en-US" i="1" baseline="0" dirty="0"/>
              <a:t>SVX</a:t>
            </a:r>
            <a:r>
              <a:rPr lang="en-US" baseline="0" dirty="0"/>
              <a:t> </a:t>
            </a:r>
            <a:r>
              <a:rPr lang="en-US" i="1" baseline="0" dirty="0"/>
              <a:t>message(s).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baseline="0" dirty="0"/>
              <a:t>Transfer</a:t>
            </a:r>
            <a:r>
              <a:rPr lang="en-US" baseline="0" dirty="0"/>
              <a:t>: Developer specifies whether the received message had a verified signature; if so, from whom.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03CA-8E0E-4C00-9043-FA18D4A614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26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used the rather weak login safety property</a:t>
            </a:r>
            <a:r>
              <a:rPr lang="en-US" baseline="0" dirty="0"/>
              <a:t> shown, we could prove it just on the basis of the Declare in </a:t>
            </a:r>
            <a:r>
              <a:rPr lang="en-US" baseline="0" dirty="0" err="1"/>
              <a:t>IdP.MakeResp</a:t>
            </a:r>
            <a:r>
              <a:rPr lang="en-US" baseline="0" dirty="0"/>
              <a:t>.  In fact, in a previous version of the project, we proved a property like this, and many of the protocols with login safety bugs failed the weaker property.  But obviously the assurance we really want is that </a:t>
            </a:r>
            <a:r>
              <a:rPr lang="en-US" i="1" baseline="0" dirty="0"/>
              <a:t>this</a:t>
            </a:r>
            <a:r>
              <a:rPr lang="en-US" baseline="0" dirty="0"/>
              <a:t> RP client signed in as 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03CA-8E0E-4C00-9043-FA18D4A614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70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may</a:t>
            </a:r>
            <a:r>
              <a:rPr lang="en-US" baseline="0" dirty="0"/>
              <a:t> reframe “declarable predicates” as “append-only lists” at some point.  Not considering that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03CA-8E0E-4C00-9043-FA18D4A614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24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Token schemes can be marked </a:t>
            </a:r>
            <a:r>
              <a:rPr lang="en-US" i="1" dirty="0"/>
              <a:t>secret</a:t>
            </a:r>
            <a:r>
              <a:rPr lang="en-US" dirty="0"/>
              <a:t> with an </a:t>
            </a:r>
            <a:r>
              <a:rPr lang="en-US" i="1" dirty="0"/>
              <a:t>original reader list</a:t>
            </a:r>
            <a:r>
              <a:rPr lang="en-US" dirty="0"/>
              <a:t> defined in terms of token parameters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(We have a way to throw out chan1</a:t>
            </a:r>
            <a:r>
              <a:rPr lang="en-US" baseline="0" dirty="0"/>
              <a:t> </a:t>
            </a:r>
            <a:r>
              <a:rPr lang="en-US" baseline="0" dirty="0" err="1"/>
              <a:t>actsFor</a:t>
            </a:r>
            <a:r>
              <a:rPr lang="en-US" baseline="0" dirty="0"/>
              <a:t> {idp1, </a:t>
            </a:r>
            <a:r>
              <a:rPr lang="en-US" baseline="0" dirty="0" err="1"/>
              <a:t>rp</a:t>
            </a:r>
            <a:r>
              <a:rPr lang="en-US" baseline="0" dirty="0"/>
              <a:t>} based on an assumption that they never send this type of message.  But it’s easy, and insightful, to write a login safety property that contains these possibilities.)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03CA-8E0E-4C00-9043-FA18D4A614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1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look for the</a:t>
            </a:r>
            <a:r>
              <a:rPr lang="en-US" baseline="0" dirty="0"/>
              <a:t> matching </a:t>
            </a:r>
            <a:r>
              <a:rPr lang="en-US" baseline="0" dirty="0" err="1"/>
              <a:t>AssumeBorne</a:t>
            </a:r>
            <a:r>
              <a:rPr lang="en-US" baseline="0" dirty="0"/>
              <a:t> and </a:t>
            </a:r>
            <a:r>
              <a:rPr lang="en-US" baseline="0" dirty="0" err="1"/>
              <a:t>AssumeValidSecret</a:t>
            </a:r>
            <a:r>
              <a:rPr lang="en-US" baseline="0" dirty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03CA-8E0E-4C00-9043-FA18D4A614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54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We’re looking at the request because it’s an example where we actually need to specify a local reader for the state in the message structure.  But the rest of the process is the same for the response, and in that case, we need the “</a:t>
            </a:r>
            <a:r>
              <a:rPr lang="en-US" sz="1200" dirty="0"/>
              <a:t>Declare(c</a:t>
            </a:r>
            <a:r>
              <a:rPr lang="en-US" sz="1200" baseline="-25000" dirty="0"/>
              <a:t>idp1</a:t>
            </a:r>
            <a:r>
              <a:rPr lang="en-US" sz="1200" dirty="0"/>
              <a:t> </a:t>
            </a:r>
            <a:r>
              <a:rPr lang="en-US" sz="1200" dirty="0" err="1"/>
              <a:t>actsFor</a:t>
            </a:r>
            <a:r>
              <a:rPr lang="en-US" sz="1200" dirty="0"/>
              <a:t> u)” and the local concrete </a:t>
            </a:r>
            <a:r>
              <a:rPr lang="en-US" sz="1200" dirty="0" err="1"/>
              <a:t>actsFor</a:t>
            </a:r>
            <a:r>
              <a:rPr lang="en-US" sz="1200" dirty="0"/>
              <a:t> DB (rather than just equality) to approve export of the signature (which is secret to {idp1, u, rp1}) to c</a:t>
            </a:r>
            <a:r>
              <a:rPr lang="en-US" sz="1200" baseline="-25000" dirty="0"/>
              <a:t>idp1</a:t>
            </a:r>
            <a:r>
              <a:rPr lang="en-US" sz="1200" dirty="0"/>
              <a:t>.  [TODO: make another slide for the response</a:t>
            </a:r>
            <a:r>
              <a:rPr lang="en-US" sz="1200" baseline="0" dirty="0"/>
              <a:t> if I had more time?</a:t>
            </a:r>
            <a:r>
              <a:rPr lang="en-US" sz="1200" dirty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03CA-8E0E-4C00-9043-FA18D4A614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5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03CA-8E0E-4C00-9043-FA18D4A614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2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03CA-8E0E-4C00-9043-FA18D4A614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1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03CA-8E0E-4C00-9043-FA18D4A614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6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03CA-8E0E-4C00-9043-FA18D4A614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73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03CA-8E0E-4C00-9043-FA18D4A614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5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03CA-8E0E-4C00-9043-FA18D4A614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9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fixing the last 2 items, one might argue it’s easy enough to get</a:t>
            </a:r>
            <a:r>
              <a:rPr lang="en-US" baseline="0" dirty="0"/>
              <a:t> the bugs out of each protocol by manual review.  Still, our verification approach will give us some insight into what makes an SSO protocol secure.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03CA-8E0E-4C00-9043-FA18D4A614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1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more detail than you’ll need to intuitively understand what </a:t>
            </a:r>
            <a:r>
              <a:rPr lang="en-US" dirty="0" err="1"/>
              <a:t>SVAuth</a:t>
            </a:r>
            <a:r>
              <a:rPr lang="en-US" dirty="0"/>
              <a:t> is doing, but it’s</a:t>
            </a:r>
            <a:r>
              <a:rPr lang="en-US" baseline="0" dirty="0"/>
              <a:t> needed to formulate a soundness property for </a:t>
            </a:r>
            <a:r>
              <a:rPr lang="en-US" baseline="0" dirty="0" err="1"/>
              <a:t>SVAuth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Agents: nondeterministic state transition systems (programs)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</a:t>
            </a:r>
            <a:r>
              <a:rPr lang="en-US" i="1" baseline="0" dirty="0"/>
              <a:t>client</a:t>
            </a:r>
            <a:r>
              <a:rPr lang="en-US" baseline="0" dirty="0"/>
              <a:t> agent can open a channel to a </a:t>
            </a:r>
            <a:r>
              <a:rPr lang="en-US" i="1" baseline="0" dirty="0"/>
              <a:t>server</a:t>
            </a:r>
            <a:r>
              <a:rPr lang="en-US" baseline="0" dirty="0"/>
              <a:t> agent, then they can send messages.  Only the server is authenticated.  (Models common usage of TLS.)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Values: reasonable set of primitive types and data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Assume we know the programs of </a:t>
            </a:r>
            <a:r>
              <a:rPr lang="en-US" baseline="0" dirty="0" err="1"/>
              <a:t>IdP</a:t>
            </a:r>
            <a:r>
              <a:rPr lang="en-US" baseline="0" dirty="0"/>
              <a:t> and RP.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Simplification: model a session as a single persistent channel rather than using cookies.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IdP</a:t>
            </a:r>
            <a:r>
              <a:rPr lang="en-US" baseline="0" dirty="0"/>
              <a:t> can </a:t>
            </a:r>
            <a:r>
              <a:rPr lang="en-US" i="1" baseline="0" dirty="0"/>
              <a:t>declare</a:t>
            </a:r>
            <a:r>
              <a:rPr lang="en-US" baseline="0" dirty="0"/>
              <a:t> that a channel represents an </a:t>
            </a:r>
            <a:r>
              <a:rPr lang="en-US" baseline="0" dirty="0" err="1"/>
              <a:t>IdP</a:t>
            </a:r>
            <a:r>
              <a:rPr lang="en-US" baseline="0" dirty="0"/>
              <a:t> user.  How it does so is out of scope, but assume it’s always right.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RP can </a:t>
            </a:r>
            <a:r>
              <a:rPr lang="en-US" i="1" baseline="0" dirty="0"/>
              <a:t>conclude</a:t>
            </a:r>
            <a:r>
              <a:rPr lang="en-US" baseline="0" dirty="0"/>
              <a:t> that a channel represents an RP user.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Need to model </a:t>
            </a:r>
            <a:r>
              <a:rPr lang="en-US" i="1" baseline="0" dirty="0"/>
              <a:t>tokens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03CA-8E0E-4C00-9043-FA18D4A614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6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0E6-B55A-463C-87F7-B5F35BB9C61F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B8C-482F-4E12-A876-C93C30E5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0E6-B55A-463C-87F7-B5F35BB9C61F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B8C-482F-4E12-A876-C93C30E5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5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0E6-B55A-463C-87F7-B5F35BB9C61F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B8C-482F-4E12-A876-C93C30E5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0E6-B55A-463C-87F7-B5F35BB9C61F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B8C-482F-4E12-A876-C93C30E5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0E6-B55A-463C-87F7-B5F35BB9C61F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B8C-482F-4E12-A876-C93C30E5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0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0E6-B55A-463C-87F7-B5F35BB9C61F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B8C-482F-4E12-A876-C93C30E5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0E6-B55A-463C-87F7-B5F35BB9C61F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B8C-482F-4E12-A876-C93C30E5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8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0E6-B55A-463C-87F7-B5F35BB9C61F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B8C-482F-4E12-A876-C93C30E5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0E6-B55A-463C-87F7-B5F35BB9C61F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B8C-482F-4E12-A876-C93C30E5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4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0E6-B55A-463C-87F7-B5F35BB9C61F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B8C-482F-4E12-A876-C93C30E5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7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0E6-B55A-463C-87F7-B5F35BB9C61F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B8C-482F-4E12-A876-C93C30E5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00E6-B55A-463C-87F7-B5F35BB9C61F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BB8C-482F-4E12-A876-C93C30E5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clipart.org/download/212730/Web-Browser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.ic.ac.uk/~maffeis/papers/jcs14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ownload/212730/Web-Browser.svg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c.ic.ac.uk/~maffeis/papers/jcs14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0317/svAut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SVAuth</a:t>
            </a:r>
            <a:r>
              <a:rPr lang="en-US" dirty="0"/>
              <a:t>: Runtime path verification of web-based single sign-on implementations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Internship final presentation, 2016-08-11</a:t>
            </a:r>
          </a:p>
          <a:p>
            <a:r>
              <a:rPr lang="EN-US" dirty="0"/>
              <a:t>Matt McCutchen</a:t>
            </a:r>
          </a:p>
          <a:p>
            <a:r>
              <a:rPr lang="EN-US" dirty="0"/>
              <a:t>(Joint work with Daniel Song, Shuo Chen and </a:t>
            </a:r>
            <a:r>
              <a:rPr lang="EN-US" dirty="0" err="1"/>
              <a:t>Shaz</a:t>
            </a:r>
            <a:r>
              <a:rPr lang="EN-US" dirty="0"/>
              <a:t> </a:t>
            </a:r>
            <a:r>
              <a:rPr lang="EN-US" dirty="0" err="1"/>
              <a:t>Qadeer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778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make it better in </a:t>
            </a:r>
            <a:r>
              <a:rPr lang="en-US" dirty="0" err="1"/>
              <a:t>SVAuth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protocols require different checks for subtle reasons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Verify all protocols against the same security properties</a:t>
            </a:r>
          </a:p>
          <a:p>
            <a:r>
              <a:rPr lang="en-US" dirty="0"/>
              <a:t>{SSO protocols} × {RP web application frameworks}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Move SSO logic to framework-independent </a:t>
            </a:r>
            <a:r>
              <a:rPr lang="en-US" i="1" dirty="0">
                <a:solidFill>
                  <a:srgbClr val="00B050"/>
                </a:solidFill>
              </a:rPr>
              <a:t>agent</a:t>
            </a:r>
            <a:r>
              <a:rPr lang="en-US" dirty="0">
                <a:solidFill>
                  <a:srgbClr val="00B050"/>
                </a:solidFill>
              </a:rPr>
              <a:t> server; trivial protocol to pass user ID back to per-framework </a:t>
            </a:r>
            <a:r>
              <a:rPr lang="en-US" i="1" dirty="0">
                <a:solidFill>
                  <a:srgbClr val="00B050"/>
                </a:solidFill>
              </a:rPr>
              <a:t>adapter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Similar to “identity as a service” (proxy </a:t>
            </a:r>
            <a:r>
              <a:rPr lang="en-US" dirty="0" err="1">
                <a:solidFill>
                  <a:srgbClr val="00B050"/>
                </a:solidFill>
              </a:rPr>
              <a:t>IdP</a:t>
            </a:r>
            <a:r>
              <a:rPr lang="en-US" dirty="0">
                <a:solidFill>
                  <a:srgbClr val="00B050"/>
                </a:solidFill>
              </a:rPr>
              <a:t>) but simpler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Leaves us with {SSO protocols} </a:t>
            </a:r>
            <a:r>
              <a:rPr lang="en-US" b="1" dirty="0">
                <a:solidFill>
                  <a:srgbClr val="00B050"/>
                </a:solidFill>
              </a:rPr>
              <a:t>+</a:t>
            </a:r>
            <a:r>
              <a:rPr lang="en-US" dirty="0">
                <a:solidFill>
                  <a:srgbClr val="00B050"/>
                </a:solidFill>
              </a:rPr>
              <a:t> {RP web application frameworks}</a:t>
            </a:r>
          </a:p>
          <a:p>
            <a:r>
              <a:rPr lang="en-US" dirty="0"/>
              <a:t>Many RP libraries support multiple scenarios with subtle differences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Don’t do that: web SSO only (for now), simple API</a:t>
            </a:r>
          </a:p>
        </p:txBody>
      </p:sp>
    </p:spTree>
    <p:extLst>
      <p:ext uri="{BB962C8B-B14F-4D97-AF65-F5344CB8AC3E}">
        <p14:creationId xmlns:p14="http://schemas.microsoft.com/office/powerpoint/2010/main" val="219597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SVAuth</a:t>
            </a:r>
            <a:r>
              <a:rPr lang="en-US" dirty="0"/>
              <a:t> architecture</a:t>
            </a:r>
          </a:p>
        </p:txBody>
      </p:sp>
      <p:pic>
        <p:nvPicPr>
          <p:cNvPr id="4" name="Picture 2" descr="Web Browser by qubodu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953" y="4975363"/>
            <a:ext cx="1675796" cy="111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 descr="File:User icon 2.sv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68" y="5442114"/>
            <a:ext cx="1300893" cy="13008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0874" y="63736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79619" y="3563679"/>
            <a:ext cx="290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https://login.merchant1.com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5186" y="3563526"/>
            <a:ext cx="238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https://merchant1.com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21935" y="3534259"/>
            <a:ext cx="2226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https://facebook.com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37505" y="3947162"/>
            <a:ext cx="5297813" cy="1612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74418" y="1545490"/>
            <a:ext cx="2909009" cy="2012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6188" y="1566987"/>
            <a:ext cx="2385765" cy="1990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6540" y="1611239"/>
            <a:ext cx="162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Merchant1 app</a:t>
            </a:r>
          </a:p>
          <a:p>
            <a:pPr algn="ctr"/>
            <a:r>
              <a:rPr lang="en-US" dirty="0"/>
              <a:t>(PHP)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84450" y="1566987"/>
            <a:ext cx="256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SVAuth</a:t>
            </a:r>
            <a:r>
              <a:rPr lang="en-US" dirty="0"/>
              <a:t> agent (.NET Core)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16608" y="2417735"/>
            <a:ext cx="1494630" cy="6025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SVAuth</a:t>
            </a:r>
            <a:r>
              <a:rPr lang="en-US" dirty="0"/>
              <a:t> PHP adapter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52073" y="2793731"/>
            <a:ext cx="1133156" cy="6025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Facebook RP </a:t>
            </a:r>
            <a:r>
              <a:rPr lang="en-US" dirty="0" err="1"/>
              <a:t>impl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022953" y="1801431"/>
            <a:ext cx="2424730" cy="1718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520923" y="1886776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Facebook </a:t>
            </a:r>
            <a:r>
              <a:rPr lang="en-US" dirty="0" err="1"/>
              <a:t>IdP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889137" y="2799280"/>
            <a:ext cx="1133156" cy="6025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Microsoft RP </a:t>
            </a:r>
            <a:r>
              <a:rPr lang="en-US" dirty="0" err="1"/>
              <a:t>impl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57240" y="29239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Arrow Connector 33"/>
          <p:cNvCxnSpPr>
            <a:stCxn id="53" idx="1"/>
            <a:endCxn id="23" idx="3"/>
          </p:cNvCxnSpPr>
          <p:nvPr/>
        </p:nvCxnSpPr>
        <p:spPr>
          <a:xfrm flipH="1">
            <a:off x="2911238" y="2597385"/>
            <a:ext cx="1979916" cy="121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94887" y="4082811"/>
            <a:ext cx="2011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cookie=c</a:t>
            </a:r>
            <a:r>
              <a:rPr lang="en-US" sz="1400" baseline="-25000" dirty="0"/>
              <a:t>a,m1</a:t>
            </a:r>
          </a:p>
          <a:p>
            <a:pPr algn="ctr"/>
            <a:r>
              <a:rPr lang="en-US" sz="1400" b="1" dirty="0"/>
              <a:t>domain=merchant1.com</a:t>
            </a:r>
          </a:p>
        </p:txBody>
      </p:sp>
      <p:sp>
        <p:nvSpPr>
          <p:cNvPr id="44" name="Folded Corner 43"/>
          <p:cNvSpPr/>
          <p:nvPr/>
        </p:nvSpPr>
        <p:spPr>
          <a:xfrm>
            <a:off x="3248256" y="2431110"/>
            <a:ext cx="1436452" cy="49281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{cookie: c</a:t>
            </a:r>
            <a:r>
              <a:rPr lang="en-US" sz="1400" baseline="-25000" dirty="0"/>
              <a:t>a,m1</a:t>
            </a:r>
            <a:endParaRPr lang="en-US" sz="1400" dirty="0"/>
          </a:p>
          <a:p>
            <a:pPr algn="ctr"/>
            <a:r>
              <a:rPr lang="en-US" sz="1400" dirty="0"/>
              <a:t>user: </a:t>
            </a:r>
            <a:r>
              <a:rPr lang="en-US" sz="1400" dirty="0" err="1"/>
              <a:t>alice</a:t>
            </a:r>
            <a:r>
              <a:rPr lang="en-US" sz="1400" dirty="0"/>
              <a:t>}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22025" y="5350590"/>
            <a:ext cx="1795400" cy="7419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00620" y="49754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5389" y="1396537"/>
            <a:ext cx="7398327" cy="268044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57029" y="5514184"/>
            <a:ext cx="1795400" cy="7419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SVAuth</a:t>
            </a:r>
            <a:r>
              <a:rPr lang="en-US" dirty="0"/>
              <a:t> ASP.NET adapter</a:t>
            </a:r>
          </a:p>
        </p:txBody>
      </p:sp>
      <p:cxnSp>
        <p:nvCxnSpPr>
          <p:cNvPr id="25" name="Elbow Connector 24"/>
          <p:cNvCxnSpPr>
            <a:stCxn id="11" idx="2"/>
            <a:endCxn id="4" idx="0"/>
          </p:cNvCxnSpPr>
          <p:nvPr/>
        </p:nvCxnSpPr>
        <p:spPr>
          <a:xfrm rot="16200000" flipH="1">
            <a:off x="2358177" y="3443688"/>
            <a:ext cx="1042505" cy="2020844"/>
          </a:xfrm>
          <a:prstGeom prst="bentConnector3">
            <a:avLst>
              <a:gd name="adj1" fmla="val 707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9" idx="2"/>
            <a:endCxn id="4" idx="0"/>
          </p:cNvCxnSpPr>
          <p:nvPr/>
        </p:nvCxnSpPr>
        <p:spPr>
          <a:xfrm rot="5400000">
            <a:off x="4539511" y="3283351"/>
            <a:ext cx="1042352" cy="2341672"/>
          </a:xfrm>
          <a:prstGeom prst="bentConnector3">
            <a:avLst>
              <a:gd name="adj1" fmla="val 707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891154" y="2401039"/>
            <a:ext cx="2694075" cy="39269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443187" y="1801431"/>
            <a:ext cx="1046590" cy="3963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Verifier</a:t>
            </a:r>
            <a:endParaRPr lang="en-US" sz="1600" dirty="0"/>
          </a:p>
        </p:txBody>
      </p:sp>
      <p:cxnSp>
        <p:nvCxnSpPr>
          <p:cNvPr id="57" name="Straight Arrow Connector 56"/>
          <p:cNvCxnSpPr>
            <a:stCxn id="58" idx="1"/>
            <a:endCxn id="54" idx="3"/>
          </p:cNvCxnSpPr>
          <p:nvPr/>
        </p:nvCxnSpPr>
        <p:spPr>
          <a:xfrm flipH="1" flipV="1">
            <a:off x="4489777" y="1999583"/>
            <a:ext cx="401377" cy="208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891154" y="2011723"/>
            <a:ext cx="2694075" cy="39269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Verification framework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29675" y="2420042"/>
            <a:ext cx="142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 base class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36942" y="2453147"/>
            <a:ext cx="1058732" cy="281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Sec. props</a:t>
            </a:r>
          </a:p>
        </p:txBody>
      </p:sp>
      <p:cxnSp>
        <p:nvCxnSpPr>
          <p:cNvPr id="66" name="Straight Arrow Connector 65"/>
          <p:cNvCxnSpPr>
            <a:stCxn id="27" idx="1"/>
            <a:endCxn id="24" idx="3"/>
          </p:cNvCxnSpPr>
          <p:nvPr/>
        </p:nvCxnSpPr>
        <p:spPr>
          <a:xfrm flipH="1">
            <a:off x="7585229" y="2660770"/>
            <a:ext cx="1437724" cy="434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5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  <a:p>
            <a:pPr lvl="1"/>
            <a:r>
              <a:rPr lang="en-US" i="1" dirty="0"/>
              <a:t>Login safety</a:t>
            </a:r>
            <a:r>
              <a:rPr lang="en-US" dirty="0"/>
              <a:t>: no one else can log in to RP as Alice without her cooperation (e.g., sharing password).</a:t>
            </a:r>
          </a:p>
          <a:p>
            <a:pPr lvl="1"/>
            <a:r>
              <a:rPr lang="en-US" i="1" dirty="0"/>
              <a:t>Login intent</a:t>
            </a:r>
            <a:r>
              <a:rPr lang="en-US" dirty="0"/>
              <a:t>: no one can cause Alice to log in to RP as another user without her cooperation.</a:t>
            </a:r>
          </a:p>
          <a:p>
            <a:r>
              <a:rPr lang="en-US" dirty="0"/>
              <a:t>Have to formalize them first!</a:t>
            </a:r>
          </a:p>
        </p:txBody>
      </p:sp>
    </p:spTree>
    <p:extLst>
      <p:ext uri="{BB962C8B-B14F-4D97-AF65-F5344CB8AC3E}">
        <p14:creationId xmlns:p14="http://schemas.microsoft.com/office/powerpoint/2010/main" val="229626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669298" y="2184306"/>
            <a:ext cx="256032" cy="256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496086" y="2293900"/>
            <a:ext cx="256032" cy="256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336703" y="2977604"/>
            <a:ext cx="256032" cy="256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63" idx="0"/>
            <a:endCxn id="62" idx="3"/>
          </p:cNvCxnSpPr>
          <p:nvPr/>
        </p:nvCxnSpPr>
        <p:spPr>
          <a:xfrm flipV="1">
            <a:off x="1464719" y="2512437"/>
            <a:ext cx="68862" cy="46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1"/>
            <a:endCxn id="61" idx="5"/>
          </p:cNvCxnSpPr>
          <p:nvPr/>
        </p:nvCxnSpPr>
        <p:spPr>
          <a:xfrm flipH="1" flipV="1">
            <a:off x="887835" y="2402843"/>
            <a:ext cx="486363" cy="61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74991" y="2874073"/>
            <a:ext cx="256032" cy="256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61" idx="6"/>
            <a:endCxn id="62" idx="2"/>
          </p:cNvCxnSpPr>
          <p:nvPr/>
        </p:nvCxnSpPr>
        <p:spPr>
          <a:xfrm>
            <a:off x="925330" y="2312322"/>
            <a:ext cx="570756" cy="10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2"/>
            <a:endCxn id="66" idx="6"/>
          </p:cNvCxnSpPr>
          <p:nvPr/>
        </p:nvCxnSpPr>
        <p:spPr>
          <a:xfrm flipH="1" flipV="1">
            <a:off x="1031023" y="3002089"/>
            <a:ext cx="305680" cy="10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34724" y="1161821"/>
            <a:ext cx="1816608" cy="16337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model</a:t>
            </a:r>
          </a:p>
        </p:txBody>
      </p:sp>
      <p:sp>
        <p:nvSpPr>
          <p:cNvPr id="147" name="Content Placeholder 146"/>
          <p:cNvSpPr>
            <a:spLocks noGrp="1"/>
          </p:cNvSpPr>
          <p:nvPr>
            <p:ph idx="1"/>
          </p:nvPr>
        </p:nvSpPr>
        <p:spPr>
          <a:xfrm>
            <a:off x="8398367" y="1484204"/>
            <a:ext cx="3538463" cy="49857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Alice is </a:t>
            </a:r>
            <a:r>
              <a:rPr lang="en-US" i="1" dirty="0"/>
              <a:t>honest</a:t>
            </a:r>
            <a:r>
              <a:rPr lang="en-US" dirty="0"/>
              <a:t> if:</a:t>
            </a:r>
          </a:p>
          <a:p>
            <a:pPr lvl="1"/>
            <a:r>
              <a:rPr lang="en-US" dirty="0"/>
              <a:t>Using a browser that follows redirects correctly</a:t>
            </a:r>
          </a:p>
          <a:p>
            <a:pPr lvl="1"/>
            <a:r>
              <a:rPr lang="en-US" dirty="0" err="1"/>
              <a:t>IdP</a:t>
            </a:r>
            <a:r>
              <a:rPr lang="en-US" dirty="0"/>
              <a:t> doesn’t declare anyone else to be her</a:t>
            </a:r>
          </a:p>
          <a:p>
            <a:pPr lvl="1"/>
            <a:r>
              <a:rPr lang="en-US" dirty="0" err="1"/>
              <a:t>IdP</a:t>
            </a:r>
            <a:r>
              <a:rPr lang="en-US" dirty="0"/>
              <a:t> doesn’t declare her to be anyone else</a:t>
            </a:r>
          </a:p>
          <a:p>
            <a:r>
              <a:rPr lang="en-US" dirty="0"/>
              <a:t>For all execution traces…</a:t>
            </a:r>
          </a:p>
          <a:p>
            <a:pPr lvl="1"/>
            <a:r>
              <a:rPr lang="en-US" i="1" dirty="0"/>
              <a:t>Login safety</a:t>
            </a:r>
            <a:r>
              <a:rPr lang="en-US" dirty="0"/>
              <a:t>: RP doesn’t conclude anyone else to be Alice</a:t>
            </a:r>
          </a:p>
          <a:p>
            <a:pPr lvl="1"/>
            <a:r>
              <a:rPr lang="en-US" i="1" dirty="0"/>
              <a:t>Login intent</a:t>
            </a:r>
            <a:r>
              <a:rPr lang="en-US" dirty="0"/>
              <a:t>: RP doesn’t conclude Alice to be anyone else</a:t>
            </a:r>
          </a:p>
        </p:txBody>
      </p:sp>
      <p:sp>
        <p:nvSpPr>
          <p:cNvPr id="4" name="Oval 3"/>
          <p:cNvSpPr/>
          <p:nvPr/>
        </p:nvSpPr>
        <p:spPr>
          <a:xfrm>
            <a:off x="5838163" y="1265667"/>
            <a:ext cx="256032" cy="256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83698" y="1462421"/>
            <a:ext cx="256032" cy="256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27666" y="2114693"/>
            <a:ext cx="256032" cy="25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1" idx="7"/>
            <a:endCxn id="5" idx="3"/>
          </p:cNvCxnSpPr>
          <p:nvPr/>
        </p:nvCxnSpPr>
        <p:spPr>
          <a:xfrm flipV="1">
            <a:off x="5925796" y="1680958"/>
            <a:ext cx="795397" cy="47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  <a:endCxn id="4" idx="5"/>
          </p:cNvCxnSpPr>
          <p:nvPr/>
        </p:nvCxnSpPr>
        <p:spPr>
          <a:xfrm flipH="1" flipV="1">
            <a:off x="6056700" y="1484204"/>
            <a:ext cx="408461" cy="66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707259" y="2114693"/>
            <a:ext cx="256032" cy="256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4"/>
            <a:endCxn id="11" idx="0"/>
          </p:cNvCxnSpPr>
          <p:nvPr/>
        </p:nvCxnSpPr>
        <p:spPr>
          <a:xfrm flipH="1">
            <a:off x="5835275" y="1521699"/>
            <a:ext cx="130904" cy="59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1" idx="6"/>
          </p:cNvCxnSpPr>
          <p:nvPr/>
        </p:nvCxnSpPr>
        <p:spPr>
          <a:xfrm flipH="1">
            <a:off x="5963291" y="2242709"/>
            <a:ext cx="464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25753" y="2758929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idp1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90803" y="1873257"/>
            <a:ext cx="1816608" cy="16337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82666" y="2038337"/>
            <a:ext cx="256032" cy="256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20282" y="1991887"/>
            <a:ext cx="256032" cy="25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9761" y="2745473"/>
            <a:ext cx="256032" cy="256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6"/>
            <a:endCxn id="27" idx="2"/>
          </p:cNvCxnSpPr>
          <p:nvPr/>
        </p:nvCxnSpPr>
        <p:spPr>
          <a:xfrm flipV="1">
            <a:off x="3438698" y="2119903"/>
            <a:ext cx="481584" cy="4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4"/>
            <a:endCxn id="28" idx="0"/>
          </p:cNvCxnSpPr>
          <p:nvPr/>
        </p:nvCxnSpPr>
        <p:spPr>
          <a:xfrm flipH="1">
            <a:off x="3957777" y="2247919"/>
            <a:ext cx="90521" cy="49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3146" y="2617457"/>
            <a:ext cx="256032" cy="256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6" idx="4"/>
            <a:endCxn id="31" idx="0"/>
          </p:cNvCxnSpPr>
          <p:nvPr/>
        </p:nvCxnSpPr>
        <p:spPr>
          <a:xfrm>
            <a:off x="3310682" y="2294369"/>
            <a:ext cx="3048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3"/>
            <a:endCxn id="31" idx="7"/>
          </p:cNvCxnSpPr>
          <p:nvPr/>
        </p:nvCxnSpPr>
        <p:spPr>
          <a:xfrm flipH="1">
            <a:off x="3431683" y="2210424"/>
            <a:ext cx="526094" cy="44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16796" y="352583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rp1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89560" y="1892107"/>
            <a:ext cx="1816608" cy="16337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21186" y="3525835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60" name="Can 59"/>
          <p:cNvSpPr/>
          <p:nvPr/>
        </p:nvSpPr>
        <p:spPr>
          <a:xfrm rot="16200000">
            <a:off x="2290974" y="2155080"/>
            <a:ext cx="285580" cy="99773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olded Corner 80"/>
          <p:cNvSpPr/>
          <p:nvPr/>
        </p:nvSpPr>
        <p:spPr>
          <a:xfrm>
            <a:off x="6693896" y="3179134"/>
            <a:ext cx="1513304" cy="1437725"/>
          </a:xfrm>
          <a:prstGeom prst="foldedCorner">
            <a:avLst>
              <a:gd name="adj" fmla="val 103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{target: rp1,</a:t>
            </a:r>
          </a:p>
          <a:p>
            <a:r>
              <a:rPr lang="en-US" sz="1400" dirty="0"/>
              <a:t>  {u: </a:t>
            </a:r>
            <a:r>
              <a:rPr lang="en-US" sz="1400" dirty="0" err="1"/>
              <a:t>alice</a:t>
            </a:r>
            <a:r>
              <a:rPr lang="en-US" sz="1400" dirty="0"/>
              <a:t>, </a:t>
            </a:r>
            <a:r>
              <a:rPr lang="en-US" sz="1400" dirty="0" err="1"/>
              <a:t>rp</a:t>
            </a:r>
            <a:r>
              <a:rPr lang="en-US" sz="1400" dirty="0"/>
              <a:t>: rp1,</a:t>
            </a:r>
          </a:p>
          <a:p>
            <a:r>
              <a:rPr lang="en-US" sz="1400" dirty="0"/>
              <a:t>   sig: </a:t>
            </a:r>
            <a:r>
              <a:rPr lang="en-US" sz="1400" dirty="0">
                <a:solidFill>
                  <a:srgbClr val="00B050"/>
                </a:solidFill>
              </a:rPr>
              <a:t>G</a:t>
            </a:r>
            <a:r>
              <a:rPr lang="en-US" sz="1400" baseline="-25000" dirty="0">
                <a:solidFill>
                  <a:srgbClr val="00B050"/>
                </a:solidFill>
              </a:rPr>
              <a:t>Tidp1</a:t>
            </a:r>
            <a:r>
              <a:rPr lang="en-US" sz="1400" dirty="0"/>
              <a:t>(</a:t>
            </a:r>
          </a:p>
          <a:p>
            <a:r>
              <a:rPr lang="en-US" sz="1400" dirty="0"/>
              <a:t>        alice,rp1)},</a:t>
            </a:r>
          </a:p>
          <a:p>
            <a:r>
              <a:rPr lang="en-US" sz="1400" dirty="0"/>
              <a:t>   state: </a:t>
            </a:r>
            <a:r>
              <a:rPr lang="en-US" sz="1400" dirty="0">
                <a:solidFill>
                  <a:srgbClr val="7030A0"/>
                </a:solidFill>
              </a:rPr>
              <a:t>G</a:t>
            </a:r>
            <a:r>
              <a:rPr lang="en-US" sz="1400" baseline="-25000" dirty="0">
                <a:solidFill>
                  <a:srgbClr val="7030A0"/>
                </a:solidFill>
              </a:rPr>
              <a:t>Srp1</a:t>
            </a:r>
            <a:r>
              <a:rPr lang="en-US" sz="1400" dirty="0"/>
              <a:t>(</a:t>
            </a:r>
          </a:p>
          <a:p>
            <a:r>
              <a:rPr lang="en-US" sz="1400" dirty="0"/>
              <a:t>        chan1,idp1)}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383569" y="4781327"/>
            <a:ext cx="1816608" cy="16337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466113" y="6433905"/>
            <a:ext cx="159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Alice’s browser</a:t>
            </a:r>
          </a:p>
        </p:txBody>
      </p:sp>
      <p:sp>
        <p:nvSpPr>
          <p:cNvPr id="84" name="Oval 83"/>
          <p:cNvSpPr/>
          <p:nvPr/>
        </p:nvSpPr>
        <p:spPr>
          <a:xfrm>
            <a:off x="5908326" y="4876157"/>
            <a:ext cx="256032" cy="256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444186" y="4923380"/>
            <a:ext cx="256032" cy="25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470605" y="5485933"/>
            <a:ext cx="256032" cy="256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84" idx="6"/>
            <a:endCxn id="85" idx="2"/>
          </p:cNvCxnSpPr>
          <p:nvPr/>
        </p:nvCxnSpPr>
        <p:spPr>
          <a:xfrm>
            <a:off x="6164358" y="5004173"/>
            <a:ext cx="279828" cy="4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9" idx="6"/>
            <a:endCxn id="86" idx="2"/>
          </p:cNvCxnSpPr>
          <p:nvPr/>
        </p:nvCxnSpPr>
        <p:spPr>
          <a:xfrm>
            <a:off x="5968368" y="5613949"/>
            <a:ext cx="502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5712336" y="5485933"/>
            <a:ext cx="256032" cy="256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stCxn id="84" idx="4"/>
            <a:endCxn id="89" idx="0"/>
          </p:cNvCxnSpPr>
          <p:nvPr/>
        </p:nvCxnSpPr>
        <p:spPr>
          <a:xfrm flipH="1">
            <a:off x="5840352" y="5132189"/>
            <a:ext cx="195990" cy="35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5" idx="4"/>
            <a:endCxn id="86" idx="0"/>
          </p:cNvCxnSpPr>
          <p:nvPr/>
        </p:nvCxnSpPr>
        <p:spPr>
          <a:xfrm>
            <a:off x="6572202" y="5179412"/>
            <a:ext cx="26419" cy="30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an 58"/>
          <p:cNvSpPr/>
          <p:nvPr/>
        </p:nvSpPr>
        <p:spPr>
          <a:xfrm rot="10800000">
            <a:off x="6215591" y="2721317"/>
            <a:ext cx="224331" cy="215119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an 111"/>
          <p:cNvSpPr/>
          <p:nvPr/>
        </p:nvSpPr>
        <p:spPr>
          <a:xfrm rot="8587167">
            <a:off x="4829287" y="3178324"/>
            <a:ext cx="327656" cy="20016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olded Corner 112"/>
          <p:cNvSpPr/>
          <p:nvPr/>
        </p:nvSpPr>
        <p:spPr>
          <a:xfrm>
            <a:off x="2366448" y="4252597"/>
            <a:ext cx="2356200" cy="76417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{u: </a:t>
            </a:r>
            <a:r>
              <a:rPr lang="en-US" sz="1400" dirty="0" err="1"/>
              <a:t>alice</a:t>
            </a:r>
            <a:r>
              <a:rPr lang="en-US" sz="1400" dirty="0"/>
              <a:t>, </a:t>
            </a:r>
            <a:r>
              <a:rPr lang="en-US" sz="1400" dirty="0" err="1"/>
              <a:t>rp</a:t>
            </a:r>
            <a:r>
              <a:rPr lang="en-US" sz="1400" dirty="0"/>
              <a:t>: rp1,</a:t>
            </a:r>
          </a:p>
          <a:p>
            <a:r>
              <a:rPr lang="en-US" sz="1400" dirty="0"/>
              <a:t> sig: </a:t>
            </a:r>
            <a:r>
              <a:rPr lang="en-US" sz="1400" dirty="0">
                <a:solidFill>
                  <a:srgbClr val="00B050"/>
                </a:solidFill>
              </a:rPr>
              <a:t>G</a:t>
            </a:r>
            <a:r>
              <a:rPr lang="en-US" sz="1400" baseline="-25000" dirty="0">
                <a:solidFill>
                  <a:srgbClr val="00B050"/>
                </a:solidFill>
              </a:rPr>
              <a:t>Tidp1</a:t>
            </a:r>
            <a:r>
              <a:rPr lang="en-US" sz="1400" dirty="0"/>
              <a:t>(alice,rp1),</a:t>
            </a:r>
          </a:p>
          <a:p>
            <a:r>
              <a:rPr lang="en-US" sz="1400" dirty="0"/>
              <a:t> state: </a:t>
            </a:r>
            <a:r>
              <a:rPr lang="en-US" sz="1400" dirty="0">
                <a:solidFill>
                  <a:srgbClr val="7030A0"/>
                </a:solidFill>
              </a:rPr>
              <a:t>G</a:t>
            </a:r>
            <a:r>
              <a:rPr lang="en-US" sz="1400" baseline="-25000" dirty="0">
                <a:solidFill>
                  <a:srgbClr val="7030A0"/>
                </a:solidFill>
              </a:rPr>
              <a:t>Srp1</a:t>
            </a:r>
            <a:r>
              <a:rPr lang="en-US" sz="1400" dirty="0"/>
              <a:t>(chan1,idp1)}}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6598621" y="3165096"/>
            <a:ext cx="1" cy="155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4306869" y="3949257"/>
            <a:ext cx="523577" cy="77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Bevel 120"/>
          <p:cNvSpPr/>
          <p:nvPr/>
        </p:nvSpPr>
        <p:spPr>
          <a:xfrm>
            <a:off x="5632560" y="2678487"/>
            <a:ext cx="668250" cy="36919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alice</a:t>
            </a:r>
            <a:endParaRPr lang="en-US" sz="1400" dirty="0"/>
          </a:p>
        </p:txBody>
      </p:sp>
      <p:sp>
        <p:nvSpPr>
          <p:cNvPr id="122" name="Bevel 121"/>
          <p:cNvSpPr/>
          <p:nvPr/>
        </p:nvSpPr>
        <p:spPr>
          <a:xfrm>
            <a:off x="4176314" y="3390645"/>
            <a:ext cx="668250" cy="36919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alice</a:t>
            </a:r>
            <a:endParaRPr lang="en-US" sz="1400" dirty="0"/>
          </a:p>
        </p:txBody>
      </p:sp>
      <p:sp>
        <p:nvSpPr>
          <p:cNvPr id="123" name="Bevel 122"/>
          <p:cNvSpPr/>
          <p:nvPr/>
        </p:nvSpPr>
        <p:spPr>
          <a:xfrm>
            <a:off x="2366447" y="2672945"/>
            <a:ext cx="668250" cy="36919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alice</a:t>
            </a:r>
            <a:endParaRPr lang="en-US" sz="1400" dirty="0"/>
          </a:p>
        </p:txBody>
      </p:sp>
      <p:sp>
        <p:nvSpPr>
          <p:cNvPr id="124" name="&quot;No&quot; Symbol 123"/>
          <p:cNvSpPr/>
          <p:nvPr/>
        </p:nvSpPr>
        <p:spPr>
          <a:xfrm>
            <a:off x="2435208" y="2607324"/>
            <a:ext cx="545770" cy="500434"/>
          </a:xfrm>
          <a:prstGeom prst="noSmoking">
            <a:avLst>
              <a:gd name="adj" fmla="val 111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658346" y="5816900"/>
            <a:ext cx="129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(fixed: follows redirects)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97102" y="2376705"/>
            <a:ext cx="1291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(known)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065695" y="2996014"/>
            <a:ext cx="1291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(known)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4362" y="1775547"/>
            <a:ext cx="83869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159159" y="2352596"/>
            <a:ext cx="72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declare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176314" y="2934252"/>
            <a:ext cx="843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conclude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5803803" y="2387828"/>
            <a:ext cx="31472" cy="26111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4081258" y="2979085"/>
            <a:ext cx="275159" cy="34330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3087580">
            <a:off x="4634556" y="4032086"/>
            <a:ext cx="69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30599"/>
              </p:ext>
            </p:extLst>
          </p:nvPr>
        </p:nvGraphicFramePr>
        <p:xfrm>
          <a:off x="256888" y="5522250"/>
          <a:ext cx="45019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99">
                  <a:extLst>
                    <a:ext uri="{9D8B030D-6E8A-4147-A177-3AD203B41FA5}">
                      <a16:colId xmlns:a16="http://schemas.microsoft.com/office/drawing/2014/main" val="2156767543"/>
                    </a:ext>
                  </a:extLst>
                </a:gridCol>
                <a:gridCol w="882968">
                  <a:extLst>
                    <a:ext uri="{9D8B030D-6E8A-4147-A177-3AD203B41FA5}">
                      <a16:colId xmlns:a16="http://schemas.microsoft.com/office/drawing/2014/main" val="1807602255"/>
                    </a:ext>
                  </a:extLst>
                </a:gridCol>
                <a:gridCol w="1187641">
                  <a:extLst>
                    <a:ext uri="{9D8B030D-6E8A-4147-A177-3AD203B41FA5}">
                      <a16:colId xmlns:a16="http://schemas.microsoft.com/office/drawing/2014/main" val="557274506"/>
                    </a:ext>
                  </a:extLst>
                </a:gridCol>
                <a:gridCol w="1173355">
                  <a:extLst>
                    <a:ext uri="{9D8B030D-6E8A-4147-A177-3AD203B41FA5}">
                      <a16:colId xmlns:a16="http://schemas.microsoft.com/office/drawing/2014/main" val="152557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Token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Params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generate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2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Tidp1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u, </a:t>
                      </a:r>
                      <a:r>
                        <a:rPr lang="en-US" sz="1400" dirty="0" err="1"/>
                        <a:t>rp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anyone </a:t>
                      </a:r>
                      <a:r>
                        <a:rPr lang="en-US" sz="1400" i="1" dirty="0"/>
                        <a:t>(sig)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79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Srp1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chan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idp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rp1</a:t>
                      </a:r>
                      <a:r>
                        <a:rPr lang="en-US" sz="1400" i="1" dirty="0"/>
                        <a:t> (MAC)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40947"/>
                  </a:ext>
                </a:extLst>
              </a:tr>
            </a:tbl>
          </a:graphicData>
        </a:graphic>
      </p:graphicFrame>
      <p:sp>
        <p:nvSpPr>
          <p:cNvPr id="69" name="Bevel 68"/>
          <p:cNvSpPr/>
          <p:nvPr/>
        </p:nvSpPr>
        <p:spPr>
          <a:xfrm>
            <a:off x="4890004" y="3546244"/>
            <a:ext cx="668250" cy="36919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</a:p>
        </p:txBody>
      </p:sp>
      <p:sp>
        <p:nvSpPr>
          <p:cNvPr id="70" name="&quot;No&quot; Symbol 69"/>
          <p:cNvSpPr/>
          <p:nvPr/>
        </p:nvSpPr>
        <p:spPr>
          <a:xfrm>
            <a:off x="4958765" y="3480623"/>
            <a:ext cx="545770" cy="500434"/>
          </a:xfrm>
          <a:prstGeom prst="noSmoking">
            <a:avLst>
              <a:gd name="adj" fmla="val 111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uiExpand="1" build="p"/>
      <p:bldP spid="123" grpId="0" animBg="1"/>
      <p:bldP spid="124" grpId="0" animBg="1"/>
      <p:bldP spid="69" grpId="0" animBg="1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verification of entire low-level model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hlinkClick r:id="rId3"/>
              </a:rPr>
              <a:t>Bansal et al. (2014)</a:t>
            </a:r>
            <a:r>
              <a:rPr lang="en-US" dirty="0"/>
              <a:t> using </a:t>
            </a:r>
            <a:r>
              <a:rPr lang="en-US" dirty="0" err="1"/>
              <a:t>ProVerif</a:t>
            </a:r>
            <a:endParaRPr lang="en-US" dirty="0"/>
          </a:p>
          <a:p>
            <a:pPr lvl="1"/>
            <a:r>
              <a:rPr lang="en-US" dirty="0"/>
              <a:t>− Complex verification problem; verifier can be slow</a:t>
            </a:r>
          </a:p>
          <a:p>
            <a:pPr lvl="1"/>
            <a:r>
              <a:rPr lang="en-US" dirty="0"/>
              <a:t>− Verifier must be capable of analyzing enough of implementation code (or developer must maintain separate model code) to soundly model all behaviors without introducing false violations</a:t>
            </a:r>
          </a:p>
          <a:p>
            <a:pPr lvl="2"/>
            <a:r>
              <a:rPr lang="en-US" dirty="0"/>
              <a:t>Bansal et al.: handwritten model code + translator for small subset of PHP</a:t>
            </a:r>
          </a:p>
          <a:p>
            <a:r>
              <a:rPr lang="en-US" dirty="0"/>
              <a:t>Verification of each path when it is taken at runtime</a:t>
            </a:r>
          </a:p>
        </p:txBody>
      </p:sp>
    </p:spTree>
    <p:extLst>
      <p:ext uri="{BB962C8B-B14F-4D97-AF65-F5344CB8AC3E}">
        <p14:creationId xmlns:p14="http://schemas.microsoft.com/office/powerpoint/2010/main" val="285079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49165" y="4427621"/>
            <a:ext cx="2258750" cy="13851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233411" y="3746258"/>
            <a:ext cx="2775484" cy="7905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290483" y="2722347"/>
            <a:ext cx="1196430" cy="4183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“Self-verifying execution” (SVX)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3411" y="4783617"/>
            <a:ext cx="3545505" cy="18594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Record sequence of </a:t>
            </a:r>
            <a:r>
              <a:rPr lang="en-US" i="1" dirty="0"/>
              <a:t>critical methods </a:t>
            </a:r>
            <a:r>
              <a:rPr lang="en-US" dirty="0"/>
              <a:t>and</a:t>
            </a:r>
            <a:r>
              <a:rPr lang="en-US" i="1" dirty="0"/>
              <a:t> transfers</a:t>
            </a:r>
          </a:p>
          <a:p>
            <a:r>
              <a:rPr lang="en-US" dirty="0"/>
              <a:t>Add </a:t>
            </a:r>
            <a:r>
              <a:rPr lang="en-US" i="1" dirty="0"/>
              <a:t>symbolic transaction</a:t>
            </a:r>
            <a:r>
              <a:rPr lang="en-US" dirty="0"/>
              <a:t> (</a:t>
            </a:r>
            <a:r>
              <a:rPr lang="en-US" dirty="0" err="1"/>
              <a:t>SymT</a:t>
            </a:r>
            <a:r>
              <a:rPr lang="en-US" dirty="0"/>
              <a:t>) field to messages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22958" y="2269629"/>
            <a:ext cx="0" cy="4373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54294" y="182300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Alice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605296" y="2269629"/>
            <a:ext cx="0" cy="4131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9566" y="1593470"/>
            <a:ext cx="1351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RP 1</a:t>
            </a:r>
          </a:p>
          <a:p>
            <a:pPr algn="ctr"/>
            <a:r>
              <a:rPr lang="en-US" sz="1400" dirty="0"/>
              <a:t>https://rp1.com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040619" y="2269629"/>
            <a:ext cx="0" cy="4373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28021" y="1630234"/>
            <a:ext cx="1425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IdP</a:t>
            </a:r>
            <a:r>
              <a:rPr lang="en-US" sz="1400" dirty="0"/>
              <a:t> 1</a:t>
            </a:r>
          </a:p>
          <a:p>
            <a:pPr algn="ctr"/>
            <a:r>
              <a:rPr lang="en-US" sz="1400" dirty="0"/>
              <a:t>https://idp1.com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05295" y="3140725"/>
            <a:ext cx="2711141" cy="30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47658" y="3319030"/>
            <a:ext cx="20405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303 https://idp1.com/sso</a:t>
            </a:r>
          </a:p>
          <a:p>
            <a:r>
              <a:rPr lang="en-US" sz="1400" dirty="0"/>
              <a:t>  ?</a:t>
            </a:r>
            <a:r>
              <a:rPr lang="en-US" sz="1400" dirty="0" err="1"/>
              <a:t>rp</a:t>
            </a:r>
            <a:r>
              <a:rPr lang="en-US" sz="1400" dirty="0"/>
              <a:t>=rp1</a:t>
            </a:r>
          </a:p>
          <a:p>
            <a:r>
              <a:rPr lang="en-US" sz="1400" dirty="0"/>
              <a:t>  &amp;state=G</a:t>
            </a:r>
            <a:r>
              <a:rPr lang="en-US" sz="1400" baseline="-25000" dirty="0"/>
              <a:t>Srp1</a:t>
            </a:r>
            <a:r>
              <a:rPr lang="en-US" sz="1400" dirty="0"/>
              <a:t>(xxx,idp1)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FF00FF"/>
                </a:solidFill>
              </a:rPr>
              <a:t>&amp;</a:t>
            </a:r>
            <a:r>
              <a:rPr lang="en-US" sz="1400" b="1" dirty="0" err="1">
                <a:solidFill>
                  <a:srgbClr val="FF00FF"/>
                </a:solidFill>
              </a:rPr>
              <a:t>symT</a:t>
            </a:r>
            <a:r>
              <a:rPr lang="en-US" sz="1400" b="1" dirty="0">
                <a:solidFill>
                  <a:srgbClr val="FF00FF"/>
                </a:solidFill>
              </a:rPr>
              <a:t>=</a:t>
            </a:r>
            <a:r>
              <a:rPr lang="en-US" sz="1400" b="1" dirty="0" err="1">
                <a:solidFill>
                  <a:srgbClr val="FF00FF"/>
                </a:solidFill>
              </a:rPr>
              <a:t>MakeReq</a:t>
            </a:r>
            <a:endParaRPr lang="en-US" sz="1400" b="1" dirty="0">
              <a:solidFill>
                <a:srgbClr val="FF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3114" y="4519180"/>
            <a:ext cx="25876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303 https://rp1.com/callback</a:t>
            </a:r>
          </a:p>
          <a:p>
            <a:r>
              <a:rPr lang="en-US" sz="1400" dirty="0"/>
              <a:t>  ?u=</a:t>
            </a:r>
            <a:r>
              <a:rPr lang="en-US" sz="1400" dirty="0" err="1"/>
              <a:t>alice&amp;rp</a:t>
            </a:r>
            <a:r>
              <a:rPr lang="en-US" sz="1400" dirty="0"/>
              <a:t>=rp1</a:t>
            </a:r>
          </a:p>
          <a:p>
            <a:r>
              <a:rPr lang="en-US" sz="1400" dirty="0"/>
              <a:t>  &amp;state=G</a:t>
            </a:r>
            <a:r>
              <a:rPr lang="en-US" sz="1400" baseline="-25000" dirty="0"/>
              <a:t>Srp1</a:t>
            </a:r>
            <a:r>
              <a:rPr lang="en-US" sz="1400" dirty="0"/>
              <a:t>(c</a:t>
            </a:r>
            <a:r>
              <a:rPr lang="en-US" sz="1400" baseline="-25000" dirty="0"/>
              <a:t>a,rp1</a:t>
            </a:r>
            <a:r>
              <a:rPr lang="en-US" sz="1400" dirty="0"/>
              <a:t>,idp1)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FF00FF"/>
                </a:solidFill>
              </a:rPr>
              <a:t>&amp;</a:t>
            </a:r>
            <a:r>
              <a:rPr lang="en-US" sz="1400" b="1" dirty="0" err="1">
                <a:solidFill>
                  <a:srgbClr val="FF00FF"/>
                </a:solidFill>
              </a:rPr>
              <a:t>symT</a:t>
            </a:r>
            <a:r>
              <a:rPr lang="en-US" sz="1400" b="1" dirty="0">
                <a:solidFill>
                  <a:srgbClr val="FF00FF"/>
                </a:solidFill>
              </a:rPr>
              <a:t>=</a:t>
            </a:r>
            <a:r>
              <a:rPr lang="en-US" sz="1400" b="1" dirty="0" err="1">
                <a:solidFill>
                  <a:srgbClr val="FF00FF"/>
                </a:solidFill>
              </a:rPr>
              <a:t>MakeResp</a:t>
            </a:r>
            <a:r>
              <a:rPr lang="en-US" sz="1400" b="1" dirty="0">
                <a:solidFill>
                  <a:srgbClr val="FF00FF"/>
                </a:solidFill>
              </a:rPr>
              <a:t>(?:</a:t>
            </a:r>
            <a:r>
              <a:rPr lang="en-US" sz="1400" b="1" dirty="0" err="1">
                <a:solidFill>
                  <a:srgbClr val="FF00FF"/>
                </a:solidFill>
              </a:rPr>
              <a:t>MakeReq</a:t>
            </a:r>
            <a:r>
              <a:rPr lang="en-US" sz="1400" b="1" dirty="0">
                <a:solidFill>
                  <a:srgbClr val="FF00FF"/>
                </a:solidFill>
              </a:rPr>
              <a:t>)</a:t>
            </a:r>
          </a:p>
          <a:p>
            <a:r>
              <a:rPr lang="en-US" sz="1400" dirty="0"/>
              <a:t>  &amp;sig=G</a:t>
            </a:r>
            <a:r>
              <a:rPr lang="en-US" sz="1400" baseline="-25000" dirty="0"/>
              <a:t>Tidp1</a:t>
            </a:r>
            <a:r>
              <a:rPr lang="en-US" sz="1400" dirty="0"/>
              <a:t>(alice,rp1,symT)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4600" y="2695079"/>
            <a:ext cx="204537" cy="445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605295" y="2452655"/>
            <a:ext cx="2711141" cy="24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38351" y="3746259"/>
            <a:ext cx="204537" cy="445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29478" y="3443492"/>
            <a:ext cx="2711141" cy="30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16436" y="4191905"/>
            <a:ext cx="2730703" cy="33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98439" y="4858641"/>
            <a:ext cx="191721" cy="1784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11819" y="4536783"/>
            <a:ext cx="2700028" cy="32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21887" y="3714603"/>
            <a:ext cx="2943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/>
              <a:t>MakeResp</a:t>
            </a:r>
            <a:endParaRPr lang="en-US" sz="1400" i="1" dirty="0"/>
          </a:p>
          <a:p>
            <a:r>
              <a:rPr lang="en-US" sz="1400" b="1" dirty="0">
                <a:solidFill>
                  <a:srgbClr val="FF00FF"/>
                </a:solidFill>
              </a:rPr>
              <a:t>Declare(idp1SignedIn(c</a:t>
            </a:r>
            <a:r>
              <a:rPr lang="en-US" sz="1400" b="1" baseline="-25000" dirty="0">
                <a:solidFill>
                  <a:srgbClr val="FF00FF"/>
                </a:solidFill>
              </a:rPr>
              <a:t>a,idp1</a:t>
            </a:r>
            <a:r>
              <a:rPr lang="en-US" sz="1400" b="1" dirty="0">
                <a:solidFill>
                  <a:srgbClr val="FF00FF"/>
                </a:solidFill>
              </a:rPr>
              <a:t>, Alice));</a:t>
            </a:r>
          </a:p>
          <a:p>
            <a:r>
              <a:rPr lang="en-US" sz="1400" b="1" dirty="0">
                <a:solidFill>
                  <a:srgbClr val="FF00FF"/>
                </a:solidFill>
              </a:rPr>
              <a:t>Declare(c</a:t>
            </a:r>
            <a:r>
              <a:rPr lang="en-US" sz="1400" b="1" baseline="-25000" dirty="0">
                <a:solidFill>
                  <a:srgbClr val="FF00FF"/>
                </a:solidFill>
              </a:rPr>
              <a:t>a,idp1</a:t>
            </a:r>
            <a:r>
              <a:rPr lang="en-US" sz="1400" b="1" dirty="0">
                <a:solidFill>
                  <a:srgbClr val="FF00FF"/>
                </a:solidFill>
              </a:rPr>
              <a:t> </a:t>
            </a:r>
            <a:r>
              <a:rPr lang="en-US" sz="1400" b="1" dirty="0" err="1">
                <a:solidFill>
                  <a:srgbClr val="FF00FF"/>
                </a:solidFill>
              </a:rPr>
              <a:t>actsFor</a:t>
            </a:r>
            <a:r>
              <a:rPr lang="en-US" sz="1400" b="1" dirty="0">
                <a:solidFill>
                  <a:srgbClr val="FF00FF"/>
                </a:solidFill>
              </a:rPr>
              <a:t> Alice);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8777" y="4399959"/>
            <a:ext cx="21033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Conclude</a:t>
            </a:r>
          </a:p>
          <a:p>
            <a:r>
              <a:rPr lang="en-US" sz="1400" dirty="0"/>
              <a:t>V</a:t>
            </a:r>
            <a:r>
              <a:rPr lang="en-US" sz="1400" baseline="-25000" dirty="0"/>
              <a:t>Tidp1</a:t>
            </a:r>
            <a:r>
              <a:rPr lang="en-US" sz="1400" dirty="0"/>
              <a:t>(sig, u, </a:t>
            </a:r>
            <a:r>
              <a:rPr lang="en-US" sz="1400" dirty="0" err="1"/>
              <a:t>rp</a:t>
            </a:r>
            <a:r>
              <a:rPr lang="en-US" sz="1400" dirty="0"/>
              <a:t>);</a:t>
            </a:r>
          </a:p>
          <a:p>
            <a:r>
              <a:rPr lang="en-US" sz="1400" dirty="0"/>
              <a:t>check(</a:t>
            </a:r>
            <a:r>
              <a:rPr lang="en-US" sz="1400" dirty="0" err="1"/>
              <a:t>rp</a:t>
            </a:r>
            <a:r>
              <a:rPr lang="en-US" sz="1400" dirty="0"/>
              <a:t> == rp1);</a:t>
            </a:r>
          </a:p>
          <a:p>
            <a:r>
              <a:rPr lang="en-US" sz="1400" dirty="0"/>
              <a:t>V</a:t>
            </a:r>
            <a:r>
              <a:rPr lang="en-US" sz="1400" baseline="-25000" dirty="0"/>
              <a:t>Srp1</a:t>
            </a:r>
            <a:r>
              <a:rPr lang="en-US" sz="1400" dirty="0"/>
              <a:t>(state, c</a:t>
            </a:r>
            <a:r>
              <a:rPr lang="en-US" sz="1400" baseline="-25000" dirty="0"/>
              <a:t>rp1</a:t>
            </a:r>
            <a:r>
              <a:rPr lang="en-US" sz="1400" dirty="0"/>
              <a:t>, idp1);</a:t>
            </a:r>
          </a:p>
          <a:p>
            <a:r>
              <a:rPr lang="en-US" sz="1400" b="1" dirty="0" err="1">
                <a:solidFill>
                  <a:srgbClr val="FF00FF"/>
                </a:solidFill>
              </a:rPr>
              <a:t>conc.client</a:t>
            </a:r>
            <a:r>
              <a:rPr lang="en-US" sz="1400" b="1" dirty="0">
                <a:solidFill>
                  <a:srgbClr val="FF00FF"/>
                </a:solidFill>
              </a:rPr>
              <a:t> = c</a:t>
            </a:r>
            <a:r>
              <a:rPr lang="en-US" sz="1400" b="1" baseline="-25000" dirty="0">
                <a:solidFill>
                  <a:srgbClr val="FF00FF"/>
                </a:solidFill>
              </a:rPr>
              <a:t>rp1</a:t>
            </a:r>
            <a:r>
              <a:rPr lang="en-US" sz="1400" b="1" dirty="0">
                <a:solidFill>
                  <a:srgbClr val="FF00FF"/>
                </a:solidFill>
              </a:rPr>
              <a:t>;</a:t>
            </a:r>
          </a:p>
          <a:p>
            <a:r>
              <a:rPr lang="en-US" sz="1400" b="1" dirty="0" err="1">
                <a:solidFill>
                  <a:srgbClr val="FF00FF"/>
                </a:solidFill>
              </a:rPr>
              <a:t>conc.user</a:t>
            </a:r>
            <a:r>
              <a:rPr lang="en-US" sz="1400" b="1" dirty="0">
                <a:solidFill>
                  <a:srgbClr val="FF00FF"/>
                </a:solidFill>
              </a:rPr>
              <a:t> = u;</a:t>
            </a:r>
          </a:p>
          <a:p>
            <a:pPr algn="ctr"/>
            <a:endParaRPr lang="en-US" sz="1400" i="1" dirty="0"/>
          </a:p>
          <a:p>
            <a:pPr algn="ctr"/>
            <a:r>
              <a:rPr lang="en-US" sz="1400" i="1" dirty="0"/>
              <a:t>Apply </a:t>
            </a:r>
            <a:r>
              <a:rPr lang="en-US" sz="1400" b="1" i="1" dirty="0"/>
              <a:t>(RP base class)</a:t>
            </a:r>
          </a:p>
          <a:p>
            <a:r>
              <a:rPr lang="en-US" sz="1400" b="1" dirty="0">
                <a:solidFill>
                  <a:srgbClr val="FF00FF"/>
                </a:solidFill>
              </a:rPr>
              <a:t>Verify(</a:t>
            </a:r>
            <a:r>
              <a:rPr lang="en-US" sz="1400" b="1" dirty="0" err="1">
                <a:solidFill>
                  <a:srgbClr val="FF00FF"/>
                </a:solidFill>
              </a:rPr>
              <a:t>conc</a:t>
            </a:r>
            <a:r>
              <a:rPr lang="en-US" sz="1400" b="1" dirty="0">
                <a:solidFill>
                  <a:srgbClr val="FF00FF"/>
                </a:solidFill>
              </a:rPr>
              <a:t>, </a:t>
            </a:r>
            <a:r>
              <a:rPr lang="en-US" sz="1400" b="1" dirty="0" err="1">
                <a:solidFill>
                  <a:srgbClr val="FF00FF"/>
                </a:solidFill>
              </a:rPr>
              <a:t>LoginSafety</a:t>
            </a:r>
            <a:r>
              <a:rPr lang="en-US" sz="1400" b="1" dirty="0">
                <a:solidFill>
                  <a:srgbClr val="FF00FF"/>
                </a:solidFill>
              </a:rPr>
              <a:t>);</a:t>
            </a:r>
          </a:p>
          <a:p>
            <a:r>
              <a:rPr lang="en-US" sz="1400" dirty="0" err="1"/>
              <a:t>SendToAdapter</a:t>
            </a:r>
            <a:r>
              <a:rPr lang="en-US" sz="1400" dirty="0"/>
              <a:t>(</a:t>
            </a:r>
            <a:r>
              <a:rPr lang="en-US" sz="1400" dirty="0" err="1"/>
              <a:t>conc</a:t>
            </a:r>
            <a:r>
              <a:rPr lang="en-US" sz="1400" dirty="0"/>
              <a:t>);</a:t>
            </a:r>
          </a:p>
        </p:txBody>
      </p:sp>
      <p:sp>
        <p:nvSpPr>
          <p:cNvPr id="23" name="Bevel 22"/>
          <p:cNvSpPr/>
          <p:nvPr/>
        </p:nvSpPr>
        <p:spPr>
          <a:xfrm>
            <a:off x="3574465" y="2153670"/>
            <a:ext cx="677055" cy="29385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59583" y="2440029"/>
            <a:ext cx="20565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https://idp1.com/sso</a:t>
            </a:r>
          </a:p>
          <a:p>
            <a:r>
              <a:rPr lang="en-US" sz="1400" dirty="0"/>
              <a:t>  ?</a:t>
            </a:r>
            <a:r>
              <a:rPr lang="en-US" sz="1400" dirty="0" err="1"/>
              <a:t>rp</a:t>
            </a:r>
            <a:r>
              <a:rPr lang="en-US" sz="1400" dirty="0"/>
              <a:t>=rp1</a:t>
            </a:r>
          </a:p>
          <a:p>
            <a:r>
              <a:rPr lang="en-US" sz="1400" dirty="0"/>
              <a:t>  &amp;state=G</a:t>
            </a:r>
            <a:r>
              <a:rPr lang="en-US" sz="1400" baseline="-25000" dirty="0"/>
              <a:t>Srp1</a:t>
            </a:r>
            <a:r>
              <a:rPr lang="en-US" sz="1400" dirty="0"/>
              <a:t>(xxx,idp1)</a:t>
            </a:r>
          </a:p>
          <a:p>
            <a:r>
              <a:rPr lang="en-US" sz="1400" dirty="0"/>
              <a:t>  &amp;</a:t>
            </a:r>
            <a:r>
              <a:rPr lang="en-US" sz="1400" dirty="0" err="1"/>
              <a:t>symT</a:t>
            </a:r>
            <a:r>
              <a:rPr lang="en-US" sz="1400" dirty="0"/>
              <a:t>=</a:t>
            </a:r>
            <a:r>
              <a:rPr lang="en-US" sz="1400" dirty="0" err="1"/>
              <a:t>MakeReq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380874" y="1961152"/>
            <a:ext cx="151597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45712" y="1674581"/>
            <a:ext cx="1077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cookie=c</a:t>
            </a:r>
            <a:r>
              <a:rPr lang="en-US" sz="1400" baseline="-25000" dirty="0"/>
              <a:t>a,rp1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70115" y="2749573"/>
            <a:ext cx="8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/>
              <a:t>MakeReq</a:t>
            </a:r>
            <a:endParaRPr lang="en-US" sz="14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867939" y="6215841"/>
            <a:ext cx="223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Final </a:t>
            </a:r>
            <a:r>
              <a:rPr lang="en-US" sz="1400" b="1" dirty="0" err="1"/>
              <a:t>symT</a:t>
            </a:r>
            <a:r>
              <a:rPr lang="en-US" sz="1400" b="1" dirty="0"/>
              <a:t>:</a:t>
            </a:r>
            <a:r>
              <a:rPr lang="en-US" sz="1400" dirty="0"/>
              <a:t> Conclude(IdP1: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MakeResp</a:t>
            </a:r>
            <a:r>
              <a:rPr lang="en-US" sz="1400" dirty="0"/>
              <a:t>(?:</a:t>
            </a:r>
            <a:r>
              <a:rPr lang="en-US" sz="1400" dirty="0" err="1"/>
              <a:t>MakeReq</a:t>
            </a:r>
            <a:r>
              <a:rPr lang="en-US" sz="1400" dirty="0"/>
              <a:t>))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85492" y="4827234"/>
            <a:ext cx="25876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https://rp1.com/callback</a:t>
            </a:r>
          </a:p>
          <a:p>
            <a:r>
              <a:rPr lang="en-US" sz="1400" dirty="0"/>
              <a:t>  ?u=</a:t>
            </a:r>
            <a:r>
              <a:rPr lang="en-US" sz="1400" dirty="0" err="1"/>
              <a:t>alice&amp;rp</a:t>
            </a:r>
            <a:r>
              <a:rPr lang="en-US" sz="1400" dirty="0"/>
              <a:t>=rp1</a:t>
            </a:r>
          </a:p>
          <a:p>
            <a:r>
              <a:rPr lang="en-US" sz="1400" dirty="0"/>
              <a:t>  &amp;state=G</a:t>
            </a:r>
            <a:r>
              <a:rPr lang="en-US" sz="1400" baseline="-25000" dirty="0"/>
              <a:t>Srp1</a:t>
            </a:r>
            <a:r>
              <a:rPr lang="en-US" sz="1400" dirty="0"/>
              <a:t>(c</a:t>
            </a:r>
            <a:r>
              <a:rPr lang="en-US" sz="1400" baseline="-25000" dirty="0"/>
              <a:t>a,rp1</a:t>
            </a:r>
            <a:r>
              <a:rPr lang="en-US" sz="1400" dirty="0"/>
              <a:t>,idp1)</a:t>
            </a:r>
          </a:p>
          <a:p>
            <a:r>
              <a:rPr lang="en-US" sz="1400" dirty="0"/>
              <a:t>  &amp;</a:t>
            </a:r>
            <a:r>
              <a:rPr lang="en-US" sz="1400" dirty="0" err="1"/>
              <a:t>symT</a:t>
            </a:r>
            <a:r>
              <a:rPr lang="en-US" sz="1400" dirty="0"/>
              <a:t>=</a:t>
            </a:r>
            <a:r>
              <a:rPr lang="en-US" sz="1400" dirty="0" err="1"/>
              <a:t>MakeResp</a:t>
            </a:r>
            <a:r>
              <a:rPr lang="en-US" sz="1400" dirty="0"/>
              <a:t>(?:</a:t>
            </a:r>
            <a:r>
              <a:rPr lang="en-US" sz="1400" dirty="0" err="1"/>
              <a:t>MakeReq</a:t>
            </a:r>
            <a:r>
              <a:rPr lang="en-US" sz="1400" dirty="0"/>
              <a:t>)</a:t>
            </a:r>
          </a:p>
          <a:p>
            <a:r>
              <a:rPr lang="en-US" sz="1400" dirty="0"/>
              <a:t>  &amp;sig=G</a:t>
            </a:r>
            <a:r>
              <a:rPr lang="en-US" sz="1400" baseline="-25000" dirty="0"/>
              <a:t>Tidp1</a:t>
            </a:r>
            <a:r>
              <a:rPr lang="en-US" sz="1400" dirty="0"/>
              <a:t>(alice,rp1,symT)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2237588" y="6268453"/>
            <a:ext cx="630351" cy="842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651893" y="1957995"/>
            <a:ext cx="151597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16731" y="1671424"/>
            <a:ext cx="112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cookie=c</a:t>
            </a:r>
            <a:r>
              <a:rPr lang="en-US" sz="1400" baseline="-25000" dirty="0"/>
              <a:t>a,idp1</a:t>
            </a:r>
          </a:p>
        </p:txBody>
      </p:sp>
    </p:spTree>
    <p:extLst>
      <p:ext uri="{BB962C8B-B14F-4D97-AF65-F5344CB8AC3E}">
        <p14:creationId xmlns:p14="http://schemas.microsoft.com/office/powerpoint/2010/main" val="3457861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637674" y="1419729"/>
            <a:ext cx="7988968" cy="5209674"/>
          </a:xfrm>
          <a:custGeom>
            <a:avLst/>
            <a:gdLst>
              <a:gd name="connsiteX0" fmla="*/ 0 w 7988968"/>
              <a:gd name="connsiteY0" fmla="*/ 60158 h 5209674"/>
              <a:gd name="connsiteX1" fmla="*/ 0 w 7988968"/>
              <a:gd name="connsiteY1" fmla="*/ 5209674 h 5209674"/>
              <a:gd name="connsiteX2" fmla="*/ 7988968 w 7988968"/>
              <a:gd name="connsiteY2" fmla="*/ 5209674 h 5209674"/>
              <a:gd name="connsiteX3" fmla="*/ 7988968 w 7988968"/>
              <a:gd name="connsiteY3" fmla="*/ 2695074 h 5209674"/>
              <a:gd name="connsiteX4" fmla="*/ 3368842 w 7988968"/>
              <a:gd name="connsiteY4" fmla="*/ 2695074 h 5209674"/>
              <a:gd name="connsiteX5" fmla="*/ 3368842 w 7988968"/>
              <a:gd name="connsiteY5" fmla="*/ 0 h 5209674"/>
              <a:gd name="connsiteX6" fmla="*/ 0 w 7988968"/>
              <a:gd name="connsiteY6" fmla="*/ 60158 h 5209674"/>
              <a:gd name="connsiteX0" fmla="*/ 0 w 7988968"/>
              <a:gd name="connsiteY0" fmla="*/ 0 h 5209674"/>
              <a:gd name="connsiteX1" fmla="*/ 0 w 7988968"/>
              <a:gd name="connsiteY1" fmla="*/ 5209674 h 5209674"/>
              <a:gd name="connsiteX2" fmla="*/ 7988968 w 7988968"/>
              <a:gd name="connsiteY2" fmla="*/ 5209674 h 5209674"/>
              <a:gd name="connsiteX3" fmla="*/ 7988968 w 7988968"/>
              <a:gd name="connsiteY3" fmla="*/ 2695074 h 5209674"/>
              <a:gd name="connsiteX4" fmla="*/ 3368842 w 7988968"/>
              <a:gd name="connsiteY4" fmla="*/ 2695074 h 5209674"/>
              <a:gd name="connsiteX5" fmla="*/ 3368842 w 7988968"/>
              <a:gd name="connsiteY5" fmla="*/ 0 h 5209674"/>
              <a:gd name="connsiteX6" fmla="*/ 0 w 7988968"/>
              <a:gd name="connsiteY6" fmla="*/ 0 h 5209674"/>
              <a:gd name="connsiteX0" fmla="*/ 0 w 7988968"/>
              <a:gd name="connsiteY0" fmla="*/ 0 h 5209674"/>
              <a:gd name="connsiteX1" fmla="*/ 0 w 7988968"/>
              <a:gd name="connsiteY1" fmla="*/ 5209674 h 5209674"/>
              <a:gd name="connsiteX2" fmla="*/ 7988968 w 7988968"/>
              <a:gd name="connsiteY2" fmla="*/ 5209674 h 5209674"/>
              <a:gd name="connsiteX3" fmla="*/ 7988968 w 7988968"/>
              <a:gd name="connsiteY3" fmla="*/ 2562727 h 5209674"/>
              <a:gd name="connsiteX4" fmla="*/ 3368842 w 7988968"/>
              <a:gd name="connsiteY4" fmla="*/ 2695074 h 5209674"/>
              <a:gd name="connsiteX5" fmla="*/ 3368842 w 7988968"/>
              <a:gd name="connsiteY5" fmla="*/ 0 h 5209674"/>
              <a:gd name="connsiteX6" fmla="*/ 0 w 7988968"/>
              <a:gd name="connsiteY6" fmla="*/ 0 h 5209674"/>
              <a:gd name="connsiteX0" fmla="*/ 0 w 7988968"/>
              <a:gd name="connsiteY0" fmla="*/ 0 h 5209674"/>
              <a:gd name="connsiteX1" fmla="*/ 0 w 7988968"/>
              <a:gd name="connsiteY1" fmla="*/ 5209674 h 5209674"/>
              <a:gd name="connsiteX2" fmla="*/ 7988968 w 7988968"/>
              <a:gd name="connsiteY2" fmla="*/ 5209674 h 5209674"/>
              <a:gd name="connsiteX3" fmla="*/ 7988968 w 7988968"/>
              <a:gd name="connsiteY3" fmla="*/ 2562727 h 5209674"/>
              <a:gd name="connsiteX4" fmla="*/ 3368842 w 7988968"/>
              <a:gd name="connsiteY4" fmla="*/ 2538663 h 5209674"/>
              <a:gd name="connsiteX5" fmla="*/ 3368842 w 7988968"/>
              <a:gd name="connsiteY5" fmla="*/ 0 h 5209674"/>
              <a:gd name="connsiteX6" fmla="*/ 0 w 7988968"/>
              <a:gd name="connsiteY6" fmla="*/ 0 h 5209674"/>
              <a:gd name="connsiteX0" fmla="*/ 0 w 7988968"/>
              <a:gd name="connsiteY0" fmla="*/ 0 h 5209674"/>
              <a:gd name="connsiteX1" fmla="*/ 0 w 7988968"/>
              <a:gd name="connsiteY1" fmla="*/ 5209674 h 5209674"/>
              <a:gd name="connsiteX2" fmla="*/ 7988968 w 7988968"/>
              <a:gd name="connsiteY2" fmla="*/ 5209674 h 5209674"/>
              <a:gd name="connsiteX3" fmla="*/ 7988968 w 7988968"/>
              <a:gd name="connsiteY3" fmla="*/ 2562727 h 5209674"/>
              <a:gd name="connsiteX4" fmla="*/ 3368842 w 7988968"/>
              <a:gd name="connsiteY4" fmla="*/ 2550694 h 5209674"/>
              <a:gd name="connsiteX5" fmla="*/ 3368842 w 7988968"/>
              <a:gd name="connsiteY5" fmla="*/ 0 h 5209674"/>
              <a:gd name="connsiteX6" fmla="*/ 0 w 7988968"/>
              <a:gd name="connsiteY6" fmla="*/ 0 h 5209674"/>
              <a:gd name="connsiteX0" fmla="*/ 0 w 7988968"/>
              <a:gd name="connsiteY0" fmla="*/ 0 h 5209674"/>
              <a:gd name="connsiteX1" fmla="*/ 0 w 7988968"/>
              <a:gd name="connsiteY1" fmla="*/ 5209674 h 5209674"/>
              <a:gd name="connsiteX2" fmla="*/ 7988968 w 7988968"/>
              <a:gd name="connsiteY2" fmla="*/ 5209674 h 5209674"/>
              <a:gd name="connsiteX3" fmla="*/ 7988968 w 7988968"/>
              <a:gd name="connsiteY3" fmla="*/ 2562727 h 5209674"/>
              <a:gd name="connsiteX4" fmla="*/ 3368842 w 7988968"/>
              <a:gd name="connsiteY4" fmla="*/ 2574758 h 5209674"/>
              <a:gd name="connsiteX5" fmla="*/ 3368842 w 7988968"/>
              <a:gd name="connsiteY5" fmla="*/ 0 h 5209674"/>
              <a:gd name="connsiteX6" fmla="*/ 0 w 7988968"/>
              <a:gd name="connsiteY6" fmla="*/ 0 h 5209674"/>
              <a:gd name="connsiteX0" fmla="*/ 0 w 7988968"/>
              <a:gd name="connsiteY0" fmla="*/ 0 h 5209674"/>
              <a:gd name="connsiteX1" fmla="*/ 0 w 7988968"/>
              <a:gd name="connsiteY1" fmla="*/ 5209674 h 5209674"/>
              <a:gd name="connsiteX2" fmla="*/ 7988968 w 7988968"/>
              <a:gd name="connsiteY2" fmla="*/ 5209674 h 5209674"/>
              <a:gd name="connsiteX3" fmla="*/ 7988968 w 7988968"/>
              <a:gd name="connsiteY3" fmla="*/ 2562727 h 5209674"/>
              <a:gd name="connsiteX4" fmla="*/ 3368842 w 7988968"/>
              <a:gd name="connsiteY4" fmla="*/ 2562726 h 5209674"/>
              <a:gd name="connsiteX5" fmla="*/ 3368842 w 7988968"/>
              <a:gd name="connsiteY5" fmla="*/ 0 h 5209674"/>
              <a:gd name="connsiteX6" fmla="*/ 0 w 7988968"/>
              <a:gd name="connsiteY6" fmla="*/ 0 h 520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8968" h="5209674">
                <a:moveTo>
                  <a:pt x="0" y="0"/>
                </a:moveTo>
                <a:lnTo>
                  <a:pt x="0" y="5209674"/>
                </a:lnTo>
                <a:lnTo>
                  <a:pt x="7988968" y="5209674"/>
                </a:lnTo>
                <a:lnTo>
                  <a:pt x="7988968" y="2562727"/>
                </a:lnTo>
                <a:lnTo>
                  <a:pt x="3368842" y="2562726"/>
                </a:lnTo>
                <a:lnTo>
                  <a:pt x="3368842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an SVX transaction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97025" y="3961613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SVAuth.xproj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54936" y="1592498"/>
            <a:ext cx="2694075" cy="203121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84821" y="1482767"/>
            <a:ext cx="3236495" cy="2133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86034" y="3227821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vProgram.xproj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803358" y="3623716"/>
            <a:ext cx="415580" cy="1139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9785" y="3681934"/>
            <a:ext cx="2438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conc.symT</a:t>
            </a:r>
            <a:r>
              <a:rPr lang="en-US" sz="1400" dirty="0"/>
              <a:t> = Conclude(IdP1: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MakeResp</a:t>
            </a:r>
            <a:r>
              <a:rPr lang="en-US" sz="1400" dirty="0"/>
              <a:t>(?:</a:t>
            </a:r>
            <a:r>
              <a:rPr lang="en-US" sz="1400" dirty="0" err="1"/>
              <a:t>MakeReq</a:t>
            </a:r>
            <a:r>
              <a:rPr lang="en-US" sz="1400" dirty="0"/>
              <a:t>))</a:t>
            </a:r>
          </a:p>
        </p:txBody>
      </p:sp>
      <p:sp>
        <p:nvSpPr>
          <p:cNvPr id="34" name="Down Arrow 33"/>
          <p:cNvSpPr/>
          <p:nvPr/>
        </p:nvSpPr>
        <p:spPr>
          <a:xfrm rot="16200000">
            <a:off x="4133630" y="1670644"/>
            <a:ext cx="226159" cy="1073985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6200000">
            <a:off x="8878213" y="1200749"/>
            <a:ext cx="273783" cy="1347537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789992" y="1482766"/>
            <a:ext cx="1503947" cy="68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vProgram.dll</a:t>
            </a:r>
          </a:p>
          <a:p>
            <a:pPr algn="ctr"/>
            <a:r>
              <a:rPr lang="en-US" dirty="0"/>
              <a:t>SVAuth.dll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789992" y="2936878"/>
            <a:ext cx="1503947" cy="58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vProgram.bpl</a:t>
            </a:r>
            <a:endParaRPr lang="en-US" dirty="0"/>
          </a:p>
        </p:txBody>
      </p:sp>
      <p:sp>
        <p:nvSpPr>
          <p:cNvPr id="40" name="Down Arrow 39"/>
          <p:cNvSpPr/>
          <p:nvPr/>
        </p:nvSpPr>
        <p:spPr>
          <a:xfrm>
            <a:off x="10405073" y="3616412"/>
            <a:ext cx="258359" cy="673769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166655" y="5230983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46" name="Vertical Scroll 45"/>
          <p:cNvSpPr/>
          <p:nvPr/>
        </p:nvSpPr>
        <p:spPr>
          <a:xfrm>
            <a:off x="9895114" y="4679338"/>
            <a:ext cx="1970315" cy="1943129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630235" y="6007080"/>
            <a:ext cx="5613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112830" y="4907313"/>
            <a:ext cx="15566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req.rp</a:t>
            </a:r>
            <a:r>
              <a:rPr lang="en-US" sz="1400" dirty="0"/>
              <a:t> = rp1</a:t>
            </a:r>
          </a:p>
          <a:p>
            <a:r>
              <a:rPr lang="en-US" sz="1400" dirty="0" err="1"/>
              <a:t>resp.rp</a:t>
            </a:r>
            <a:r>
              <a:rPr lang="en-US" sz="1400" dirty="0"/>
              <a:t> = rp2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…</a:t>
            </a:r>
          </a:p>
          <a:p>
            <a:r>
              <a:rPr lang="en-US" sz="1400" b="1" dirty="0"/>
              <a:t>!</a:t>
            </a:r>
            <a:r>
              <a:rPr lang="en-US" sz="1400" b="1" dirty="0" err="1"/>
              <a:t>LoginSafety</a:t>
            </a:r>
            <a:r>
              <a:rPr lang="en-US" sz="1400" b="1" dirty="0"/>
              <a:t>(</a:t>
            </a:r>
            <a:r>
              <a:rPr lang="en-US" sz="1400" b="1" dirty="0" err="1"/>
              <a:t>conc</a:t>
            </a:r>
            <a:r>
              <a:rPr lang="en-US" sz="1400" b="1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42974" y="539651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63432" y="3738771"/>
            <a:ext cx="7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41336" y="1368294"/>
            <a:ext cx="130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 compiler</a:t>
            </a:r>
          </a:p>
        </p:txBody>
      </p:sp>
      <p:sp>
        <p:nvSpPr>
          <p:cNvPr id="52" name="Down Arrow 51"/>
          <p:cNvSpPr/>
          <p:nvPr/>
        </p:nvSpPr>
        <p:spPr>
          <a:xfrm>
            <a:off x="10401062" y="2208757"/>
            <a:ext cx="258359" cy="673769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643457" y="2246324"/>
            <a:ext cx="1118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Bytecode</a:t>
            </a:r>
          </a:p>
          <a:p>
            <a:r>
              <a:rPr lang="en-US" dirty="0"/>
              <a:t>Translator</a:t>
            </a:r>
          </a:p>
        </p:txBody>
      </p:sp>
      <p:sp>
        <p:nvSpPr>
          <p:cNvPr id="54" name="Left Brace 53"/>
          <p:cNvSpPr/>
          <p:nvPr/>
        </p:nvSpPr>
        <p:spPr>
          <a:xfrm rot="5400000">
            <a:off x="10460506" y="3172232"/>
            <a:ext cx="164614" cy="26452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5026097" y="1600980"/>
            <a:ext cx="2950840" cy="1597476"/>
          </a:xfrm>
          <a:prstGeom prst="foldedCorner">
            <a:avLst>
              <a:gd name="adj" fmla="val 5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// Transfer from unknown party</a:t>
            </a:r>
          </a:p>
          <a:p>
            <a:r>
              <a:rPr lang="en-US" sz="1400" dirty="0" err="1"/>
              <a:t>req</a:t>
            </a:r>
            <a:r>
              <a:rPr lang="en-US" sz="1400" dirty="0"/>
              <a:t> = </a:t>
            </a:r>
            <a:r>
              <a:rPr lang="en-US" sz="1400" dirty="0" err="1"/>
              <a:t>Nondet</a:t>
            </a:r>
            <a:r>
              <a:rPr lang="en-US" sz="1400" dirty="0"/>
              <a:t>();  // untrusted</a:t>
            </a:r>
          </a:p>
          <a:p>
            <a:r>
              <a:rPr lang="en-US" sz="1400" dirty="0" err="1"/>
              <a:t>resp</a:t>
            </a:r>
            <a:r>
              <a:rPr lang="en-US" sz="1400" dirty="0"/>
              <a:t> = </a:t>
            </a:r>
            <a:r>
              <a:rPr lang="en-US" sz="1400" b="1" dirty="0" err="1"/>
              <a:t>IdP.MakeResp</a:t>
            </a:r>
            <a:r>
              <a:rPr lang="en-US" sz="1400" dirty="0"/>
              <a:t>(</a:t>
            </a:r>
            <a:r>
              <a:rPr lang="en-US" sz="1400" dirty="0" err="1"/>
              <a:t>req</a:t>
            </a:r>
            <a:r>
              <a:rPr lang="en-US" sz="1400" dirty="0"/>
              <a:t>, </a:t>
            </a:r>
            <a:r>
              <a:rPr lang="en-US" sz="1400" dirty="0" err="1"/>
              <a:t>Nondet</a:t>
            </a:r>
            <a:r>
              <a:rPr lang="en-US" sz="1400" dirty="0"/>
              <a:t>());</a:t>
            </a:r>
          </a:p>
          <a:p>
            <a:r>
              <a:rPr lang="en-US" sz="1400" dirty="0"/>
              <a:t>// Transfer from IdP1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conc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b="1" dirty="0" err="1">
                <a:solidFill>
                  <a:schemeClr val="tx1"/>
                </a:solidFill>
              </a:rPr>
              <a:t>RP.Conclude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resp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sz="1400" dirty="0"/>
              <a:t>Assert(</a:t>
            </a:r>
            <a:r>
              <a:rPr lang="en-US" sz="1400" b="1" dirty="0" err="1"/>
              <a:t>LoginSafety</a:t>
            </a:r>
            <a:r>
              <a:rPr lang="en-US" sz="1400" dirty="0"/>
              <a:t>(</a:t>
            </a:r>
            <a:r>
              <a:rPr lang="en-US" sz="1400" dirty="0" err="1"/>
              <a:t>conc</a:t>
            </a:r>
            <a:r>
              <a:rPr lang="en-US" sz="1400" dirty="0"/>
              <a:t>));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4318193"/>
            <a:ext cx="7656499" cy="2142575"/>
            <a:chOff x="849216" y="3945895"/>
            <a:chExt cx="7656499" cy="2142575"/>
          </a:xfrm>
        </p:grpSpPr>
        <p:sp>
          <p:nvSpPr>
            <p:cNvPr id="14" name="Rectangle 13"/>
            <p:cNvSpPr/>
            <p:nvPr/>
          </p:nvSpPr>
          <p:spPr>
            <a:xfrm>
              <a:off x="849216" y="3945895"/>
              <a:ext cx="7613808" cy="2142575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2492" y="4030117"/>
              <a:ext cx="252650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class </a:t>
              </a:r>
              <a:r>
                <a:rPr lang="en-US" sz="1400" dirty="0" err="1"/>
                <a:t>BaseRP</a:t>
              </a:r>
              <a:r>
                <a:rPr lang="en-US" sz="1400" dirty="0"/>
                <a:t> {</a:t>
              </a:r>
            </a:p>
            <a:p>
              <a:r>
                <a:rPr lang="en-US" sz="1400" dirty="0"/>
                <a:t>  void Apply(</a:t>
              </a:r>
              <a:r>
                <a:rPr lang="en-US" sz="1400" dirty="0" err="1"/>
                <a:t>conc</a:t>
              </a:r>
              <a:r>
                <a:rPr lang="en-US" sz="1400" dirty="0"/>
                <a:t>) {</a:t>
              </a:r>
            </a:p>
            <a:p>
              <a:r>
                <a:rPr lang="en-US" sz="1400" dirty="0"/>
                <a:t>    Verify(</a:t>
              </a:r>
              <a:r>
                <a:rPr lang="en-US" sz="1400" dirty="0" err="1"/>
                <a:t>conc</a:t>
              </a:r>
              <a:r>
                <a:rPr lang="en-US" sz="1400" dirty="0"/>
                <a:t>, </a:t>
              </a:r>
              <a:r>
                <a:rPr lang="en-US" sz="1400" dirty="0" err="1"/>
                <a:t>LoginSafety</a:t>
              </a:r>
              <a:r>
                <a:rPr lang="en-US" sz="1400" dirty="0"/>
                <a:t>);</a:t>
              </a:r>
            </a:p>
            <a:p>
              <a:r>
                <a:rPr lang="en-US" sz="1400" dirty="0"/>
                <a:t>    </a:t>
              </a:r>
              <a:r>
                <a:rPr lang="en-US" sz="1400" dirty="0" err="1"/>
                <a:t>SendToAdapter</a:t>
              </a:r>
              <a:r>
                <a:rPr lang="en-US" sz="1400" dirty="0"/>
                <a:t>(</a:t>
              </a:r>
              <a:r>
                <a:rPr lang="en-US" sz="1400" dirty="0" err="1"/>
                <a:t>conc</a:t>
              </a:r>
              <a:r>
                <a:rPr lang="en-US" sz="1400" dirty="0"/>
                <a:t>);</a:t>
              </a:r>
            </a:p>
            <a:p>
              <a:r>
                <a:rPr lang="en-US" sz="1400" dirty="0"/>
                <a:t>  }</a:t>
              </a:r>
            </a:p>
            <a:p>
              <a:r>
                <a:rPr lang="en-US" sz="1400" dirty="0"/>
                <a:t>  bool </a:t>
              </a:r>
              <a:r>
                <a:rPr lang="en-US" sz="1400" dirty="0" err="1"/>
                <a:t>LoginSafety</a:t>
              </a:r>
              <a:r>
                <a:rPr lang="en-US" sz="1400" dirty="0"/>
                <a:t>(</a:t>
              </a:r>
              <a:r>
                <a:rPr lang="en-US" sz="1400" dirty="0" err="1"/>
                <a:t>conc</a:t>
              </a:r>
              <a:r>
                <a:rPr lang="en-US" sz="1400" dirty="0"/>
                <a:t>) {</a:t>
              </a:r>
            </a:p>
            <a:p>
              <a:r>
                <a:rPr lang="en-US" sz="1400" dirty="0"/>
                <a:t>     </a:t>
              </a:r>
              <a:r>
                <a:rPr lang="en-US" sz="1400" b="1" dirty="0">
                  <a:solidFill>
                    <a:schemeClr val="accent4">
                      <a:lumMod val="75000"/>
                    </a:schemeClr>
                  </a:solidFill>
                </a:rPr>
                <a:t>∃ c: idp1SignedIn(c, u);</a:t>
              </a:r>
            </a:p>
            <a:p>
              <a:r>
                <a:rPr lang="en-US" sz="1400" dirty="0"/>
                <a:t>  }</a:t>
              </a:r>
            </a:p>
            <a:p>
              <a:r>
                <a:rPr lang="en-US" sz="1400" dirty="0"/>
                <a:t>}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08998" y="4030117"/>
              <a:ext cx="2548711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IdP.MakeResp</a:t>
              </a:r>
              <a:r>
                <a:rPr lang="en-US" sz="1400" dirty="0"/>
                <a:t>(</a:t>
              </a:r>
              <a:r>
                <a:rPr lang="en-US" sz="1400" dirty="0" err="1"/>
                <a:t>req</a:t>
              </a:r>
              <a:r>
                <a:rPr lang="en-US" sz="1400" dirty="0"/>
                <a:t>, u) {</a:t>
              </a:r>
            </a:p>
            <a:p>
              <a:r>
                <a:rPr lang="en-US" sz="1400" dirty="0"/>
                <a:t>  c</a:t>
              </a:r>
              <a:r>
                <a:rPr lang="en-US" sz="1400" baseline="-25000" dirty="0"/>
                <a:t>idp1</a:t>
              </a:r>
              <a:r>
                <a:rPr lang="en-US" sz="1400" dirty="0"/>
                <a:t> = ???;</a:t>
              </a:r>
            </a:p>
            <a:p>
              <a:r>
                <a:rPr lang="en-US" sz="1400" dirty="0"/>
                <a:t>  </a:t>
              </a:r>
              <a:r>
                <a:rPr lang="en-US" sz="1400" b="1" dirty="0"/>
                <a:t>Declare(idp1SignedIn(c</a:t>
              </a:r>
              <a:r>
                <a:rPr lang="en-US" sz="1400" b="1" baseline="-25000" dirty="0"/>
                <a:t>idp1</a:t>
              </a:r>
              <a:r>
                <a:rPr lang="en-US" sz="1400" b="1" dirty="0"/>
                <a:t>, u));</a:t>
              </a:r>
            </a:p>
            <a:p>
              <a:r>
                <a:rPr lang="en-US" sz="1400" dirty="0"/>
                <a:t>  Declare(c</a:t>
              </a:r>
              <a:r>
                <a:rPr lang="en-US" sz="1400" baseline="-25000" dirty="0"/>
                <a:t>idp1</a:t>
              </a:r>
              <a:r>
                <a:rPr lang="en-US" sz="1400" dirty="0"/>
                <a:t> </a:t>
              </a:r>
              <a:r>
                <a:rPr lang="en-US" sz="1400" dirty="0" err="1"/>
                <a:t>actsFor</a:t>
              </a:r>
              <a:r>
                <a:rPr lang="en-US" sz="1400" dirty="0"/>
                <a:t> u);</a:t>
              </a:r>
            </a:p>
            <a:p>
              <a:r>
                <a:rPr lang="en-US" sz="1400" dirty="0"/>
                <a:t>  </a:t>
              </a:r>
              <a:r>
                <a:rPr lang="en-US" sz="1400" dirty="0" err="1"/>
                <a:t>resp.u</a:t>
              </a:r>
              <a:r>
                <a:rPr lang="en-US" sz="1400" dirty="0"/>
                <a:t> = u;</a:t>
              </a:r>
            </a:p>
            <a:p>
              <a:r>
                <a:rPr lang="en-US" sz="1400" dirty="0"/>
                <a:t>  </a:t>
              </a:r>
              <a:r>
                <a:rPr lang="en-US" sz="1400" dirty="0" err="1"/>
                <a:t>resp.rp</a:t>
              </a:r>
              <a:r>
                <a:rPr lang="en-US" sz="1400" dirty="0"/>
                <a:t> = </a:t>
              </a:r>
              <a:r>
                <a:rPr lang="en-US" sz="1400" dirty="0" err="1"/>
                <a:t>req.rp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</a:t>
              </a:r>
              <a:r>
                <a:rPr lang="en-US" sz="1400" dirty="0" err="1"/>
                <a:t>resp.state</a:t>
              </a:r>
              <a:r>
                <a:rPr lang="en-US" sz="1400" dirty="0"/>
                <a:t> = </a:t>
              </a:r>
              <a:r>
                <a:rPr lang="en-US" sz="1400" dirty="0" err="1"/>
                <a:t>req.state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return </a:t>
              </a:r>
              <a:r>
                <a:rPr lang="en-US" sz="1400" dirty="0" err="1"/>
                <a:t>resp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}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09839" y="4027065"/>
              <a:ext cx="249587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RP.Conclude</a:t>
              </a:r>
              <a:r>
                <a:rPr lang="en-US" sz="1400" dirty="0"/>
                <a:t>(</a:t>
              </a:r>
              <a:r>
                <a:rPr lang="en-US" sz="1400" dirty="0" err="1"/>
                <a:t>resp</a:t>
              </a:r>
              <a:r>
                <a:rPr lang="en-US" sz="1400" dirty="0"/>
                <a:t>) {</a:t>
              </a:r>
            </a:p>
            <a:p>
              <a:r>
                <a:rPr lang="en-US" sz="1400" dirty="0"/>
                <a:t>  c</a:t>
              </a:r>
              <a:r>
                <a:rPr lang="en-US" sz="1400" baseline="-25000" dirty="0"/>
                <a:t>rp1</a:t>
              </a:r>
              <a:r>
                <a:rPr lang="en-US" sz="1400" dirty="0"/>
                <a:t> = ???;</a:t>
              </a:r>
            </a:p>
            <a:p>
              <a:r>
                <a:rPr lang="en-US" sz="1400" dirty="0"/>
                <a:t>  V</a:t>
              </a:r>
              <a:r>
                <a:rPr lang="en-US" sz="1400" baseline="-25000" dirty="0"/>
                <a:t>Tidp1</a:t>
              </a:r>
              <a:r>
                <a:rPr lang="en-US" sz="1400" dirty="0"/>
                <a:t>(</a:t>
              </a:r>
              <a:r>
                <a:rPr lang="en-US" sz="1400" dirty="0" err="1"/>
                <a:t>resp.sig</a:t>
              </a:r>
              <a:r>
                <a:rPr lang="en-US" sz="1400" dirty="0"/>
                <a:t>, </a:t>
              </a:r>
              <a:r>
                <a:rPr lang="en-US" sz="1400" dirty="0" err="1"/>
                <a:t>resp.u</a:t>
              </a:r>
              <a:r>
                <a:rPr lang="en-US" sz="1400" dirty="0"/>
                <a:t>, </a:t>
              </a:r>
              <a:r>
                <a:rPr lang="en-US" sz="1400" dirty="0" err="1"/>
                <a:t>resp.rp</a:t>
              </a:r>
              <a:r>
                <a:rPr lang="en-US" sz="1400" dirty="0"/>
                <a:t>);</a:t>
              </a:r>
            </a:p>
            <a:p>
              <a:r>
                <a:rPr lang="en-US" sz="1400" dirty="0"/>
                <a:t>  check(</a:t>
              </a:r>
              <a:r>
                <a:rPr lang="en-US" sz="1400" dirty="0" err="1"/>
                <a:t>resp.rp</a:t>
              </a:r>
              <a:r>
                <a:rPr lang="en-US" sz="1400" dirty="0"/>
                <a:t> == rp1);</a:t>
              </a:r>
            </a:p>
            <a:p>
              <a:r>
                <a:rPr lang="en-US" sz="1400" dirty="0"/>
                <a:t>  V</a:t>
              </a:r>
              <a:r>
                <a:rPr lang="en-US" sz="1400" baseline="-25000" dirty="0"/>
                <a:t>Srp1</a:t>
              </a:r>
              <a:r>
                <a:rPr lang="en-US" sz="1400" dirty="0"/>
                <a:t>(</a:t>
              </a:r>
              <a:r>
                <a:rPr lang="en-US" sz="1400" dirty="0" err="1"/>
                <a:t>resp.state</a:t>
              </a:r>
              <a:r>
                <a:rPr lang="en-US" sz="1400" dirty="0"/>
                <a:t>, c</a:t>
              </a:r>
              <a:r>
                <a:rPr lang="en-US" sz="1400" baseline="-25000" dirty="0"/>
                <a:t>rp1</a:t>
              </a:r>
              <a:r>
                <a:rPr lang="en-US" sz="1400" dirty="0"/>
                <a:t>, idp1);</a:t>
              </a:r>
            </a:p>
            <a:p>
              <a:r>
                <a:rPr lang="en-US" sz="1400" dirty="0"/>
                <a:t>  </a:t>
              </a:r>
              <a:r>
                <a:rPr lang="en-US" sz="1400" dirty="0" err="1"/>
                <a:t>conc.client</a:t>
              </a:r>
              <a:r>
                <a:rPr lang="en-US" sz="1400" dirty="0"/>
                <a:t> = c</a:t>
              </a:r>
              <a:r>
                <a:rPr lang="en-US" sz="1400" baseline="-25000" dirty="0"/>
                <a:t>rp1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</a:t>
              </a:r>
              <a:r>
                <a:rPr lang="en-US" sz="1400" dirty="0" err="1"/>
                <a:t>conc.user</a:t>
              </a:r>
              <a:r>
                <a:rPr lang="en-US" sz="1400" dirty="0"/>
                <a:t> = </a:t>
              </a:r>
              <a:r>
                <a:rPr lang="en-US" sz="1400" dirty="0" err="1"/>
                <a:t>resp.u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return </a:t>
              </a:r>
              <a:r>
                <a:rPr lang="en-US" sz="1400" dirty="0" err="1"/>
                <a:t>conc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}</a:t>
              </a:r>
            </a:p>
          </p:txBody>
        </p:sp>
      </p:grpSp>
      <p:cxnSp>
        <p:nvCxnSpPr>
          <p:cNvPr id="10" name="Straight Arrow Connector 9"/>
          <p:cNvCxnSpPr>
            <a:stCxn id="18" idx="2"/>
          </p:cNvCxnSpPr>
          <p:nvPr/>
        </p:nvCxnSpPr>
        <p:spPr>
          <a:xfrm flipH="1">
            <a:off x="6501517" y="3616412"/>
            <a:ext cx="1552" cy="3452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8873" y="500743"/>
            <a:ext cx="183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(Cached by </a:t>
            </a:r>
            <a:r>
              <a:rPr lang="en-US" dirty="0" err="1"/>
              <a:t>symT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6173" y="1614741"/>
            <a:ext cx="233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Verification framework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5692" y="1575371"/>
            <a:ext cx="688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Cache</a:t>
            </a:r>
          </a:p>
          <a:p>
            <a:pPr algn="ctr"/>
            <a:r>
              <a:rPr lang="en-US" sz="1600" dirty="0"/>
              <a:t>miss</a:t>
            </a:r>
          </a:p>
        </p:txBody>
      </p:sp>
      <p:sp>
        <p:nvSpPr>
          <p:cNvPr id="43" name="Folded Corner 42"/>
          <p:cNvSpPr/>
          <p:nvPr/>
        </p:nvSpPr>
        <p:spPr>
          <a:xfrm>
            <a:off x="1201047" y="2392469"/>
            <a:ext cx="2331600" cy="93696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21" name="Folded Corner 20"/>
          <p:cNvSpPr/>
          <p:nvPr/>
        </p:nvSpPr>
        <p:spPr>
          <a:xfrm>
            <a:off x="1080434" y="2545641"/>
            <a:ext cx="2331600" cy="93696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symT</a:t>
            </a:r>
            <a:r>
              <a:rPr lang="en-US" sz="1400" dirty="0"/>
              <a:t> = Conclude(IdP1: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old_MakeResp</a:t>
            </a:r>
            <a:r>
              <a:rPr lang="en-US" sz="1400" dirty="0"/>
              <a:t>(?:</a:t>
            </a:r>
            <a:r>
              <a:rPr lang="en-US" sz="1400" dirty="0" err="1"/>
              <a:t>MakeReq</a:t>
            </a:r>
            <a:r>
              <a:rPr lang="en-US" sz="1400" dirty="0"/>
              <a:t>))</a:t>
            </a:r>
          </a:p>
          <a:p>
            <a:r>
              <a:rPr lang="en-US" sz="1400" dirty="0"/>
              <a:t>prop = </a:t>
            </a:r>
            <a:r>
              <a:rPr lang="en-US" sz="1400" dirty="0" err="1"/>
              <a:t>LoginSafety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B050"/>
                </a:solidFill>
              </a:rPr>
              <a:t>✓</a:t>
            </a:r>
            <a:r>
              <a:rPr lang="en-US" sz="1400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36173" y="208019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Cache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66715" y="20391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95600" y="4985657"/>
            <a:ext cx="614479" cy="89165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5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SVX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verify properties that can be deduced from the path and can’t be falsified by other actions taken by the system (“monotonic”)</a:t>
            </a:r>
          </a:p>
          <a:p>
            <a:pPr lvl="1"/>
            <a:r>
              <a:rPr lang="en-US" dirty="0"/>
              <a:t>Mostly rely on “declarable predicates” that can be declared true by any critical method and tested in property</a:t>
            </a:r>
          </a:p>
          <a:p>
            <a:pPr lvl="1"/>
            <a:r>
              <a:rPr lang="en-US" dirty="0"/>
              <a:t>Have to reason separately that declarable predicate is only declared when appropriate</a:t>
            </a:r>
          </a:p>
          <a:p>
            <a:r>
              <a:rPr lang="en-US" dirty="0"/>
              <a:t>E.g., cannot directly verify “~</a:t>
            </a:r>
            <a:r>
              <a:rPr lang="en-US" dirty="0" err="1"/>
              <a:t>AccessRevoked</a:t>
            </a:r>
            <a:r>
              <a:rPr lang="en-US" dirty="0"/>
              <a:t>(user)”</a:t>
            </a:r>
          </a:p>
          <a:p>
            <a:pPr lvl="1"/>
            <a:r>
              <a:rPr lang="en-US" dirty="0"/>
              <a:t>Instead, use auxiliary declarable predicate “</a:t>
            </a:r>
            <a:r>
              <a:rPr lang="en-US" dirty="0" err="1"/>
              <a:t>AccessNotRevoked</a:t>
            </a:r>
            <a:r>
              <a:rPr lang="en-US" dirty="0"/>
              <a:t>(user, time)”</a:t>
            </a:r>
          </a:p>
        </p:txBody>
      </p:sp>
    </p:spTree>
    <p:extLst>
      <p:ext uri="{BB962C8B-B14F-4D97-AF65-F5344CB8AC3E}">
        <p14:creationId xmlns:p14="http://schemas.microsoft.com/office/powerpoint/2010/main" val="2678573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can’t anyone but Alice log in to rp1 as Alice?</a:t>
            </a:r>
          </a:p>
          <a:p>
            <a:pPr lvl="1"/>
            <a:r>
              <a:rPr lang="en-US" dirty="0"/>
              <a:t>Because only Alice (and idp1 and rp1) know G</a:t>
            </a:r>
            <a:r>
              <a:rPr lang="en-US" baseline="-25000" dirty="0"/>
              <a:t>Tidp1</a:t>
            </a:r>
            <a:r>
              <a:rPr lang="en-US" dirty="0"/>
              <a:t>(alice,rp1,symT).</a:t>
            </a:r>
          </a:p>
          <a:p>
            <a:r>
              <a:rPr lang="en-US" dirty="0"/>
              <a:t>How to verify “only Alice, idp1, rp1 know G</a:t>
            </a:r>
            <a:r>
              <a:rPr lang="en-US" baseline="-25000" dirty="0"/>
              <a:t>Tidp1</a:t>
            </a:r>
            <a:r>
              <a:rPr lang="en-US" dirty="0"/>
              <a:t>(alice,rp1,symT)”?</a:t>
            </a:r>
          </a:p>
          <a:p>
            <a:pPr lvl="1"/>
            <a:r>
              <a:rPr lang="en-US" dirty="0"/>
              <a:t>Not monotonic; cannot deduce from actions taken on path</a:t>
            </a:r>
          </a:p>
          <a:p>
            <a:pPr lvl="1"/>
            <a:r>
              <a:rPr lang="en-US" dirty="0"/>
              <a:t>Make it an invariant and oblige all trusted parties to maintain it.</a:t>
            </a:r>
          </a:p>
          <a:p>
            <a:pPr lvl="1"/>
            <a:r>
              <a:rPr lang="en-US" dirty="0"/>
              <a:t>How to generalize this idea?</a:t>
            </a:r>
          </a:p>
          <a:p>
            <a:r>
              <a:rPr lang="en-US" dirty="0"/>
              <a:t>“</a:t>
            </a:r>
            <a:r>
              <a:rPr lang="en-US" dirty="0" err="1"/>
              <a:t>SVAuth</a:t>
            </a:r>
            <a:r>
              <a:rPr lang="en-US" dirty="0"/>
              <a:t> framework” = SVX framework + </a:t>
            </a:r>
            <a:r>
              <a:rPr lang="en-US" i="1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966899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“Acts for”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Wrinkle: </a:t>
            </a:r>
            <a:r>
              <a:rPr lang="en-US" dirty="0" err="1"/>
              <a:t>IdP</a:t>
            </a:r>
            <a:r>
              <a:rPr lang="en-US" dirty="0"/>
              <a:t> user – browser mapping may not be 1-1</a:t>
            </a:r>
          </a:p>
          <a:p>
            <a:pPr lvl="1"/>
            <a:r>
              <a:rPr lang="en-US" dirty="0"/>
              <a:t>Alice’s browser </a:t>
            </a:r>
            <a:r>
              <a:rPr lang="en-US" i="1" dirty="0"/>
              <a:t>acts for </a:t>
            </a:r>
            <a:r>
              <a:rPr lang="en-US" dirty="0"/>
              <a:t>idp1:Alice, is allowed to know idp1:Alice’s secrets</a:t>
            </a:r>
          </a:p>
          <a:p>
            <a:pPr lvl="2"/>
            <a:r>
              <a:rPr lang="en-US" dirty="0"/>
              <a:t>“Acts for” is a preorder (reflexive and transitive, not assumed antisymmetric)</a:t>
            </a:r>
          </a:p>
          <a:p>
            <a:pPr lvl="1"/>
            <a:r>
              <a:rPr lang="en-US" dirty="0"/>
              <a:t>“Only parties that act for idp1:Alice, idp1, or rp1 know G</a:t>
            </a:r>
            <a:r>
              <a:rPr lang="en-US" baseline="-25000" dirty="0"/>
              <a:t>Tidp1</a:t>
            </a:r>
            <a:r>
              <a:rPr lang="en-US" dirty="0"/>
              <a:t>(alice,rp1,symT)”</a:t>
            </a:r>
          </a:p>
          <a:p>
            <a:r>
              <a:rPr lang="en-US" dirty="0"/>
              <a:t>Login safety property will be:</a:t>
            </a:r>
          </a:p>
          <a:p>
            <a:pPr lvl="1"/>
            <a:r>
              <a:rPr lang="en-US" dirty="0"/>
              <a:t>When a client logs in to rp1 as idp1:Alice…</a:t>
            </a:r>
          </a:p>
          <a:p>
            <a:pPr lvl="1"/>
            <a:r>
              <a:rPr lang="en-US" b="1" dirty="0"/>
              <a:t>If</a:t>
            </a:r>
            <a:r>
              <a:rPr lang="en-US" dirty="0"/>
              <a:t> idp1:Alice, idp1, and rp1 are </a:t>
            </a:r>
            <a:r>
              <a:rPr lang="en-US" i="1" dirty="0"/>
              <a:t>honest</a:t>
            </a:r>
            <a:r>
              <a:rPr lang="en-US" dirty="0"/>
              <a:t> (do not leak secrets)</a:t>
            </a:r>
          </a:p>
          <a:p>
            <a:pPr lvl="1"/>
            <a:r>
              <a:rPr lang="en-US" b="1" dirty="0"/>
              <a:t>Then</a:t>
            </a:r>
            <a:r>
              <a:rPr lang="en-US" dirty="0"/>
              <a:t> the client acts for idp1:Alice, idp1, or rp1.</a:t>
            </a:r>
          </a:p>
          <a:p>
            <a:pPr lvl="2"/>
            <a:r>
              <a:rPr lang="en-US" dirty="0"/>
              <a:t>We don’t actually expect idp1 or rp1 to behave as clients of rp1.</a:t>
            </a:r>
          </a:p>
        </p:txBody>
      </p:sp>
    </p:spTree>
    <p:extLst>
      <p:ext uri="{BB962C8B-B14F-4D97-AF65-F5344CB8AC3E}">
        <p14:creationId xmlns:p14="http://schemas.microsoft.com/office/powerpoint/2010/main" val="199580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Web-based single sign-on (SSO)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834" y="5012357"/>
            <a:ext cx="3875082" cy="15522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i="1" dirty="0"/>
              <a:t>Login safety</a:t>
            </a:r>
            <a:r>
              <a:rPr lang="en-US" sz="2400" dirty="0"/>
              <a:t>: no one else can log in to RP as Alice without her cooperation (e.g., sharing password).</a:t>
            </a:r>
          </a:p>
        </p:txBody>
      </p:sp>
      <p:pic>
        <p:nvPicPr>
          <p:cNvPr id="4" name="Picture 2" descr="Web Browser by qubodup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628" y="4521645"/>
            <a:ext cx="2241213" cy="149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11422" y="61952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0596" y="1674517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 Provider (</a:t>
            </a:r>
            <a:r>
              <a:rPr lang="en-US" dirty="0" err="1"/>
              <a:t>IdP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3450" y="1773300"/>
            <a:ext cx="18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Relying Party (RP)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188" y="2100092"/>
            <a:ext cx="952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60" y="2020931"/>
            <a:ext cx="1446385" cy="1581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84572" y="3151336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348" y="3480311"/>
            <a:ext cx="197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https://airbnb.com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9512" y="3535538"/>
            <a:ext cx="2226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https://facebook.com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938555" y="3849643"/>
            <a:ext cx="763306" cy="672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294272" y="4002486"/>
            <a:ext cx="557465" cy="489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3421" y="4202683"/>
            <a:ext cx="125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cookie=</a:t>
            </a:r>
            <a:r>
              <a:rPr lang="en-US" dirty="0" err="1"/>
              <a:t>c</a:t>
            </a:r>
            <a:r>
              <a:rPr lang="en-US" baseline="-25000" dirty="0" err="1"/>
              <a:t>a,rp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73004" y="4141044"/>
            <a:ext cx="13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cookie=</a:t>
            </a:r>
            <a:r>
              <a:rPr lang="en-US" dirty="0" err="1"/>
              <a:t>c</a:t>
            </a:r>
            <a:r>
              <a:rPr lang="en-US" baseline="-25000" dirty="0" err="1"/>
              <a:t>a,idp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81674"/>
              </p:ext>
            </p:extLst>
          </p:nvPr>
        </p:nvGraphicFramePr>
        <p:xfrm>
          <a:off x="8602577" y="2277833"/>
          <a:ext cx="299652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146">
                  <a:extLst>
                    <a:ext uri="{9D8B030D-6E8A-4147-A177-3AD203B41FA5}">
                      <a16:colId xmlns:a16="http://schemas.microsoft.com/office/drawing/2014/main" val="459713627"/>
                    </a:ext>
                  </a:extLst>
                </a:gridCol>
                <a:gridCol w="1866378">
                  <a:extLst>
                    <a:ext uri="{9D8B030D-6E8A-4147-A177-3AD203B41FA5}">
                      <a16:colId xmlns:a16="http://schemas.microsoft.com/office/drawing/2014/main" val="3317659792"/>
                    </a:ext>
                  </a:extLst>
                </a:gridCol>
              </a:tblGrid>
              <a:tr h="329439">
                <a:tc>
                  <a:txBody>
                    <a:bodyPr/>
                    <a:lstStyle/>
                    <a:p>
                      <a:r>
                        <a:rPr lang="en-US" sz="1600" dirty="0"/>
                        <a:t>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14354"/>
                  </a:ext>
                </a:extLst>
              </a:tr>
              <a:tr h="213126">
                <a:tc>
                  <a:txBody>
                    <a:bodyPr/>
                    <a:lstStyle/>
                    <a:p>
                      <a:r>
                        <a:rPr lang="en-US" sz="1600" dirty="0" err="1"/>
                        <a:t>c</a:t>
                      </a:r>
                      <a:r>
                        <a:rPr lang="en-US" sz="1600" baseline="-25000" dirty="0" err="1"/>
                        <a:t>a,idp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facebook.com/</a:t>
                      </a:r>
                      <a:r>
                        <a:rPr lang="en-US" sz="1600" dirty="0" err="1"/>
                        <a:t>alice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6294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45034"/>
              </p:ext>
            </p:extLst>
          </p:nvPr>
        </p:nvGraphicFramePr>
        <p:xfrm>
          <a:off x="2730452" y="2336325"/>
          <a:ext cx="29688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898">
                  <a:extLst>
                    <a:ext uri="{9D8B030D-6E8A-4147-A177-3AD203B41FA5}">
                      <a16:colId xmlns:a16="http://schemas.microsoft.com/office/drawing/2014/main" val="459713627"/>
                    </a:ext>
                  </a:extLst>
                </a:gridCol>
                <a:gridCol w="1838991">
                  <a:extLst>
                    <a:ext uri="{9D8B030D-6E8A-4147-A177-3AD203B41FA5}">
                      <a16:colId xmlns:a16="http://schemas.microsoft.com/office/drawing/2014/main" val="3317659792"/>
                    </a:ext>
                  </a:extLst>
                </a:gridCol>
              </a:tblGrid>
              <a:tr h="329439">
                <a:tc>
                  <a:txBody>
                    <a:bodyPr/>
                    <a:lstStyle/>
                    <a:p>
                      <a:r>
                        <a:rPr lang="en-US" sz="1600" dirty="0"/>
                        <a:t>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14354"/>
                  </a:ext>
                </a:extLst>
              </a:tr>
              <a:tr h="213126">
                <a:tc>
                  <a:txBody>
                    <a:bodyPr/>
                    <a:lstStyle/>
                    <a:p>
                      <a:r>
                        <a:rPr lang="en-US" sz="1600" dirty="0" err="1"/>
                        <a:t>c</a:t>
                      </a:r>
                      <a:r>
                        <a:rPr lang="en-US" sz="1600" baseline="-25000" dirty="0" err="1"/>
                        <a:t>a,rp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62940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945625" y="2723293"/>
            <a:ext cx="1684153" cy="26538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facebook.com/</a:t>
            </a:r>
            <a:r>
              <a:rPr lang="en-US" sz="1600" dirty="0" err="1">
                <a:solidFill>
                  <a:schemeClr val="tx1"/>
                </a:solidFill>
              </a:rPr>
              <a:t>alice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" name="Content Placeholder 3" descr="File:User icon 2.sv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17" y="5564458"/>
            <a:ext cx="1301005" cy="1301005"/>
          </a:xfrm>
          <a:prstGeom prst="rect">
            <a:avLst/>
          </a:prstGeom>
        </p:spPr>
      </p:pic>
      <p:sp>
        <p:nvSpPr>
          <p:cNvPr id="22" name="Bevel 21"/>
          <p:cNvSpPr/>
          <p:nvPr/>
        </p:nvSpPr>
        <p:spPr>
          <a:xfrm>
            <a:off x="4156755" y="5238041"/>
            <a:ext cx="1736957" cy="29385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 with Facebook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56755" y="4671568"/>
            <a:ext cx="15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https://airbnb.com</a:t>
            </a:r>
          </a:p>
        </p:txBody>
      </p:sp>
    </p:spTree>
    <p:extLst>
      <p:ext uri="{BB962C8B-B14F-4D97-AF65-F5344CB8AC3E}">
        <p14:creationId xmlns:p14="http://schemas.microsoft.com/office/powerpoint/2010/main" val="218100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Deducing identity from a secret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61993"/>
              </p:ext>
            </p:extLst>
          </p:nvPr>
        </p:nvGraphicFramePr>
        <p:xfrm>
          <a:off x="3697918" y="1825625"/>
          <a:ext cx="58061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99">
                  <a:extLst>
                    <a:ext uri="{9D8B030D-6E8A-4147-A177-3AD203B41FA5}">
                      <a16:colId xmlns:a16="http://schemas.microsoft.com/office/drawing/2014/main" val="2156767543"/>
                    </a:ext>
                  </a:extLst>
                </a:gridCol>
                <a:gridCol w="1016254">
                  <a:extLst>
                    <a:ext uri="{9D8B030D-6E8A-4147-A177-3AD203B41FA5}">
                      <a16:colId xmlns:a16="http://schemas.microsoft.com/office/drawing/2014/main" val="1807602255"/>
                    </a:ext>
                  </a:extLst>
                </a:gridCol>
                <a:gridCol w="1187641">
                  <a:extLst>
                    <a:ext uri="{9D8B030D-6E8A-4147-A177-3AD203B41FA5}">
                      <a16:colId xmlns:a16="http://schemas.microsoft.com/office/drawing/2014/main" val="557274506"/>
                    </a:ext>
                  </a:extLst>
                </a:gridCol>
                <a:gridCol w="958406">
                  <a:extLst>
                    <a:ext uri="{9D8B030D-6E8A-4147-A177-3AD203B41FA5}">
                      <a16:colId xmlns:a16="http://schemas.microsoft.com/office/drawing/2014/main" val="1525575578"/>
                    </a:ext>
                  </a:extLst>
                </a:gridCol>
                <a:gridCol w="1385884">
                  <a:extLst>
                    <a:ext uri="{9D8B030D-6E8A-4147-A177-3AD203B41FA5}">
                      <a16:colId xmlns:a16="http://schemas.microsoft.com/office/drawing/2014/main" val="4120872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Token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Params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generate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verify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Original readers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2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Tidp1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u, </a:t>
                      </a:r>
                      <a:r>
                        <a:rPr lang="en-US" sz="1400" dirty="0" err="1"/>
                        <a:t>rp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symT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FF"/>
                          </a:solidFill>
                        </a:rPr>
                        <a:t>idp1, u, </a:t>
                      </a:r>
                      <a:r>
                        <a:rPr lang="en-US" sz="1400" b="1" dirty="0" err="1">
                          <a:solidFill>
                            <a:srgbClr val="FF00FF"/>
                          </a:solidFill>
                        </a:rPr>
                        <a:t>rp</a:t>
                      </a:r>
                      <a:endParaRPr lang="en-US" sz="1400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79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Srp1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chan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idp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FF"/>
                          </a:solidFill>
                        </a:rPr>
                        <a:t>rp1, </a:t>
                      </a:r>
                      <a:r>
                        <a:rPr lang="en-US" sz="1400" b="1" dirty="0" err="1">
                          <a:solidFill>
                            <a:srgbClr val="FF00FF"/>
                          </a:solidFill>
                        </a:rPr>
                        <a:t>chan</a:t>
                      </a:r>
                      <a:r>
                        <a:rPr lang="en-US" sz="1400" b="1" dirty="0">
                          <a:solidFill>
                            <a:srgbClr val="FF00FF"/>
                          </a:solidFill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FF00FF"/>
                          </a:solidFill>
                        </a:rPr>
                        <a:t>idp</a:t>
                      </a:r>
                      <a:endParaRPr lang="en-US" sz="1400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4094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689609" y="3442414"/>
            <a:ext cx="4216518" cy="104592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 rot="16200000">
            <a:off x="1682492" y="2990518"/>
            <a:ext cx="416922" cy="20016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1203980" y="4398832"/>
            <a:ext cx="1119849" cy="98636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{ …,</a:t>
            </a:r>
          </a:p>
          <a:p>
            <a:r>
              <a:rPr lang="en-US" dirty="0"/>
              <a:t>  sig: s,</a:t>
            </a:r>
          </a:p>
          <a:p>
            <a:r>
              <a:rPr lang="en-US" dirty="0"/>
              <a:t>  …}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8077" y="3782877"/>
            <a:ext cx="86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1080" y="4302352"/>
            <a:ext cx="1347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2942" y="307308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4728" y="606756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Borne(chan1, 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772" y="3508093"/>
            <a:ext cx="2100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  <a:p>
            <a:r>
              <a:rPr lang="en-US" dirty="0">
                <a:solidFill>
                  <a:srgbClr val="00B050"/>
                </a:solidFill>
              </a:rPr>
              <a:t>V</a:t>
            </a:r>
            <a:r>
              <a:rPr lang="en-US" baseline="-25000" dirty="0">
                <a:solidFill>
                  <a:srgbClr val="00B050"/>
                </a:solidFill>
              </a:rPr>
              <a:t>Tidp1</a:t>
            </a:r>
            <a:r>
              <a:rPr lang="en-US" dirty="0"/>
              <a:t>(s, u, </a:t>
            </a:r>
            <a:r>
              <a:rPr lang="en-US" dirty="0" err="1"/>
              <a:t>rp</a:t>
            </a:r>
            <a:r>
              <a:rPr lang="en-US" dirty="0"/>
              <a:t>, </a:t>
            </a:r>
            <a:r>
              <a:rPr lang="en-US" dirty="0" err="1"/>
              <a:t>symT</a:t>
            </a:r>
            <a:r>
              <a:rPr lang="en-US" dirty="0"/>
              <a:t>);</a:t>
            </a:r>
          </a:p>
          <a:p>
            <a:r>
              <a:rPr lang="en-US" dirty="0"/>
              <a:t>check(</a:t>
            </a:r>
            <a:r>
              <a:rPr lang="en-US" dirty="0" err="1"/>
              <a:t>rp</a:t>
            </a:r>
            <a:r>
              <a:rPr lang="en-US" dirty="0"/>
              <a:t> == rp1);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712668" y="5481670"/>
            <a:ext cx="140196" cy="582246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55035" y="3777747"/>
            <a:ext cx="395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ValidSecret</a:t>
            </a:r>
            <a:r>
              <a:rPr lang="en-US" dirty="0"/>
              <a:t>(s, {idp1, u, </a:t>
            </a:r>
            <a:r>
              <a:rPr lang="en-US" dirty="0" err="1"/>
              <a:t>rp</a:t>
            </a:r>
            <a:r>
              <a:rPr lang="en-US" dirty="0"/>
              <a:t>}) &amp;&amp; </a:t>
            </a:r>
            <a:r>
              <a:rPr lang="en-US" dirty="0" err="1"/>
              <a:t>rp</a:t>
            </a:r>
            <a:r>
              <a:rPr lang="en-US" dirty="0"/>
              <a:t> == rp1</a:t>
            </a:r>
          </a:p>
        </p:txBody>
      </p:sp>
      <p:sp>
        <p:nvSpPr>
          <p:cNvPr id="15" name="Down Arrow 14"/>
          <p:cNvSpPr/>
          <p:nvPr/>
        </p:nvSpPr>
        <p:spPr>
          <a:xfrm rot="16200000">
            <a:off x="7186393" y="3774653"/>
            <a:ext cx="130915" cy="406368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71772" y="4931784"/>
            <a:ext cx="62210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Axiom:</a:t>
            </a:r>
            <a:r>
              <a:rPr lang="en-US" dirty="0"/>
              <a:t> Borne(</a:t>
            </a:r>
            <a:r>
              <a:rPr lang="en-US" dirty="0" err="1"/>
              <a:t>chan</a:t>
            </a:r>
            <a:r>
              <a:rPr lang="en-US" dirty="0"/>
              <a:t>, s) &amp;&amp; </a:t>
            </a:r>
            <a:r>
              <a:rPr lang="en-US" dirty="0" err="1"/>
              <a:t>ValidSecret</a:t>
            </a:r>
            <a:r>
              <a:rPr lang="en-US" dirty="0"/>
              <a:t>(s, OR) &amp;&amp; Honest(OR)</a:t>
            </a:r>
          </a:p>
          <a:p>
            <a:r>
              <a:rPr lang="en-US" dirty="0"/>
              <a:t>    =&gt; ∃ p ∈ OR: </a:t>
            </a:r>
            <a:r>
              <a:rPr lang="en-US" dirty="0" err="1"/>
              <a:t>chan</a:t>
            </a:r>
            <a:r>
              <a:rPr lang="en-US" dirty="0"/>
              <a:t> </a:t>
            </a:r>
            <a:r>
              <a:rPr lang="en-US" dirty="0" err="1"/>
              <a:t>actsFor</a:t>
            </a:r>
            <a:r>
              <a:rPr lang="en-US" dirty="0"/>
              <a:t> p</a:t>
            </a:r>
          </a:p>
        </p:txBody>
      </p:sp>
      <p:cxnSp>
        <p:nvCxnSpPr>
          <p:cNvPr id="18" name="Straight Arrow Connector 17"/>
          <p:cNvCxnSpPr>
            <a:endCxn id="14" idx="0"/>
          </p:cNvCxnSpPr>
          <p:nvPr/>
        </p:nvCxnSpPr>
        <p:spPr>
          <a:xfrm>
            <a:off x="8614611" y="2478505"/>
            <a:ext cx="815773" cy="1299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93505" y="2478505"/>
            <a:ext cx="845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97868" y="5929069"/>
            <a:ext cx="637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Honest({idp1, rp1, u})</a:t>
            </a:r>
          </a:p>
          <a:p>
            <a:r>
              <a:rPr lang="en-US" dirty="0"/>
              <a:t>    =&gt; (chan1 </a:t>
            </a:r>
            <a:r>
              <a:rPr lang="en-US" dirty="0" err="1"/>
              <a:t>actsFor</a:t>
            </a:r>
            <a:r>
              <a:rPr lang="en-US" dirty="0"/>
              <a:t> u || chan1 </a:t>
            </a:r>
            <a:r>
              <a:rPr lang="en-US" dirty="0" err="1"/>
              <a:t>actsFor</a:t>
            </a:r>
            <a:r>
              <a:rPr lang="en-US" dirty="0"/>
              <a:t> idp1 || chan1 </a:t>
            </a:r>
            <a:r>
              <a:rPr lang="en-US" dirty="0" err="1"/>
              <a:t>actsFor</a:t>
            </a:r>
            <a:r>
              <a:rPr lang="en-US" dirty="0"/>
              <a:t> rp1)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060236" y="5649106"/>
            <a:ext cx="144379" cy="279963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9745751" y="4199800"/>
            <a:ext cx="144207" cy="1719737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6200000">
            <a:off x="3627425" y="5210836"/>
            <a:ext cx="149330" cy="211028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3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vProgram</a:t>
            </a:r>
            <a:r>
              <a:rPr lang="en-US" dirty="0"/>
              <a:t> for login safety with secrets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274537" y="1541991"/>
            <a:ext cx="3437587" cy="2069431"/>
          </a:xfrm>
          <a:prstGeom prst="foldedCorner">
            <a:avLst>
              <a:gd name="adj" fmla="val 5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// Transfer from unknown party</a:t>
            </a:r>
          </a:p>
          <a:p>
            <a:r>
              <a:rPr lang="en-US" sz="1400" dirty="0" err="1"/>
              <a:t>req</a:t>
            </a:r>
            <a:r>
              <a:rPr lang="en-US" sz="1400" dirty="0"/>
              <a:t> = </a:t>
            </a:r>
            <a:r>
              <a:rPr lang="en-US" sz="1400" dirty="0" err="1"/>
              <a:t>Nondet</a:t>
            </a:r>
            <a:r>
              <a:rPr lang="en-US" sz="1400" dirty="0"/>
              <a:t>();  // untrusted</a:t>
            </a:r>
          </a:p>
          <a:p>
            <a:r>
              <a:rPr lang="en-US" sz="1400" dirty="0" err="1">
                <a:solidFill>
                  <a:srgbClr val="FF00FF"/>
                </a:solidFill>
              </a:rPr>
              <a:t>req.SVX_sender</a:t>
            </a:r>
            <a:r>
              <a:rPr lang="en-US" sz="1400" dirty="0">
                <a:solidFill>
                  <a:srgbClr val="FF00FF"/>
                </a:solidFill>
              </a:rPr>
              <a:t> = </a:t>
            </a:r>
            <a:r>
              <a:rPr lang="en-US" sz="1400" dirty="0" err="1">
                <a:solidFill>
                  <a:srgbClr val="FF00FF"/>
                </a:solidFill>
              </a:rPr>
              <a:t>Nondet</a:t>
            </a:r>
            <a:r>
              <a:rPr lang="en-US" sz="1400" dirty="0">
                <a:solidFill>
                  <a:srgbClr val="FF00FF"/>
                </a:solidFill>
              </a:rPr>
              <a:t>();</a:t>
            </a:r>
          </a:p>
          <a:p>
            <a:r>
              <a:rPr lang="en-US" sz="1400" dirty="0" err="1"/>
              <a:t>resp</a:t>
            </a:r>
            <a:r>
              <a:rPr lang="en-US" sz="1400" dirty="0"/>
              <a:t> = </a:t>
            </a:r>
            <a:r>
              <a:rPr lang="en-US" sz="1400" b="1" dirty="0" err="1"/>
              <a:t>MakeResp</a:t>
            </a:r>
            <a:r>
              <a:rPr lang="en-US" sz="1400" dirty="0"/>
              <a:t>(</a:t>
            </a:r>
            <a:r>
              <a:rPr lang="en-US" sz="1400" dirty="0" err="1"/>
              <a:t>req</a:t>
            </a:r>
            <a:r>
              <a:rPr lang="en-US" sz="1400" dirty="0"/>
              <a:t>, </a:t>
            </a:r>
            <a:r>
              <a:rPr lang="en-US" sz="1400" dirty="0" err="1"/>
              <a:t>Nondet</a:t>
            </a:r>
            <a:r>
              <a:rPr lang="en-US" sz="1400" dirty="0"/>
              <a:t>());</a:t>
            </a:r>
          </a:p>
          <a:p>
            <a:r>
              <a:rPr lang="en-US" sz="1400" dirty="0"/>
              <a:t>// Transfer from IdP1</a:t>
            </a:r>
          </a:p>
          <a:p>
            <a:r>
              <a:rPr lang="en-US" sz="1400" dirty="0" err="1">
                <a:solidFill>
                  <a:srgbClr val="FF00FF"/>
                </a:solidFill>
              </a:rPr>
              <a:t>resp.SVX_sender</a:t>
            </a:r>
            <a:r>
              <a:rPr lang="en-US" sz="1400" dirty="0">
                <a:solidFill>
                  <a:srgbClr val="FF00FF"/>
                </a:solidFill>
              </a:rPr>
              <a:t> = </a:t>
            </a:r>
            <a:r>
              <a:rPr lang="en-US" sz="1400" dirty="0" err="1">
                <a:solidFill>
                  <a:srgbClr val="FF00FF"/>
                </a:solidFill>
              </a:rPr>
              <a:t>Nondet</a:t>
            </a:r>
            <a:r>
              <a:rPr lang="en-US" sz="1400" dirty="0">
                <a:solidFill>
                  <a:srgbClr val="FF00FF"/>
                </a:solidFill>
              </a:rPr>
              <a:t>();</a:t>
            </a:r>
          </a:p>
          <a:p>
            <a:r>
              <a:rPr lang="en-US" sz="1400" dirty="0">
                <a:solidFill>
                  <a:srgbClr val="FF00FF"/>
                </a:solidFill>
              </a:rPr>
              <a:t>Assume(Borne(</a:t>
            </a:r>
            <a:r>
              <a:rPr lang="en-US" sz="1400" dirty="0" err="1">
                <a:solidFill>
                  <a:srgbClr val="FF00FF"/>
                </a:solidFill>
              </a:rPr>
              <a:t>resp.SVX_sender</a:t>
            </a:r>
            <a:r>
              <a:rPr lang="en-US" sz="1400" dirty="0">
                <a:solidFill>
                  <a:srgbClr val="FF00FF"/>
                </a:solidFill>
              </a:rPr>
              <a:t>, </a:t>
            </a:r>
            <a:r>
              <a:rPr lang="en-US" sz="1400" dirty="0" err="1">
                <a:solidFill>
                  <a:srgbClr val="FF00FF"/>
                </a:solidFill>
              </a:rPr>
              <a:t>resp.sig</a:t>
            </a:r>
            <a:r>
              <a:rPr lang="en-US" sz="1400" dirty="0">
                <a:solidFill>
                  <a:srgbClr val="FF00FF"/>
                </a:solidFill>
              </a:rPr>
              <a:t>));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conc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b="1" dirty="0">
                <a:solidFill>
                  <a:schemeClr val="tx1"/>
                </a:solidFill>
              </a:rPr>
              <a:t>Conclude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resp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sz="1400" dirty="0"/>
              <a:t>Assert(</a:t>
            </a:r>
            <a:r>
              <a:rPr lang="en-US" sz="1400" b="1" dirty="0" err="1"/>
              <a:t>LoginSafety</a:t>
            </a:r>
            <a:r>
              <a:rPr lang="en-US" sz="1400" dirty="0"/>
              <a:t>(</a:t>
            </a:r>
            <a:r>
              <a:rPr lang="en-US" sz="1400" dirty="0" err="1"/>
              <a:t>conc</a:t>
            </a:r>
            <a:r>
              <a:rPr lang="en-US" sz="1400" dirty="0"/>
              <a:t>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3041" y="3274627"/>
            <a:ext cx="4252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Assume(</a:t>
            </a:r>
            <a:r>
              <a:rPr lang="en-US" sz="1400" dirty="0" err="1">
                <a:solidFill>
                  <a:srgbClr val="FF00FF"/>
                </a:solidFill>
              </a:rPr>
              <a:t>ValidSecret</a:t>
            </a:r>
            <a:r>
              <a:rPr lang="en-US" sz="1400" dirty="0">
                <a:solidFill>
                  <a:srgbClr val="FF00FF"/>
                </a:solidFill>
              </a:rPr>
              <a:t>(</a:t>
            </a:r>
            <a:r>
              <a:rPr lang="en-US" sz="1400" dirty="0" err="1">
                <a:solidFill>
                  <a:srgbClr val="FF00FF"/>
                </a:solidFill>
              </a:rPr>
              <a:t>resp.sig</a:t>
            </a:r>
            <a:r>
              <a:rPr lang="en-US" sz="1400" dirty="0">
                <a:solidFill>
                  <a:srgbClr val="FF00FF"/>
                </a:solidFill>
              </a:rPr>
              <a:t>, OR</a:t>
            </a:r>
            <a:r>
              <a:rPr lang="en-US" sz="1400" baseline="-25000" dirty="0">
                <a:solidFill>
                  <a:srgbClr val="FF00FF"/>
                </a:solidFill>
              </a:rPr>
              <a:t>Tidp1</a:t>
            </a:r>
            <a:r>
              <a:rPr lang="en-US" sz="1400" dirty="0">
                <a:solidFill>
                  <a:srgbClr val="FF00FF"/>
                </a:solidFill>
              </a:rPr>
              <a:t>(</a:t>
            </a:r>
            <a:r>
              <a:rPr lang="en-US" sz="1400" dirty="0" err="1">
                <a:solidFill>
                  <a:srgbClr val="FF00FF"/>
                </a:solidFill>
              </a:rPr>
              <a:t>resp.u</a:t>
            </a:r>
            <a:r>
              <a:rPr lang="en-US" sz="1400" dirty="0">
                <a:solidFill>
                  <a:srgbClr val="FF00FF"/>
                </a:solidFill>
              </a:rPr>
              <a:t>, </a:t>
            </a:r>
            <a:r>
              <a:rPr lang="en-US" sz="1400" dirty="0" err="1">
                <a:solidFill>
                  <a:srgbClr val="FF00FF"/>
                </a:solidFill>
              </a:rPr>
              <a:t>resp.rp</a:t>
            </a:r>
            <a:r>
              <a:rPr lang="en-US" sz="1400" dirty="0">
                <a:solidFill>
                  <a:srgbClr val="FF00FF"/>
                </a:solidFill>
              </a:rPr>
              <a:t>)));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6726" y="3874168"/>
            <a:ext cx="10165485" cy="276726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9406" y="3914150"/>
            <a:ext cx="34682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BaseRP</a:t>
            </a:r>
            <a:r>
              <a:rPr lang="en-US" sz="1400" dirty="0"/>
              <a:t> {</a:t>
            </a:r>
          </a:p>
          <a:p>
            <a:r>
              <a:rPr lang="en-US" sz="1400" dirty="0"/>
              <a:t>  void Apply(</a:t>
            </a:r>
            <a:r>
              <a:rPr lang="en-US" sz="1400" dirty="0" err="1"/>
              <a:t>conc</a:t>
            </a:r>
            <a:r>
              <a:rPr lang="en-US" sz="1400" dirty="0"/>
              <a:t>) {</a:t>
            </a:r>
          </a:p>
          <a:p>
            <a:r>
              <a:rPr lang="en-US" sz="1400" dirty="0"/>
              <a:t>    Verify(</a:t>
            </a:r>
            <a:r>
              <a:rPr lang="en-US" sz="1400" dirty="0" err="1"/>
              <a:t>conc</a:t>
            </a:r>
            <a:r>
              <a:rPr lang="en-US" sz="1400" dirty="0"/>
              <a:t>, </a:t>
            </a:r>
            <a:r>
              <a:rPr lang="en-US" sz="1400" dirty="0" err="1"/>
              <a:t>LoginSafety</a:t>
            </a:r>
            <a:r>
              <a:rPr lang="en-US" sz="1400" dirty="0"/>
              <a:t>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SendToAdapter</a:t>
            </a:r>
            <a:r>
              <a:rPr lang="en-US" sz="1400" dirty="0"/>
              <a:t>(</a:t>
            </a:r>
            <a:r>
              <a:rPr lang="en-US" sz="1400" dirty="0" err="1"/>
              <a:t>conc</a:t>
            </a:r>
            <a:r>
              <a:rPr lang="en-US" sz="1400" dirty="0"/>
              <a:t>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bool </a:t>
            </a:r>
            <a:r>
              <a:rPr lang="en-US" sz="1400" dirty="0" err="1"/>
              <a:t>LoginSafety</a:t>
            </a:r>
            <a:r>
              <a:rPr lang="en-US" sz="1400" dirty="0"/>
              <a:t>(</a:t>
            </a:r>
            <a:r>
              <a:rPr lang="en-US" sz="1400" dirty="0" err="1"/>
              <a:t>conc</a:t>
            </a:r>
            <a:r>
              <a:rPr lang="en-US" sz="1400" dirty="0"/>
              <a:t>) {</a:t>
            </a:r>
          </a:p>
          <a:p>
            <a:r>
              <a:rPr lang="en-US" sz="1400" dirty="0"/>
              <a:t>    </a:t>
            </a:r>
            <a:r>
              <a:rPr lang="en-US" sz="1400" dirty="0" err="1">
                <a:solidFill>
                  <a:srgbClr val="FF00FF"/>
                </a:solidFill>
              </a:rPr>
              <a:t>AssumeHonest</a:t>
            </a:r>
            <a:r>
              <a:rPr lang="en-US" sz="1400" dirty="0">
                <a:solidFill>
                  <a:srgbClr val="FF00FF"/>
                </a:solidFill>
              </a:rPr>
              <a:t>({idp1,rp1,conc.user});</a:t>
            </a:r>
          </a:p>
          <a:p>
            <a:r>
              <a:rPr lang="en-US" sz="1400" dirty="0">
                <a:solidFill>
                  <a:srgbClr val="FF00FF"/>
                </a:solidFill>
              </a:rPr>
              <a:t>    return (</a:t>
            </a:r>
            <a:r>
              <a:rPr lang="en-US" sz="1400" dirty="0" err="1">
                <a:solidFill>
                  <a:srgbClr val="FF00FF"/>
                </a:solidFill>
              </a:rPr>
              <a:t>conc.client</a:t>
            </a:r>
            <a:r>
              <a:rPr lang="en-US" sz="1400" dirty="0">
                <a:solidFill>
                  <a:srgbClr val="FF00FF"/>
                </a:solidFill>
              </a:rPr>
              <a:t> </a:t>
            </a:r>
            <a:r>
              <a:rPr lang="en-US" sz="1400" dirty="0" err="1">
                <a:solidFill>
                  <a:srgbClr val="FF00FF"/>
                </a:solidFill>
              </a:rPr>
              <a:t>actsFor</a:t>
            </a:r>
            <a:r>
              <a:rPr lang="en-US" sz="1400" dirty="0">
                <a:solidFill>
                  <a:srgbClr val="FF00FF"/>
                </a:solidFill>
              </a:rPr>
              <a:t> </a:t>
            </a:r>
            <a:r>
              <a:rPr lang="en-US" sz="1400" dirty="0" err="1">
                <a:solidFill>
                  <a:srgbClr val="FF00FF"/>
                </a:solidFill>
              </a:rPr>
              <a:t>conc.user</a:t>
            </a:r>
            <a:r>
              <a:rPr lang="en-US" sz="1400" dirty="0">
                <a:solidFill>
                  <a:srgbClr val="FF00FF"/>
                </a:solidFill>
              </a:rPr>
              <a:t> ||</a:t>
            </a:r>
          </a:p>
          <a:p>
            <a:r>
              <a:rPr lang="en-US" sz="1400" dirty="0">
                <a:solidFill>
                  <a:srgbClr val="FF00FF"/>
                </a:solidFill>
              </a:rPr>
              <a:t>       </a:t>
            </a:r>
            <a:r>
              <a:rPr lang="en-US" sz="1400" dirty="0" err="1">
                <a:solidFill>
                  <a:srgbClr val="FF00FF"/>
                </a:solidFill>
              </a:rPr>
              <a:t>conc.client</a:t>
            </a:r>
            <a:r>
              <a:rPr lang="en-US" sz="1400" dirty="0">
                <a:solidFill>
                  <a:srgbClr val="FF00FF"/>
                </a:solidFill>
              </a:rPr>
              <a:t> </a:t>
            </a:r>
            <a:r>
              <a:rPr lang="en-US" sz="1400" dirty="0" err="1">
                <a:solidFill>
                  <a:srgbClr val="FF00FF"/>
                </a:solidFill>
              </a:rPr>
              <a:t>actsFor</a:t>
            </a:r>
            <a:r>
              <a:rPr lang="en-US" sz="1400" dirty="0">
                <a:solidFill>
                  <a:srgbClr val="FF00FF"/>
                </a:solidFill>
              </a:rPr>
              <a:t> idp1 ||</a:t>
            </a:r>
          </a:p>
          <a:p>
            <a:r>
              <a:rPr lang="en-US" sz="1400" dirty="0">
                <a:solidFill>
                  <a:srgbClr val="FF00FF"/>
                </a:solidFill>
              </a:rPr>
              <a:t>       </a:t>
            </a:r>
            <a:r>
              <a:rPr lang="en-US" sz="1400" dirty="0" err="1">
                <a:solidFill>
                  <a:srgbClr val="FF00FF"/>
                </a:solidFill>
              </a:rPr>
              <a:t>conc.client</a:t>
            </a:r>
            <a:r>
              <a:rPr lang="en-US" sz="1400" dirty="0">
                <a:solidFill>
                  <a:srgbClr val="FF00FF"/>
                </a:solidFill>
              </a:rPr>
              <a:t> </a:t>
            </a:r>
            <a:r>
              <a:rPr lang="en-US" sz="1400" dirty="0" err="1">
                <a:solidFill>
                  <a:srgbClr val="FF00FF"/>
                </a:solidFill>
              </a:rPr>
              <a:t>actsFor</a:t>
            </a:r>
            <a:r>
              <a:rPr lang="en-US" sz="1400" dirty="0">
                <a:solidFill>
                  <a:srgbClr val="FF00FF"/>
                </a:solidFill>
              </a:rPr>
              <a:t> rp1);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712124" y="3987143"/>
            <a:ext cx="25018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IdP.MakeResp</a:t>
            </a:r>
            <a:r>
              <a:rPr lang="en-US" sz="1400" dirty="0"/>
              <a:t>(</a:t>
            </a:r>
            <a:r>
              <a:rPr lang="en-US" sz="1400" dirty="0" err="1"/>
              <a:t>req</a:t>
            </a:r>
            <a:r>
              <a:rPr lang="en-US" sz="1400" dirty="0"/>
              <a:t>, u) {</a:t>
            </a:r>
          </a:p>
          <a:p>
            <a:r>
              <a:rPr lang="en-US" sz="1400" dirty="0"/>
              <a:t>  c</a:t>
            </a:r>
            <a:r>
              <a:rPr lang="en-US" sz="1400" baseline="-25000" dirty="0"/>
              <a:t>a,idp1</a:t>
            </a:r>
            <a:r>
              <a:rPr lang="en-US" sz="1400" dirty="0"/>
              <a:t> = </a:t>
            </a:r>
            <a:r>
              <a:rPr lang="en-US" sz="1400" dirty="0" err="1">
                <a:solidFill>
                  <a:srgbClr val="FF00FF"/>
                </a:solidFill>
              </a:rPr>
              <a:t>req.SVX_sender</a:t>
            </a:r>
            <a:r>
              <a:rPr lang="en-US" sz="1400" dirty="0"/>
              <a:t>;</a:t>
            </a:r>
          </a:p>
          <a:p>
            <a:r>
              <a:rPr lang="en-US" sz="1400" dirty="0"/>
              <a:t>  Declare(idp1SignedIn(c</a:t>
            </a:r>
            <a:r>
              <a:rPr lang="en-US" sz="1400" baseline="-25000" dirty="0"/>
              <a:t>idp1</a:t>
            </a:r>
            <a:r>
              <a:rPr lang="en-US" sz="1400" dirty="0"/>
              <a:t>, u));</a:t>
            </a:r>
          </a:p>
          <a:p>
            <a:r>
              <a:rPr lang="en-US" sz="1400" dirty="0"/>
              <a:t>  Declare(c</a:t>
            </a:r>
            <a:r>
              <a:rPr lang="en-US" sz="1400" baseline="-25000" dirty="0"/>
              <a:t>idp1</a:t>
            </a:r>
            <a:r>
              <a:rPr lang="en-US" sz="1400" dirty="0"/>
              <a:t> </a:t>
            </a:r>
            <a:r>
              <a:rPr lang="en-US" sz="1400" dirty="0" err="1"/>
              <a:t>actsFor</a:t>
            </a:r>
            <a:r>
              <a:rPr lang="en-US" sz="1400" dirty="0"/>
              <a:t> u);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resp.u</a:t>
            </a:r>
            <a:r>
              <a:rPr lang="en-US" sz="1400" dirty="0"/>
              <a:t> = u;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resp.rp</a:t>
            </a:r>
            <a:r>
              <a:rPr lang="en-US" sz="1400" dirty="0"/>
              <a:t> = </a:t>
            </a:r>
            <a:r>
              <a:rPr lang="en-US" sz="1400" dirty="0" err="1"/>
              <a:t>req.rp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resp.state</a:t>
            </a:r>
            <a:r>
              <a:rPr lang="en-US" sz="1400" dirty="0"/>
              <a:t> = </a:t>
            </a:r>
            <a:r>
              <a:rPr lang="en-US" sz="1400" dirty="0" err="1"/>
              <a:t>req.state</a:t>
            </a:r>
            <a:r>
              <a:rPr lang="en-US" sz="1400" dirty="0"/>
              <a:t>;</a:t>
            </a:r>
          </a:p>
          <a:p>
            <a:r>
              <a:rPr lang="en-US" sz="1400" dirty="0"/>
              <a:t>  return </a:t>
            </a:r>
            <a:r>
              <a:rPr lang="en-US" sz="1400" dirty="0" err="1"/>
              <a:t>resp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44888" y="3984091"/>
            <a:ext cx="24958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RP.Conclude</a:t>
            </a:r>
            <a:r>
              <a:rPr lang="en-US" sz="1400" dirty="0"/>
              <a:t>(</a:t>
            </a:r>
            <a:r>
              <a:rPr lang="en-US" sz="1400" dirty="0" err="1"/>
              <a:t>resp</a:t>
            </a:r>
            <a:r>
              <a:rPr lang="en-US" sz="1400" dirty="0"/>
              <a:t>) {</a:t>
            </a:r>
          </a:p>
          <a:p>
            <a:r>
              <a:rPr lang="en-US" sz="1400" dirty="0"/>
              <a:t>  c</a:t>
            </a:r>
            <a:r>
              <a:rPr lang="en-US" sz="1400" baseline="-25000" dirty="0"/>
              <a:t>rp1</a:t>
            </a:r>
            <a:r>
              <a:rPr lang="en-US" sz="1400" dirty="0"/>
              <a:t> = </a:t>
            </a:r>
            <a:r>
              <a:rPr lang="en-US" sz="1400" dirty="0" err="1">
                <a:solidFill>
                  <a:srgbClr val="FF00FF"/>
                </a:solidFill>
              </a:rPr>
              <a:t>resp.SVX_sender</a:t>
            </a:r>
            <a:r>
              <a:rPr lang="en-US" sz="1400" dirty="0"/>
              <a:t>;</a:t>
            </a:r>
          </a:p>
          <a:p>
            <a:r>
              <a:rPr lang="en-US" sz="1400" dirty="0"/>
              <a:t>  V</a:t>
            </a:r>
            <a:r>
              <a:rPr lang="en-US" sz="1400" baseline="-25000" dirty="0"/>
              <a:t>Tidp1</a:t>
            </a:r>
            <a:r>
              <a:rPr lang="en-US" sz="1400" dirty="0"/>
              <a:t>(</a:t>
            </a:r>
            <a:r>
              <a:rPr lang="en-US" sz="1400" dirty="0" err="1"/>
              <a:t>resp.sig</a:t>
            </a:r>
            <a:r>
              <a:rPr lang="en-US" sz="1400" dirty="0"/>
              <a:t>, </a:t>
            </a:r>
            <a:r>
              <a:rPr lang="en-US" sz="1400" dirty="0" err="1"/>
              <a:t>resp.u</a:t>
            </a:r>
            <a:r>
              <a:rPr lang="en-US" sz="1400" dirty="0"/>
              <a:t>, </a:t>
            </a:r>
            <a:r>
              <a:rPr lang="en-US" sz="1400" dirty="0" err="1"/>
              <a:t>resp.rp</a:t>
            </a:r>
            <a:r>
              <a:rPr lang="en-US" sz="1400" dirty="0"/>
              <a:t>);</a:t>
            </a:r>
          </a:p>
          <a:p>
            <a:r>
              <a:rPr lang="en-US" sz="1400" dirty="0"/>
              <a:t>  check(</a:t>
            </a:r>
            <a:r>
              <a:rPr lang="en-US" sz="1400" dirty="0" err="1"/>
              <a:t>resp.rp</a:t>
            </a:r>
            <a:r>
              <a:rPr lang="en-US" sz="1400" dirty="0"/>
              <a:t> == rp1);</a:t>
            </a:r>
          </a:p>
          <a:p>
            <a:r>
              <a:rPr lang="en-US" sz="1400" dirty="0"/>
              <a:t>  V</a:t>
            </a:r>
            <a:r>
              <a:rPr lang="en-US" sz="1400" baseline="-25000" dirty="0"/>
              <a:t>Srp1</a:t>
            </a:r>
            <a:r>
              <a:rPr lang="en-US" sz="1400" dirty="0"/>
              <a:t>(</a:t>
            </a:r>
            <a:r>
              <a:rPr lang="en-US" sz="1400" dirty="0" err="1"/>
              <a:t>resp.state</a:t>
            </a:r>
            <a:r>
              <a:rPr lang="en-US" sz="1400" dirty="0"/>
              <a:t>, c</a:t>
            </a:r>
            <a:r>
              <a:rPr lang="en-US" sz="1400" baseline="-25000" dirty="0"/>
              <a:t>rp1</a:t>
            </a:r>
            <a:r>
              <a:rPr lang="en-US" sz="1400" dirty="0"/>
              <a:t>, idp1);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conc.client</a:t>
            </a:r>
            <a:r>
              <a:rPr lang="en-US" sz="1400" dirty="0"/>
              <a:t> = c</a:t>
            </a:r>
            <a:r>
              <a:rPr lang="en-US" sz="1400" baseline="-25000" dirty="0"/>
              <a:t>rp1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conc.user</a:t>
            </a:r>
            <a:r>
              <a:rPr lang="en-US" sz="1400" dirty="0"/>
              <a:t> = </a:t>
            </a:r>
            <a:r>
              <a:rPr lang="en-US" sz="1400" dirty="0" err="1"/>
              <a:t>resp.u</a:t>
            </a:r>
            <a:r>
              <a:rPr lang="en-US" sz="1400" dirty="0"/>
              <a:t>;</a:t>
            </a:r>
          </a:p>
          <a:p>
            <a:r>
              <a:rPr lang="en-US" sz="1400" dirty="0"/>
              <a:t>  return </a:t>
            </a:r>
            <a:r>
              <a:rPr lang="en-US" sz="1400" dirty="0" err="1"/>
              <a:t>conc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71689" y="3988711"/>
            <a:ext cx="16705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OR</a:t>
            </a:r>
            <a:r>
              <a:rPr lang="en-US" sz="1400" baseline="-25000" dirty="0">
                <a:solidFill>
                  <a:srgbClr val="FF00FF"/>
                </a:solidFill>
              </a:rPr>
              <a:t>Tidp1</a:t>
            </a:r>
            <a:r>
              <a:rPr lang="en-US" sz="1400" dirty="0">
                <a:solidFill>
                  <a:srgbClr val="FF00FF"/>
                </a:solidFill>
              </a:rPr>
              <a:t>(u, </a:t>
            </a:r>
            <a:r>
              <a:rPr lang="en-US" sz="1400" dirty="0" err="1">
                <a:solidFill>
                  <a:srgbClr val="FF00FF"/>
                </a:solidFill>
              </a:rPr>
              <a:t>rp</a:t>
            </a:r>
            <a:r>
              <a:rPr lang="en-US" sz="1400" dirty="0">
                <a:solidFill>
                  <a:srgbClr val="FF00FF"/>
                </a:solidFill>
              </a:rPr>
              <a:t>) {</a:t>
            </a:r>
          </a:p>
          <a:p>
            <a:r>
              <a:rPr lang="en-US" sz="1400" dirty="0">
                <a:solidFill>
                  <a:srgbClr val="FF00FF"/>
                </a:solidFill>
              </a:rPr>
              <a:t>  return {idp1, u, </a:t>
            </a:r>
            <a:r>
              <a:rPr lang="en-US" sz="1400" dirty="0" err="1">
                <a:solidFill>
                  <a:srgbClr val="FF00FF"/>
                </a:solidFill>
              </a:rPr>
              <a:t>rp</a:t>
            </a:r>
            <a:r>
              <a:rPr lang="en-US" sz="1400" dirty="0">
                <a:solidFill>
                  <a:srgbClr val="FF00FF"/>
                </a:solidFill>
              </a:rPr>
              <a:t>};</a:t>
            </a:r>
          </a:p>
          <a:p>
            <a:r>
              <a:rPr lang="en-US" sz="1400" dirty="0">
                <a:solidFill>
                  <a:srgbClr val="FF00FF"/>
                </a:solidFill>
              </a:rPr>
              <a:t>}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313821" y="3598416"/>
            <a:ext cx="79052" cy="759628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912218" y="3598416"/>
            <a:ext cx="159593" cy="385675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61451" y="1530723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vProgram.xproj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80362" y="6272099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SVAuth.xproj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64116" y="3296652"/>
            <a:ext cx="3982452" cy="2887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20842" y="2835442"/>
            <a:ext cx="3192379" cy="2326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7" idx="1"/>
          </p:cNvCxnSpPr>
          <p:nvPr/>
        </p:nvCxnSpPr>
        <p:spPr>
          <a:xfrm>
            <a:off x="3513221" y="2971800"/>
            <a:ext cx="4150895" cy="46923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583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</a:t>
            </a:r>
          </a:p>
          <a:p>
            <a:pPr lvl="1"/>
            <a:r>
              <a:rPr lang="en-US" dirty="0"/>
              <a:t>When a client logs in to rp1 as idp1:user…</a:t>
            </a:r>
          </a:p>
          <a:p>
            <a:pPr lvl="1"/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client</a:t>
            </a:r>
            <a:r>
              <a:rPr lang="en-US" dirty="0"/>
              <a:t>, idp1, and rp1 are honest</a:t>
            </a:r>
          </a:p>
          <a:p>
            <a:pPr lvl="1"/>
            <a:r>
              <a:rPr lang="en-US" b="1" dirty="0"/>
              <a:t>Then</a:t>
            </a:r>
            <a:r>
              <a:rPr lang="en-US" dirty="0"/>
              <a:t> ∃ p: (p </a:t>
            </a:r>
            <a:r>
              <a:rPr lang="en-US" dirty="0" err="1"/>
              <a:t>actsFor</a:t>
            </a:r>
            <a:r>
              <a:rPr lang="en-US" dirty="0"/>
              <a:t> client || p </a:t>
            </a:r>
            <a:r>
              <a:rPr lang="en-US" dirty="0" err="1"/>
              <a:t>actsFor</a:t>
            </a:r>
            <a:r>
              <a:rPr lang="en-US" dirty="0"/>
              <a:t> idp1 || p </a:t>
            </a:r>
            <a:r>
              <a:rPr lang="en-US" dirty="0" err="1"/>
              <a:t>actsFor</a:t>
            </a:r>
            <a:r>
              <a:rPr lang="en-US" dirty="0"/>
              <a:t> rp1) &amp;&amp; idp1SignedIn(p, idp1:user)</a:t>
            </a:r>
          </a:p>
          <a:p>
            <a:pPr lvl="1"/>
            <a:r>
              <a:rPr lang="en-US" dirty="0"/>
              <a:t>“client </a:t>
            </a:r>
            <a:r>
              <a:rPr lang="en-US" dirty="0" err="1"/>
              <a:t>actsFor</a:t>
            </a:r>
            <a:r>
              <a:rPr lang="en-US" dirty="0"/>
              <a:t> idp1:user” is not strong enough.  idp1:user might be an attacker who lets everyone act for him.</a:t>
            </a:r>
          </a:p>
          <a:p>
            <a:r>
              <a:rPr lang="en-US" dirty="0"/>
              <a:t>Note the list of parties assumed honest is different!</a:t>
            </a:r>
          </a:p>
          <a:p>
            <a:pPr lvl="1"/>
            <a:r>
              <a:rPr lang="en-US" dirty="0"/>
              <a:t>Login safety protects </a:t>
            </a:r>
            <a:r>
              <a:rPr lang="en-US" dirty="0" err="1"/>
              <a:t>IdP</a:t>
            </a:r>
            <a:r>
              <a:rPr lang="en-US" dirty="0"/>
              <a:t> user, login intent protects RP client</a:t>
            </a:r>
          </a:p>
          <a:p>
            <a:r>
              <a:rPr lang="en-US" dirty="0"/>
              <a:t>Verification: based on state secret</a:t>
            </a:r>
          </a:p>
        </p:txBody>
      </p:sp>
    </p:spTree>
    <p:extLst>
      <p:ext uri="{BB962C8B-B14F-4D97-AF65-F5344CB8AC3E}">
        <p14:creationId xmlns:p14="http://schemas.microsoft.com/office/powerpoint/2010/main" val="276861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1588167"/>
            <a:ext cx="4002505" cy="4944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secrets secret (and tracking transfers)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510735"/>
              </p:ext>
            </p:extLst>
          </p:nvPr>
        </p:nvGraphicFramePr>
        <p:xfrm>
          <a:off x="4638173" y="5810550"/>
          <a:ext cx="29397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858">
                  <a:extLst>
                    <a:ext uri="{9D8B030D-6E8A-4147-A177-3AD203B41FA5}">
                      <a16:colId xmlns:a16="http://schemas.microsoft.com/office/drawing/2014/main" val="2210805905"/>
                    </a:ext>
                  </a:extLst>
                </a:gridCol>
                <a:gridCol w="1469858">
                  <a:extLst>
                    <a:ext uri="{9D8B030D-6E8A-4147-A177-3AD203B41FA5}">
                      <a16:colId xmlns:a16="http://schemas.microsoft.com/office/drawing/2014/main" val="343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readers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0623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3659" y="5441038"/>
            <a:ext cx="37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MessageStructure</a:t>
            </a:r>
            <a:r>
              <a:rPr lang="en-US" dirty="0"/>
              <a:t>&lt;</a:t>
            </a:r>
            <a:r>
              <a:rPr lang="en-US" dirty="0" err="1"/>
              <a:t>Req</a:t>
            </a:r>
            <a:r>
              <a:rPr lang="en-US" dirty="0"/>
              <a:t>&gt; </a:t>
            </a:r>
            <a:r>
              <a:rPr lang="en-US" dirty="0" err="1"/>
              <a:t>reqStructure</a:t>
            </a:r>
            <a:r>
              <a:rPr lang="en-US" dirty="0"/>
              <a:t>;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376715" y="2583304"/>
            <a:ext cx="3597442" cy="128737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rp</a:t>
            </a:r>
            <a:r>
              <a:rPr lang="en-US" sz="1600" dirty="0"/>
              <a:t>=rp1</a:t>
            </a:r>
          </a:p>
          <a:p>
            <a:r>
              <a:rPr lang="en-US" sz="1600" dirty="0"/>
              <a:t>state=G</a:t>
            </a:r>
            <a:r>
              <a:rPr lang="en-US" sz="1600" baseline="-25000" dirty="0"/>
              <a:t>Srp1</a:t>
            </a:r>
            <a:r>
              <a:rPr lang="en-US" sz="1600" dirty="0"/>
              <a:t>(c</a:t>
            </a:r>
            <a:r>
              <a:rPr lang="en-US" sz="1600" baseline="-25000" dirty="0"/>
              <a:t>a,rp1</a:t>
            </a:r>
            <a:r>
              <a:rPr lang="en-US" sz="1600" dirty="0"/>
              <a:t>,idp1) | {idp1, c</a:t>
            </a:r>
            <a:r>
              <a:rPr lang="en-US" sz="1600" baseline="-25000" dirty="0"/>
              <a:t>a,rp1</a:t>
            </a:r>
            <a:r>
              <a:rPr lang="en-US" sz="1600" dirty="0"/>
              <a:t>, rp1}</a:t>
            </a:r>
          </a:p>
          <a:p>
            <a:r>
              <a:rPr lang="en-US" sz="1600" dirty="0" err="1"/>
              <a:t>symT</a:t>
            </a:r>
            <a:r>
              <a:rPr lang="en-US" sz="1600" dirty="0"/>
              <a:t>=</a:t>
            </a:r>
            <a:r>
              <a:rPr lang="en-US" sz="1600" dirty="0" err="1"/>
              <a:t>MakeReq</a:t>
            </a:r>
            <a:endParaRPr lang="en-US" sz="1600" dirty="0"/>
          </a:p>
        </p:txBody>
      </p:sp>
      <p:sp>
        <p:nvSpPr>
          <p:cNvPr id="7" name="Folded Corner 6"/>
          <p:cNvSpPr/>
          <p:nvPr/>
        </p:nvSpPr>
        <p:spPr>
          <a:xfrm>
            <a:off x="8214031" y="2634019"/>
            <a:ext cx="3681662" cy="128737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rp</a:t>
            </a:r>
            <a:r>
              <a:rPr lang="en-US" sz="1600" dirty="0"/>
              <a:t>=rp1</a:t>
            </a:r>
          </a:p>
          <a:p>
            <a:r>
              <a:rPr lang="en-US" sz="1600" dirty="0"/>
              <a:t>state=G</a:t>
            </a:r>
            <a:r>
              <a:rPr lang="en-US" sz="1600" baseline="-25000" dirty="0"/>
              <a:t>Srp1</a:t>
            </a:r>
            <a:r>
              <a:rPr lang="en-US" sz="1600" dirty="0"/>
              <a:t>(c</a:t>
            </a:r>
            <a:r>
              <a:rPr lang="en-US" sz="1600" baseline="-25000" dirty="0"/>
              <a:t>a,rp1</a:t>
            </a:r>
            <a:r>
              <a:rPr lang="en-US" sz="1600" dirty="0"/>
              <a:t>,idp1) | {c</a:t>
            </a:r>
            <a:r>
              <a:rPr lang="en-US" sz="1600" baseline="-25000" dirty="0"/>
              <a:t>a,idp1</a:t>
            </a:r>
            <a:r>
              <a:rPr lang="en-US" sz="1600" dirty="0"/>
              <a:t>, rp1}</a:t>
            </a:r>
          </a:p>
          <a:p>
            <a:r>
              <a:rPr lang="en-US" sz="1600" dirty="0" err="1"/>
              <a:t>symT</a:t>
            </a:r>
            <a:r>
              <a:rPr lang="en-US" sz="1600" dirty="0"/>
              <a:t>=?:</a:t>
            </a:r>
            <a:r>
              <a:rPr lang="en-US" sz="1600" dirty="0" err="1"/>
              <a:t>MakeReq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061158" y="1588167"/>
            <a:ext cx="3978442" cy="4944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5090242" y="4140347"/>
            <a:ext cx="2081464" cy="112095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rp</a:t>
            </a:r>
            <a:r>
              <a:rPr lang="en-US" sz="1600" dirty="0"/>
              <a:t>=rp1</a:t>
            </a:r>
          </a:p>
          <a:p>
            <a:r>
              <a:rPr lang="en-US" sz="1600" dirty="0"/>
              <a:t>state=G</a:t>
            </a:r>
            <a:r>
              <a:rPr lang="en-US" sz="1600" baseline="-25000" dirty="0"/>
              <a:t>Srp1</a:t>
            </a:r>
            <a:r>
              <a:rPr lang="en-US" sz="1600" dirty="0"/>
              <a:t>(c</a:t>
            </a:r>
            <a:r>
              <a:rPr lang="en-US" sz="1600" baseline="-25000" dirty="0"/>
              <a:t>a,rp1</a:t>
            </a:r>
            <a:r>
              <a:rPr lang="en-US" sz="1600" dirty="0"/>
              <a:t>,idp1)</a:t>
            </a:r>
          </a:p>
          <a:p>
            <a:r>
              <a:rPr lang="en-US" sz="1600" dirty="0" err="1"/>
              <a:t>symT</a:t>
            </a:r>
            <a:r>
              <a:rPr lang="en-US" sz="1600" dirty="0"/>
              <a:t>=</a:t>
            </a:r>
            <a:r>
              <a:rPr lang="en-US" sz="1600" dirty="0" err="1"/>
              <a:t>MakeReq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316086" y="2380239"/>
            <a:ext cx="1599382" cy="1541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16200000">
            <a:off x="4567222" y="2477013"/>
            <a:ext cx="416922" cy="1412863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n 12"/>
          <p:cNvSpPr/>
          <p:nvPr/>
        </p:nvSpPr>
        <p:spPr>
          <a:xfrm rot="16200000">
            <a:off x="7228614" y="2477012"/>
            <a:ext cx="416922" cy="1412863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57426" y="2974982"/>
            <a:ext cx="60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a,rp1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47736" y="2998777"/>
            <a:ext cx="6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a,idp1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78957" y="3500295"/>
            <a:ext cx="926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19950" y="3500295"/>
            <a:ext cx="926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577889" y="3415700"/>
            <a:ext cx="3402762" cy="296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/>
          <p:cNvSpPr/>
          <p:nvPr/>
        </p:nvSpPr>
        <p:spPr>
          <a:xfrm>
            <a:off x="306433" y="4950460"/>
            <a:ext cx="3681662" cy="1287379"/>
          </a:xfrm>
          <a:prstGeom prst="foldedCorne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rp</a:t>
            </a:r>
            <a:r>
              <a:rPr lang="en-US" sz="1600" dirty="0"/>
              <a:t>=rp1</a:t>
            </a:r>
          </a:p>
          <a:p>
            <a:r>
              <a:rPr lang="en-US" sz="1600" dirty="0"/>
              <a:t>state=G</a:t>
            </a:r>
            <a:r>
              <a:rPr lang="en-US" sz="1600" baseline="-25000" dirty="0"/>
              <a:t>Srp1</a:t>
            </a:r>
            <a:r>
              <a:rPr lang="en-US" sz="1600" dirty="0"/>
              <a:t>(c</a:t>
            </a:r>
            <a:r>
              <a:rPr lang="en-US" sz="1600" baseline="-25000" dirty="0"/>
              <a:t>a,rp1</a:t>
            </a:r>
            <a:r>
              <a:rPr lang="en-US" sz="1600" dirty="0"/>
              <a:t>,idp1) | {rp1}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598350" y="5702159"/>
            <a:ext cx="3460785" cy="67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98350" y="3327805"/>
            <a:ext cx="928040" cy="21134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91979" y="411038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8058" y="4581128"/>
            <a:ext cx="285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message on target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322" y="1895305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reqStructure.Export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, c</a:t>
            </a:r>
            <a:r>
              <a:rPr lang="en-US" baseline="-25000" dirty="0"/>
              <a:t>a,rp1</a:t>
            </a:r>
            <a:r>
              <a:rPr lang="en-US" dirty="0"/>
              <a:t>, idp1);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77475" y="1843831"/>
            <a:ext cx="340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reqStructure.Import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, ?, c</a:t>
            </a:r>
            <a:r>
              <a:rPr lang="en-US" baseline="-25000" dirty="0"/>
              <a:t>a,idp1</a:t>
            </a:r>
            <a:r>
              <a:rPr lang="en-US" dirty="0"/>
              <a:t>);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0539663" y="2236958"/>
            <a:ext cx="716434" cy="92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960276" y="2169779"/>
            <a:ext cx="1888313" cy="11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91979" y="2252052"/>
            <a:ext cx="782343" cy="72293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2968320" y="2271702"/>
            <a:ext cx="204759" cy="65810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968320" y="222888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78957" y="3521200"/>
            <a:ext cx="103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target: idp1</a:t>
            </a:r>
          </a:p>
        </p:txBody>
      </p:sp>
      <p:cxnSp>
        <p:nvCxnSpPr>
          <p:cNvPr id="51" name="Straight Connector 50"/>
          <p:cNvCxnSpPr>
            <a:stCxn id="49" idx="2"/>
          </p:cNvCxnSpPr>
          <p:nvPr/>
        </p:nvCxnSpPr>
        <p:spPr>
          <a:xfrm>
            <a:off x="4795765" y="3828977"/>
            <a:ext cx="425347" cy="28141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030245" y="3575362"/>
            <a:ext cx="402398" cy="5350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42536" y="1629987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receiver, target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05462" y="1589076"/>
            <a:ext cx="1598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producer, sender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85345" y="2039283"/>
            <a:ext cx="159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browser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09851" y="161405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2643" y="158618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idp1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3503" y="4017184"/>
            <a:ext cx="1761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(based on local concrete </a:t>
            </a:r>
            <a:r>
              <a:rPr lang="en-US" sz="1400" dirty="0" err="1"/>
              <a:t>actsFor</a:t>
            </a:r>
            <a:r>
              <a:rPr lang="en-US" sz="1400" dirty="0"/>
              <a:t> DB)</a:t>
            </a:r>
          </a:p>
        </p:txBody>
      </p:sp>
    </p:spTree>
    <p:extLst>
      <p:ext uri="{BB962C8B-B14F-4D97-AF65-F5344CB8AC3E}">
        <p14:creationId xmlns:p14="http://schemas.microsoft.com/office/powerpoint/2010/main" val="2688704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approaches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verification of entire low-level model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hlinkClick r:id="rId2"/>
              </a:rPr>
              <a:t>Bansal et al. (2014)</a:t>
            </a:r>
            <a:r>
              <a:rPr lang="en-US" dirty="0"/>
              <a:t> using </a:t>
            </a:r>
            <a:r>
              <a:rPr lang="en-US" dirty="0" err="1"/>
              <a:t>ProVerif</a:t>
            </a:r>
            <a:endParaRPr lang="en-US" dirty="0"/>
          </a:p>
          <a:p>
            <a:pPr lvl="1"/>
            <a:r>
              <a:rPr lang="en-US" dirty="0"/>
              <a:t>− Complex verification problem; verifier can be slow</a:t>
            </a:r>
          </a:p>
          <a:p>
            <a:pPr lvl="1"/>
            <a:r>
              <a:rPr lang="en-US" dirty="0"/>
              <a:t>− Verifier must be capable of analyzing enough of implementation code (or developer must maintain separate model code) to soundly model all behaviors without introducing false violations</a:t>
            </a:r>
          </a:p>
          <a:p>
            <a:pPr lvl="2"/>
            <a:r>
              <a:rPr lang="en-US" dirty="0"/>
              <a:t>Bansal et al.: handwritten model code + translator for small subset of PHP</a:t>
            </a:r>
          </a:p>
        </p:txBody>
      </p:sp>
    </p:spTree>
    <p:extLst>
      <p:ext uri="{BB962C8B-B14F-4D97-AF65-F5344CB8AC3E}">
        <p14:creationId xmlns:p14="http://schemas.microsoft.com/office/powerpoint/2010/main" val="3961869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approaches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verification of entire low-level model</a:t>
            </a:r>
          </a:p>
          <a:p>
            <a:r>
              <a:rPr lang="en-US" dirty="0"/>
              <a:t>Self-verifying execution</a:t>
            </a:r>
          </a:p>
          <a:p>
            <a:pPr lvl="1"/>
            <a:r>
              <a:rPr lang="en-US" dirty="0"/>
              <a:t>+ Each verification problem is simpler</a:t>
            </a:r>
          </a:p>
          <a:p>
            <a:pPr lvl="1"/>
            <a:r>
              <a:rPr lang="en-US" dirty="0"/>
              <a:t>+ Verifier only has to be capable of analyzing critical methods</a:t>
            </a:r>
          </a:p>
          <a:p>
            <a:pPr lvl="1"/>
            <a:r>
              <a:rPr lang="en-US" dirty="0"/>
              <a:t>− Assumes remaining code doesn’t leak secrets (partially enforced by our framework)</a:t>
            </a:r>
          </a:p>
          <a:p>
            <a:pPr lvl="1"/>
            <a:r>
              <a:rPr lang="en-US" dirty="0"/>
              <a:t>− Non-monotonicity in property has to be moved outside scope of verification</a:t>
            </a:r>
          </a:p>
          <a:p>
            <a:pPr lvl="1"/>
            <a:r>
              <a:rPr lang="en-US" dirty="0"/>
              <a:t>− Verification failures not detected until runtime; can choose to enforce or just monitor</a:t>
            </a:r>
          </a:p>
          <a:p>
            <a:pPr lvl="2"/>
            <a:r>
              <a:rPr lang="en-US" dirty="0"/>
              <a:t>If enforcing, end user has to wait for verification of previously unseen </a:t>
            </a:r>
            <a:r>
              <a:rPr lang="en-US" dirty="0" err="1"/>
              <a:t>SymTs</a:t>
            </a:r>
            <a:r>
              <a:rPr lang="en-US" dirty="0"/>
              <a:t> (up to 10 min in current examples, but optimizations may be possible)</a:t>
            </a:r>
          </a:p>
        </p:txBody>
      </p:sp>
    </p:spTree>
    <p:extLst>
      <p:ext uri="{BB962C8B-B14F-4D97-AF65-F5344CB8AC3E}">
        <p14:creationId xmlns:p14="http://schemas.microsoft.com/office/powerpoint/2010/main" val="586120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approaches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verification of entire low-level model</a:t>
            </a:r>
          </a:p>
          <a:p>
            <a:r>
              <a:rPr lang="en-US" dirty="0"/>
              <a:t>Self-verifying execution</a:t>
            </a:r>
          </a:p>
          <a:p>
            <a:r>
              <a:rPr lang="en-US" dirty="0"/>
              <a:t>Runtime assertions</a:t>
            </a:r>
          </a:p>
          <a:p>
            <a:pPr lvl="1"/>
            <a:r>
              <a:rPr lang="en-US" dirty="0"/>
              <a:t>− All necessary concrete data must be sent to the verifying party.  More invasive protocol changes than adding </a:t>
            </a:r>
            <a:r>
              <a:rPr lang="en-US" dirty="0" err="1"/>
              <a:t>SymT</a:t>
            </a:r>
            <a:r>
              <a:rPr lang="en-US" dirty="0"/>
              <a:t> field; may violate confidentiality in some scenarios.  (We haven’t worked out the details.)</a:t>
            </a:r>
          </a:p>
        </p:txBody>
      </p:sp>
    </p:spTree>
    <p:extLst>
      <p:ext uri="{BB962C8B-B14F-4D97-AF65-F5344CB8AC3E}">
        <p14:creationId xmlns:p14="http://schemas.microsoft.com/office/powerpoint/2010/main" val="3997182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SVAuth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RP implementations for popular </a:t>
            </a:r>
            <a:r>
              <a:rPr lang="en-US" dirty="0" err="1"/>
              <a:t>IdPs</a:t>
            </a:r>
            <a:endParaRPr lang="en-US" dirty="0"/>
          </a:p>
          <a:p>
            <a:pPr lvl="1"/>
            <a:r>
              <a:rPr lang="en-US" dirty="0"/>
              <a:t>Login safety and intent verified: Facebook</a:t>
            </a:r>
          </a:p>
          <a:p>
            <a:pPr lvl="1"/>
            <a:r>
              <a:rPr lang="en-US" dirty="0"/>
              <a:t>Getting there: Google, Microsoft, Yahoo</a:t>
            </a:r>
          </a:p>
          <a:p>
            <a:pPr lvl="1"/>
            <a:r>
              <a:rPr lang="en-US" dirty="0"/>
              <a:t>Details messier than idealized protocol of this talk</a:t>
            </a:r>
          </a:p>
          <a:p>
            <a:r>
              <a:rPr lang="en-US" dirty="0"/>
              <a:t>Since real </a:t>
            </a:r>
            <a:r>
              <a:rPr lang="en-US" dirty="0" err="1"/>
              <a:t>IdPs</a:t>
            </a:r>
            <a:r>
              <a:rPr lang="en-US" dirty="0"/>
              <a:t> don’t participate in SVX, graft </a:t>
            </a:r>
            <a:r>
              <a:rPr lang="en-US" dirty="0" err="1"/>
              <a:t>SymT</a:t>
            </a:r>
            <a:r>
              <a:rPr lang="en-US" dirty="0"/>
              <a:t> from our </a:t>
            </a:r>
            <a:r>
              <a:rPr lang="en-US" i="1" dirty="0"/>
              <a:t>model </a:t>
            </a:r>
            <a:r>
              <a:rPr lang="en-US" i="1" dirty="0" err="1"/>
              <a:t>IdP</a:t>
            </a:r>
            <a:r>
              <a:rPr lang="en-US" dirty="0"/>
              <a:t> onto message from real </a:t>
            </a:r>
            <a:r>
              <a:rPr lang="en-US" dirty="0" err="1"/>
              <a:t>IdP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How to be sure of path on real </a:t>
            </a:r>
            <a:r>
              <a:rPr lang="en-US" dirty="0" err="1"/>
              <a:t>IdP</a:t>
            </a:r>
            <a:r>
              <a:rPr lang="en-US" dirty="0"/>
              <a:t> that produced the message?</a:t>
            </a:r>
          </a:p>
          <a:p>
            <a:pPr lvl="2"/>
            <a:r>
              <a:rPr lang="en-US" dirty="0"/>
              <a:t>It may seem obvious that </a:t>
            </a:r>
            <a:r>
              <a:rPr lang="en-US" dirty="0" err="1"/>
              <a:t>Resp</a:t>
            </a:r>
            <a:r>
              <a:rPr lang="en-US" dirty="0"/>
              <a:t> message came from </a:t>
            </a:r>
            <a:r>
              <a:rPr lang="en-US" dirty="0" err="1"/>
              <a:t>MakeResp</a:t>
            </a:r>
            <a:r>
              <a:rPr lang="en-US" dirty="0"/>
              <a:t>, but prove it?</a:t>
            </a:r>
          </a:p>
          <a:p>
            <a:pPr lvl="2"/>
            <a:r>
              <a:rPr lang="en-US" dirty="0"/>
              <a:t>Requires whole-system reasoning.  For now, SVX doesn’t try to address this weakness.</a:t>
            </a:r>
          </a:p>
        </p:txBody>
      </p:sp>
    </p:spTree>
    <p:extLst>
      <p:ext uri="{BB962C8B-B14F-4D97-AF65-F5344CB8AC3E}">
        <p14:creationId xmlns:p14="http://schemas.microsoft.com/office/powerpoint/2010/main" val="3309110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of </a:t>
            </a:r>
            <a:r>
              <a:rPr lang="en-US" dirty="0" err="1"/>
              <a:t>SVAuth</a:t>
            </a:r>
            <a:r>
              <a:rPr lang="en-US" dirty="0"/>
              <a:t> verification?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SVAuth</a:t>
            </a:r>
            <a:r>
              <a:rPr lang="en-US" dirty="0"/>
              <a:t> verification framework </a:t>
            </a:r>
            <a:r>
              <a:rPr lang="en-US" i="1" dirty="0"/>
              <a:t>seem</a:t>
            </a:r>
            <a:r>
              <a:rPr lang="en-US" dirty="0"/>
              <a:t> reasonable…</a:t>
            </a:r>
          </a:p>
          <a:p>
            <a:r>
              <a:rPr lang="en-US" dirty="0"/>
              <a:t>How to know we got everything right (or if anything can be simplified)?</a:t>
            </a:r>
          </a:p>
          <a:p>
            <a:r>
              <a:rPr lang="en-US" i="1" dirty="0"/>
              <a:t>Full model</a:t>
            </a:r>
            <a:r>
              <a:rPr lang="en-US" dirty="0"/>
              <a:t> = low-level model + SVX- and secrets-specific concepts (messages with </a:t>
            </a:r>
            <a:r>
              <a:rPr lang="en-US" dirty="0" err="1"/>
              <a:t>SymTs</a:t>
            </a:r>
            <a:r>
              <a:rPr lang="en-US" dirty="0"/>
              <a:t>, “acts for”, original reader lists, honesty)</a:t>
            </a:r>
          </a:p>
          <a:p>
            <a:r>
              <a:rPr lang="en-US" dirty="0"/>
              <a:t>Conjecture: In any execution trace of full model, if Verify(</a:t>
            </a:r>
            <a:r>
              <a:rPr lang="en-US" dirty="0" err="1"/>
              <a:t>msg</a:t>
            </a:r>
            <a:r>
              <a:rPr lang="en-US" dirty="0"/>
              <a:t>, prop) passes, then prop(</a:t>
            </a:r>
            <a:r>
              <a:rPr lang="en-US" dirty="0" err="1"/>
              <a:t>msg</a:t>
            </a:r>
            <a:r>
              <a:rPr lang="en-US" dirty="0"/>
              <a:t>) is actually true.</a:t>
            </a:r>
          </a:p>
          <a:p>
            <a:pPr lvl="1"/>
            <a:r>
              <a:rPr lang="en-US" dirty="0"/>
              <a:t>Show the contrapositive, extract </a:t>
            </a:r>
            <a:r>
              <a:rPr lang="en-US" dirty="0" err="1"/>
              <a:t>vProgram</a:t>
            </a:r>
            <a:r>
              <a:rPr lang="en-US" dirty="0"/>
              <a:t> failure trace from full model failure trace</a:t>
            </a:r>
          </a:p>
          <a:p>
            <a:pPr lvl="1"/>
            <a:r>
              <a:rPr lang="en-US" dirty="0"/>
              <a:t>Tricky to state all the lemmas/invariants properly; hopefully will work!</a:t>
            </a:r>
          </a:p>
        </p:txBody>
      </p:sp>
    </p:spTree>
    <p:extLst>
      <p:ext uri="{BB962C8B-B14F-4D97-AF65-F5344CB8AC3E}">
        <p14:creationId xmlns:p14="http://schemas.microsoft.com/office/powerpoint/2010/main" val="330106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Akash Lal, Mike Barnett, Rustan Leino, Tom Ball: Help with verification tools</a:t>
            </a:r>
          </a:p>
          <a:p>
            <a:r>
              <a:rPr lang="en-US" dirty="0"/>
              <a:t>Chetan Bansal, </a:t>
            </a:r>
            <a:r>
              <a:rPr lang="en-US" dirty="0" err="1"/>
              <a:t>Nikolaj</a:t>
            </a:r>
            <a:r>
              <a:rPr lang="en-US" dirty="0"/>
              <a:t> </a:t>
            </a:r>
            <a:r>
              <a:rPr lang="en-US" dirty="0" err="1"/>
              <a:t>Bjorner</a:t>
            </a:r>
            <a:r>
              <a:rPr lang="en-US" dirty="0"/>
              <a:t>: Info about prior work on protocol verification</a:t>
            </a:r>
          </a:p>
          <a:p>
            <a:r>
              <a:rPr lang="en-US" dirty="0"/>
              <a:t>I hope I haven’t missed anyone…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9896" y="5197643"/>
            <a:ext cx="525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https://github.com/cs0317/svAuth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427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protocol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322958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05296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29566" y="1449086"/>
            <a:ext cx="1351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RP 1</a:t>
            </a:r>
          </a:p>
          <a:p>
            <a:pPr algn="ctr"/>
            <a:r>
              <a:rPr lang="en-US" sz="1400" dirty="0"/>
              <a:t>https://rp1.com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8040619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28021" y="1485850"/>
            <a:ext cx="1425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IdP</a:t>
            </a:r>
            <a:r>
              <a:rPr lang="en-US" sz="1400" dirty="0"/>
              <a:t> 1</a:t>
            </a:r>
          </a:p>
          <a:p>
            <a:pPr algn="ctr"/>
            <a:r>
              <a:rPr lang="en-US" sz="1400" dirty="0"/>
              <a:t>https://idp1.com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605295" y="2996341"/>
            <a:ext cx="2711141" cy="30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3067497" y="2605189"/>
            <a:ext cx="2040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303 https://idp1.com/sso</a:t>
            </a:r>
          </a:p>
          <a:p>
            <a:r>
              <a:rPr lang="en-US" sz="1400" dirty="0"/>
              <a:t>  ?</a:t>
            </a:r>
            <a:r>
              <a:rPr lang="en-US" sz="1400" dirty="0" err="1"/>
              <a:t>rp</a:t>
            </a:r>
            <a:r>
              <a:rPr lang="en-US" sz="1400" dirty="0"/>
              <a:t>=rp1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4205" y="4306177"/>
            <a:ext cx="2304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303 https://rp1.com/callback</a:t>
            </a:r>
          </a:p>
          <a:p>
            <a:r>
              <a:rPr lang="en-US" sz="1400" dirty="0"/>
              <a:t>  ?u=</a:t>
            </a:r>
            <a:r>
              <a:rPr lang="en-US" sz="1400" dirty="0" err="1"/>
              <a:t>alice</a:t>
            </a:r>
            <a:r>
              <a:rPr lang="en-US" sz="1400" b="1" dirty="0" err="1">
                <a:solidFill>
                  <a:srgbClr val="FF00FF"/>
                </a:solidFill>
              </a:rPr>
              <a:t>&amp;sig</a:t>
            </a:r>
            <a:r>
              <a:rPr lang="en-US" sz="1400" b="1" dirty="0">
                <a:solidFill>
                  <a:srgbClr val="FF00FF"/>
                </a:solidFill>
              </a:rPr>
              <a:t>=S</a:t>
            </a:r>
            <a:r>
              <a:rPr lang="en-US" sz="1400" b="1" baseline="-25000" dirty="0">
                <a:solidFill>
                  <a:srgbClr val="FF00FF"/>
                </a:solidFill>
              </a:rPr>
              <a:t>idp1</a:t>
            </a:r>
            <a:r>
              <a:rPr lang="en-US" sz="1400" b="1" dirty="0">
                <a:solidFill>
                  <a:srgbClr val="FF00FF"/>
                </a:solidFill>
              </a:rPr>
              <a:t>(</a:t>
            </a:r>
            <a:r>
              <a:rPr lang="en-US" sz="1400" b="1" dirty="0" err="1">
                <a:solidFill>
                  <a:srgbClr val="FF00FF"/>
                </a:solidFill>
              </a:rPr>
              <a:t>alice</a:t>
            </a:r>
            <a:r>
              <a:rPr lang="en-US" sz="1400" b="1" dirty="0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1039" name="Bevel 1038"/>
          <p:cNvSpPr/>
          <p:nvPr/>
        </p:nvSpPr>
        <p:spPr>
          <a:xfrm>
            <a:off x="3574465" y="2009286"/>
            <a:ext cx="677055" cy="29385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2514600" y="2550695"/>
            <a:ext cx="204537" cy="445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8" name="Straight Arrow Connector 1037"/>
          <p:cNvCxnSpPr/>
          <p:nvPr/>
        </p:nvCxnSpPr>
        <p:spPr>
          <a:xfrm flipH="1">
            <a:off x="2605295" y="2308271"/>
            <a:ext cx="2711141" cy="24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38351" y="3601875"/>
            <a:ext cx="204537" cy="445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329478" y="3299108"/>
            <a:ext cx="2711141" cy="30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316436" y="4047521"/>
            <a:ext cx="2730703" cy="33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498439" y="4714257"/>
            <a:ext cx="20912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2611819" y="4392399"/>
            <a:ext cx="2700028" cy="32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3" name="TextBox 1052"/>
          <p:cNvSpPr txBox="1"/>
          <p:nvPr/>
        </p:nvSpPr>
        <p:spPr>
          <a:xfrm>
            <a:off x="1470115" y="2605189"/>
            <a:ext cx="8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/>
              <a:t>MakeReq</a:t>
            </a:r>
            <a:endParaRPr lang="en-US" sz="1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8322520" y="3670809"/>
            <a:ext cx="9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/>
              <a:t>MakeResp</a:t>
            </a:r>
            <a:endParaRPr lang="en-US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27505" y="4714258"/>
            <a:ext cx="1419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Conclude</a:t>
            </a:r>
          </a:p>
          <a:p>
            <a:r>
              <a:rPr lang="en-US" sz="1400" b="1" dirty="0">
                <a:solidFill>
                  <a:srgbClr val="FF00FF"/>
                </a:solidFill>
              </a:rPr>
              <a:t>V</a:t>
            </a:r>
            <a:r>
              <a:rPr lang="en-US" sz="1400" b="1" baseline="-25000" dirty="0">
                <a:solidFill>
                  <a:srgbClr val="FF00FF"/>
                </a:solidFill>
              </a:rPr>
              <a:t>idp1</a:t>
            </a:r>
            <a:r>
              <a:rPr lang="en-US" sz="1400" b="1" dirty="0">
                <a:solidFill>
                  <a:srgbClr val="FF00FF"/>
                </a:solidFill>
              </a:rPr>
              <a:t>(sig, u);</a:t>
            </a:r>
          </a:p>
          <a:p>
            <a:pPr algn="ctr"/>
            <a:r>
              <a:rPr lang="en-US" sz="1400" i="1" dirty="0"/>
              <a:t>Apply</a:t>
            </a:r>
          </a:p>
          <a:p>
            <a:r>
              <a:rPr lang="en-US" sz="1400" dirty="0" err="1"/>
              <a:t>currentUser</a:t>
            </a:r>
            <a:r>
              <a:rPr lang="en-US" sz="1400" dirty="0"/>
              <a:t> := u;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749071" y="2824773"/>
            <a:ext cx="2056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https://idp1.com/sso</a:t>
            </a:r>
          </a:p>
          <a:p>
            <a:r>
              <a:rPr lang="en-US" sz="1400" dirty="0"/>
              <a:t>  ?</a:t>
            </a:r>
            <a:r>
              <a:rPr lang="en-US" sz="1400" dirty="0" err="1"/>
              <a:t>rp</a:t>
            </a:r>
            <a:r>
              <a:rPr lang="en-US" sz="1400" dirty="0"/>
              <a:t>=rp1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71427" y="4714258"/>
            <a:ext cx="2361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https://rp1.com/callback</a:t>
            </a:r>
          </a:p>
          <a:p>
            <a:r>
              <a:rPr lang="en-US" sz="1400" dirty="0"/>
              <a:t>  ?u=</a:t>
            </a:r>
            <a:r>
              <a:rPr lang="en-US" sz="1400" dirty="0" err="1"/>
              <a:t>alice&amp;sig</a:t>
            </a:r>
            <a:r>
              <a:rPr lang="en-US" sz="1400" dirty="0"/>
              <a:t>=S</a:t>
            </a:r>
            <a:r>
              <a:rPr lang="en-US" sz="1400" baseline="-25000" dirty="0"/>
              <a:t>idp1</a:t>
            </a:r>
            <a:r>
              <a:rPr lang="en-US" sz="1400" dirty="0"/>
              <a:t>(</a:t>
            </a:r>
            <a:r>
              <a:rPr lang="en-US" sz="1400" dirty="0" err="1"/>
              <a:t>alice</a:t>
            </a:r>
            <a:r>
              <a:rPr lang="en-US" sz="1400" dirty="0"/>
              <a:t>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054294" y="167862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133498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Attack!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174442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32441" y="167822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Alice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700992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25262" y="1449086"/>
            <a:ext cx="1351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RP 1</a:t>
            </a:r>
          </a:p>
          <a:p>
            <a:pPr algn="ctr"/>
            <a:r>
              <a:rPr lang="en-US" sz="1400" dirty="0"/>
              <a:t>https://rp1.com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0780313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67715" y="1485850"/>
            <a:ext cx="1425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IdP</a:t>
            </a:r>
            <a:r>
              <a:rPr lang="en-US" sz="1400" dirty="0"/>
              <a:t> 1</a:t>
            </a:r>
          </a:p>
          <a:p>
            <a:pPr algn="ctr"/>
            <a:r>
              <a:rPr lang="en-US" sz="1400" dirty="0"/>
              <a:t>https://idp1.com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00991" y="3407796"/>
            <a:ext cx="2783227" cy="26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2163193" y="2980548"/>
            <a:ext cx="2040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303 https://idp1.com/sso</a:t>
            </a:r>
          </a:p>
          <a:p>
            <a:r>
              <a:rPr lang="en-US" sz="1400" dirty="0"/>
              <a:t>  ?</a:t>
            </a:r>
            <a:r>
              <a:rPr lang="en-US" sz="1400" dirty="0" err="1"/>
              <a:t>rp</a:t>
            </a:r>
            <a:r>
              <a:rPr lang="en-US" sz="1400" dirty="0"/>
              <a:t>=rp1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62896" y="5058727"/>
            <a:ext cx="251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303 https://bobrp.com/callback</a:t>
            </a:r>
          </a:p>
          <a:p>
            <a:r>
              <a:rPr lang="en-US" sz="1400" dirty="0"/>
              <a:t>  ?u=</a:t>
            </a:r>
            <a:r>
              <a:rPr lang="en-US" sz="1400" dirty="0" err="1"/>
              <a:t>alice&amp;sig</a:t>
            </a:r>
            <a:r>
              <a:rPr lang="en-US" sz="1400" dirty="0"/>
              <a:t>=S</a:t>
            </a:r>
            <a:r>
              <a:rPr lang="en-US" sz="1400" baseline="-25000" dirty="0"/>
              <a:t>idp1</a:t>
            </a:r>
            <a:r>
              <a:rPr lang="en-US" sz="1400" dirty="0"/>
              <a:t>(</a:t>
            </a:r>
            <a:r>
              <a:rPr lang="en-US" sz="1400" dirty="0" err="1"/>
              <a:t>alice</a:t>
            </a:r>
            <a:r>
              <a:rPr lang="en-US" sz="1400" dirty="0"/>
              <a:t>)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610296" y="2962150"/>
            <a:ext cx="204537" cy="445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8" name="Straight Arrow Connector 1037"/>
          <p:cNvCxnSpPr/>
          <p:nvPr/>
        </p:nvCxnSpPr>
        <p:spPr>
          <a:xfrm flipH="1">
            <a:off x="1700992" y="2713280"/>
            <a:ext cx="2783226" cy="24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678045" y="4281353"/>
            <a:ext cx="204537" cy="445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endCxn id="65" idx="0"/>
          </p:cNvCxnSpPr>
          <p:nvPr/>
        </p:nvCxnSpPr>
        <p:spPr>
          <a:xfrm>
            <a:off x="8180962" y="3978586"/>
            <a:ext cx="2599352" cy="30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5" idx="2"/>
          </p:cNvCxnSpPr>
          <p:nvPr/>
        </p:nvCxnSpPr>
        <p:spPr>
          <a:xfrm flipH="1">
            <a:off x="8167921" y="4726999"/>
            <a:ext cx="2612393" cy="33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594135" y="5784496"/>
            <a:ext cx="20912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695944" y="5453989"/>
            <a:ext cx="2776703" cy="33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3" name="TextBox 1052"/>
          <p:cNvSpPr txBox="1"/>
          <p:nvPr/>
        </p:nvSpPr>
        <p:spPr>
          <a:xfrm>
            <a:off x="565811" y="3016644"/>
            <a:ext cx="8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/>
              <a:t>MakeReq</a:t>
            </a:r>
            <a:endParaRPr lang="en-US" sz="1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11062214" y="4350287"/>
            <a:ext cx="9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/>
              <a:t>MakeResp</a:t>
            </a:r>
            <a:endParaRPr lang="en-US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123201" y="5581947"/>
            <a:ext cx="1419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Conclude</a:t>
            </a:r>
          </a:p>
          <a:p>
            <a:r>
              <a:rPr lang="en-US" sz="1400" dirty="0"/>
              <a:t>V</a:t>
            </a:r>
            <a:r>
              <a:rPr lang="en-US" sz="1400" baseline="-25000" dirty="0"/>
              <a:t>idp1</a:t>
            </a:r>
            <a:r>
              <a:rPr lang="en-US" sz="1400" dirty="0"/>
              <a:t>(sig, u);</a:t>
            </a:r>
          </a:p>
          <a:p>
            <a:pPr algn="ctr"/>
            <a:r>
              <a:rPr lang="en-US" sz="1400" i="1" dirty="0"/>
              <a:t>Apply</a:t>
            </a:r>
          </a:p>
          <a:p>
            <a:r>
              <a:rPr lang="en-US" sz="1400" dirty="0" err="1"/>
              <a:t>currentUser</a:t>
            </a:r>
            <a:r>
              <a:rPr lang="en-US" sz="1400" dirty="0"/>
              <a:t> := u;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568571" y="2150352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Bevel 30"/>
          <p:cNvSpPr/>
          <p:nvPr/>
        </p:nvSpPr>
        <p:spPr>
          <a:xfrm>
            <a:off x="6488120" y="2125245"/>
            <a:ext cx="677055" cy="29385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484218" y="2150352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48416" y="1677609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96660" y="1476259"/>
            <a:ext cx="1543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Bob’s RP</a:t>
            </a:r>
          </a:p>
          <a:p>
            <a:pPr algn="ctr"/>
            <a:r>
              <a:rPr lang="en-US" sz="1400" dirty="0"/>
              <a:t>https://bobrp.com</a:t>
            </a:r>
          </a:p>
        </p:txBody>
      </p:sp>
      <p:sp>
        <p:nvSpPr>
          <p:cNvPr id="3" name="Left Brace 2"/>
          <p:cNvSpPr/>
          <p:nvPr/>
        </p:nvSpPr>
        <p:spPr>
          <a:xfrm rot="5400000">
            <a:off x="5092334" y="366108"/>
            <a:ext cx="156410" cy="20694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568571" y="2375594"/>
            <a:ext cx="2598517" cy="23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Bevel 35"/>
          <p:cNvSpPr/>
          <p:nvPr/>
        </p:nvSpPr>
        <p:spPr>
          <a:xfrm>
            <a:off x="2734843" y="2463926"/>
            <a:ext cx="677055" cy="29385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49552" y="3266653"/>
            <a:ext cx="2040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303 https://idp1.com/sso</a:t>
            </a:r>
          </a:p>
          <a:p>
            <a:r>
              <a:rPr lang="en-US" sz="1400" dirty="0"/>
              <a:t>  ?</a:t>
            </a:r>
            <a:r>
              <a:rPr lang="en-US" sz="1400" dirty="0" err="1"/>
              <a:t>rp</a:t>
            </a:r>
            <a:r>
              <a:rPr lang="en-US" sz="1400" dirty="0"/>
              <a:t>=</a:t>
            </a:r>
            <a:r>
              <a:rPr lang="en-US" sz="1400" dirty="0" err="1"/>
              <a:t>bobrp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8570" y="3728855"/>
            <a:ext cx="2598518" cy="24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556539" y="5059526"/>
            <a:ext cx="2612393" cy="33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2133" y="643689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alice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84218" y="5395756"/>
            <a:ext cx="1084352" cy="5823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0530" y="5690454"/>
            <a:ext cx="251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https://</a:t>
            </a:r>
            <a:r>
              <a:rPr lang="en-US" sz="1400" b="1" dirty="0">
                <a:solidFill>
                  <a:srgbClr val="FF0000"/>
                </a:solidFill>
              </a:rPr>
              <a:t>rp1.com</a:t>
            </a:r>
            <a:r>
              <a:rPr lang="en-US" sz="1400" dirty="0"/>
              <a:t>/callback</a:t>
            </a:r>
          </a:p>
          <a:p>
            <a:r>
              <a:rPr lang="en-US" sz="1400" dirty="0"/>
              <a:t>  ?u=</a:t>
            </a:r>
            <a:r>
              <a:rPr lang="en-US" sz="1400" dirty="0" err="1"/>
              <a:t>alice&amp;sig</a:t>
            </a:r>
            <a:r>
              <a:rPr lang="en-US" sz="1400" dirty="0"/>
              <a:t>=S</a:t>
            </a:r>
            <a:r>
              <a:rPr lang="en-US" sz="1400" baseline="-25000" dirty="0"/>
              <a:t>idp1</a:t>
            </a:r>
            <a:r>
              <a:rPr lang="en-US" sz="1400" dirty="0"/>
              <a:t>(</a:t>
            </a:r>
            <a:r>
              <a:rPr lang="en-US" sz="1400" dirty="0" err="1"/>
              <a:t>alice</a:t>
            </a:r>
            <a:r>
              <a:rPr lang="en-US" sz="1400" dirty="0"/>
              <a:t>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496250" y="3670622"/>
            <a:ext cx="1078843" cy="5823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488823" y="2595242"/>
            <a:ext cx="1086270" cy="11136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557897" y="3532940"/>
            <a:ext cx="2056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https://idp1.com/sso</a:t>
            </a:r>
          </a:p>
          <a:p>
            <a:r>
              <a:rPr lang="en-US" sz="1400" dirty="0"/>
              <a:t>  ?</a:t>
            </a:r>
            <a:r>
              <a:rPr lang="en-US" sz="1400" dirty="0" err="1"/>
              <a:t>rp</a:t>
            </a:r>
            <a:r>
              <a:rPr lang="en-US" sz="1400" dirty="0"/>
              <a:t>=</a:t>
            </a:r>
            <a:r>
              <a:rPr lang="en-US" sz="1400" dirty="0" err="1"/>
              <a:t>bobrp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647815" y="5332369"/>
            <a:ext cx="251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https://bobrp.com/callback</a:t>
            </a:r>
          </a:p>
          <a:p>
            <a:r>
              <a:rPr lang="en-US" sz="1400" dirty="0"/>
              <a:t>  ?u=</a:t>
            </a:r>
            <a:r>
              <a:rPr lang="en-US" sz="1400" dirty="0" err="1"/>
              <a:t>alice&amp;sig</a:t>
            </a:r>
            <a:r>
              <a:rPr lang="en-US" sz="1400" dirty="0"/>
              <a:t>=S</a:t>
            </a:r>
            <a:r>
              <a:rPr lang="en-US" sz="1400" baseline="-25000" dirty="0"/>
              <a:t>idp1</a:t>
            </a:r>
            <a:r>
              <a:rPr lang="en-US" sz="1400" dirty="0"/>
              <a:t>(</a:t>
            </a:r>
            <a:r>
              <a:rPr lang="en-US" sz="1400" dirty="0" err="1"/>
              <a:t>alice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657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protocol (again)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322958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05296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29566" y="1449086"/>
            <a:ext cx="1351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RP 1</a:t>
            </a:r>
          </a:p>
          <a:p>
            <a:pPr algn="ctr"/>
            <a:r>
              <a:rPr lang="en-US" sz="1400" dirty="0"/>
              <a:t>https://rp1.com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8040619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28021" y="1485850"/>
            <a:ext cx="1425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IdP</a:t>
            </a:r>
            <a:r>
              <a:rPr lang="en-US" sz="1400" dirty="0"/>
              <a:t> 1</a:t>
            </a:r>
          </a:p>
          <a:p>
            <a:pPr algn="ctr"/>
            <a:r>
              <a:rPr lang="en-US" sz="1400" dirty="0"/>
              <a:t>https://idp1.com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605295" y="2996341"/>
            <a:ext cx="2711141" cy="30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3067497" y="2605189"/>
            <a:ext cx="2040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303 https://idp1.com/sso</a:t>
            </a:r>
          </a:p>
          <a:p>
            <a:r>
              <a:rPr lang="en-US" sz="1400" dirty="0"/>
              <a:t>  ?</a:t>
            </a:r>
            <a:r>
              <a:rPr lang="en-US" sz="1400" dirty="0" err="1"/>
              <a:t>rp</a:t>
            </a:r>
            <a:r>
              <a:rPr lang="en-US" sz="1400" dirty="0"/>
              <a:t>=rp1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4205" y="4306177"/>
            <a:ext cx="2304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303 https://rp1.com/callback</a:t>
            </a:r>
          </a:p>
          <a:p>
            <a:r>
              <a:rPr lang="en-US" sz="1400" dirty="0"/>
              <a:t>  ?u=</a:t>
            </a:r>
            <a:r>
              <a:rPr lang="en-US" sz="1400" dirty="0" err="1"/>
              <a:t>alice&amp;sig</a:t>
            </a:r>
            <a:r>
              <a:rPr lang="en-US" sz="1400" dirty="0"/>
              <a:t>=S</a:t>
            </a:r>
            <a:r>
              <a:rPr lang="en-US" sz="1400" baseline="-25000" dirty="0"/>
              <a:t>idp1</a:t>
            </a:r>
            <a:r>
              <a:rPr lang="en-US" sz="1400" dirty="0"/>
              <a:t>(</a:t>
            </a:r>
            <a:r>
              <a:rPr lang="en-US" sz="1400" dirty="0" err="1"/>
              <a:t>alice</a:t>
            </a:r>
            <a:r>
              <a:rPr lang="en-US" sz="1400" dirty="0"/>
              <a:t>)</a:t>
            </a:r>
          </a:p>
        </p:txBody>
      </p:sp>
      <p:sp>
        <p:nvSpPr>
          <p:cNvPr id="1039" name="Bevel 1038"/>
          <p:cNvSpPr/>
          <p:nvPr/>
        </p:nvSpPr>
        <p:spPr>
          <a:xfrm>
            <a:off x="3574465" y="2009286"/>
            <a:ext cx="677055" cy="29385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2514600" y="2550695"/>
            <a:ext cx="204537" cy="445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8" name="Straight Arrow Connector 1037"/>
          <p:cNvCxnSpPr/>
          <p:nvPr/>
        </p:nvCxnSpPr>
        <p:spPr>
          <a:xfrm flipH="1">
            <a:off x="2605295" y="2308271"/>
            <a:ext cx="2711141" cy="24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38351" y="3601875"/>
            <a:ext cx="204537" cy="445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329478" y="3299108"/>
            <a:ext cx="2711141" cy="30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316436" y="4047521"/>
            <a:ext cx="2730703" cy="33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3" name="TextBox 1052"/>
          <p:cNvSpPr txBox="1"/>
          <p:nvPr/>
        </p:nvSpPr>
        <p:spPr>
          <a:xfrm>
            <a:off x="1470115" y="2605189"/>
            <a:ext cx="8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/>
              <a:t>MakeReq</a:t>
            </a:r>
            <a:endParaRPr lang="en-US" sz="1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8322520" y="3670809"/>
            <a:ext cx="9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/>
              <a:t>MakeResp</a:t>
            </a:r>
            <a:endParaRPr lang="en-US" sz="14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5749071" y="2824773"/>
            <a:ext cx="2056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https://idp1.com/sso</a:t>
            </a:r>
          </a:p>
          <a:p>
            <a:r>
              <a:rPr lang="en-US" sz="1400" dirty="0"/>
              <a:t>  ?</a:t>
            </a:r>
            <a:r>
              <a:rPr lang="en-US" sz="1400" dirty="0" err="1"/>
              <a:t>rp</a:t>
            </a:r>
            <a:r>
              <a:rPr lang="en-US" sz="1400" dirty="0"/>
              <a:t>=rp1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71427" y="4714258"/>
            <a:ext cx="2361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https://rp1.com/callback</a:t>
            </a:r>
          </a:p>
          <a:p>
            <a:r>
              <a:rPr lang="en-US" sz="1400" dirty="0"/>
              <a:t>  ?u=</a:t>
            </a:r>
            <a:r>
              <a:rPr lang="en-US" sz="1400" dirty="0" err="1"/>
              <a:t>alice&amp;sig</a:t>
            </a:r>
            <a:r>
              <a:rPr lang="en-US" sz="1400" dirty="0"/>
              <a:t>=S</a:t>
            </a:r>
            <a:r>
              <a:rPr lang="en-US" sz="1400" baseline="-25000" dirty="0"/>
              <a:t>idp1</a:t>
            </a:r>
            <a:r>
              <a:rPr lang="en-US" sz="1400" dirty="0"/>
              <a:t>(</a:t>
            </a:r>
            <a:r>
              <a:rPr lang="en-US" sz="1400" dirty="0" err="1"/>
              <a:t>alice</a:t>
            </a:r>
            <a:r>
              <a:rPr lang="en-US" sz="1400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54294" y="167862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Alice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98439" y="4714257"/>
            <a:ext cx="20912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27504" y="4714258"/>
            <a:ext cx="1419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Conclude</a:t>
            </a:r>
          </a:p>
          <a:p>
            <a:r>
              <a:rPr lang="en-US" sz="1400" dirty="0"/>
              <a:t>V</a:t>
            </a:r>
            <a:r>
              <a:rPr lang="en-US" sz="1400" baseline="-25000" dirty="0"/>
              <a:t>idp1</a:t>
            </a:r>
            <a:r>
              <a:rPr lang="en-US" sz="1400" dirty="0"/>
              <a:t>(sig, u);</a:t>
            </a:r>
          </a:p>
          <a:p>
            <a:pPr algn="ctr"/>
            <a:r>
              <a:rPr lang="en-US" sz="1400" i="1" dirty="0"/>
              <a:t>Apply</a:t>
            </a:r>
          </a:p>
          <a:p>
            <a:r>
              <a:rPr lang="en-US" sz="1400" dirty="0" err="1"/>
              <a:t>currentUser</a:t>
            </a:r>
            <a:r>
              <a:rPr lang="en-US" sz="1400" dirty="0"/>
              <a:t> := u;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2611819" y="4392399"/>
            <a:ext cx="2700028" cy="32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7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protocol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322958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54294" y="167862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Alice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605296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29566" y="1449086"/>
            <a:ext cx="1351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RP 1</a:t>
            </a:r>
          </a:p>
          <a:p>
            <a:pPr algn="ctr"/>
            <a:r>
              <a:rPr lang="en-US" sz="1400" dirty="0"/>
              <a:t>https://rp1.com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8040619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28021" y="1485850"/>
            <a:ext cx="1425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IdP</a:t>
            </a:r>
            <a:r>
              <a:rPr lang="en-US" sz="1400" dirty="0"/>
              <a:t> 1</a:t>
            </a:r>
          </a:p>
          <a:p>
            <a:pPr algn="ctr"/>
            <a:r>
              <a:rPr lang="en-US" sz="1400" dirty="0"/>
              <a:t>https://idp1.com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605295" y="2996341"/>
            <a:ext cx="2711141" cy="30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3067497" y="2605189"/>
            <a:ext cx="2040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303 https://idp1.com/sso</a:t>
            </a:r>
          </a:p>
          <a:p>
            <a:r>
              <a:rPr lang="en-US" sz="1400" dirty="0"/>
              <a:t>  ?</a:t>
            </a:r>
            <a:r>
              <a:rPr lang="en-US" sz="1400" dirty="0" err="1"/>
              <a:t>rp</a:t>
            </a:r>
            <a:r>
              <a:rPr lang="en-US" sz="1400" dirty="0"/>
              <a:t>=rp1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4205" y="4306177"/>
            <a:ext cx="2304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303 https://rp1.com/callback</a:t>
            </a:r>
          </a:p>
          <a:p>
            <a:r>
              <a:rPr lang="en-US" sz="1400" dirty="0"/>
              <a:t>  ?u=</a:t>
            </a:r>
            <a:r>
              <a:rPr lang="en-US" sz="1400" dirty="0" err="1"/>
              <a:t>alice</a:t>
            </a:r>
            <a:r>
              <a:rPr lang="en-US" sz="1400" b="1" dirty="0" err="1">
                <a:solidFill>
                  <a:srgbClr val="FF00FF"/>
                </a:solidFill>
              </a:rPr>
              <a:t>&amp;rp</a:t>
            </a:r>
            <a:r>
              <a:rPr lang="en-US" sz="1400" b="1" dirty="0">
                <a:solidFill>
                  <a:srgbClr val="FF00FF"/>
                </a:solidFill>
              </a:rPr>
              <a:t>=rp1</a:t>
            </a:r>
          </a:p>
          <a:p>
            <a:r>
              <a:rPr lang="en-US" sz="1400" dirty="0"/>
              <a:t>  &amp;sig=S</a:t>
            </a:r>
            <a:r>
              <a:rPr lang="en-US" sz="1400" baseline="-25000" dirty="0"/>
              <a:t>idp1</a:t>
            </a:r>
            <a:r>
              <a:rPr lang="en-US" sz="1400" dirty="0"/>
              <a:t>(</a:t>
            </a:r>
            <a:r>
              <a:rPr lang="en-US" sz="1400" dirty="0" err="1"/>
              <a:t>alice</a:t>
            </a:r>
            <a:r>
              <a:rPr lang="en-US" sz="1400" dirty="0"/>
              <a:t>, rp1)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2514600" y="2550695"/>
            <a:ext cx="204537" cy="445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8" name="Straight Arrow Connector 1037"/>
          <p:cNvCxnSpPr/>
          <p:nvPr/>
        </p:nvCxnSpPr>
        <p:spPr>
          <a:xfrm flipH="1">
            <a:off x="2605295" y="2308271"/>
            <a:ext cx="2711141" cy="24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38351" y="3601875"/>
            <a:ext cx="204537" cy="445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329478" y="3299108"/>
            <a:ext cx="2711141" cy="30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316436" y="4047521"/>
            <a:ext cx="2730703" cy="33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498439" y="4714257"/>
            <a:ext cx="247791" cy="1093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2611819" y="4392399"/>
            <a:ext cx="2700028" cy="32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3" name="TextBox 1052"/>
          <p:cNvSpPr txBox="1"/>
          <p:nvPr/>
        </p:nvSpPr>
        <p:spPr>
          <a:xfrm>
            <a:off x="1470115" y="2605189"/>
            <a:ext cx="8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/>
              <a:t>MakeReq</a:t>
            </a:r>
            <a:endParaRPr lang="en-US" sz="1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8322520" y="3670809"/>
            <a:ext cx="9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/>
              <a:t>MakeResp</a:t>
            </a:r>
            <a:endParaRPr lang="en-US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996500" y="4682850"/>
            <a:ext cx="14197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Conclude</a:t>
            </a:r>
          </a:p>
          <a:p>
            <a:r>
              <a:rPr lang="en-US" sz="1400" dirty="0"/>
              <a:t>V</a:t>
            </a:r>
            <a:r>
              <a:rPr lang="en-US" sz="1400" baseline="-25000" dirty="0"/>
              <a:t>idp1</a:t>
            </a:r>
            <a:r>
              <a:rPr lang="en-US" sz="1400" dirty="0"/>
              <a:t>(sig, u, </a:t>
            </a:r>
            <a:r>
              <a:rPr lang="en-US" sz="1400" dirty="0" err="1"/>
              <a:t>rp</a:t>
            </a:r>
            <a:r>
              <a:rPr lang="en-US" sz="1400" dirty="0"/>
              <a:t>);</a:t>
            </a:r>
          </a:p>
          <a:p>
            <a:r>
              <a:rPr lang="en-US" sz="1400" dirty="0"/>
              <a:t>check(</a:t>
            </a:r>
            <a:r>
              <a:rPr lang="en-US" sz="1400" b="1" dirty="0" err="1">
                <a:solidFill>
                  <a:srgbClr val="FF00FF"/>
                </a:solidFill>
              </a:rPr>
              <a:t>rp</a:t>
            </a:r>
            <a:r>
              <a:rPr lang="en-US" sz="1400" b="1" dirty="0">
                <a:solidFill>
                  <a:srgbClr val="FF00FF"/>
                </a:solidFill>
              </a:rPr>
              <a:t> == rp1</a:t>
            </a:r>
            <a:r>
              <a:rPr lang="en-US" sz="1400" dirty="0"/>
              <a:t>);</a:t>
            </a:r>
          </a:p>
          <a:p>
            <a:pPr algn="ctr"/>
            <a:r>
              <a:rPr lang="en-US" sz="1400" i="1" dirty="0"/>
              <a:t>Apply</a:t>
            </a:r>
          </a:p>
          <a:p>
            <a:r>
              <a:rPr lang="en-US" sz="1400" dirty="0" err="1"/>
              <a:t>currentUser</a:t>
            </a:r>
            <a:r>
              <a:rPr lang="en-US" sz="1400" dirty="0"/>
              <a:t> := u;</a:t>
            </a:r>
          </a:p>
        </p:txBody>
      </p:sp>
      <p:sp>
        <p:nvSpPr>
          <p:cNvPr id="26" name="Bevel 25"/>
          <p:cNvSpPr/>
          <p:nvPr/>
        </p:nvSpPr>
        <p:spPr>
          <a:xfrm>
            <a:off x="3574465" y="2009286"/>
            <a:ext cx="677055" cy="29385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49071" y="2824773"/>
            <a:ext cx="2056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https://idp1.com/sso</a:t>
            </a:r>
          </a:p>
          <a:p>
            <a:r>
              <a:rPr lang="en-US" sz="1400" dirty="0"/>
              <a:t>  ?</a:t>
            </a:r>
            <a:r>
              <a:rPr lang="en-US" sz="1400" dirty="0" err="1"/>
              <a:t>rp</a:t>
            </a:r>
            <a:r>
              <a:rPr lang="en-US" sz="1400" dirty="0"/>
              <a:t>=rp1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71427" y="4714258"/>
            <a:ext cx="2361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https://rp1.com/callback</a:t>
            </a:r>
          </a:p>
          <a:p>
            <a:r>
              <a:rPr lang="en-US" sz="1400" dirty="0"/>
              <a:t>  ?u=</a:t>
            </a:r>
            <a:r>
              <a:rPr lang="en-US" sz="1400" dirty="0" err="1"/>
              <a:t>alice&amp;rp</a:t>
            </a:r>
            <a:r>
              <a:rPr lang="en-US" sz="1400" dirty="0"/>
              <a:t>=rp1</a:t>
            </a:r>
          </a:p>
          <a:p>
            <a:r>
              <a:rPr lang="en-US" sz="1400" dirty="0"/>
              <a:t>  &amp;sig=S</a:t>
            </a:r>
            <a:r>
              <a:rPr lang="en-US" sz="1400" baseline="-25000" dirty="0"/>
              <a:t>idp1</a:t>
            </a:r>
            <a:r>
              <a:rPr lang="en-US" sz="1400" dirty="0"/>
              <a:t>(</a:t>
            </a:r>
            <a:r>
              <a:rPr lang="en-US" sz="1400" dirty="0" err="1"/>
              <a:t>alice</a:t>
            </a:r>
            <a:r>
              <a:rPr lang="en-US" sz="1400" dirty="0"/>
              <a:t>, rp1)</a:t>
            </a:r>
          </a:p>
        </p:txBody>
      </p:sp>
    </p:spTree>
    <p:extLst>
      <p:ext uri="{BB962C8B-B14F-4D97-AF65-F5344CB8AC3E}">
        <p14:creationId xmlns:p14="http://schemas.microsoft.com/office/powerpoint/2010/main" val="144861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attack </a:t>
            </a:r>
            <a:r>
              <a:rPr lang="en-US" sz="2800" dirty="0"/>
              <a:t>(“login cross-site request forgery” via SSO)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84218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15554" y="167733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Alice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700992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25262" y="1449086"/>
            <a:ext cx="1351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RP 1</a:t>
            </a:r>
          </a:p>
          <a:p>
            <a:pPr algn="ctr"/>
            <a:r>
              <a:rPr lang="en-US" sz="1400" dirty="0"/>
              <a:t>https://rp1.com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0780313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67715" y="1485850"/>
            <a:ext cx="1425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IdP</a:t>
            </a:r>
            <a:r>
              <a:rPr lang="en-US" sz="1400" dirty="0"/>
              <a:t> 1</a:t>
            </a:r>
          </a:p>
          <a:p>
            <a:pPr algn="ctr"/>
            <a:r>
              <a:rPr lang="en-US" sz="1400" dirty="0"/>
              <a:t>https://idp1.com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62125" y="3098837"/>
            <a:ext cx="2512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303 https://rp1.com/callback</a:t>
            </a:r>
          </a:p>
          <a:p>
            <a:r>
              <a:rPr lang="en-US" sz="1400" dirty="0"/>
              <a:t>  ?u=</a:t>
            </a:r>
            <a:r>
              <a:rPr lang="en-US" sz="1400" dirty="0" err="1"/>
              <a:t>bob&amp;rp</a:t>
            </a:r>
            <a:r>
              <a:rPr lang="en-US" sz="1400" dirty="0"/>
              <a:t>=rp1</a:t>
            </a:r>
          </a:p>
          <a:p>
            <a:r>
              <a:rPr lang="en-US" sz="1400" dirty="0"/>
              <a:t>  &amp;sig=S</a:t>
            </a:r>
            <a:r>
              <a:rPr lang="en-US" sz="1400" baseline="-25000" dirty="0"/>
              <a:t>idp1</a:t>
            </a:r>
            <a:r>
              <a:rPr lang="en-US" sz="1400" dirty="0"/>
              <a:t>(bob,rp1)</a:t>
            </a:r>
          </a:p>
        </p:txBody>
      </p:sp>
      <p:cxnSp>
        <p:nvCxnSpPr>
          <p:cNvPr id="1038" name="Straight Arrow Connector 1037"/>
          <p:cNvCxnSpPr/>
          <p:nvPr/>
        </p:nvCxnSpPr>
        <p:spPr>
          <a:xfrm>
            <a:off x="4484217" y="2352569"/>
            <a:ext cx="2399829" cy="20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678045" y="2934945"/>
            <a:ext cx="204537" cy="445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65" idx="2"/>
          </p:cNvCxnSpPr>
          <p:nvPr/>
        </p:nvCxnSpPr>
        <p:spPr>
          <a:xfrm flipH="1">
            <a:off x="7961879" y="3380591"/>
            <a:ext cx="2818435" cy="29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594135" y="4364420"/>
            <a:ext cx="217353" cy="993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704253" y="4031309"/>
            <a:ext cx="2776703" cy="33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1062214" y="3003879"/>
            <a:ext cx="9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/>
              <a:t>MakeResp</a:t>
            </a:r>
            <a:endParaRPr lang="en-US" sz="1400" i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968400" y="2150354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84047" y="2150354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17665" y="167832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16483" y="1672198"/>
            <a:ext cx="93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Bob’s Blog</a:t>
            </a:r>
          </a:p>
        </p:txBody>
      </p:sp>
      <p:sp>
        <p:nvSpPr>
          <p:cNvPr id="3" name="Left Brace 2"/>
          <p:cNvSpPr/>
          <p:nvPr/>
        </p:nvSpPr>
        <p:spPr>
          <a:xfrm rot="5400000">
            <a:off x="7309857" y="638957"/>
            <a:ext cx="131660" cy="178772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1010" y="611878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bob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879445" y="3689656"/>
            <a:ext cx="1088955" cy="8459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13186" y="2198040"/>
            <a:ext cx="2056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https://idp1.com/sso</a:t>
            </a:r>
          </a:p>
          <a:p>
            <a:r>
              <a:rPr lang="en-US" sz="1400" dirty="0"/>
              <a:t>  ?</a:t>
            </a:r>
            <a:r>
              <a:rPr lang="en-US" sz="1400" dirty="0" err="1"/>
              <a:t>rp</a:t>
            </a:r>
            <a:r>
              <a:rPr lang="en-US" sz="1400" dirty="0"/>
              <a:t>=rp1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484217" y="3779394"/>
            <a:ext cx="2395228" cy="24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65387" y="2662811"/>
            <a:ext cx="2810322" cy="25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19355" y="2099671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Click me!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69548" y="2934945"/>
            <a:ext cx="251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303 https://rp1.com/callback</a:t>
            </a:r>
          </a:p>
          <a:p>
            <a:r>
              <a:rPr lang="en-US" sz="1400" dirty="0"/>
              <a:t>  ?u=</a:t>
            </a:r>
            <a:r>
              <a:rPr lang="en-US" sz="1400" dirty="0" err="1"/>
              <a:t>bob&amp;sig</a:t>
            </a:r>
            <a:r>
              <a:rPr lang="en-US" sz="1400" dirty="0"/>
              <a:t>=S</a:t>
            </a:r>
            <a:r>
              <a:rPr lang="en-US" sz="1400" baseline="-25000" dirty="0"/>
              <a:t>idp1</a:t>
            </a:r>
            <a:r>
              <a:rPr lang="en-US" sz="1400" dirty="0"/>
              <a:t>(bob,rp1)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23976" y="3429389"/>
            <a:ext cx="2512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https://rp1.com/callback</a:t>
            </a:r>
          </a:p>
          <a:p>
            <a:r>
              <a:rPr lang="en-US" sz="1400" dirty="0"/>
              <a:t>  ?u=</a:t>
            </a:r>
            <a:r>
              <a:rPr lang="en-US" sz="1400" dirty="0" err="1"/>
              <a:t>bob&amp;rp</a:t>
            </a:r>
            <a:r>
              <a:rPr lang="en-US" sz="1400" dirty="0"/>
              <a:t>=rp1</a:t>
            </a:r>
          </a:p>
          <a:p>
            <a:r>
              <a:rPr lang="en-US" sz="1400" dirty="0"/>
              <a:t>  &amp;sig=S</a:t>
            </a:r>
            <a:r>
              <a:rPr lang="en-US" sz="1400" baseline="-25000" dirty="0"/>
              <a:t>idp1</a:t>
            </a:r>
            <a:r>
              <a:rPr lang="en-US" sz="1400" dirty="0"/>
              <a:t>(bob,rp1)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5119" y="4249945"/>
            <a:ext cx="14197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Conclude</a:t>
            </a:r>
          </a:p>
          <a:p>
            <a:r>
              <a:rPr lang="en-US" sz="1400" dirty="0"/>
              <a:t>V</a:t>
            </a:r>
            <a:r>
              <a:rPr lang="en-US" sz="1400" baseline="-25000" dirty="0"/>
              <a:t>idp1</a:t>
            </a:r>
            <a:r>
              <a:rPr lang="en-US" sz="1400" dirty="0"/>
              <a:t>(sig, u, </a:t>
            </a:r>
            <a:r>
              <a:rPr lang="en-US" sz="1400" dirty="0" err="1"/>
              <a:t>rp</a:t>
            </a:r>
            <a:r>
              <a:rPr lang="en-US" sz="1400" dirty="0"/>
              <a:t>);</a:t>
            </a:r>
          </a:p>
          <a:p>
            <a:r>
              <a:rPr lang="en-US" sz="1400" dirty="0"/>
              <a:t>check(</a:t>
            </a:r>
            <a:r>
              <a:rPr lang="en-US" sz="1400" dirty="0" err="1"/>
              <a:t>rp</a:t>
            </a:r>
            <a:r>
              <a:rPr lang="en-US" sz="1400" dirty="0"/>
              <a:t> == rp1);</a:t>
            </a:r>
          </a:p>
          <a:p>
            <a:pPr algn="ctr"/>
            <a:r>
              <a:rPr lang="en-US" sz="1400" i="1" dirty="0"/>
              <a:t>Apply</a:t>
            </a:r>
          </a:p>
          <a:p>
            <a:r>
              <a:rPr lang="en-US" sz="1400" dirty="0" err="1"/>
              <a:t>currentUser</a:t>
            </a:r>
            <a:r>
              <a:rPr lang="en-US" sz="1400" dirty="0"/>
              <a:t> := u;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879445" y="2567559"/>
            <a:ext cx="1074022" cy="891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700048" y="5668783"/>
            <a:ext cx="2776703" cy="33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92419" y="5050163"/>
            <a:ext cx="1031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Credit card: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67769" y="5357940"/>
            <a:ext cx="1640015" cy="288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5147 </a:t>
            </a:r>
            <a:r>
              <a:rPr lang="en-US" sz="1400" dirty="0" err="1"/>
              <a:t>xxxx</a:t>
            </a:r>
            <a:r>
              <a:rPr lang="en-US" sz="1400" dirty="0"/>
              <a:t> </a:t>
            </a:r>
            <a:r>
              <a:rPr lang="en-US" sz="1400" dirty="0" err="1"/>
              <a:t>xxxx</a:t>
            </a:r>
            <a:r>
              <a:rPr lang="en-US" sz="1400" dirty="0"/>
              <a:t> </a:t>
            </a:r>
            <a:r>
              <a:rPr lang="en-US" sz="1400" dirty="0" err="1"/>
              <a:t>xxxx</a:t>
            </a:r>
            <a:endParaRPr lang="en-US" sz="1400" dirty="0"/>
          </a:p>
        </p:txBody>
      </p:sp>
      <p:sp>
        <p:nvSpPr>
          <p:cNvPr id="61" name="Bevel 60"/>
          <p:cNvSpPr/>
          <p:nvPr/>
        </p:nvSpPr>
        <p:spPr>
          <a:xfrm>
            <a:off x="3659734" y="5357736"/>
            <a:ext cx="677055" cy="29385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697" y="5834036"/>
            <a:ext cx="1628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Save to </a:t>
            </a:r>
            <a:r>
              <a:rPr lang="en-US" sz="1400" dirty="0" err="1"/>
              <a:t>currentUser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007141" y="538509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bob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7697225" y="4383751"/>
            <a:ext cx="4165912" cy="179836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i="1" dirty="0"/>
              <a:t>Login intent</a:t>
            </a:r>
            <a:r>
              <a:rPr lang="en-US" dirty="0"/>
              <a:t>: no one can cause Alice to log in to RP as another user without her cooperation.</a:t>
            </a:r>
          </a:p>
        </p:txBody>
      </p:sp>
    </p:spTree>
    <p:extLst>
      <p:ext uri="{BB962C8B-B14F-4D97-AF65-F5344CB8AC3E}">
        <p14:creationId xmlns:p14="http://schemas.microsoft.com/office/powerpoint/2010/main" val="123190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protocol</a:t>
            </a:r>
            <a:endParaRPr lang="en-US" sz="3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322958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54294" y="167862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Alice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605296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29566" y="1449086"/>
            <a:ext cx="1351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RP 1</a:t>
            </a:r>
          </a:p>
          <a:p>
            <a:pPr algn="ctr"/>
            <a:r>
              <a:rPr lang="en-US" sz="1400" dirty="0"/>
              <a:t>https://rp1.com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8040619" y="2125245"/>
            <a:ext cx="0" cy="431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28021" y="1485850"/>
            <a:ext cx="1425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IdP</a:t>
            </a:r>
            <a:r>
              <a:rPr lang="en-US" sz="1400" dirty="0"/>
              <a:t> 1</a:t>
            </a:r>
          </a:p>
          <a:p>
            <a:pPr algn="ctr"/>
            <a:r>
              <a:rPr lang="en-US" sz="1400" dirty="0"/>
              <a:t>https://idp1.com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605295" y="2996341"/>
            <a:ext cx="2711141" cy="30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2947658" y="3174646"/>
            <a:ext cx="20405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303 https://idp1.com/sso</a:t>
            </a:r>
          </a:p>
          <a:p>
            <a:r>
              <a:rPr lang="en-US" sz="1400" dirty="0"/>
              <a:t>  ?</a:t>
            </a:r>
            <a:r>
              <a:rPr lang="en-US" sz="1400" dirty="0" err="1"/>
              <a:t>rp</a:t>
            </a:r>
            <a:r>
              <a:rPr lang="en-US" sz="1400" dirty="0"/>
              <a:t>=rp1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FF00FF"/>
                </a:solidFill>
              </a:rPr>
              <a:t>&amp;state=H(c</a:t>
            </a:r>
            <a:r>
              <a:rPr lang="en-US" sz="1400" b="1" baseline="-25000" dirty="0">
                <a:solidFill>
                  <a:srgbClr val="FF00FF"/>
                </a:solidFill>
              </a:rPr>
              <a:t>a,rp1</a:t>
            </a:r>
            <a:r>
              <a:rPr lang="en-US" sz="1400" b="1" dirty="0">
                <a:solidFill>
                  <a:srgbClr val="FF00FF"/>
                </a:solidFill>
              </a:rPr>
              <a:t>,idp1)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4205" y="4306177"/>
            <a:ext cx="2304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303 https://rp1.com/callback</a:t>
            </a:r>
          </a:p>
          <a:p>
            <a:r>
              <a:rPr lang="en-US" sz="1400" dirty="0"/>
              <a:t>  ?u=</a:t>
            </a:r>
            <a:r>
              <a:rPr lang="en-US" sz="1400" dirty="0" err="1"/>
              <a:t>alice&amp;rp</a:t>
            </a:r>
            <a:r>
              <a:rPr lang="en-US" sz="1400" dirty="0"/>
              <a:t>=rp1</a:t>
            </a:r>
          </a:p>
          <a:p>
            <a:r>
              <a:rPr lang="en-US" sz="1400" dirty="0"/>
              <a:t>  &amp;state=H(c</a:t>
            </a:r>
            <a:r>
              <a:rPr lang="en-US" sz="1400" baseline="-25000" dirty="0"/>
              <a:t>a,rp1</a:t>
            </a:r>
            <a:r>
              <a:rPr lang="en-US" sz="1400" dirty="0"/>
              <a:t>,idp1)</a:t>
            </a:r>
          </a:p>
          <a:p>
            <a:r>
              <a:rPr lang="en-US" sz="1400" dirty="0"/>
              <a:t>  &amp;sig=S</a:t>
            </a:r>
            <a:r>
              <a:rPr lang="en-US" sz="1400" baseline="-25000" dirty="0"/>
              <a:t>idp1</a:t>
            </a:r>
            <a:r>
              <a:rPr lang="en-US" sz="1400" dirty="0"/>
              <a:t>(alice,rp1,state)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2514600" y="2550695"/>
            <a:ext cx="204537" cy="445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8" name="Straight Arrow Connector 1037"/>
          <p:cNvCxnSpPr/>
          <p:nvPr/>
        </p:nvCxnSpPr>
        <p:spPr>
          <a:xfrm flipH="1">
            <a:off x="2605295" y="2308271"/>
            <a:ext cx="2711141" cy="24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38351" y="3601875"/>
            <a:ext cx="204537" cy="445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329478" y="3299108"/>
            <a:ext cx="2711141" cy="30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316436" y="4047521"/>
            <a:ext cx="2730703" cy="33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498439" y="4714257"/>
            <a:ext cx="209127" cy="1353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2611819" y="4392399"/>
            <a:ext cx="2700028" cy="32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3" name="TextBox 1052"/>
          <p:cNvSpPr txBox="1"/>
          <p:nvPr/>
        </p:nvSpPr>
        <p:spPr>
          <a:xfrm>
            <a:off x="1470115" y="2605189"/>
            <a:ext cx="8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/>
              <a:t>MakeReq</a:t>
            </a:r>
            <a:endParaRPr lang="en-US" sz="1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8322520" y="3670809"/>
            <a:ext cx="9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/>
              <a:t>MakeResp</a:t>
            </a:r>
            <a:endParaRPr lang="en-US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257201" y="4682850"/>
            <a:ext cx="21231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Conclude</a:t>
            </a:r>
          </a:p>
          <a:p>
            <a:r>
              <a:rPr lang="en-US" sz="1400" dirty="0"/>
              <a:t>V</a:t>
            </a:r>
            <a:r>
              <a:rPr lang="en-US" sz="1400" baseline="-25000" dirty="0"/>
              <a:t>idp1</a:t>
            </a:r>
            <a:r>
              <a:rPr lang="en-US" sz="1400" dirty="0"/>
              <a:t>(sig, u, </a:t>
            </a:r>
            <a:r>
              <a:rPr lang="en-US" sz="1400" dirty="0" err="1"/>
              <a:t>rp</a:t>
            </a:r>
            <a:r>
              <a:rPr lang="en-US" sz="1400" dirty="0"/>
              <a:t>, state);</a:t>
            </a:r>
          </a:p>
          <a:p>
            <a:r>
              <a:rPr lang="en-US" sz="1400" dirty="0"/>
              <a:t>check(</a:t>
            </a:r>
            <a:r>
              <a:rPr lang="en-US" sz="1400" dirty="0" err="1"/>
              <a:t>rp</a:t>
            </a:r>
            <a:r>
              <a:rPr lang="en-US" sz="1400" dirty="0"/>
              <a:t> == rp1</a:t>
            </a:r>
          </a:p>
          <a:p>
            <a:r>
              <a:rPr lang="en-US" sz="1400" dirty="0"/>
              <a:t>  &amp;&amp; </a:t>
            </a:r>
            <a:r>
              <a:rPr lang="en-US" sz="1400" b="1" dirty="0">
                <a:solidFill>
                  <a:srgbClr val="FF00FF"/>
                </a:solidFill>
              </a:rPr>
              <a:t>state == H(c</a:t>
            </a:r>
            <a:r>
              <a:rPr lang="en-US" sz="1400" b="1" baseline="-25000" dirty="0">
                <a:solidFill>
                  <a:srgbClr val="FF00FF"/>
                </a:solidFill>
              </a:rPr>
              <a:t>rp1</a:t>
            </a:r>
            <a:r>
              <a:rPr lang="en-US" sz="1400" b="1" dirty="0">
                <a:solidFill>
                  <a:srgbClr val="FF00FF"/>
                </a:solidFill>
              </a:rPr>
              <a:t>,idp1)</a:t>
            </a:r>
            <a:r>
              <a:rPr lang="en-US" sz="1400" dirty="0"/>
              <a:t>);</a:t>
            </a:r>
          </a:p>
          <a:p>
            <a:pPr algn="ctr"/>
            <a:r>
              <a:rPr lang="en-US" sz="1400" i="1" dirty="0"/>
              <a:t>Apply</a:t>
            </a:r>
          </a:p>
          <a:p>
            <a:r>
              <a:rPr lang="en-US" sz="1400" dirty="0" err="1"/>
              <a:t>currentUser</a:t>
            </a:r>
            <a:r>
              <a:rPr lang="en-US" sz="1400" dirty="0"/>
              <a:t> := u;</a:t>
            </a:r>
          </a:p>
        </p:txBody>
      </p:sp>
      <p:sp>
        <p:nvSpPr>
          <p:cNvPr id="26" name="Bevel 25"/>
          <p:cNvSpPr/>
          <p:nvPr/>
        </p:nvSpPr>
        <p:spPr>
          <a:xfrm>
            <a:off x="3574465" y="2009286"/>
            <a:ext cx="677055" cy="29385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59583" y="2621856"/>
            <a:ext cx="20565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https://idp1.com/sso</a:t>
            </a:r>
          </a:p>
          <a:p>
            <a:r>
              <a:rPr lang="en-US" sz="1400" dirty="0"/>
              <a:t>  ?</a:t>
            </a:r>
            <a:r>
              <a:rPr lang="en-US" sz="1400" dirty="0" err="1"/>
              <a:t>rp</a:t>
            </a:r>
            <a:r>
              <a:rPr lang="en-US" sz="1400" dirty="0"/>
              <a:t>=rp1</a:t>
            </a:r>
          </a:p>
          <a:p>
            <a:r>
              <a:rPr lang="en-US" sz="1400" dirty="0"/>
              <a:t>  &amp;state=H(c</a:t>
            </a:r>
            <a:r>
              <a:rPr lang="en-US" sz="1400" baseline="-25000" dirty="0"/>
              <a:t>a,rp1</a:t>
            </a:r>
            <a:r>
              <a:rPr lang="en-US" sz="1400" dirty="0"/>
              <a:t>,idp1)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380874" y="1816768"/>
            <a:ext cx="151597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45712" y="1530197"/>
            <a:ext cx="1077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cookie=c</a:t>
            </a:r>
            <a:r>
              <a:rPr lang="en-US" sz="1400" baseline="-25000" dirty="0"/>
              <a:t>a,rp1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8501" y="3862137"/>
            <a:ext cx="3866931" cy="688482"/>
            <a:chOff x="488501" y="3862137"/>
            <a:chExt cx="3866931" cy="688482"/>
          </a:xfrm>
        </p:grpSpPr>
        <p:sp>
          <p:nvSpPr>
            <p:cNvPr id="7" name="TextBox 6"/>
            <p:cNvSpPr txBox="1"/>
            <p:nvPr/>
          </p:nvSpPr>
          <p:spPr>
            <a:xfrm>
              <a:off x="488501" y="3965844"/>
              <a:ext cx="2524583" cy="5847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1"/>
                  </a:solidFill>
                </a:rPr>
                <a:t>What happens if we don’t include idp1 here?</a:t>
              </a:r>
            </a:p>
          </p:txBody>
        </p: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 flipV="1">
              <a:off x="3013084" y="3862137"/>
              <a:ext cx="1342348" cy="3960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793220" y="4699716"/>
            <a:ext cx="2415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https://rp1.com/callback</a:t>
            </a:r>
          </a:p>
          <a:p>
            <a:r>
              <a:rPr lang="en-US" sz="1400" dirty="0"/>
              <a:t>  ?u=</a:t>
            </a:r>
            <a:r>
              <a:rPr lang="en-US" sz="1400" dirty="0" err="1"/>
              <a:t>alice&amp;rp</a:t>
            </a:r>
            <a:r>
              <a:rPr lang="en-US" sz="1400" dirty="0"/>
              <a:t>=rp1</a:t>
            </a:r>
          </a:p>
          <a:p>
            <a:r>
              <a:rPr lang="en-US" sz="1400" dirty="0"/>
              <a:t>  &amp;state=H(c</a:t>
            </a:r>
            <a:r>
              <a:rPr lang="en-US" sz="1400" baseline="-25000" dirty="0"/>
              <a:t>a,rp1</a:t>
            </a:r>
            <a:r>
              <a:rPr lang="en-US" sz="1400" dirty="0"/>
              <a:t>,idp1)</a:t>
            </a:r>
          </a:p>
          <a:p>
            <a:r>
              <a:rPr lang="en-US" sz="1400" dirty="0"/>
              <a:t>  &amp;sig=S</a:t>
            </a:r>
            <a:r>
              <a:rPr lang="en-US" sz="1400" baseline="-25000" dirty="0"/>
              <a:t>idp1</a:t>
            </a:r>
            <a:r>
              <a:rPr lang="en-US" sz="1400" dirty="0"/>
              <a:t>(alice,rp1,state)</a:t>
            </a:r>
          </a:p>
        </p:txBody>
      </p:sp>
    </p:spTree>
    <p:extLst>
      <p:ext uri="{BB962C8B-B14F-4D97-AF65-F5344CB8AC3E}">
        <p14:creationId xmlns:p14="http://schemas.microsoft.com/office/powerpoint/2010/main" val="172351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SSO hard to get right?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protocols require different checks for subtle reasons</a:t>
            </a:r>
          </a:p>
          <a:p>
            <a:pPr lvl="1"/>
            <a:r>
              <a:rPr lang="en-US" dirty="0"/>
              <a:t>OAuth (2 variants), </a:t>
            </a:r>
            <a:r>
              <a:rPr lang="en-US" dirty="0" err="1"/>
              <a:t>OpenID</a:t>
            </a:r>
            <a:r>
              <a:rPr lang="en-US" dirty="0"/>
              <a:t> Connect (2 variants), </a:t>
            </a:r>
            <a:r>
              <a:rPr lang="en-US" dirty="0" err="1"/>
              <a:t>OpenID</a:t>
            </a:r>
            <a:r>
              <a:rPr lang="en-US" dirty="0"/>
              <a:t>, …</a:t>
            </a:r>
          </a:p>
          <a:p>
            <a:r>
              <a:rPr lang="en-US" dirty="0"/>
              <a:t>{SSO protocols} × {RP web application frameworks}</a:t>
            </a:r>
          </a:p>
          <a:p>
            <a:r>
              <a:rPr lang="en-US" dirty="0"/>
              <a:t>Many RP libraries support multiple scenarios with subtle differences</a:t>
            </a:r>
          </a:p>
          <a:p>
            <a:pPr lvl="1"/>
            <a:r>
              <a:rPr lang="en-US" dirty="0"/>
              <a:t>Web SSO, mobile app SSO, authorization…</a:t>
            </a:r>
          </a:p>
          <a:p>
            <a:pPr lvl="1"/>
            <a:r>
              <a:rPr lang="en-US" dirty="0"/>
              <a:t>Non-expert RP developers often use API incorrectly</a:t>
            </a:r>
          </a:p>
          <a:p>
            <a:pPr lvl="1"/>
            <a:r>
              <a:rPr lang="en-US" dirty="0"/>
              <a:t>SSO may still work but be insecure</a:t>
            </a:r>
          </a:p>
        </p:txBody>
      </p:sp>
    </p:spTree>
    <p:extLst>
      <p:ext uri="{BB962C8B-B14F-4D97-AF65-F5344CB8AC3E}">
        <p14:creationId xmlns:p14="http://schemas.microsoft.com/office/powerpoint/2010/main" val="385596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3372</Words>
  <Application>Microsoft Office PowerPoint</Application>
  <PresentationFormat>Widescreen</PresentationFormat>
  <Paragraphs>607</Paragraphs>
  <Slides>29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SVAuth: Runtime path verification of web-based single sign-on implementations</vt:lpstr>
      <vt:lpstr>Web-based single sign-on (SSO)</vt:lpstr>
      <vt:lpstr>Naïve protocol</vt:lpstr>
      <vt:lpstr>Attack!</vt:lpstr>
      <vt:lpstr>Naïve protocol (again)</vt:lpstr>
      <vt:lpstr>Better protocol</vt:lpstr>
      <vt:lpstr>Another attack (“login cross-site request forgery” via SSO)</vt:lpstr>
      <vt:lpstr>Good protocol</vt:lpstr>
      <vt:lpstr>Why is SSO hard to get right?</vt:lpstr>
      <vt:lpstr>How can we make it better in SVAuth?</vt:lpstr>
      <vt:lpstr>SVAuth architecture</vt:lpstr>
      <vt:lpstr>Verifying properties</vt:lpstr>
      <vt:lpstr>Low-level model</vt:lpstr>
      <vt:lpstr>Verification approaches</vt:lpstr>
      <vt:lpstr>“Self-verifying execution” (SVX)</vt:lpstr>
      <vt:lpstr>Verifying an SVX transaction</vt:lpstr>
      <vt:lpstr>Limitation of SVX</vt:lpstr>
      <vt:lpstr>Secrets</vt:lpstr>
      <vt:lpstr>“Acts for” relation</vt:lpstr>
      <vt:lpstr>Deducing identity from a secret</vt:lpstr>
      <vt:lpstr>vProgram for login safety with secrets</vt:lpstr>
      <vt:lpstr>Login intent</vt:lpstr>
      <vt:lpstr>Keeping secrets secret (and tracking transfers)</vt:lpstr>
      <vt:lpstr>Verification approaches (recap)</vt:lpstr>
      <vt:lpstr>Verification approaches (2)</vt:lpstr>
      <vt:lpstr>Verification approaches (3)</vt:lpstr>
      <vt:lpstr>SVAuth implementation</vt:lpstr>
      <vt:lpstr>Soundness of SVAuth verification?</vt:lpstr>
      <vt:lpstr>Acknowledgments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path verification of web-based single sign-on implementations</dc:title>
  <dc:creator>Matt McCutchen</dc:creator>
  <cp:lastModifiedBy>Matt McCutchen</cp:lastModifiedBy>
  <cp:revision>100</cp:revision>
  <dcterms:created xsi:type="dcterms:W3CDTF">2016-08-10T18:14:00Z</dcterms:created>
  <dcterms:modified xsi:type="dcterms:W3CDTF">2016-08-11T18:58:57Z</dcterms:modified>
</cp:coreProperties>
</file>