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</p:sldMasterIdLst>
  <p:notesMasterIdLst>
    <p:notesMasterId r:id="rId24"/>
  </p:notesMasterIdLst>
  <p:sldIdLst>
    <p:sldId id="471" r:id="rId3"/>
    <p:sldId id="496" r:id="rId4"/>
    <p:sldId id="513" r:id="rId5"/>
    <p:sldId id="1875" r:id="rId6"/>
    <p:sldId id="410" r:id="rId7"/>
    <p:sldId id="292" r:id="rId8"/>
    <p:sldId id="463" r:id="rId9"/>
    <p:sldId id="461" r:id="rId10"/>
    <p:sldId id="462" r:id="rId11"/>
    <p:sldId id="294" r:id="rId12"/>
    <p:sldId id="297" r:id="rId13"/>
    <p:sldId id="296" r:id="rId14"/>
    <p:sldId id="301" r:id="rId15"/>
    <p:sldId id="393" r:id="rId16"/>
    <p:sldId id="302" r:id="rId17"/>
    <p:sldId id="303" r:id="rId18"/>
    <p:sldId id="1879" r:id="rId19"/>
    <p:sldId id="314" r:id="rId20"/>
    <p:sldId id="1880" r:id="rId21"/>
    <p:sldId id="511" r:id="rId22"/>
    <p:sldId id="414" r:id="rId2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F320A-385A-4614-8ACD-598A14BC8660}" v="843" dt="2023-09-05T12:53:58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 autoAdjust="0"/>
    <p:restoredTop sz="85782" autoAdjust="0"/>
  </p:normalViewPr>
  <p:slideViewPr>
    <p:cSldViewPr snapToGrid="0">
      <p:cViewPr varScale="1">
        <p:scale>
          <a:sx n="70" d="100"/>
          <a:sy n="70" d="100"/>
        </p:scale>
        <p:origin x="747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3200" b="1" dirty="0"/>
              <a:t>Java Review – Part 2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Abstraction using Interfaces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Focus on </a:t>
            </a:r>
            <a:r>
              <a:rPr lang="en-US" altLang="en-US" i="1" dirty="0">
                <a:solidFill>
                  <a:srgbClr val="FF0000"/>
                </a:solidFill>
              </a:rPr>
              <a:t>what</a:t>
            </a:r>
            <a:r>
              <a:rPr lang="en-US" altLang="en-US" dirty="0"/>
              <a:t> instead of </a:t>
            </a:r>
            <a:r>
              <a:rPr lang="en-US" altLang="en-US" i="1" dirty="0">
                <a:solidFill>
                  <a:srgbClr val="FF0000"/>
                </a:solidFill>
              </a:rPr>
              <a:t>how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What needs to be done?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For the moment ignore how it will be done.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Divide class into two parts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Interface</a:t>
            </a:r>
          </a:p>
          <a:p>
            <a:pPr marL="1314450" lvl="2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provides </a:t>
            </a:r>
            <a:r>
              <a:rPr lang="en-US" altLang="en-US" dirty="0">
                <a:solidFill>
                  <a:srgbClr val="FF0000"/>
                </a:solidFill>
              </a:rPr>
              <a:t>well-regulated</a:t>
            </a:r>
            <a:r>
              <a:rPr lang="en-US" altLang="en-US" dirty="0"/>
              <a:t> communication between a hidden implementation and a client</a:t>
            </a:r>
            <a:endParaRPr lang="en-US" altLang="en-US" dirty="0">
              <a:solidFill>
                <a:srgbClr val="FF0000"/>
              </a:solidFill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Implementation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64682" y="5083125"/>
            <a:ext cx="8184399" cy="2150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 bwMode="auto">
          <a:xfrm>
            <a:off x="1027278" y="5516099"/>
            <a:ext cx="1322388" cy="12001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Interfaces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 component that declares one or more </a:t>
            </a:r>
            <a:r>
              <a:rPr lang="en-US" altLang="en-US" dirty="0">
                <a:solidFill>
                  <a:srgbClr val="FF0000"/>
                </a:solidFill>
              </a:rPr>
              <a:t>public methods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Should include </a:t>
            </a:r>
            <a:r>
              <a:rPr lang="en-US" altLang="en-US" dirty="0">
                <a:solidFill>
                  <a:srgbClr val="FF0000"/>
                </a:solidFill>
              </a:rPr>
              <a:t>comments</a:t>
            </a:r>
            <a:r>
              <a:rPr lang="en-US" altLang="en-US" dirty="0"/>
              <a:t> to inform programmer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Any data fields here should be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198" dirty="0">
                <a:ea typeface="+mn-ea"/>
              </a:rPr>
              <a:t>May have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3198" dirty="0">
                <a:ea typeface="+mn-ea"/>
              </a:rPr>
              <a:t>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Documentation in Interfaces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b="1" dirty="0"/>
              <a:t>Preconditions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What must be true before method executes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Usually about method parameters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Implies </a:t>
            </a:r>
            <a:r>
              <a:rPr lang="en-US" altLang="en-US" dirty="0">
                <a:solidFill>
                  <a:srgbClr val="FF0000"/>
                </a:solidFill>
              </a:rPr>
              <a:t>responsibility</a:t>
            </a:r>
            <a:r>
              <a:rPr lang="en-US" altLang="en-US" dirty="0"/>
              <a:t> for client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b="1" dirty="0" err="1"/>
              <a:t>Postconditions</a:t>
            </a:r>
            <a:endParaRPr lang="en-US" altLang="en-US" b="1" dirty="0"/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Statement of what is true </a:t>
            </a:r>
            <a:r>
              <a:rPr lang="en-US" altLang="en-US" dirty="0">
                <a:solidFill>
                  <a:srgbClr val="FF0000"/>
                </a:solidFill>
              </a:rPr>
              <a:t>after</a:t>
            </a:r>
            <a:r>
              <a:rPr lang="en-US" altLang="en-US" dirty="0"/>
              <a:t> method executes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Usually about the return value</a:t>
            </a:r>
            <a:r>
              <a:rPr lang="en-US" altLang="en-US" dirty="0">
                <a:solidFill>
                  <a:srgbClr val="FF0000"/>
                </a:solidFill>
              </a:rPr>
              <a:t>(s)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b="1" dirty="0"/>
              <a:t>Assertions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Describe invariants inside comments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Also, with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dirty="0"/>
              <a:t> statements inside code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an Interface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Several classes can implement the same interface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class can implement more than one interface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form of multiple inheritance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Otherwise, multiple inheritance is not allowed in Java</a:t>
            </a:r>
          </a:p>
          <a:p>
            <a:pPr marL="1256740" lvl="2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Illegal to say </a:t>
            </a:r>
            <a:r>
              <a:rPr lang="en-US" altLang="en-US" b="1" dirty="0"/>
              <a:t>class A extends B,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Interface </a:t>
            </a:r>
            <a:r>
              <a:rPr lang="en-US" altLang="en-US" i="1" dirty="0"/>
              <a:t>vs. </a:t>
            </a:r>
            <a:r>
              <a:rPr lang="en-US" altLang="en-US" dirty="0"/>
              <a:t>Implementation </a:t>
            </a:r>
            <a:r>
              <a:rPr lang="en-US" altLang="en-US" i="1" dirty="0"/>
              <a:t>vs. </a:t>
            </a:r>
            <a:r>
              <a:rPr lang="en-US" altLang="en-US" dirty="0"/>
              <a:t>Client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5845175"/>
            <a:ext cx="9623425" cy="107791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an interface, two implementations, and a client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31990"/>
          <a:stretch/>
        </p:blipFill>
        <p:spPr bwMode="auto">
          <a:xfrm>
            <a:off x="3562350" y="2282063"/>
            <a:ext cx="6229350" cy="3106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67507"/>
          <a:stretch/>
        </p:blipFill>
        <p:spPr bwMode="auto">
          <a:xfrm>
            <a:off x="293057" y="2282062"/>
            <a:ext cx="2976237" cy="3106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46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 as a Data Type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Java interfaces are data types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reference variable of </a:t>
            </a:r>
            <a:r>
              <a:rPr lang="en-US" altLang="en-US"/>
              <a:t>an interface typcan </a:t>
            </a:r>
            <a:r>
              <a:rPr lang="en-US" altLang="en-US" dirty="0"/>
              <a:t>invoke a certain set of methods and only those methods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interface type is a reference type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interface can be used to derive another interface by using inheritance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7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 vs. Abstract Class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Purpose of interface similar to that of abstract class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But an interface is </a:t>
            </a:r>
            <a:r>
              <a:rPr lang="en-US" altLang="en-US" i="1" dirty="0"/>
              <a:t>not</a:t>
            </a:r>
            <a:r>
              <a:rPr lang="en-US" altLang="en-US" dirty="0"/>
              <a:t> a class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 class can implement several interfaces but can extend only one abstract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" y="709809"/>
            <a:ext cx="10088879" cy="656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Review Theme: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Tools for writing library code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Polymorphism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Encapsulation and Abstraction</a:t>
            </a:r>
          </a:p>
          <a:p>
            <a:pPr lvl="3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Java Interfaces</a:t>
            </a:r>
          </a:p>
          <a:p>
            <a:pPr lvl="2"/>
            <a:r>
              <a:rPr lang="en-US" dirty="0"/>
              <a:t>Java Generics</a:t>
            </a:r>
          </a:p>
          <a:p>
            <a:pPr lvl="2"/>
            <a:r>
              <a:rPr lang="en-US" dirty="0"/>
              <a:t>Exceptions</a:t>
            </a:r>
          </a:p>
          <a:p>
            <a:pPr lvl="1"/>
            <a:r>
              <a:rPr lang="en-US" dirty="0"/>
              <a:t>Copying objects</a:t>
            </a:r>
          </a:p>
          <a:p>
            <a:pPr lvl="2"/>
            <a:r>
              <a:rPr lang="en-US" dirty="0"/>
              <a:t>Shallow, deep, and deeper copying</a:t>
            </a:r>
          </a:p>
          <a:p>
            <a:pPr lvl="1"/>
            <a:r>
              <a:rPr lang="en-US" dirty="0"/>
              <a:t>File Operations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Data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Enable you to write a </a:t>
            </a:r>
            <a:r>
              <a:rPr lang="en-US" altLang="en-US" b="1" dirty="0"/>
              <a:t>placeholder for a type</a:t>
            </a:r>
            <a:r>
              <a:rPr lang="en-US" altLang="en-US" dirty="0"/>
              <a:t> instead of an actual class type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placeholder is called a </a:t>
            </a:r>
            <a:r>
              <a:rPr lang="en-US" altLang="en-US" b="1" dirty="0"/>
              <a:t>type parameter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b="1" dirty="0"/>
              <a:t>Generic class: </a:t>
            </a:r>
            <a:r>
              <a:rPr lang="en-US" altLang="en-US" dirty="0"/>
              <a:t>a class with one or more type parameters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b="1" dirty="0"/>
              <a:t>Example: </a:t>
            </a:r>
            <a:r>
              <a:rPr lang="en-US" altLang="en-US" dirty="0"/>
              <a:t>class representing a collection of data items</a:t>
            </a:r>
            <a:endParaRPr lang="en-US" altLang="en-US" b="1" dirty="0"/>
          </a:p>
          <a:p>
            <a:pPr marL="1257060" lvl="2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Client chooses data type of the objects in collection using angle brackets </a:t>
            </a:r>
          </a:p>
          <a:p>
            <a:pPr marL="1713940" lvl="3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e.g., Bag&lt;Integer&gt; </a:t>
            </a:r>
            <a:r>
              <a:rPr lang="en-US" altLang="en-US" dirty="0" err="1"/>
              <a:t>myBag</a:t>
            </a:r>
            <a:r>
              <a:rPr lang="en-US" altLang="en-US" dirty="0"/>
              <a:t>;</a:t>
            </a:r>
          </a:p>
          <a:p>
            <a:pPr marL="51435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Interfaces can be generic as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4748-B1F9-52FC-E2C5-BED4B7B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503C-D4FB-9CF7-A663-67D35B5C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6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Arial"/>
              </a:rPr>
              <a:t>public final class </a:t>
            </a:r>
            <a:r>
              <a:rPr kumimoji="0" lang="en-US" sz="2500" b="0" i="0" u="none" strike="noStrike" kern="0" cap="none" spc="0" normalizeH="0" baseline="0" noProof="0" dirty="0" err="1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Arial"/>
              </a:rPr>
              <a:t>ArrayBag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Arial"/>
              </a:rPr>
              <a:t>&lt;T&gt; { … }</a:t>
            </a:r>
          </a:p>
          <a:p>
            <a:pPr>
              <a:spcAft>
                <a:spcPts val="1138"/>
              </a:spcAft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cs typeface="Arial"/>
              </a:rPr>
              <a:t>T is a formal type parameter</a:t>
            </a:r>
          </a:p>
          <a:p>
            <a:pPr>
              <a:spcAft>
                <a:spcPts val="1138"/>
              </a:spcAft>
              <a:defRPr/>
            </a:pP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cs typeface="Arial"/>
              </a:rPr>
              <a:t>ArrayBag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cs typeface="Arial"/>
              </a:rPr>
              <a:t>&lt;Square&gt; declares a reference variable of the generic type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cs typeface="Arial"/>
              </a:rPr>
              <a:t>ArrayBag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cs typeface="Arial"/>
              </a:rPr>
              <a:t>&lt;T&gt;</a:t>
            </a:r>
          </a:p>
          <a:p>
            <a:pPr lvl="1" indent="-342660">
              <a:spcAft>
                <a:spcPts val="850"/>
              </a:spcAft>
              <a:defRPr/>
            </a:pP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cs typeface="Arial"/>
              </a:rPr>
              <a:t>ArrayBag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cs typeface="Arial"/>
              </a:rPr>
              <a:t>&lt;Square&gt; is a parameterized type</a:t>
            </a:r>
          </a:p>
          <a:p>
            <a:pPr lvl="1" indent="-342660">
              <a:spcAft>
                <a:spcPts val="850"/>
              </a:spcAft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cs typeface="Arial"/>
              </a:rPr>
              <a:t>Square is the actual type parameter</a:t>
            </a:r>
          </a:p>
          <a:p>
            <a:pPr marL="456880" marR="0" lvl="0" indent="-456880" algn="l" defTabSz="4568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38556A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Arial"/>
              </a:rPr>
              <a:t>Generic data types, like any other class, may extend another class (generic or not) and/or implement interface(s) (generic or not)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1B9E9-31CE-6372-DB1D-1E6D49CD36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487D1-46CA-1B27-D4FD-9523D106CF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27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Recitations start this week</a:t>
            </a:r>
          </a:p>
          <a:p>
            <a:r>
              <a:rPr lang="en-US" dirty="0"/>
              <a:t>Homework 1 due tonight</a:t>
            </a:r>
          </a:p>
          <a:p>
            <a:pPr lvl="1"/>
            <a:r>
              <a:rPr lang="en-US" dirty="0"/>
              <a:t>Unlimited submissions with no feedback until the deadline</a:t>
            </a:r>
          </a:p>
          <a:p>
            <a:r>
              <a:rPr lang="en-US" dirty="0"/>
              <a:t>Tophat excuses policy</a:t>
            </a:r>
          </a:p>
          <a:p>
            <a:pPr lvl="1"/>
            <a:r>
              <a:rPr lang="en-US" b="1" dirty="0"/>
              <a:t>Five grace tokens </a:t>
            </a:r>
            <a:r>
              <a:rPr lang="en-US" dirty="0"/>
              <a:t>Please send a Piazza message to Grader 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Two Type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15" y="1103385"/>
            <a:ext cx="9485852" cy="572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3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Generic Interface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By invoking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/>
              <a:t>, you compare two objects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err="1"/>
              <a:t>compareTo</a:t>
            </a:r>
            <a:r>
              <a:rPr lang="en-US" dirty="0"/>
              <a:t> returns: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Negative: </a:t>
            </a:r>
            <a:r>
              <a:rPr lang="en-US" i="1" dirty="0"/>
              <a:t>this</a:t>
            </a:r>
            <a:r>
              <a:rPr lang="en-US" dirty="0"/>
              <a:t> &lt; </a:t>
            </a:r>
            <a:r>
              <a:rPr lang="en-US" i="1" dirty="0"/>
              <a:t>other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Zero: if </a:t>
            </a:r>
            <a:r>
              <a:rPr lang="en-US" i="1" dirty="0" err="1"/>
              <a:t>this</a:t>
            </a:r>
            <a:r>
              <a:rPr lang="en-US" dirty="0" err="1"/>
              <a:t>.equals</a:t>
            </a:r>
            <a:r>
              <a:rPr lang="en-US" dirty="0"/>
              <a:t>(</a:t>
            </a:r>
            <a:r>
              <a:rPr lang="en-US" i="1" dirty="0"/>
              <a:t>other)</a:t>
            </a:r>
            <a:endParaRPr lang="en-US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Positive: if </a:t>
            </a:r>
            <a:r>
              <a:rPr lang="en-US" i="1" dirty="0"/>
              <a:t>this</a:t>
            </a:r>
            <a:r>
              <a:rPr lang="en-US" dirty="0"/>
              <a:t> &gt; </a:t>
            </a:r>
            <a:r>
              <a:rPr lang="en-US" i="1" dirty="0"/>
              <a:t>other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66690" y="808567"/>
            <a:ext cx="7858548" cy="279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2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" y="709809"/>
            <a:ext cx="10088879" cy="656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Review Theme:</a:t>
            </a:r>
            <a:endParaRPr lang="en-US" b="1" dirty="0"/>
          </a:p>
          <a:p>
            <a:pPr lvl="1"/>
            <a:r>
              <a:rPr lang="en-US" b="1" dirty="0"/>
              <a:t>Tools for writing library code</a:t>
            </a:r>
            <a:endParaRPr lang="en-US" dirty="0"/>
          </a:p>
          <a:p>
            <a:pPr lvl="2"/>
            <a:r>
              <a:rPr lang="en-US" dirty="0"/>
              <a:t>Polymorphism</a:t>
            </a:r>
          </a:p>
          <a:p>
            <a:pPr lvl="2"/>
            <a:r>
              <a:rPr lang="en-US" dirty="0"/>
              <a:t>Encapsulation and Abstraction</a:t>
            </a:r>
          </a:p>
          <a:p>
            <a:pPr lvl="3"/>
            <a:r>
              <a:rPr lang="en-US" dirty="0"/>
              <a:t>Abstract Classes</a:t>
            </a:r>
          </a:p>
          <a:p>
            <a:pPr lvl="3"/>
            <a:r>
              <a:rPr lang="en-US" dirty="0"/>
              <a:t>Java Interfaces</a:t>
            </a:r>
          </a:p>
          <a:p>
            <a:pPr lvl="2"/>
            <a:r>
              <a:rPr lang="en-US" dirty="0"/>
              <a:t>Java Generics</a:t>
            </a:r>
          </a:p>
          <a:p>
            <a:pPr marL="91376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302E-7692-28F7-4AD9-A23E16B4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6BDD-A797-7792-8E25-0CAEEC15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reference variable can be used to point to objects of the same or derived types</a:t>
            </a:r>
          </a:p>
          <a:p>
            <a:pPr lvl="1"/>
            <a:r>
              <a:rPr lang="en-US" dirty="0"/>
              <a:t>Upon calling a method, Java runtime will reference the correct method </a:t>
            </a:r>
            <a:r>
              <a:rPr lang="en-US" b="1" u="sng" dirty="0"/>
              <a:t>at runtime</a:t>
            </a:r>
          </a:p>
          <a:p>
            <a:r>
              <a:rPr lang="en-US" dirty="0"/>
              <a:t>Example:</a:t>
            </a:r>
          </a:p>
          <a:p>
            <a:pPr marL="456880" lvl="1" indent="0">
              <a:buNone/>
            </a:pPr>
            <a:r>
              <a:rPr lang="en-US" dirty="0"/>
              <a:t>public static void display(Square s){</a:t>
            </a:r>
          </a:p>
          <a:p>
            <a:pPr marL="91376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s.toString</a:t>
            </a:r>
            <a:r>
              <a:rPr lang="en-US" dirty="0"/>
              <a:t>());</a:t>
            </a:r>
          </a:p>
          <a:p>
            <a:pPr marL="45688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Square s = new Square();</a:t>
            </a:r>
          </a:p>
          <a:p>
            <a:r>
              <a:rPr lang="en-US" dirty="0"/>
              <a:t>display(s) ;</a:t>
            </a:r>
          </a:p>
          <a:p>
            <a:pPr lvl="1"/>
            <a:r>
              <a:rPr lang="en-US" b="1" dirty="0" err="1">
                <a:sym typeface="Wingdings" pitchFamily="2" charset="2"/>
              </a:rPr>
              <a:t>Square.toString</a:t>
            </a:r>
            <a:r>
              <a:rPr lang="en-US" b="1" dirty="0">
                <a:sym typeface="Wingdings" pitchFamily="2" charset="2"/>
              </a:rPr>
              <a:t>() </a:t>
            </a:r>
            <a:r>
              <a:rPr lang="en-US" dirty="0">
                <a:sym typeface="Wingdings" pitchFamily="2" charset="2"/>
              </a:rPr>
              <a:t>will be called</a:t>
            </a:r>
          </a:p>
          <a:p>
            <a:r>
              <a:rPr lang="en-US" dirty="0">
                <a:sym typeface="Wingdings" pitchFamily="2" charset="2"/>
              </a:rPr>
              <a:t>Square s = new </a:t>
            </a:r>
            <a:r>
              <a:rPr lang="en-US" dirty="0" err="1">
                <a:sym typeface="Wingdings" pitchFamily="2" charset="2"/>
              </a:rPr>
              <a:t>ColoredSquare</a:t>
            </a:r>
            <a:r>
              <a:rPr lang="en-US" dirty="0">
                <a:sym typeface="Wingdings" pitchFamily="2" charset="2"/>
              </a:rPr>
              <a:t>();</a:t>
            </a:r>
          </a:p>
          <a:p>
            <a:r>
              <a:rPr lang="en-US" dirty="0">
                <a:sym typeface="Wingdings" pitchFamily="2" charset="2"/>
              </a:rPr>
              <a:t>display(s);</a:t>
            </a:r>
          </a:p>
          <a:p>
            <a:pPr lvl="1"/>
            <a:r>
              <a:rPr lang="en-US" b="1" dirty="0" err="1">
                <a:sym typeface="Wingdings" pitchFamily="2" charset="2"/>
              </a:rPr>
              <a:t>ColoredSquare.toString</a:t>
            </a:r>
            <a:r>
              <a:rPr lang="en-US" b="1" dirty="0">
                <a:sym typeface="Wingdings" pitchFamily="2" charset="2"/>
              </a:rPr>
              <a:t>() </a:t>
            </a:r>
            <a:r>
              <a:rPr lang="en-US" dirty="0">
                <a:sym typeface="Wingdings" pitchFamily="2" charset="2"/>
              </a:rPr>
              <a:t>will be called</a:t>
            </a:r>
          </a:p>
          <a:p>
            <a:r>
              <a:rPr lang="en-US" dirty="0"/>
              <a:t>Check Main.java under </a:t>
            </a:r>
            <a:r>
              <a:rPr lang="en-US" dirty="0" err="1"/>
              <a:t>InheritanceExample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B9861-5BA8-CDBB-785E-9781D73F82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FE4C1-76E3-1D55-11F6-961AA22608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programming languages allow one class to be derived from two different super classes</a:t>
            </a:r>
          </a:p>
          <a:p>
            <a:pPr lvl="1"/>
            <a:r>
              <a:rPr lang="en-US" altLang="en-US" dirty="0"/>
              <a:t>This feature is not allowed in Java</a:t>
            </a:r>
          </a:p>
          <a:p>
            <a:r>
              <a:rPr lang="en-US" altLang="en-US" dirty="0"/>
              <a:t>In Java, a subclass can have only one superclass</a:t>
            </a:r>
          </a:p>
          <a:p>
            <a:r>
              <a:rPr lang="en-US" altLang="en-US" dirty="0"/>
              <a:t>Java Interfaces allow for multiple inheritance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Enclose data and methods within a class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Hide</a:t>
            </a:r>
            <a:r>
              <a:rPr lang="en-US" altLang="en-US" dirty="0"/>
              <a:t> implementation </a:t>
            </a:r>
            <a:r>
              <a:rPr lang="en-US" altLang="en-US" dirty="0">
                <a:solidFill>
                  <a:srgbClr val="FF0000"/>
                </a:solidFill>
              </a:rPr>
              <a:t>details</a:t>
            </a:r>
            <a:r>
              <a:rPr lang="en-US" altLang="en-US" dirty="0"/>
              <a:t>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Programmer receives only enough information to be able to </a:t>
            </a:r>
            <a:r>
              <a:rPr lang="en-US" altLang="en-US" dirty="0">
                <a:solidFill>
                  <a:srgbClr val="FF0000"/>
                </a:solidFill>
              </a:rPr>
              <a:t>use</a:t>
            </a:r>
            <a:r>
              <a:rPr lang="en-US" altLang="en-US" dirty="0"/>
              <a:t> the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6037" y="3998118"/>
            <a:ext cx="4210051" cy="63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automobile’s controls are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visible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the driver, but its inner workings are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hidden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2958" y="3586033"/>
            <a:ext cx="5590042" cy="301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8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 Modifiers</a:t>
            </a:r>
          </a:p>
        </p:txBody>
      </p:sp>
      <p:sp>
        <p:nvSpPr>
          <p:cNvPr id="717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Public, private, protected, and package access of the data fields and methods of class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-46044" y="2440438"/>
            <a:ext cx="10142340" cy="402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75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Abstraction using </a:t>
            </a:r>
            <a:r>
              <a:rPr lang="en-US" altLang="en-US"/>
              <a:t>Abstract Classes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One way of exposing the outside behavior is by using abstract classes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An abstract class has one or more abstract methods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Declare abstract method by including reserved word abstract in header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Implementation of an abstract method is elsewhere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One cannot instantiate objects from abstract classes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why?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Can define classes that are subclasses of an abstract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17478" y="3779837"/>
            <a:ext cx="7496678" cy="745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 Classes and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Abstract method cannot be private, static, or final</a:t>
            </a:r>
          </a:p>
          <a:p>
            <a:pPr marL="91408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why?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Class with at least one abstract method must be declared as an abstract class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Abstract methods can appear only within an abstract class.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Constructors cannot be 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1111</Words>
  <Application>Microsoft Office PowerPoint</Application>
  <PresentationFormat>Custom</PresentationFormat>
  <Paragraphs>183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Helvetica</vt:lpstr>
      <vt:lpstr>Source Sans Pro</vt:lpstr>
      <vt:lpstr>Times New Roman</vt:lpstr>
      <vt:lpstr>1_Office Theme</vt:lpstr>
      <vt:lpstr>2_Office Theme</vt:lpstr>
      <vt:lpstr>Algorithms and Data Structures 1 CS 0445</vt:lpstr>
      <vt:lpstr>Announcements</vt:lpstr>
      <vt:lpstr>Today’s Agenda</vt:lpstr>
      <vt:lpstr>Polymorphism</vt:lpstr>
      <vt:lpstr>Multiple Inheritance</vt:lpstr>
      <vt:lpstr>Encapsulation</vt:lpstr>
      <vt:lpstr>Access Modifiers</vt:lpstr>
      <vt:lpstr>Abstraction using Abstract Classes</vt:lpstr>
      <vt:lpstr>Abstract Classes and Methods</vt:lpstr>
      <vt:lpstr>Abstraction using Interfaces</vt:lpstr>
      <vt:lpstr>Java Interfaces</vt:lpstr>
      <vt:lpstr>Method Documentation in Interfaces</vt:lpstr>
      <vt:lpstr>Implementing an Interface</vt:lpstr>
      <vt:lpstr>Interface vs. Implementation vs. Client</vt:lpstr>
      <vt:lpstr>Interface as a Data Type</vt:lpstr>
      <vt:lpstr>Interface vs. Abstract Class</vt:lpstr>
      <vt:lpstr>Today’s Agenda</vt:lpstr>
      <vt:lpstr>Generic Data Types</vt:lpstr>
      <vt:lpstr>Generic Data Types</vt:lpstr>
      <vt:lpstr>Example: Two Type Parameters</vt:lpstr>
      <vt:lpstr>Generic Interface Comparable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101</cp:revision>
  <dcterms:modified xsi:type="dcterms:W3CDTF">2023-09-06T23:18:45Z</dcterms:modified>
</cp:coreProperties>
</file>