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047" r:id="rId2"/>
    <p:sldId id="1103" r:id="rId3"/>
    <p:sldId id="1110" r:id="rId4"/>
    <p:sldId id="1109" r:id="rId5"/>
    <p:sldId id="1111" r:id="rId6"/>
    <p:sldId id="1112" r:id="rId7"/>
    <p:sldId id="1113" r:id="rId8"/>
    <p:sldId id="1114" r:id="rId9"/>
    <p:sldId id="1115" r:id="rId10"/>
    <p:sldId id="1124" r:id="rId11"/>
    <p:sldId id="1117" r:id="rId12"/>
    <p:sldId id="1116" r:id="rId13"/>
    <p:sldId id="1118" r:id="rId14"/>
    <p:sldId id="1119" r:id="rId15"/>
    <p:sldId id="1120" r:id="rId16"/>
    <p:sldId id="1121" r:id="rId17"/>
    <p:sldId id="1122" r:id="rId18"/>
    <p:sldId id="1123" r:id="rId19"/>
    <p:sldId id="1106" r:id="rId20"/>
  </p:sldIdLst>
  <p:sldSz cx="9144000" cy="6858000" type="letter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15C"/>
    <a:srgbClr val="FB0A10"/>
    <a:srgbClr val="94F0E4"/>
    <a:srgbClr val="5771A0"/>
    <a:srgbClr val="800080"/>
    <a:srgbClr val="66FF33"/>
    <a:srgbClr val="FF0000"/>
    <a:srgbClr val="3333CC"/>
    <a:srgbClr val="FF8DA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25" autoAdjust="0"/>
    <p:restoredTop sz="91775" autoAdjust="0"/>
  </p:normalViewPr>
  <p:slideViewPr>
    <p:cSldViewPr>
      <p:cViewPr varScale="1">
        <p:scale>
          <a:sx n="89" d="100"/>
          <a:sy n="89" d="100"/>
        </p:scale>
        <p:origin x="-1088" y="-112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2931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10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2280951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Functions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8477151" y="6248400"/>
            <a:ext cx="666849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Friedland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3" name="Picture 25" descr="Seal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01C1680E-D985-8A48-BA9E-A9F7CF2082B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Functions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477151" y="6248400"/>
            <a:ext cx="666849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Friedland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wmf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81200" y="321512"/>
            <a:ext cx="5181600" cy="20608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32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#3 : Creativity &amp; Abstraction</a:t>
            </a:r>
            <a:endParaRPr lang="en-US" sz="3200" b="1" dirty="0" smtClean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71" y="228600"/>
            <a:ext cx="2186330" cy="2590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" y="2590801"/>
            <a:ext cx="236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Lecturer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Gerald Friedland</a:t>
            </a:r>
            <a:endParaRPr lang="en-US" sz="2000" b="1" dirty="0">
              <a:solidFill>
                <a:schemeClr val="bg2"/>
              </a:solidFill>
              <a:latin typeface="18 VAG Rounded Bold   0739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 l="3020" r="4174"/>
          <a:stretch>
            <a:fillRect/>
          </a:stretch>
        </p:blipFill>
        <p:spPr bwMode="auto">
          <a:xfrm>
            <a:off x="457200" y="3048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3657600"/>
            <a:ext cx="7772400" cy="1975104"/>
          </a:xfrm>
        </p:spPr>
        <p:txBody>
          <a:bodyPr/>
          <a:lstStyle/>
          <a:p>
            <a:r>
              <a:rPr lang="en-US" dirty="0" smtClean="0"/>
              <a:t>Apple </a:t>
            </a:r>
            <a:br>
              <a:rPr lang="en-US" dirty="0" smtClean="0"/>
            </a:br>
            <a:r>
              <a:rPr lang="en-US" dirty="0" smtClean="0"/>
              <a:t>Watch!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897742"/>
            <a:ext cx="5168900" cy="294707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Numbers: Positional Notation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3400" y="1224229"/>
            <a:ext cx="8323263" cy="48780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marL="203200" marR="0" lvl="0" indent="-203200" algn="l" defTabSz="914400" rtl="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 typeface="Times" pitchFamily="-65" charset="0"/>
              <a:buChar char="•"/>
              <a:tabLst>
                <a:tab pos="2116138" algn="l"/>
              </a:tabLst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+mn-ea"/>
                <a:cs typeface="+mn-cs"/>
              </a:rPr>
              <a:t>Number Base B  B symbols per digit:</a:t>
            </a:r>
          </a:p>
          <a:p>
            <a:pPr marL="685800" lvl="1" indent="-190500">
              <a:lnSpc>
                <a:spcPct val="85000"/>
              </a:lnSpc>
              <a:spcBef>
                <a:spcPct val="40000"/>
              </a:spcBef>
              <a:buSzPct val="100000"/>
              <a:buFont typeface="Arial"/>
              <a:buChar char="•"/>
              <a:tabLst>
                <a:tab pos="2116138" algn="l"/>
              </a:tabLst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Base 10 (Decimal):	     0, 1, 2, 3, 4, 5, 6, 7, 8, 9</a:t>
            </a:r>
          </a:p>
          <a:p>
            <a:pPr marL="685800" lvl="1" indent="-190500">
              <a:lnSpc>
                <a:spcPct val="85000"/>
              </a:lnSpc>
              <a:spcBef>
                <a:spcPct val="40000"/>
              </a:spcBef>
              <a:buSzPct val="100000"/>
              <a:buFont typeface="Arial"/>
              <a:buChar char="•"/>
              <a:tabLst>
                <a:tab pos="2116138" algn="l"/>
              </a:tabLst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Base   2 (Binary):	     0, 1   </a:t>
            </a:r>
            <a:r>
              <a:rPr lang="en-US" sz="1800" b="1" kern="0">
                <a:solidFill>
                  <a:schemeClr val="accent2"/>
                </a:solidFill>
                <a:latin typeface="18 VAG Rounded Thin   55390"/>
              </a:rPr>
              <a:t>(In binary digits are called “bits”)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18 VAG Rounded Thin   55390"/>
              <a:ea typeface="ＭＳ Ｐゴシック" pitchFamily="-65" charset="-128"/>
            </a:endParaRPr>
          </a:p>
          <a:p>
            <a:pPr marL="685800" lvl="1" indent="-190500">
              <a:lnSpc>
                <a:spcPct val="85000"/>
              </a:lnSpc>
              <a:spcBef>
                <a:spcPct val="40000"/>
              </a:spcBef>
              <a:buSzPct val="100000"/>
              <a:buFont typeface="Arial"/>
              <a:buChar char="•"/>
              <a:tabLst>
                <a:tab pos="2116138" algn="l"/>
              </a:tabLst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Base</a:t>
            </a:r>
            <a:r>
              <a:rPr kumimoji="0" lang="en-US" sz="1800" b="1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16 (Hexadecimal): </a:t>
            </a:r>
            <a:r>
              <a:rPr lang="en-US" sz="1800" b="1" kern="0">
                <a:solidFill>
                  <a:schemeClr val="tx1"/>
                </a:solidFill>
                <a:latin typeface="18 VAG Rounded Thin   55390"/>
                <a:ea typeface="ＭＳ Ｐゴシック" pitchFamily="-65" charset="-128"/>
              </a:rPr>
              <a:t>0, 1, 2, 3, 4, 5, 6, 7, 8, 9, A, B, C, D, E, F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18 VAG Rounded Thin   55390"/>
              <a:ea typeface="ＭＳ Ｐゴシック" pitchFamily="-65" charset="-128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 typeface="Times" pitchFamily="-65" charset="0"/>
              <a:buChar char="•"/>
              <a:tabLst>
                <a:tab pos="2116138" algn="l"/>
              </a:tabLst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+mn-ea"/>
                <a:cs typeface="+mn-cs"/>
              </a:rPr>
              <a:t>Number representation: </a:t>
            </a:r>
          </a:p>
          <a:p>
            <a:pPr marL="685800" marR="0" lvl="1" indent="-1905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tabLst>
                <a:tab pos="2116138" algn="l"/>
              </a:tabLst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d</a:t>
            </a:r>
            <a:r>
              <a:rPr kumimoji="0" lang="en-US" sz="1800" b="1" i="0" u="none" strike="noStrike" kern="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31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d</a:t>
            </a:r>
            <a:r>
              <a:rPr kumimoji="0" lang="en-US" sz="1800" b="1" i="0" u="none" strike="noStrike" kern="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30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... d</a:t>
            </a:r>
            <a:r>
              <a:rPr kumimoji="0" lang="en-US" sz="1800" b="1" i="0" u="none" strike="noStrike" kern="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1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d</a:t>
            </a:r>
            <a:r>
              <a:rPr kumimoji="0" lang="en-US" sz="1800" b="1" i="0" u="none" strike="noStrike" kern="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0</a:t>
            </a:r>
            <a:r>
              <a:rPr kumimoji="0" lang="en-US" sz="1800" b="1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is a</a:t>
            </a:r>
            <a:r>
              <a:rPr kumimoji="0" lang="en-US" sz="1800" b="1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32 digit number</a:t>
            </a:r>
          </a:p>
          <a:p>
            <a:pPr marL="685800" marR="0" lvl="1" indent="-190500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tabLst>
                <a:tab pos="2116138" algn="l"/>
              </a:tabLst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value =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d</a:t>
            </a:r>
            <a:r>
              <a:rPr kumimoji="0" lang="en-US" sz="1800" b="1" i="0" u="none" strike="noStrike" kern="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31</a:t>
            </a:r>
            <a:r>
              <a:rPr kumimoji="0" lang="en-US" sz="1800" b="1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  <a:sym typeface="Symbol" pitchFamily="-65" charset="2"/>
              </a:rPr>
              <a:t>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B</a:t>
            </a:r>
            <a:r>
              <a:rPr kumimoji="0" lang="en-US" sz="1800" b="1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31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+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d</a:t>
            </a:r>
            <a:r>
              <a:rPr kumimoji="0" lang="en-US" sz="1800" b="1" i="0" u="none" strike="noStrike" kern="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30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  <a:sym typeface="Symbol" pitchFamily="-65" charset="2"/>
              </a:rPr>
              <a:t>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B</a:t>
            </a:r>
            <a:r>
              <a:rPr kumimoji="0" lang="en-US" sz="1800" b="1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30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+ ... +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d</a:t>
            </a:r>
            <a:r>
              <a:rPr kumimoji="0" lang="en-US" sz="1800" b="1" i="0" u="none" strike="noStrike" kern="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1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  <a:sym typeface="Symbol" pitchFamily="-65" charset="2"/>
              </a:rPr>
              <a:t>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B</a:t>
            </a:r>
            <a:r>
              <a:rPr kumimoji="0" lang="en-US" sz="1800" b="1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1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+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d</a:t>
            </a:r>
            <a:r>
              <a:rPr kumimoji="0" lang="en-US" sz="1800" b="1" i="0" u="none" strike="noStrike" kern="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0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  <a:sym typeface="Symbol" pitchFamily="-65" charset="2"/>
              </a:rPr>
              <a:t>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B</a:t>
            </a:r>
            <a:r>
              <a:rPr kumimoji="0" lang="en-US" sz="1800" b="1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0</a:t>
            </a:r>
          </a:p>
          <a:p>
            <a:pPr marL="203200" marR="0" lvl="0" indent="-203200" algn="l" defTabSz="914400" rtl="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 typeface="Times" pitchFamily="-65" charset="0"/>
              <a:buChar char="•"/>
              <a:tabLst>
                <a:tab pos="2116138" algn="l"/>
              </a:tabLst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+mn-ea"/>
                <a:cs typeface="+mn-cs"/>
              </a:rPr>
              <a:t>Binary</a:t>
            </a:r>
            <a:r>
              <a:rPr kumimoji="0" lang="en-US" sz="2000" b="1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0b11010 	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=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1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  <a:sym typeface="Symbol" pitchFamily="-65" charset="2"/>
              </a:rPr>
              <a:t>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2</a:t>
            </a:r>
            <a:r>
              <a:rPr kumimoji="0" lang="en-US" sz="1800" b="1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4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+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1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  <a:sym typeface="Symbol" pitchFamily="-65" charset="2"/>
              </a:rPr>
              <a:t>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2</a:t>
            </a:r>
            <a:r>
              <a:rPr kumimoji="0" lang="en-US" sz="1800" b="1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3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+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0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  <a:sym typeface="Symbol" pitchFamily="-65" charset="2"/>
              </a:rPr>
              <a:t>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2</a:t>
            </a:r>
            <a:r>
              <a:rPr kumimoji="0" lang="en-US" sz="1800" b="1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2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 +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1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  <a:sym typeface="Symbol" pitchFamily="-65" charset="2"/>
              </a:rPr>
              <a:t>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2</a:t>
            </a:r>
            <a:r>
              <a:rPr kumimoji="0" lang="en-US" sz="1800" b="1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1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+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0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  <a:sym typeface="Symbol" pitchFamily="-65" charset="2"/>
              </a:rPr>
              <a:t>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2</a:t>
            </a:r>
            <a:r>
              <a:rPr kumimoji="0" lang="en-US" sz="1800" b="1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0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 </a:t>
            </a:r>
            <a:b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</a:b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	= 16 + 8 + 2</a:t>
            </a:r>
            <a:b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</a:b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	= 26</a:t>
            </a: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 typeface="Times" pitchFamily="-65" charset="0"/>
              <a:buChar char="•"/>
            </a:pPr>
            <a:r>
              <a:rPr lang="en-US" sz="2000" b="1" kern="0">
                <a:solidFill>
                  <a:schemeClr val="tx1"/>
                </a:solidFill>
                <a:latin typeface="18 VAG Rounded Thin   55390"/>
              </a:rPr>
              <a:t>Hex          </a:t>
            </a:r>
            <a:r>
              <a:rPr lang="en-US" sz="1800" b="1" kern="0">
                <a:latin typeface="18 VAG Rounded Thin   55390"/>
                <a:ea typeface="ＭＳ Ｐゴシック" pitchFamily="-65" charset="-128"/>
              </a:rPr>
              <a:t>0x1A   </a:t>
            </a:r>
            <a:r>
              <a:rPr lang="en-US" sz="1600" b="1" kern="0">
                <a:latin typeface="18 VAG Rounded Thin   55390"/>
                <a:ea typeface="ＭＳ Ｐゴシック" pitchFamily="-65" charset="-128"/>
              </a:rPr>
              <a:t> </a:t>
            </a:r>
            <a:r>
              <a:rPr lang="en-US" sz="1800" b="1" kern="0">
                <a:latin typeface="18 VAG Rounded Thin   55390"/>
                <a:ea typeface="ＭＳ Ｐゴシック" pitchFamily="-65" charset="-128"/>
              </a:rPr>
              <a:t> </a:t>
            </a:r>
            <a:r>
              <a:rPr lang="en-US" sz="1800" b="1" kern="0">
                <a:solidFill>
                  <a:schemeClr val="tx1"/>
                </a:solidFill>
                <a:latin typeface="18 VAG Rounded Thin   55390"/>
                <a:ea typeface="ＭＳ Ｐゴシック" pitchFamily="-65" charset="-128"/>
              </a:rPr>
              <a:t>= </a:t>
            </a:r>
            <a:r>
              <a:rPr lang="en-US" sz="1800" b="1" kern="0">
                <a:latin typeface="18 VAG Rounded Thin   55390"/>
                <a:ea typeface="ＭＳ Ｐゴシック" pitchFamily="-65" charset="-128"/>
              </a:rPr>
              <a:t>1</a:t>
            </a:r>
            <a:r>
              <a:rPr lang="en-US" sz="1800" b="1" kern="0">
                <a:solidFill>
                  <a:schemeClr val="tx1"/>
                </a:solidFill>
                <a:latin typeface="18 VAG Rounded Thin   55390"/>
                <a:ea typeface="ＭＳ Ｐゴシック" pitchFamily="-65" charset="-128"/>
                <a:sym typeface="Symbol" pitchFamily="-65" charset="2"/>
              </a:rPr>
              <a:t></a:t>
            </a:r>
            <a:r>
              <a:rPr lang="en-US" sz="1800" b="1" kern="0">
                <a:solidFill>
                  <a:schemeClr val="tx1"/>
                </a:solidFill>
                <a:latin typeface="18 VAG Rounded Thin   55390"/>
                <a:ea typeface="ＭＳ Ｐゴシック" pitchFamily="-65" charset="-128"/>
              </a:rPr>
              <a:t>16</a:t>
            </a:r>
            <a:r>
              <a:rPr lang="en-US" sz="1800" b="1" kern="0" baseline="30000">
                <a:solidFill>
                  <a:schemeClr val="tx1"/>
                </a:solidFill>
                <a:latin typeface="18 VAG Rounded Thin   55390"/>
                <a:ea typeface="ＭＳ Ｐゴシック" pitchFamily="-65" charset="-128"/>
              </a:rPr>
              <a:t>1</a:t>
            </a:r>
            <a:r>
              <a:rPr lang="en-US" sz="1800" b="1" kern="0">
                <a:solidFill>
                  <a:schemeClr val="tx1"/>
                </a:solidFill>
                <a:latin typeface="18 VAG Rounded Thin   55390"/>
                <a:ea typeface="ＭＳ Ｐゴシック" pitchFamily="-65" charset="-128"/>
              </a:rPr>
              <a:t> + </a:t>
            </a:r>
            <a:r>
              <a:rPr lang="en-US" sz="1800" b="1" kern="0">
                <a:latin typeface="18 VAG Rounded Thin   55390"/>
                <a:ea typeface="ＭＳ Ｐゴシック" pitchFamily="-65" charset="-128"/>
              </a:rPr>
              <a:t>10</a:t>
            </a:r>
            <a:r>
              <a:rPr lang="en-US" sz="1800" b="1" kern="0">
                <a:solidFill>
                  <a:schemeClr val="tx1"/>
                </a:solidFill>
                <a:latin typeface="18 VAG Rounded Thin   55390"/>
                <a:ea typeface="ＭＳ Ｐゴシック" pitchFamily="-65" charset="-128"/>
                <a:sym typeface="Symbol" pitchFamily="-65" charset="2"/>
              </a:rPr>
              <a:t></a:t>
            </a:r>
            <a:r>
              <a:rPr lang="en-US" sz="1800" b="1" kern="0">
                <a:solidFill>
                  <a:schemeClr val="tx1"/>
                </a:solidFill>
                <a:latin typeface="18 VAG Rounded Thin   55390"/>
                <a:ea typeface="ＭＳ Ｐゴシック" pitchFamily="-65" charset="-128"/>
              </a:rPr>
              <a:t>16</a:t>
            </a:r>
            <a:r>
              <a:rPr lang="en-US" sz="1800" b="1" kern="0" baseline="30000">
                <a:solidFill>
                  <a:schemeClr val="tx1"/>
                </a:solidFill>
                <a:latin typeface="18 VAG Rounded Thin   55390"/>
                <a:ea typeface="ＭＳ Ｐゴシック" pitchFamily="-65" charset="-128"/>
              </a:rPr>
              <a:t>0</a:t>
            </a:r>
            <a:r>
              <a:rPr lang="en-US" sz="1800" b="1" kern="0">
                <a:solidFill>
                  <a:schemeClr val="tx1"/>
                </a:solidFill>
                <a:latin typeface="18 VAG Rounded Thin   55390"/>
                <a:ea typeface="ＭＳ Ｐゴシック" pitchFamily="-65" charset="-128"/>
              </a:rPr>
              <a:t/>
            </a:r>
            <a:br>
              <a:rPr lang="en-US" sz="1800" b="1" kern="0">
                <a:solidFill>
                  <a:schemeClr val="tx1"/>
                </a:solidFill>
                <a:latin typeface="18 VAG Rounded Thin   55390"/>
                <a:ea typeface="ＭＳ Ｐゴシック" pitchFamily="-65" charset="-128"/>
              </a:rPr>
            </a:br>
            <a:r>
              <a:rPr lang="en-US" sz="1800" b="1" kern="0">
                <a:solidFill>
                  <a:schemeClr val="tx1"/>
                </a:solidFill>
                <a:latin typeface="18 VAG Rounded Thin   55390"/>
                <a:ea typeface="ＭＳ Ｐゴシック" pitchFamily="-65" charset="-128"/>
              </a:rPr>
              <a:t>				   </a:t>
            </a:r>
            <a:r>
              <a:rPr lang="en-US" sz="900" b="1" kern="0">
                <a:solidFill>
                  <a:schemeClr val="tx1"/>
                </a:solidFill>
                <a:latin typeface="18 VAG Rounded Thin   55390"/>
                <a:ea typeface="ＭＳ Ｐゴシック" pitchFamily="-65" charset="-128"/>
              </a:rPr>
              <a:t> </a:t>
            </a:r>
            <a:r>
              <a:rPr lang="en-US" sz="1800" b="1" kern="0">
                <a:solidFill>
                  <a:schemeClr val="tx1"/>
                </a:solidFill>
                <a:latin typeface="18 VAG Rounded Thin   55390"/>
                <a:ea typeface="ＭＳ Ｐゴシック" pitchFamily="-65" charset="-128"/>
              </a:rPr>
              <a:t> = 16 + 10</a:t>
            </a:r>
            <a:br>
              <a:rPr lang="en-US" sz="1800" b="1" kern="0">
                <a:solidFill>
                  <a:schemeClr val="tx1"/>
                </a:solidFill>
                <a:latin typeface="18 VAG Rounded Thin   55390"/>
                <a:ea typeface="ＭＳ Ｐゴシック" pitchFamily="-65" charset="-128"/>
              </a:rPr>
            </a:br>
            <a:r>
              <a:rPr lang="en-US" sz="1800" b="1" kern="0">
                <a:solidFill>
                  <a:schemeClr val="tx1"/>
                </a:solidFill>
                <a:latin typeface="18 VAG Rounded Thin   55390"/>
                <a:ea typeface="ＭＳ Ｐゴシック" pitchFamily="-65" charset="-128"/>
              </a:rPr>
              <a:t>			   </a:t>
            </a:r>
            <a:r>
              <a:rPr lang="en-US" sz="1100" b="1" kern="0">
                <a:solidFill>
                  <a:schemeClr val="tx1"/>
                </a:solidFill>
                <a:latin typeface="18 VAG Rounded Thin   55390"/>
                <a:ea typeface="ＭＳ Ｐゴシック" pitchFamily="-65" charset="-128"/>
              </a:rPr>
              <a:t> </a:t>
            </a:r>
            <a:r>
              <a:rPr lang="en-US" sz="1800" b="1" kern="0">
                <a:solidFill>
                  <a:schemeClr val="tx1"/>
                </a:solidFill>
                <a:latin typeface="18 VAG Rounded Thin   55390"/>
                <a:ea typeface="ＭＳ Ｐゴシック" pitchFamily="-65" charset="-128"/>
              </a:rPr>
              <a:t> = 26</a:t>
            </a:r>
          </a:p>
          <a:p>
            <a:pPr marL="50800" indent="-190500">
              <a:lnSpc>
                <a:spcPct val="85000"/>
              </a:lnSpc>
              <a:spcBef>
                <a:spcPct val="40000"/>
              </a:spcBef>
              <a:buSzPct val="100000"/>
              <a:buFontTx/>
              <a:buChar char="•"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One hex digit (four bits) is a “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nibble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”. Two (eight bits) is a “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byte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pitchFamily="-65" charset="-128"/>
              </a:rPr>
              <a:t>” (values 0-255)</a:t>
            </a:r>
          </a:p>
          <a:p>
            <a:pPr marL="50800" indent="-190500">
              <a:lnSpc>
                <a:spcPct val="85000"/>
              </a:lnSpc>
              <a:spcBef>
                <a:spcPct val="40000"/>
              </a:spcBef>
              <a:buSzPct val="100000"/>
              <a:buFontTx/>
              <a:buChar char="•"/>
            </a:pPr>
            <a:r>
              <a:rPr lang="en-US" sz="1800" b="1" kern="0">
                <a:solidFill>
                  <a:srgbClr val="FFFF00"/>
                </a:solidFill>
                <a:latin typeface="18 VAG Rounded Thin   55390"/>
                <a:ea typeface="ＭＳ Ｐゴシック" pitchFamily="-65" charset="-128"/>
              </a:rPr>
              <a:t>N bits  at most 2</a:t>
            </a:r>
            <a:r>
              <a:rPr lang="en-US" sz="1800" b="1" kern="0" baseline="30000">
                <a:solidFill>
                  <a:srgbClr val="FFFF00"/>
                </a:solidFill>
                <a:latin typeface="18 VAG Rounded Thin   55390"/>
                <a:ea typeface="ＭＳ Ｐゴシック" pitchFamily="-65" charset="-128"/>
              </a:rPr>
              <a:t>N</a:t>
            </a:r>
            <a:r>
              <a:rPr lang="en-US" sz="1800" b="1" kern="0">
                <a:solidFill>
                  <a:srgbClr val="FFFF00"/>
                </a:solidFill>
                <a:latin typeface="18 VAG Rounded Thin   55390"/>
                <a:ea typeface="ＭＳ Ｐゴシック" pitchFamily="-65" charset="-128"/>
              </a:rPr>
              <a:t> things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412456" cy="5305864"/>
          </a:xfrm>
        </p:spPr>
        <p:txBody>
          <a:bodyPr/>
          <a:lstStyle/>
          <a:p>
            <a:r>
              <a:rPr lang="en-US" sz="2000">
                <a:solidFill>
                  <a:srgbClr val="FFFF00"/>
                </a:solidFill>
              </a:rPr>
              <a:t>Number bases</a:t>
            </a:r>
            <a:r>
              <a:rPr lang="en-US" sz="2000"/>
              <a:t>, including binary and decimal, are used for reasoning about digital data. </a:t>
            </a:r>
          </a:p>
          <a:p>
            <a:r>
              <a:rPr lang="en-US" sz="2000"/>
              <a:t>Bits represent binary data using </a:t>
            </a:r>
            <a:r>
              <a:rPr lang="en-US" sz="2000">
                <a:solidFill>
                  <a:srgbClr val="FFFF00"/>
                </a:solidFill>
              </a:rPr>
              <a:t>base two </a:t>
            </a:r>
            <a:r>
              <a:rPr lang="en-US" sz="2000"/>
              <a:t>digits: zero and one.</a:t>
            </a:r>
          </a:p>
          <a:p>
            <a:r>
              <a:rPr lang="en-US" sz="2000">
                <a:solidFill>
                  <a:srgbClr val="FFFF00"/>
                </a:solidFill>
              </a:rPr>
              <a:t>Hexadecimal</a:t>
            </a:r>
            <a:r>
              <a:rPr lang="en-US" sz="2000"/>
              <a:t>, or </a:t>
            </a:r>
            <a:r>
              <a:rPr lang="en-US" sz="2000">
                <a:solidFill>
                  <a:srgbClr val="FFFF00"/>
                </a:solidFill>
              </a:rPr>
              <a:t>base-16</a:t>
            </a:r>
            <a:r>
              <a:rPr lang="en-US" sz="2000"/>
              <a:t>, is often used in reasoning about data such as colors in images.</a:t>
            </a:r>
          </a:p>
          <a:p>
            <a:r>
              <a:rPr lang="en-US" sz="2000">
                <a:solidFill>
                  <a:srgbClr val="FFFF00"/>
                </a:solidFill>
              </a:rPr>
              <a:t>Different bases help </a:t>
            </a:r>
            <a:r>
              <a:rPr lang="en-US" sz="2000"/>
              <a:t>in reasoning about digital data; digital data is stored in bits.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(revisited): Numbers</a:t>
            </a:r>
          </a:p>
        </p:txBody>
      </p:sp>
      <p:pic>
        <p:nvPicPr>
          <p:cNvPr id="9" name="Content Placeholder 8" descr="MC900023604.WMF.pd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89525" r="85853" b="-756"/>
          <a:stretch>
            <a:fillRect/>
          </a:stretch>
        </p:blipFill>
        <p:spPr>
          <a:xfrm>
            <a:off x="4800600" y="762000"/>
            <a:ext cx="4107656" cy="422020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869656" cy="5305864"/>
          </a:xfrm>
        </p:spPr>
        <p:txBody>
          <a:bodyPr/>
          <a:lstStyle/>
          <a:p>
            <a:r>
              <a:rPr lang="en-US" sz="2000"/>
              <a:t>A </a:t>
            </a:r>
            <a:r>
              <a:rPr lang="en-US" sz="2000">
                <a:solidFill>
                  <a:srgbClr val="FFFF00"/>
                </a:solidFill>
              </a:rPr>
              <a:t>combination of abstractions </a:t>
            </a:r>
            <a:r>
              <a:rPr lang="en-US" sz="2000"/>
              <a:t>is used to represent digital data. </a:t>
            </a:r>
          </a:p>
          <a:p>
            <a:r>
              <a:rPr lang="en-US" sz="2000"/>
              <a:t>At the lowest level </a:t>
            </a:r>
            <a:br>
              <a:rPr lang="en-US" sz="2000"/>
            </a:br>
            <a:r>
              <a:rPr lang="en-US" sz="2000">
                <a:solidFill>
                  <a:srgbClr val="FFFF00"/>
                </a:solidFill>
              </a:rPr>
              <a:t>all digital data are represented by bits.</a:t>
            </a:r>
          </a:p>
          <a:p>
            <a:pPr lvl="1"/>
            <a:r>
              <a:rPr lang="en-US" sz="1600">
                <a:solidFill>
                  <a:schemeClr val="accent6"/>
                </a:solidFill>
              </a:rPr>
              <a:t>Said another way, bits can represent anything!</a:t>
            </a:r>
          </a:p>
          <a:p>
            <a:r>
              <a:rPr lang="en-US" sz="2000">
                <a:solidFill>
                  <a:srgbClr val="FFFF00"/>
                </a:solidFill>
              </a:rPr>
              <a:t>Bits are grouped </a:t>
            </a:r>
            <a:r>
              <a:rPr lang="en-US" sz="2000"/>
              <a:t>to represent higher-level abstractions including numbers and characters. </a:t>
            </a:r>
          </a:p>
          <a:p>
            <a:pPr lvl="1"/>
            <a:r>
              <a:rPr lang="en-US" sz="1600"/>
              <a:t>Logical values? 0 </a:t>
            </a:r>
            <a:r>
              <a:rPr lang="en-US" sz="1600">
                <a:sym typeface="Wingdings"/>
              </a:rPr>
              <a:t> False, 1  True</a:t>
            </a:r>
          </a:p>
          <a:p>
            <a:pPr lvl="1"/>
            <a:r>
              <a:rPr lang="en-US" sz="1600">
                <a:sym typeface="Wingdings"/>
              </a:rPr>
              <a:t>Colors? 00  Red, 01  Green, 10  Blue</a:t>
            </a:r>
          </a:p>
          <a:p>
            <a:pPr lvl="1"/>
            <a:r>
              <a:rPr lang="en-US" sz="1600">
                <a:sym typeface="Wingdings"/>
              </a:rPr>
              <a:t>Characters? 00000  ‘a’, 00001  ‘b’, …</a:t>
            </a:r>
            <a:endParaRPr lang="en-US" sz="1600"/>
          </a:p>
          <a:p>
            <a:r>
              <a:rPr lang="en-US" sz="2000">
                <a:solidFill>
                  <a:srgbClr val="FFFF00"/>
                </a:solidFill>
              </a:rPr>
              <a:t>Higher-level abstractions </a:t>
            </a:r>
            <a:r>
              <a:rPr lang="en-US" sz="2000"/>
              <a:t>such as Internet protocol (IP) packets, images, and audio files are comprised of groups of bits that represent different parts of the abstractions. </a:t>
            </a:r>
          </a:p>
        </p:txBody>
      </p:sp>
      <p:pic>
        <p:nvPicPr>
          <p:cNvPr id="7" name="Content Placeholder 6" descr="MC900285370.WM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396" r="-396"/>
          <a:stretch>
            <a:fillRect/>
          </a:stretch>
        </p:blipFill>
        <p:spPr>
          <a:xfrm>
            <a:off x="5188400" y="1295400"/>
            <a:ext cx="3574600" cy="469626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(revisited): Digital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/>
              <a:t>A </a:t>
            </a:r>
            <a:r>
              <a:rPr lang="en-US" sz="1800">
                <a:solidFill>
                  <a:srgbClr val="FFFF00"/>
                </a:solidFill>
              </a:rPr>
              <a:t>finite representation </a:t>
            </a:r>
            <a:r>
              <a:rPr lang="en-US" sz="1800"/>
              <a:t>is used to model the infinite mathematical concept of a number. </a:t>
            </a:r>
          </a:p>
          <a:p>
            <a:r>
              <a:rPr lang="en-US" sz="1800"/>
              <a:t>In many programming languages the </a:t>
            </a:r>
            <a:r>
              <a:rPr lang="en-US" sz="1800">
                <a:solidFill>
                  <a:srgbClr val="FFFF00"/>
                </a:solidFill>
              </a:rPr>
              <a:t>fixed number of bits </a:t>
            </a:r>
            <a:r>
              <a:rPr lang="en-US" sz="1800"/>
              <a:t>used to represent </a:t>
            </a:r>
            <a:r>
              <a:rPr lang="en-US" sz="1800">
                <a:solidFill>
                  <a:schemeClr val="accent2"/>
                </a:solidFill>
              </a:rPr>
              <a:t>integers </a:t>
            </a:r>
            <a:r>
              <a:rPr lang="en-US" sz="1800">
                <a:solidFill>
                  <a:srgbClr val="FFFF00"/>
                </a:solidFill>
              </a:rPr>
              <a:t>limits the range </a:t>
            </a:r>
            <a:r>
              <a:rPr lang="en-US" sz="1800"/>
              <a:t>of integer values, and mathematical operations can result in </a:t>
            </a:r>
            <a:r>
              <a:rPr lang="en-US" sz="1800">
                <a:solidFill>
                  <a:srgbClr val="FFFF00"/>
                </a:solidFill>
              </a:rPr>
              <a:t>overflow </a:t>
            </a:r>
            <a:r>
              <a:rPr lang="en-US" sz="1800"/>
              <a:t>or other errors. </a:t>
            </a:r>
          </a:p>
          <a:p>
            <a:r>
              <a:rPr lang="en-US" sz="1800"/>
              <a:t>In many programming languages the fixed number of bits used to represent </a:t>
            </a:r>
            <a:r>
              <a:rPr lang="en-US" sz="1800">
                <a:solidFill>
                  <a:schemeClr val="accent2"/>
                </a:solidFill>
              </a:rPr>
              <a:t>real numbers </a:t>
            </a:r>
            <a:r>
              <a:rPr lang="en-US" sz="1800"/>
              <a:t>(represented as “floating-point numbers”) </a:t>
            </a:r>
            <a:r>
              <a:rPr lang="en-US" sz="1800">
                <a:solidFill>
                  <a:srgbClr val="FFFF00"/>
                </a:solidFill>
              </a:rPr>
              <a:t>limits their range</a:t>
            </a:r>
            <a:r>
              <a:rPr lang="en-US" sz="1800"/>
              <a:t>, and mathematical operations can result in </a:t>
            </a:r>
            <a:r>
              <a:rPr lang="en-US" sz="1800">
                <a:solidFill>
                  <a:srgbClr val="FFFF00"/>
                </a:solidFill>
              </a:rPr>
              <a:t>round-off </a:t>
            </a:r>
            <a:r>
              <a:rPr lang="en-US" sz="1800"/>
              <a:t>and other errors. </a:t>
            </a:r>
          </a:p>
          <a:p>
            <a:endParaRPr lang="en-US" sz="1800"/>
          </a:p>
        </p:txBody>
      </p:sp>
      <p:pic>
        <p:nvPicPr>
          <p:cNvPr id="7" name="Content Placeholder 6" descr="Screen Shot 2013-09-16 at 2.07.26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530" b="-172"/>
          <a:stretch>
            <a:fillRect/>
          </a:stretch>
        </p:blipFill>
        <p:spPr>
          <a:xfrm>
            <a:off x="4655344" y="1219200"/>
            <a:ext cx="4038600" cy="437227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Sequences to Represent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183856" cy="5305864"/>
          </a:xfrm>
        </p:spPr>
        <p:txBody>
          <a:bodyPr/>
          <a:lstStyle/>
          <a:p>
            <a:r>
              <a:rPr lang="en-US" sz="2000"/>
              <a:t>…</a:t>
            </a:r>
            <a:r>
              <a:rPr lang="en-US" sz="2000">
                <a:solidFill>
                  <a:srgbClr val="FFFF00"/>
                </a:solidFill>
              </a:rPr>
              <a:t>depends on how it is used </a:t>
            </a:r>
            <a:r>
              <a:rPr lang="en-US" sz="2000"/>
              <a:t>(e.g., as instruction, number, text, sound, or image). </a:t>
            </a:r>
          </a:p>
          <a:p>
            <a:r>
              <a:rPr lang="en-US" sz="2000"/>
              <a:t>The sequence of bits that represents…</a:t>
            </a:r>
          </a:p>
          <a:p>
            <a:pPr lvl="1"/>
            <a:r>
              <a:rPr lang="en-US" sz="1600"/>
              <a:t>…an instruction may also represent data processed by that instruction.</a:t>
            </a:r>
          </a:p>
          <a:p>
            <a:pPr lvl="1"/>
            <a:r>
              <a:rPr lang="en-US" sz="1600"/>
              <a:t>…a character/letter may also represent a number. </a:t>
            </a:r>
          </a:p>
          <a:p>
            <a:pPr lvl="1"/>
            <a:r>
              <a:rPr lang="en-US" sz="1600"/>
              <a:t>…a color in an image may also represent a sound in an audio file. </a:t>
            </a:r>
          </a:p>
          <a:p>
            <a:endParaRPr lang="en-US" sz="20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 of a Binary Sequence…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 l="29703" t="2970" r="29703" b="4950"/>
          <a:stretch>
            <a:fillRect/>
          </a:stretch>
        </p:blipFill>
        <p:spPr bwMode="auto">
          <a:xfrm>
            <a:off x="5486400" y="1371600"/>
            <a:ext cx="3124200" cy="47244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/>
              <a:t>Software is built using low- and high-level abstractions…</a:t>
            </a:r>
          </a:p>
          <a:p>
            <a:pPr lvl="1"/>
            <a:r>
              <a:rPr lang="en-US" sz="2000"/>
              <a:t>such as expressions, statements, data types, functions, and libraries.</a:t>
            </a:r>
          </a:p>
          <a:p>
            <a:pPr lvl="1"/>
            <a:r>
              <a:rPr lang="en-US" sz="2000"/>
              <a:t>that represent hardware, such as device drivers and game controllers.</a:t>
            </a:r>
          </a:p>
          <a:p>
            <a:r>
              <a:rPr lang="en-US" sz="2400"/>
              <a:t>Hardware is built using low- and high-level abstractions such as chips, memory, and storage.</a:t>
            </a:r>
          </a:p>
        </p:txBody>
      </p:sp>
      <p:pic>
        <p:nvPicPr>
          <p:cNvPr id="7" name="Content Placeholder 6" descr="MC900338176.WM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0210" b="-10210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SW and HW built on multiple abstractions!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/>
              <a:t>…physical layers of computing hardware, including gates, chips, and components.</a:t>
            </a:r>
          </a:p>
          <a:p>
            <a:r>
              <a:rPr lang="en-US" sz="2000"/>
              <a:t>A </a:t>
            </a:r>
            <a:r>
              <a:rPr lang="en-US" sz="2000">
                <a:solidFill>
                  <a:srgbClr val="FFFF00"/>
                </a:solidFill>
              </a:rPr>
              <a:t>logic gate is a hardware abstraction </a:t>
            </a:r>
            <a:r>
              <a:rPr lang="en-US" sz="2000"/>
              <a:t>that models a Boolean function.</a:t>
            </a:r>
          </a:p>
          <a:p>
            <a:r>
              <a:rPr lang="en-US" sz="2000"/>
              <a:t>A </a:t>
            </a:r>
            <a:r>
              <a:rPr lang="en-US" sz="2000">
                <a:solidFill>
                  <a:srgbClr val="FFFF00"/>
                </a:solidFill>
              </a:rPr>
              <a:t>chip is an abstraction </a:t>
            </a:r>
            <a:r>
              <a:rPr lang="en-US" sz="2000"/>
              <a:t>composed of low-level components and circuits that performs a specific function such as memory, CPU, encryption, and more.</a:t>
            </a:r>
          </a:p>
          <a:p>
            <a:r>
              <a:rPr lang="en-US" sz="2000"/>
              <a:t>A hardware component can be low level like a transistor or high level like a video card.</a:t>
            </a:r>
          </a:p>
        </p:txBody>
      </p:sp>
      <p:pic>
        <p:nvPicPr>
          <p:cNvPr id="7" name="Content Placeholder 6" descr="MC900356505.WM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7695" b="-7695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Binary Data is processed by…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743200"/>
            <a:ext cx="1612900" cy="26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400"/>
              </a:clrFrom>
              <a:clrTo>
                <a:srgbClr val="000400">
                  <a:alpha val="0"/>
                </a:srgbClr>
              </a:clrTo>
            </a:clrChange>
          </a:blip>
          <a:srcRect l="5119" t="22197" r="7116" b="22668"/>
          <a:stretch>
            <a:fillRect/>
          </a:stretch>
        </p:blipFill>
        <p:spPr bwMode="auto">
          <a:xfrm>
            <a:off x="3586759" y="3064077"/>
            <a:ext cx="914400" cy="45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/>
              <a:t>…are used in developing software.</a:t>
            </a:r>
          </a:p>
          <a:p>
            <a:r>
              <a:rPr lang="en-US" sz="1800">
                <a:solidFill>
                  <a:srgbClr val="FFFF00"/>
                </a:solidFill>
              </a:rPr>
              <a:t>Low-level programming languages</a:t>
            </a:r>
            <a:r>
              <a:rPr lang="en-US" sz="1800"/>
              <a:t>, such as assembly, are closer to the machine level and </a:t>
            </a:r>
            <a:r>
              <a:rPr lang="en-US" sz="1800">
                <a:solidFill>
                  <a:srgbClr val="FFFF00"/>
                </a:solidFill>
              </a:rPr>
              <a:t>provide fewer abstractions </a:t>
            </a:r>
            <a:r>
              <a:rPr lang="en-US" sz="1800"/>
              <a:t>for the programmer.</a:t>
            </a:r>
          </a:p>
          <a:p>
            <a:r>
              <a:rPr lang="en-US" sz="1800">
                <a:solidFill>
                  <a:srgbClr val="FFFF00"/>
                </a:solidFill>
              </a:rPr>
              <a:t>High-level programming languages </a:t>
            </a:r>
            <a:r>
              <a:rPr lang="en-US" sz="1800"/>
              <a:t>provide more abstractions for the programmer and </a:t>
            </a:r>
            <a:r>
              <a:rPr lang="en-US" sz="1800">
                <a:solidFill>
                  <a:srgbClr val="FFFF00"/>
                </a:solidFill>
              </a:rPr>
              <a:t>are easier for humans to use </a:t>
            </a:r>
            <a:r>
              <a:rPr lang="en-US" sz="1800"/>
              <a:t>for reading and writing code.</a:t>
            </a:r>
          </a:p>
          <a:p>
            <a:r>
              <a:rPr lang="en-US" sz="1800"/>
              <a:t>Code in a high-level programming language is typically automatically translated into code in a lower-level language to be executed on a computer; this is done by a </a:t>
            </a:r>
            <a:r>
              <a:rPr lang="en-US" sz="1800">
                <a:solidFill>
                  <a:srgbClr val="FFFF00"/>
                </a:solidFill>
              </a:rPr>
              <a:t>compiler </a:t>
            </a:r>
            <a:r>
              <a:rPr lang="en-US" sz="1800"/>
              <a:t>or an </a:t>
            </a:r>
            <a:r>
              <a:rPr lang="en-US" sz="1800">
                <a:solidFill>
                  <a:srgbClr val="FFFF00"/>
                </a:solidFill>
              </a:rPr>
              <a:t>interpreter</a:t>
            </a:r>
            <a:r>
              <a:rPr lang="en-US" sz="1800"/>
              <a:t>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7588" b="-17588"/>
          <a:stretch>
            <a:fillRect/>
          </a:stretch>
        </p:blipFill>
        <p:spPr>
          <a:xfrm>
            <a:off x="4655344" y="1704536"/>
            <a:ext cx="4038600" cy="530586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z="2800"/>
              <a:t>Programming languages, from low to high level…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5731211" y="5895535"/>
            <a:ext cx="189672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18 VAG Rounded Bold   07390"/>
                <a:ea typeface="ＭＳ Ｐゴシック" pitchFamily="-65" charset="-128"/>
                <a:cs typeface="ＭＳ Ｐゴシック" pitchFamily="-65" charset="-128"/>
              </a:rPr>
              <a:t>0 1 0 1 1 0</a:t>
            </a:r>
            <a:endParaRPr lang="en-US" sz="6000"/>
          </a:p>
        </p:txBody>
      </p:sp>
      <p:sp>
        <p:nvSpPr>
          <p:cNvPr id="9" name="Rectangle 8"/>
          <p:cNvSpPr/>
          <p:nvPr/>
        </p:nvSpPr>
        <p:spPr>
          <a:xfrm>
            <a:off x="5410200" y="5082159"/>
            <a:ext cx="259599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18 VAG Rounded Bold   07390"/>
                <a:ea typeface="ＭＳ Ｐゴシック" pitchFamily="-65" charset="-128"/>
                <a:cs typeface="ＭＳ Ｐゴシック" pitchFamily="-65" charset="-128"/>
              </a:rPr>
              <a:t>add $v0 $t1 3</a:t>
            </a:r>
            <a:endParaRPr lang="en-US" sz="6000"/>
          </a:p>
        </p:txBody>
      </p:sp>
      <p:sp>
        <p:nvSpPr>
          <p:cNvPr id="10" name="Rectangle 9"/>
          <p:cNvSpPr/>
          <p:nvPr/>
        </p:nvSpPr>
        <p:spPr>
          <a:xfrm>
            <a:off x="5807954" y="4295335"/>
            <a:ext cx="180049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18 VAG Rounded Bold   07390"/>
                <a:ea typeface="ＭＳ Ｐゴシック" pitchFamily="-65" charset="-128"/>
                <a:cs typeface="ＭＳ Ｐゴシック" pitchFamily="-65" charset="-128"/>
              </a:rPr>
              <a:t>solve(x,y)</a:t>
            </a:r>
            <a:endParaRPr lang="en-US" sz="6000"/>
          </a:p>
        </p:txBody>
      </p:sp>
      <p:pic>
        <p:nvPicPr>
          <p:cNvPr id="13" name="Picture 12" descr="intersection of 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144626"/>
            <a:ext cx="4076700" cy="12175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564856" cy="5305864"/>
          </a:xfrm>
        </p:spPr>
        <p:txBody>
          <a:bodyPr/>
          <a:lstStyle/>
          <a:p>
            <a:r>
              <a:rPr lang="en-US"/>
              <a:t>Applications and systems are designed, developed, and analyzed using levels of hardware, software, and conceptual </a:t>
            </a:r>
            <a:r>
              <a:rPr lang="en-US">
                <a:solidFill>
                  <a:srgbClr val="FFFF00"/>
                </a:solidFill>
              </a:rPr>
              <a:t>abstractions</a:t>
            </a:r>
            <a:r>
              <a:rPr lang="en-US"/>
              <a:t>.</a:t>
            </a:r>
          </a:p>
          <a:p>
            <a:pPr lvl="1"/>
            <a:r>
              <a:rPr lang="en-US" sz="2000"/>
              <a:t>E.g., </a:t>
            </a:r>
            <a:r>
              <a:rPr lang="en-US" sz="2000">
                <a:solidFill>
                  <a:srgbClr val="FFFF00"/>
                </a:solidFill>
              </a:rPr>
              <a:t>Mobile applications </a:t>
            </a:r>
            <a:r>
              <a:rPr lang="en-US" sz="2000"/>
              <a:t>and systems</a:t>
            </a:r>
          </a:p>
          <a:p>
            <a:pPr lvl="1"/>
            <a:r>
              <a:rPr lang="en-US" sz="2000"/>
              <a:t>E.g,. </a:t>
            </a:r>
            <a:r>
              <a:rPr lang="en-US" sz="2000">
                <a:solidFill>
                  <a:srgbClr val="FFFF00"/>
                </a:solidFill>
              </a:rPr>
              <a:t>Web services </a:t>
            </a:r>
            <a:r>
              <a:rPr lang="en-US" sz="2000"/>
              <a:t>(both an application and a system)</a:t>
            </a:r>
          </a:p>
        </p:txBody>
      </p:sp>
      <p:pic>
        <p:nvPicPr>
          <p:cNvPr id="10" name="Content Placeholder 9" descr="MP900442247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7092" r="-7092"/>
          <a:stretch>
            <a:fillRect/>
          </a:stretch>
        </p:blipFill>
        <p:spPr>
          <a:xfrm>
            <a:off x="5224800" y="1219200"/>
            <a:ext cx="3690600" cy="484866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Abstractions everywhere!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Creativity</a:t>
            </a:r>
          </a:p>
          <a:p>
            <a:pPr lvl="1"/>
            <a:r>
              <a:rPr lang="en-US" sz="2000" dirty="0"/>
              <a:t>You will create interesting and relevant artifacts with the tools and techniques of computer science.</a:t>
            </a:r>
          </a:p>
          <a:p>
            <a:r>
              <a:rPr lang="en-US" sz="2400" dirty="0"/>
              <a:t>Abstraction</a:t>
            </a:r>
          </a:p>
          <a:p>
            <a:pPr lvl="1"/>
            <a:r>
              <a:rPr lang="en-US" sz="2000" dirty="0"/>
              <a:t>This course will include examples of abstractions used in modeling the world, managing complexity, and communicating with people as well as with machines.</a:t>
            </a:r>
          </a:p>
          <a:p>
            <a:pPr lvl="1"/>
            <a:r>
              <a:rPr lang="en-US" sz="2000" dirty="0"/>
              <a:t>You will learn to work with multiple levels of abstraction while engaging with computational problems and systems.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pic>
        <p:nvPicPr>
          <p:cNvPr id="39" name="Picture 38" descr="Screen Shot 2013-09-16 at 12.43.2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219200"/>
            <a:ext cx="2870924" cy="15656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5" name="Content Placeholder 34" descr="Screen Shot 2013-09-16 at 12.38.26 A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217" b="97"/>
          <a:stretch>
            <a:fillRect/>
          </a:stretch>
        </p:blipFill>
        <p:spPr>
          <a:xfrm>
            <a:off x="5486400" y="4710023"/>
            <a:ext cx="2884470" cy="16145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8" name="Picture 37" descr="Screen Shot 2013-09-16 at 12.42.01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995920"/>
            <a:ext cx="1981200" cy="14998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5022056" cy="5305864"/>
          </a:xfrm>
        </p:spPr>
        <p:txBody>
          <a:bodyPr/>
          <a:lstStyle/>
          <a:p>
            <a:r>
              <a:rPr lang="en-US" sz="2300"/>
              <a:t>“Creativity and computing are </a:t>
            </a:r>
            <a:r>
              <a:rPr lang="en-US" sz="2300">
                <a:solidFill>
                  <a:srgbClr val="FFFF00"/>
                </a:solidFill>
              </a:rPr>
              <a:t>prominent forces in innovation</a:t>
            </a:r>
            <a:r>
              <a:rPr lang="en-US" sz="2300"/>
              <a:t>; the innovations enabled by computing have had and will continue to have </a:t>
            </a:r>
            <a:r>
              <a:rPr lang="en-US" sz="2300">
                <a:solidFill>
                  <a:srgbClr val="FFFF00"/>
                </a:solidFill>
              </a:rPr>
              <a:t>far-reaching impact</a:t>
            </a:r>
            <a:r>
              <a:rPr lang="en-US" sz="2300"/>
              <a:t>. </a:t>
            </a:r>
          </a:p>
          <a:p>
            <a:r>
              <a:rPr lang="en-US" sz="2300"/>
              <a:t>At the same time, </a:t>
            </a:r>
            <a:br>
              <a:rPr lang="en-US" sz="2300"/>
            </a:br>
            <a:r>
              <a:rPr lang="en-US" sz="2300">
                <a:solidFill>
                  <a:srgbClr val="FFFF00"/>
                </a:solidFill>
              </a:rPr>
              <a:t>computing facilitates exploration </a:t>
            </a:r>
            <a:r>
              <a:rPr lang="en-US" sz="2300"/>
              <a:t>and the creation of knowledge. </a:t>
            </a:r>
          </a:p>
          <a:p>
            <a:r>
              <a:rPr lang="en-US" sz="2300"/>
              <a:t>This course will emphasize these </a:t>
            </a:r>
            <a:r>
              <a:rPr lang="en-US" sz="2300">
                <a:solidFill>
                  <a:srgbClr val="FFFF00"/>
                </a:solidFill>
              </a:rPr>
              <a:t>creative aspects of computing</a:t>
            </a:r>
            <a:r>
              <a:rPr lang="en-US" sz="2300"/>
              <a:t>.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7523" r="-7523"/>
          <a:stretch>
            <a:fillRect/>
          </a:stretch>
        </p:blipFill>
        <p:spPr>
          <a:xfrm>
            <a:off x="5243512" y="1181437"/>
            <a:ext cx="3748088" cy="492419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is a Creative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3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412456" cy="5305864"/>
          </a:xfrm>
        </p:spPr>
        <p:txBody>
          <a:bodyPr/>
          <a:lstStyle/>
          <a:p>
            <a:r>
              <a:rPr lang="en-US" sz="2400"/>
              <a:t>…to translate intention into </a:t>
            </a:r>
            <a:r>
              <a:rPr lang="en-US" sz="2400">
                <a:solidFill>
                  <a:srgbClr val="FFFF00"/>
                </a:solidFill>
              </a:rPr>
              <a:t>computational artifacts</a:t>
            </a:r>
            <a:r>
              <a:rPr lang="en-US" sz="2400"/>
              <a:t>. </a:t>
            </a:r>
          </a:p>
          <a:p>
            <a:r>
              <a:rPr lang="en-US" sz="2400"/>
              <a:t>A computational artifact is created by human conception using software tools.</a:t>
            </a:r>
          </a:p>
          <a:p>
            <a:r>
              <a:rPr lang="en-US" sz="2400"/>
              <a:t>Examples of computational artifacts include </a:t>
            </a:r>
          </a:p>
          <a:p>
            <a:pPr lvl="1"/>
            <a:r>
              <a:rPr lang="en-US" sz="2000"/>
              <a:t>digital music, videos, images</a:t>
            </a:r>
          </a:p>
          <a:p>
            <a:pPr lvl="1"/>
            <a:r>
              <a:rPr lang="en-US" sz="2000"/>
              <a:t>documents</a:t>
            </a:r>
          </a:p>
          <a:p>
            <a:pPr lvl="1"/>
            <a:r>
              <a:rPr lang="en-US" sz="2000"/>
              <a:t>combinations of these. E.g.,</a:t>
            </a:r>
          </a:p>
          <a:p>
            <a:pPr lvl="2"/>
            <a:r>
              <a:rPr lang="en-US" sz="1800"/>
              <a:t>infographics</a:t>
            </a:r>
          </a:p>
          <a:p>
            <a:pPr lvl="2"/>
            <a:r>
              <a:rPr lang="en-US"/>
              <a:t>presentations</a:t>
            </a:r>
          </a:p>
          <a:p>
            <a:pPr lvl="2"/>
            <a:r>
              <a:rPr lang="en-US"/>
              <a:t>web pages. </a:t>
            </a:r>
          </a:p>
        </p:txBody>
      </p:sp>
      <p:pic>
        <p:nvPicPr>
          <p:cNvPr id="6" name="Content Placeholder 5" descr="vach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748" r="-748"/>
          <a:stretch>
            <a:fillRect/>
          </a:stretch>
        </p:blipFill>
        <p:spPr>
          <a:xfrm>
            <a:off x="4829344" y="1219200"/>
            <a:ext cx="3690600" cy="484866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enables people… 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/>
              <a:t>…to </a:t>
            </a:r>
            <a:r>
              <a:rPr lang="en-US" sz="2400">
                <a:solidFill>
                  <a:srgbClr val="FFFF00"/>
                </a:solidFill>
              </a:rPr>
              <a:t>create </a:t>
            </a:r>
            <a:r>
              <a:rPr lang="en-US" sz="2400"/>
              <a:t>digitally!</a:t>
            </a:r>
          </a:p>
          <a:p>
            <a:r>
              <a:rPr lang="en-US" sz="2400"/>
              <a:t>Creating… </a:t>
            </a:r>
          </a:p>
          <a:p>
            <a:pPr lvl="1"/>
            <a:r>
              <a:rPr lang="en-US" sz="2000"/>
              <a:t>knowledge</a:t>
            </a:r>
          </a:p>
          <a:p>
            <a:pPr lvl="1"/>
            <a:r>
              <a:rPr lang="en-US" sz="2000"/>
              <a:t>tools</a:t>
            </a:r>
          </a:p>
          <a:p>
            <a:pPr lvl="1"/>
            <a:r>
              <a:rPr lang="en-US" sz="2000"/>
              <a:t>expressions of ideas</a:t>
            </a:r>
          </a:p>
          <a:p>
            <a:pPr lvl="1"/>
            <a:r>
              <a:rPr lang="en-US" sz="2000"/>
              <a:t>solutions to problems. </a:t>
            </a:r>
          </a:p>
          <a:p>
            <a:r>
              <a:rPr lang="en-US" sz="2400"/>
              <a:t>Creating digitally…</a:t>
            </a:r>
          </a:p>
          <a:p>
            <a:pPr lvl="1"/>
            <a:r>
              <a:rPr lang="en-US" sz="2000"/>
              <a:t>requires understanding and using software tools.</a:t>
            </a:r>
          </a:p>
          <a:p>
            <a:pPr lvl="1"/>
            <a:r>
              <a:rPr lang="en-US" sz="2000"/>
              <a:t>can be done by…</a:t>
            </a:r>
          </a:p>
          <a:p>
            <a:pPr lvl="2"/>
            <a:r>
              <a:rPr lang="en-US" sz="1800"/>
              <a:t>combining and modifying existing artifacts</a:t>
            </a:r>
          </a:p>
          <a:p>
            <a:pPr lvl="2"/>
            <a:r>
              <a:rPr lang="en-US"/>
              <a:t>creating new artifacts.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1407" r="-21407"/>
          <a:stretch>
            <a:fillRect/>
          </a:stretch>
        </p:blipFill>
        <p:spPr>
          <a:xfrm>
            <a:off x="4891088" y="1300319"/>
            <a:ext cx="3567112" cy="468642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enables people…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1456" cy="5305864"/>
          </a:xfrm>
        </p:spPr>
        <p:txBody>
          <a:bodyPr/>
          <a:lstStyle/>
          <a:p>
            <a:r>
              <a:rPr lang="en-US"/>
              <a:t>…of creating computational artifacts. </a:t>
            </a:r>
          </a:p>
          <a:p>
            <a:r>
              <a:rPr lang="en-US"/>
              <a:t>Collaboration facilitates </a:t>
            </a:r>
            <a:r>
              <a:rPr lang="en-US">
                <a:solidFill>
                  <a:srgbClr val="FFFF00"/>
                </a:solidFill>
              </a:rPr>
              <a:t>multiple perspectives </a:t>
            </a:r>
            <a:r>
              <a:rPr lang="en-US"/>
              <a:t>in developing computational artifacts.</a:t>
            </a:r>
          </a:p>
          <a:p>
            <a:r>
              <a:rPr lang="en-US"/>
              <a:t>A computational artifact can reflect collaborative intent. </a:t>
            </a:r>
          </a:p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7523" r="-7523"/>
          <a:stretch>
            <a:fillRect/>
          </a:stretch>
        </p:blipFill>
        <p:spPr>
          <a:xfrm>
            <a:off x="4800600" y="1190821"/>
            <a:ext cx="3733800" cy="490542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Collaboration </a:t>
            </a:r>
            <a:r>
              <a:rPr lang="en-US"/>
              <a:t>is an essential part… 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3955256" cy="5305864"/>
          </a:xfrm>
        </p:spPr>
        <p:txBody>
          <a:bodyPr/>
          <a:lstStyle/>
          <a:p>
            <a:r>
              <a:rPr lang="en-US" sz="2000"/>
              <a:t>…for correctness, functionality, and suitability. </a:t>
            </a:r>
          </a:p>
          <a:p>
            <a:r>
              <a:rPr lang="en-US" sz="2000"/>
              <a:t>A computational artifact may have weaknesses, mistakes, or errors depending on the type of artifact.</a:t>
            </a:r>
          </a:p>
          <a:p>
            <a:pPr lvl="1"/>
            <a:r>
              <a:rPr lang="en-US" sz="1600"/>
              <a:t>For example, music created by a program may not have an error but may simply be hard to listen to. </a:t>
            </a:r>
          </a:p>
          <a:p>
            <a:r>
              <a:rPr lang="en-US" sz="2000"/>
              <a:t>The </a:t>
            </a:r>
            <a:r>
              <a:rPr lang="en-US" sz="2000">
                <a:solidFill>
                  <a:srgbClr val="FFFF00"/>
                </a:solidFill>
              </a:rPr>
              <a:t>functionality </a:t>
            </a:r>
            <a:r>
              <a:rPr lang="en-US" sz="2000"/>
              <a:t>and </a:t>
            </a:r>
            <a:br>
              <a:rPr lang="en-US" sz="2000"/>
            </a:br>
            <a:r>
              <a:rPr lang="en-US" sz="2000">
                <a:solidFill>
                  <a:srgbClr val="FFFF00"/>
                </a:solidFill>
              </a:rPr>
              <a:t>suitability </a:t>
            </a:r>
            <a:r>
              <a:rPr lang="en-US" sz="2000"/>
              <a:t>(or </a:t>
            </a:r>
            <a:r>
              <a:rPr lang="en-US" sz="2000">
                <a:solidFill>
                  <a:srgbClr val="FFFF00"/>
                </a:solidFill>
              </a:rPr>
              <a:t>appropriateness</a:t>
            </a:r>
            <a:r>
              <a:rPr lang="en-US" sz="2000"/>
              <a:t>)</a:t>
            </a:r>
            <a:r>
              <a:rPr lang="en-US" sz="2000">
                <a:solidFill>
                  <a:srgbClr val="FFFF00"/>
                </a:solidFill>
              </a:rPr>
              <a:t> </a:t>
            </a:r>
            <a:r>
              <a:rPr lang="en-US" sz="2000"/>
              <a:t>of a computational artifact may be related to </a:t>
            </a:r>
            <a:br>
              <a:rPr lang="en-US" sz="2000"/>
            </a:br>
            <a:r>
              <a:rPr lang="en-US" sz="2000">
                <a:solidFill>
                  <a:srgbClr val="FFFF00"/>
                </a:solidFill>
              </a:rPr>
              <a:t>how it is used </a:t>
            </a:r>
            <a:r>
              <a:rPr lang="en-US" sz="2000"/>
              <a:t>or </a:t>
            </a:r>
            <a:r>
              <a:rPr lang="en-US" sz="2000">
                <a:solidFill>
                  <a:srgbClr val="FFFF00"/>
                </a:solidFill>
              </a:rPr>
              <a:t>perceived</a:t>
            </a:r>
            <a:r>
              <a:rPr lang="en-US" sz="200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We can </a:t>
            </a:r>
            <a:r>
              <a:rPr lang="en-US" sz="3600">
                <a:solidFill>
                  <a:srgbClr val="FFFF00"/>
                </a:solidFill>
              </a:rPr>
              <a:t>analyze </a:t>
            </a:r>
            <a:r>
              <a:rPr lang="en-US" sz="3600"/>
              <a:t>computational artifacts…</a:t>
            </a:r>
          </a:p>
        </p:txBody>
      </p:sp>
      <p:pic>
        <p:nvPicPr>
          <p:cNvPr id="10" name="Picture 9" descr="MC900078774.WMF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133600"/>
            <a:ext cx="3841376" cy="362796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81600" y="5791200"/>
            <a:ext cx="1905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010400" y="5791200"/>
            <a:ext cx="1524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5" name="Picture 14" descr="MC900252111.WMF.pdf"/>
          <p:cNvPicPr>
            <a:picLocks noChangeAspect="1"/>
          </p:cNvPicPr>
          <p:nvPr/>
        </p:nvPicPr>
        <p:blipFill>
          <a:blip r:embed="rId3"/>
          <a:srcRect t="87778" r="77320"/>
          <a:stretch>
            <a:fillRect/>
          </a:stretch>
        </p:blipFill>
        <p:spPr>
          <a:xfrm rot="7123814">
            <a:off x="7382069" y="4411758"/>
            <a:ext cx="1449947" cy="10112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183856" cy="5305864"/>
          </a:xfrm>
        </p:spPr>
        <p:txBody>
          <a:bodyPr/>
          <a:lstStyle/>
          <a:p>
            <a:r>
              <a:rPr lang="en-US" sz="2200"/>
              <a:t>…of human expression and experience. </a:t>
            </a:r>
          </a:p>
          <a:p>
            <a:r>
              <a:rPr lang="en-US" sz="2200">
                <a:solidFill>
                  <a:srgbClr val="FFFF00"/>
                </a:solidFill>
              </a:rPr>
              <a:t>Computer music </a:t>
            </a:r>
            <a:r>
              <a:rPr lang="en-US" sz="2200"/>
              <a:t>can be created by synthesizing sounds, by sampling existing music, or by recording and manipulating sounds.</a:t>
            </a:r>
          </a:p>
          <a:p>
            <a:r>
              <a:rPr lang="en-US" sz="2200">
                <a:solidFill>
                  <a:srgbClr val="FFFF00"/>
                </a:solidFill>
              </a:rPr>
              <a:t>Creating digital effects</a:t>
            </a:r>
            <a:r>
              <a:rPr lang="en-US" sz="2200"/>
              <a:t>, images, and animations has impacted and </a:t>
            </a:r>
            <a:r>
              <a:rPr lang="en-US" sz="2200">
                <a:solidFill>
                  <a:srgbClr val="FFFF00"/>
                </a:solidFill>
              </a:rPr>
              <a:t>transformed the movie industry</a:t>
            </a:r>
            <a:r>
              <a:rPr lang="en-US" sz="2200"/>
              <a:t>. </a:t>
            </a:r>
          </a:p>
          <a:p>
            <a:r>
              <a:rPr lang="en-US" sz="2200"/>
              <a:t>Computing enables creative </a:t>
            </a:r>
            <a:r>
              <a:rPr lang="en-US" sz="2200">
                <a:solidFill>
                  <a:srgbClr val="FFFF00"/>
                </a:solidFill>
              </a:rPr>
              <a:t>exploration of real and synthetic phenomena</a:t>
            </a:r>
            <a:r>
              <a:rPr lang="en-US" sz="2200"/>
              <a:t>. </a:t>
            </a:r>
          </a:p>
          <a:p>
            <a:endParaRPr lang="en-US" sz="2200"/>
          </a:p>
        </p:txBody>
      </p:sp>
      <p:pic>
        <p:nvPicPr>
          <p:cNvPr id="7" name="Content Placeholder 6" descr="grandrue_est_bleu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748" r="-748"/>
          <a:stretch>
            <a:fillRect/>
          </a:stretch>
        </p:blipFill>
        <p:spPr>
          <a:xfrm>
            <a:off x="4829344" y="1219200"/>
            <a:ext cx="3690600" cy="484866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62000"/>
          </a:xfrm>
        </p:spPr>
        <p:txBody>
          <a:bodyPr/>
          <a:lstStyle/>
          <a:p>
            <a:r>
              <a:rPr lang="en-US"/>
              <a:t>Computing extends traditional forms…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/>
              <a:t>…for </a:t>
            </a:r>
            <a:r>
              <a:rPr lang="en-US" sz="1800">
                <a:solidFill>
                  <a:srgbClr val="FFFF00"/>
                </a:solidFill>
              </a:rPr>
              <a:t>creative expression </a:t>
            </a:r>
            <a:r>
              <a:rPr lang="en-US" sz="1800"/>
              <a:t>or to satisfy </a:t>
            </a:r>
            <a:r>
              <a:rPr lang="en-US" sz="1800">
                <a:solidFill>
                  <a:srgbClr val="FFFF00"/>
                </a:solidFill>
              </a:rPr>
              <a:t>personal curiosity</a:t>
            </a:r>
            <a:r>
              <a:rPr lang="en-US" sz="1800"/>
              <a:t>. </a:t>
            </a:r>
          </a:p>
          <a:p>
            <a:r>
              <a:rPr lang="en-US" sz="1800"/>
              <a:t>A program developed for creative expression or to satisfy personal curiosity may have </a:t>
            </a:r>
            <a:r>
              <a:rPr lang="en-US" sz="1800">
                <a:solidFill>
                  <a:srgbClr val="FFFF00"/>
                </a:solidFill>
              </a:rPr>
              <a:t>visual, audible, or tactile results</a:t>
            </a:r>
            <a:r>
              <a:rPr lang="en-US" sz="1800"/>
              <a:t>; or the program may affect a computer or system without such results.</a:t>
            </a:r>
          </a:p>
          <a:p>
            <a:r>
              <a:rPr lang="en-US" sz="1800"/>
              <a:t>Programs developed for creative expression or to satisfy personal curiosity may be developed with </a:t>
            </a:r>
            <a:r>
              <a:rPr lang="en-US" sz="1800">
                <a:solidFill>
                  <a:srgbClr val="FFFF00"/>
                </a:solidFill>
              </a:rPr>
              <a:t>different standards </a:t>
            </a:r>
            <a:r>
              <a:rPr lang="en-US" sz="1800"/>
              <a:t>or methods than programs developed for widespread distribution. </a:t>
            </a:r>
          </a:p>
          <a:p>
            <a:r>
              <a:rPr lang="en-US" sz="1800"/>
              <a:t>A program or the results of running a program may be</a:t>
            </a:r>
            <a:br>
              <a:rPr lang="en-US" sz="1800"/>
            </a:br>
            <a:r>
              <a:rPr lang="en-US" sz="1800">
                <a:solidFill>
                  <a:srgbClr val="FFFF00"/>
                </a:solidFill>
              </a:rPr>
              <a:t>shared with others</a:t>
            </a:r>
            <a:r>
              <a:rPr lang="en-US" sz="1800"/>
              <a:t>. </a:t>
            </a:r>
          </a:p>
        </p:txBody>
      </p:sp>
      <p:pic>
        <p:nvPicPr>
          <p:cNvPr id="7" name="Content Placeholder 6" descr="Screen Shot 2013-09-16 at 1.11.18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6029" r="-16029"/>
          <a:stretch>
            <a:fillRect/>
          </a:stretch>
        </p:blipFill>
        <p:spPr>
          <a:xfrm>
            <a:off x="4655344" y="1237411"/>
            <a:ext cx="3850739" cy="505905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Programs can be developed…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260056" cy="5305864"/>
          </a:xfrm>
        </p:spPr>
        <p:txBody>
          <a:bodyPr/>
          <a:lstStyle/>
          <a:p>
            <a:r>
              <a:rPr lang="en-US" sz="2400"/>
              <a:t>...to </a:t>
            </a:r>
            <a:r>
              <a:rPr lang="en-US" sz="2400">
                <a:solidFill>
                  <a:srgbClr val="FFFF00"/>
                </a:solidFill>
              </a:rPr>
              <a:t>solve </a:t>
            </a:r>
            <a:r>
              <a:rPr lang="en-US" sz="2400"/>
              <a:t>problems, </a:t>
            </a:r>
            <a:br>
              <a:rPr lang="en-US" sz="2400"/>
            </a:br>
            <a:r>
              <a:rPr lang="en-US" sz="2400">
                <a:solidFill>
                  <a:srgbClr val="FFFF00"/>
                </a:solidFill>
              </a:rPr>
              <a:t>create </a:t>
            </a:r>
            <a:r>
              <a:rPr lang="en-US" sz="2400"/>
              <a:t>new knowledge, or </a:t>
            </a:r>
            <a:r>
              <a:rPr lang="en-US" sz="2400">
                <a:solidFill>
                  <a:srgbClr val="FFFF00"/>
                </a:solidFill>
              </a:rPr>
              <a:t>help </a:t>
            </a:r>
            <a:r>
              <a:rPr lang="en-US" sz="2400"/>
              <a:t>people, organizations, or society. </a:t>
            </a:r>
          </a:p>
          <a:p>
            <a:pPr lvl="1"/>
            <a:r>
              <a:rPr lang="en-US" sz="1800"/>
              <a:t>however, the goals may be realized independently of the original purpose of the program. </a:t>
            </a:r>
          </a:p>
          <a:p>
            <a:r>
              <a:rPr lang="en-US" sz="2400">
                <a:solidFill>
                  <a:srgbClr val="FFFF00"/>
                </a:solidFill>
              </a:rPr>
              <a:t>Computer programs </a:t>
            </a:r>
            <a:r>
              <a:rPr lang="en-US" sz="2400"/>
              <a:t>and the results of running the programs have </a:t>
            </a:r>
            <a:r>
              <a:rPr lang="en-US" sz="2400">
                <a:solidFill>
                  <a:srgbClr val="FFFF00"/>
                </a:solidFill>
              </a:rPr>
              <a:t>widespread impact </a:t>
            </a:r>
            <a:r>
              <a:rPr lang="en-US" sz="2400"/>
              <a:t>on individuals, organizations, and society. </a:t>
            </a:r>
          </a:p>
        </p:txBody>
      </p:sp>
      <p:pic>
        <p:nvPicPr>
          <p:cNvPr id="7" name="Content Placeholder 6" descr="Screen Shot 2013-09-16 at 1.24.44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334" b="519"/>
          <a:stretch>
            <a:fillRect/>
          </a:stretch>
        </p:blipFill>
        <p:spPr>
          <a:xfrm>
            <a:off x="5486400" y="3293399"/>
            <a:ext cx="2362200" cy="116818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Programs can be developed…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 l="12949" t="7052" r="14880" b="9783"/>
          <a:stretch>
            <a:fillRect/>
          </a:stretch>
        </p:blipFill>
        <p:spPr bwMode="auto">
          <a:xfrm>
            <a:off x="5297251" y="1402333"/>
            <a:ext cx="2768031" cy="17638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690187"/>
            <a:ext cx="2005013" cy="125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49177</TotalTime>
  <Pages>47</Pages>
  <Words>1035</Words>
  <Application>Microsoft Macintosh PowerPoint</Application>
  <PresentationFormat>Letter Paper (8.5x11 in)</PresentationFormat>
  <Paragraphs>116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Metro</vt:lpstr>
      <vt:lpstr>Apple  Watch!</vt:lpstr>
      <vt:lpstr>Computing is a Creative Activity</vt:lpstr>
      <vt:lpstr>Computing enables people…  </vt:lpstr>
      <vt:lpstr>Computing enables people…</vt:lpstr>
      <vt:lpstr>Collaboration is an essential part…  </vt:lpstr>
      <vt:lpstr>We can analyze computational artifacts…</vt:lpstr>
      <vt:lpstr>Computing extends traditional forms…</vt:lpstr>
      <vt:lpstr>Programs can be developed…</vt:lpstr>
      <vt:lpstr>Programs can be developed…</vt:lpstr>
      <vt:lpstr>Numbers: Positional Notation</vt:lpstr>
      <vt:lpstr>Abstraction (revisited): Numbers</vt:lpstr>
      <vt:lpstr>Abstraction (revisited): Digital Data</vt:lpstr>
      <vt:lpstr>Binary Sequences to Represent Data</vt:lpstr>
      <vt:lpstr>Interpretation of a Binary Sequence…</vt:lpstr>
      <vt:lpstr>SW and HW built on multiple abstractions!</vt:lpstr>
      <vt:lpstr>Binary Data is processed by…</vt:lpstr>
      <vt:lpstr>Programming languages, from low to high level…</vt:lpstr>
      <vt:lpstr>Abstractions everywhere!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Gerald Friedland</cp:lastModifiedBy>
  <cp:revision>2800</cp:revision>
  <cp:lastPrinted>2014-01-24T21:33:05Z</cp:lastPrinted>
  <dcterms:created xsi:type="dcterms:W3CDTF">2014-01-24T21:32:08Z</dcterms:created>
  <dcterms:modified xsi:type="dcterms:W3CDTF">2014-09-09T18:53:38Z</dcterms:modified>
</cp:coreProperties>
</file>