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handoutMasterIdLst>
    <p:handoutMasterId r:id="rId18"/>
  </p:handoutMasterIdLst>
  <p:sldIdLst>
    <p:sldId id="1047" r:id="rId2"/>
    <p:sldId id="1076" r:id="rId3"/>
    <p:sldId id="1077" r:id="rId4"/>
    <p:sldId id="1079" r:id="rId5"/>
    <p:sldId id="1080" r:id="rId6"/>
    <p:sldId id="1094" r:id="rId7"/>
    <p:sldId id="1089" r:id="rId8"/>
    <p:sldId id="1090" r:id="rId9"/>
    <p:sldId id="1086" r:id="rId10"/>
    <p:sldId id="1091" r:id="rId11"/>
    <p:sldId id="1092" r:id="rId12"/>
    <p:sldId id="1093" r:id="rId13"/>
    <p:sldId id="1081" r:id="rId14"/>
    <p:sldId id="1083" r:id="rId15"/>
    <p:sldId id="1087" r:id="rId16"/>
  </p:sldIdLst>
  <p:sldSz cx="9144000" cy="6858000" type="letter"/>
  <p:notesSz cx="7023100" cy="9309100"/>
  <p:defaultTextStyle>
    <a:defPPr>
      <a:defRPr lang="en-US"/>
    </a:defPPr>
    <a:lvl1pPr algn="l" rtl="0" eaLnBrk="0" fontAlgn="base" hangingPunct="0">
      <a:spcBef>
        <a:spcPct val="0"/>
      </a:spcBef>
      <a:spcAft>
        <a:spcPct val="0"/>
      </a:spcAft>
      <a:defRPr sz="25600" kern="1200">
        <a:solidFill>
          <a:schemeClr val="accent1"/>
        </a:solidFill>
        <a:latin typeface="Helvetica" pitchFamily="-65" charset="0"/>
        <a:ea typeface="+mn-ea"/>
        <a:cs typeface="+mn-cs"/>
      </a:defRPr>
    </a:lvl1pPr>
    <a:lvl2pPr marL="457200" algn="l" rtl="0" eaLnBrk="0" fontAlgn="base" hangingPunct="0">
      <a:spcBef>
        <a:spcPct val="0"/>
      </a:spcBef>
      <a:spcAft>
        <a:spcPct val="0"/>
      </a:spcAft>
      <a:defRPr sz="25600" kern="1200">
        <a:solidFill>
          <a:schemeClr val="accent1"/>
        </a:solidFill>
        <a:latin typeface="Helvetica" pitchFamily="-65" charset="0"/>
        <a:ea typeface="+mn-ea"/>
        <a:cs typeface="+mn-cs"/>
      </a:defRPr>
    </a:lvl2pPr>
    <a:lvl3pPr marL="914400" algn="l" rtl="0" eaLnBrk="0" fontAlgn="base" hangingPunct="0">
      <a:spcBef>
        <a:spcPct val="0"/>
      </a:spcBef>
      <a:spcAft>
        <a:spcPct val="0"/>
      </a:spcAft>
      <a:defRPr sz="25600" kern="1200">
        <a:solidFill>
          <a:schemeClr val="accent1"/>
        </a:solidFill>
        <a:latin typeface="Helvetica" pitchFamily="-65" charset="0"/>
        <a:ea typeface="+mn-ea"/>
        <a:cs typeface="+mn-cs"/>
      </a:defRPr>
    </a:lvl3pPr>
    <a:lvl4pPr marL="1371600" algn="l" rtl="0" eaLnBrk="0" fontAlgn="base" hangingPunct="0">
      <a:spcBef>
        <a:spcPct val="0"/>
      </a:spcBef>
      <a:spcAft>
        <a:spcPct val="0"/>
      </a:spcAft>
      <a:defRPr sz="25600" kern="1200">
        <a:solidFill>
          <a:schemeClr val="accent1"/>
        </a:solidFill>
        <a:latin typeface="Helvetica" pitchFamily="-65" charset="0"/>
        <a:ea typeface="+mn-ea"/>
        <a:cs typeface="+mn-cs"/>
      </a:defRPr>
    </a:lvl4pPr>
    <a:lvl5pPr marL="1828800" algn="l" rtl="0" eaLnBrk="0" fontAlgn="base" hangingPunct="0">
      <a:spcBef>
        <a:spcPct val="0"/>
      </a:spcBef>
      <a:spcAft>
        <a:spcPct val="0"/>
      </a:spcAft>
      <a:defRPr sz="25600" kern="1200">
        <a:solidFill>
          <a:schemeClr val="accent1"/>
        </a:solidFill>
        <a:latin typeface="Helvetica" pitchFamily="-65" charset="0"/>
        <a:ea typeface="+mn-ea"/>
        <a:cs typeface="+mn-cs"/>
      </a:defRPr>
    </a:lvl5pPr>
    <a:lvl6pPr marL="2286000" algn="l" defTabSz="457200" rtl="0" eaLnBrk="1" latinLnBrk="0" hangingPunct="1">
      <a:defRPr sz="25600" kern="1200">
        <a:solidFill>
          <a:schemeClr val="accent1"/>
        </a:solidFill>
        <a:latin typeface="Helvetica" pitchFamily="-65" charset="0"/>
        <a:ea typeface="+mn-ea"/>
        <a:cs typeface="+mn-cs"/>
      </a:defRPr>
    </a:lvl6pPr>
    <a:lvl7pPr marL="2743200" algn="l" defTabSz="457200" rtl="0" eaLnBrk="1" latinLnBrk="0" hangingPunct="1">
      <a:defRPr sz="25600" kern="1200">
        <a:solidFill>
          <a:schemeClr val="accent1"/>
        </a:solidFill>
        <a:latin typeface="Helvetica" pitchFamily="-65" charset="0"/>
        <a:ea typeface="+mn-ea"/>
        <a:cs typeface="+mn-cs"/>
      </a:defRPr>
    </a:lvl7pPr>
    <a:lvl8pPr marL="3200400" algn="l" defTabSz="457200" rtl="0" eaLnBrk="1" latinLnBrk="0" hangingPunct="1">
      <a:defRPr sz="25600" kern="1200">
        <a:solidFill>
          <a:schemeClr val="accent1"/>
        </a:solidFill>
        <a:latin typeface="Helvetica" pitchFamily="-65" charset="0"/>
        <a:ea typeface="+mn-ea"/>
        <a:cs typeface="+mn-cs"/>
      </a:defRPr>
    </a:lvl8pPr>
    <a:lvl9pPr marL="3657600" algn="l" defTabSz="457200" rtl="0" eaLnBrk="1" latinLnBrk="0" hangingPunct="1">
      <a:defRPr sz="25600" kern="1200">
        <a:solidFill>
          <a:schemeClr val="accent1"/>
        </a:solidFill>
        <a:latin typeface="Helvetica" pitchFamily="-65"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8">
          <p15:clr>
            <a:srgbClr val="A4A3A4"/>
          </p15:clr>
        </p15:guide>
      </p15:sldGuideLst>
    </p:ext>
    <p:ext uri="{2D200454-40CA-4A62-9FC3-DE9A4176ACB9}">
      <p15:notesGuideLst xmlns:p15="http://schemas.microsoft.com/office/powerpoint/2012/main">
        <p15:guide id="1" orient="horz" pos="2931">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0306"/>
    <a:srgbClr val="32415C"/>
    <a:srgbClr val="FB0A10"/>
    <a:srgbClr val="94F0E4"/>
    <a:srgbClr val="5771A0"/>
    <a:srgbClr val="800080"/>
    <a:srgbClr val="66FF33"/>
    <a:srgbClr val="FF0000"/>
    <a:srgbClr val="3333CC"/>
    <a:srgbClr val="FF8D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0" autoAdjust="0"/>
    <p:restoredTop sz="72280" autoAdjust="0"/>
  </p:normalViewPr>
  <p:slideViewPr>
    <p:cSldViewPr>
      <p:cViewPr varScale="1">
        <p:scale>
          <a:sx n="79" d="100"/>
          <a:sy n="79" d="100"/>
        </p:scale>
        <p:origin x="930" y="54"/>
      </p:cViewPr>
      <p:guideLst>
        <p:guide orient="horz" pos="2160"/>
        <p:guide pos="2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58" d="100"/>
          <a:sy n="58" d="100"/>
        </p:scale>
        <p:origin x="-1782" y="-90"/>
      </p:cViewPr>
      <p:guideLst>
        <p:guide orient="horz" pos="2931"/>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9444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idx="2"/>
          </p:nvPr>
        </p:nvSpPr>
        <p:spPr bwMode="auto">
          <a:xfrm>
            <a:off x="1204913" y="596900"/>
            <a:ext cx="4637087" cy="3478213"/>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28638" y="4424363"/>
            <a:ext cx="6049962" cy="4186237"/>
          </a:xfrm>
          <a:prstGeom prst="rect">
            <a:avLst/>
          </a:prstGeom>
          <a:noFill/>
          <a:ln w="12700">
            <a:noFill/>
            <a:miter lim="800000"/>
            <a:headEnd/>
            <a:tailEnd/>
          </a:ln>
          <a:effectLst/>
        </p:spPr>
        <p:txBody>
          <a:bodyPr vert="horz" wrap="square" lIns="92282" tIns="45329" rIns="92282" bIns="45329" numCol="1" anchor="t" anchorCtr="0" compatLnSpc="1">
            <a:prstTxWarp prst="textNoShape">
              <a:avLst/>
            </a:prstTxWarp>
          </a:bodyPr>
          <a:lstStyle/>
          <a:p>
            <a:pPr lvl="0"/>
            <a:r>
              <a:rPr lang="en-US" noProof="0"/>
              <a:t>We want this to be in font 11 and justify.</a:t>
            </a:r>
          </a:p>
        </p:txBody>
      </p:sp>
    </p:spTree>
    <p:extLst>
      <p:ext uri="{BB962C8B-B14F-4D97-AF65-F5344CB8AC3E}">
        <p14:creationId xmlns:p14="http://schemas.microsoft.com/office/powerpoint/2010/main" val="2981791305"/>
      </p:ext>
    </p:extLst>
  </p:cSld>
  <p:clrMap bg1="lt1" tx1="dk1" bg2="lt2" tx2="dk2" accent1="accent1" accent2="accent2" accent3="accent3" accent4="accent4" accent5="accent5" accent6="accent6" hlink="hlink" folHlink="folHlink"/>
  <p:hf hdr="0" ftr="0" dt="0"/>
  <p:notesStyle>
    <a:lvl1pPr algn="just" rtl="0" eaLnBrk="0" fontAlgn="base" hangingPunct="0">
      <a:lnSpc>
        <a:spcPct val="90000"/>
      </a:lnSpc>
      <a:spcBef>
        <a:spcPct val="40000"/>
      </a:spcBef>
      <a:spcAft>
        <a:spcPct val="0"/>
      </a:spcAft>
      <a:defRPr sz="1100" kern="1200">
        <a:solidFill>
          <a:schemeClr val="tx1"/>
        </a:solidFill>
        <a:latin typeface="Arial" pitchFamily="-65" charset="0"/>
        <a:ea typeface="ＭＳ Ｐゴシック" charset="-128"/>
        <a:cs typeface="ＭＳ Ｐゴシック" charset="-128"/>
      </a:defRPr>
    </a:lvl1pPr>
    <a:lvl2pPr marL="37931725" indent="-37474525"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sz="3000" dirty="0" smtClean="0"/>
              <a:t>Alan Winfield</a:t>
            </a:r>
            <a:r>
              <a:rPr lang="en-US" sz="3000" baseline="0" dirty="0" smtClean="0"/>
              <a:t> of Bristol Robotics Laboratory built an experiment where a robot had to save another robot (a proxy for a human) from falling into a hole.</a:t>
            </a:r>
          </a:p>
          <a:p>
            <a:pPr marL="457200" indent="-457200">
              <a:buFontTx/>
              <a:buChar char="-"/>
            </a:pPr>
            <a:r>
              <a:rPr lang="en-US" sz="3000" baseline="0" dirty="0" smtClean="0"/>
              <a:t>Became more interesting when there were two robots to save: robot sometimes saved one, sometimes even saved both; 14 out of 33 times though, it had decision paralysis.</a:t>
            </a:r>
          </a:p>
          <a:p>
            <a:pPr marL="457200" indent="-457200">
              <a:buFontTx/>
              <a:buChar char="-"/>
            </a:pPr>
            <a:r>
              <a:rPr lang="en-US" sz="3000" baseline="0" dirty="0" smtClean="0"/>
              <a:t>Robot is an ‘ethical zombie’: follows instructions but does not know why (or the ethics behind it).</a:t>
            </a:r>
          </a:p>
          <a:p>
            <a:pPr marL="457200" indent="-457200">
              <a:buFontTx/>
              <a:buChar char="-"/>
            </a:pPr>
            <a:r>
              <a:rPr lang="en-US" sz="3000" baseline="0" dirty="0" smtClean="0"/>
              <a:t>Imbuing a robot with ethics is a hard problem: important especially with the advent of self-driving cars.</a:t>
            </a:r>
          </a:p>
          <a:p>
            <a:pPr marL="457200" indent="-457200">
              <a:buFontTx/>
              <a:buChar char="-"/>
            </a:pPr>
            <a:r>
              <a:rPr lang="en-US" sz="3000" baseline="0" dirty="0" smtClean="0"/>
              <a:t>Algorithms for military combat robots could be a good starting point – there, robots have an ‘ethical governor’ (a set of algorithms) that helps them make smart decisions in the battlefield. Drones with this programming have been shown to not shoot (or to reduce casualties) in areas protected from combat (like schools and hospitals).</a:t>
            </a:r>
          </a:p>
          <a:p>
            <a:pPr marL="457200" indent="-457200">
              <a:buFontTx/>
              <a:buChar char="-"/>
            </a:pPr>
            <a:r>
              <a:rPr lang="en-US" sz="3000" baseline="0" dirty="0" smtClean="0"/>
              <a:t>Bottom line: We need to know what assumptions we are making when designing the algorithms – the military robots are one field of application where the rules are ‘known’ so it is relatively straightforward to make ‘ethical algorithms’ for them. The interesting part is in trying to get robots to behave well in circumstances that neither it nor we have encountered.</a:t>
            </a:r>
          </a:p>
          <a:p>
            <a:pPr marL="457200" indent="-457200">
              <a:buFontTx/>
              <a:buChar char="-"/>
            </a:pPr>
            <a:endParaRPr lang="en-US" sz="3000" dirty="0"/>
          </a:p>
        </p:txBody>
      </p:sp>
    </p:spTree>
    <p:extLst>
      <p:ext uri="{BB962C8B-B14F-4D97-AF65-F5344CB8AC3E}">
        <p14:creationId xmlns:p14="http://schemas.microsoft.com/office/powerpoint/2010/main" val="174089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84275" y="706438"/>
            <a:ext cx="4654550" cy="349091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528638" y="4424363"/>
            <a:ext cx="6049962" cy="246714"/>
          </a:xfrm>
        </p:spPr>
        <p:txBody>
          <a:bodyPr>
            <a:spAutoFit/>
          </a:bodyPr>
          <a:lstStyle/>
          <a:p>
            <a:pPr marL="171450" indent="-171450">
              <a:buFontTx/>
              <a:buChar char="-"/>
            </a:pPr>
            <a:r>
              <a:rPr lang="en-US" dirty="0" smtClean="0"/>
              <a:t>“Lather,</a:t>
            </a:r>
            <a:r>
              <a:rPr lang="en-US" baseline="0" dirty="0" smtClean="0"/>
              <a:t> rinse, repeat” joke.</a:t>
            </a:r>
          </a:p>
          <a:p>
            <a:pPr marL="171450" indent="-171450">
              <a:buFontTx/>
              <a:buChar char="-"/>
            </a:pPr>
            <a:r>
              <a:rPr lang="en-US" baseline="0" dirty="0" smtClean="0"/>
              <a:t>We have yet to reach the goal of programming a robot by speaking to it. NLP (natural language processing) is a hard field because of all the ambiguities in language that computers have yet to be able to understand very well. Context is also very important in natural language (big deal when Google and Bing came out with contextual search.)</a:t>
            </a:r>
          </a:p>
          <a:p>
            <a:pPr marL="171450" indent="-171450">
              <a:buFontTx/>
              <a:buChar char="-"/>
            </a:pPr>
            <a:r>
              <a:rPr lang="en-US" baseline="0" dirty="0" smtClean="0"/>
              <a:t>Need to know and state all of your assumptions – Sorting a list: what if the list has words and numbers? Adding two numbers: what if one of them is negative?</a:t>
            </a:r>
          </a:p>
          <a:p>
            <a:pPr marL="171450" indent="-171450">
              <a:buFontTx/>
              <a:buChar char="-"/>
            </a:pPr>
            <a:r>
              <a:rPr lang="en-US" baseline="0" dirty="0" smtClean="0"/>
              <a:t>In the case of the robot with the ethical dilemma, unambiguity is tricky because we may not know of all the possible inputs or contexts. That’s why the output might not always be what you expect – this is another example of a probabilistic algorithm.</a:t>
            </a:r>
          </a:p>
          <a:p>
            <a:pPr marL="171450" indent="-171450">
              <a:buFontTx/>
              <a:buChar char="-"/>
            </a:pPr>
            <a:r>
              <a:rPr lang="en-US" baseline="0" dirty="0" smtClean="0"/>
              <a:t>You truly understand an algorithm when you are able to program a computer to do it – a computer merely follows instructions. The computer is never wrong; the output might not be what you expect, but that’s only because you provided an incorrect or an incomplete program to the computer.</a:t>
            </a:r>
          </a:p>
        </p:txBody>
      </p:sp>
    </p:spTree>
    <p:extLst>
      <p:ext uri="{BB962C8B-B14F-4D97-AF65-F5344CB8AC3E}">
        <p14:creationId xmlns:p14="http://schemas.microsoft.com/office/powerpoint/2010/main" val="15330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84275" y="706438"/>
            <a:ext cx="4654550" cy="349091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528638" y="4424363"/>
            <a:ext cx="6049962" cy="246714"/>
          </a:xfrm>
        </p:spPr>
        <p:txBody>
          <a:bodyPr>
            <a:spAutoFit/>
          </a:bodyPr>
          <a:lstStyle/>
          <a:p>
            <a:pPr marL="0" indent="0">
              <a:buFont typeface="Arial" panose="020B0604020202020204" pitchFamily="34" charset="0"/>
              <a:buNone/>
            </a:pPr>
            <a:r>
              <a:rPr lang="en-US" dirty="0" smtClean="0"/>
              <a:t>Image</a:t>
            </a:r>
            <a:r>
              <a:rPr lang="en-US" baseline="0" dirty="0" smtClean="0"/>
              <a:t> represents the different ways of specifying an algorithm to do something.</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Natural Language</a:t>
            </a:r>
            <a:r>
              <a:rPr lang="en-US" baseline="0" dirty="0" smtClean="0"/>
              <a:t>: Describe your algorithm to me in a way that I can understand and implement it. In fact, one way of refining your algorithm is to talk it out with someone -- through talking, you get to understand the assumptions that you are making that the other person may not make; through talking, you might also stumble through the answer because you are able to tease apart your thoughts. Also, ‘rubber duck debugging’.</a:t>
            </a:r>
          </a:p>
          <a:p>
            <a:pPr marL="171450" indent="-171450">
              <a:buFont typeface="Arial" panose="020B0604020202020204" pitchFamily="34" charset="0"/>
              <a:buChar char="•"/>
            </a:pPr>
            <a:r>
              <a:rPr lang="en-US" baseline="0" dirty="0" smtClean="0"/>
              <a:t>Pseudo Code: Semi-English; mixed between English and programming language; “code” that is similar to what you might write or drag in your program, but not bound by any language or any syntax is particular. Uses constructs common across languages, such as if-conditionals, while-loops. Can sweep entire assumptions under the rug: “Find the length of a word.”</a:t>
            </a:r>
          </a:p>
          <a:p>
            <a:pPr marL="171450" indent="-171450">
              <a:buFont typeface="Arial" panose="020B0604020202020204" pitchFamily="34" charset="0"/>
              <a:buChar char="•"/>
            </a:pPr>
            <a:r>
              <a:rPr lang="en-US" baseline="0" dirty="0" smtClean="0"/>
              <a:t>Flowchart: </a:t>
            </a:r>
            <a:r>
              <a:rPr lang="en-US" baseline="0" dirty="0" err="1" smtClean="0"/>
              <a:t>Pictoral</a:t>
            </a:r>
            <a:r>
              <a:rPr lang="en-US" baseline="0" dirty="0" smtClean="0"/>
              <a:t> representation of an algorithm – squares represent statements; diamonds represent decision points.</a:t>
            </a:r>
          </a:p>
          <a:p>
            <a:pPr marL="171450" indent="-171450">
              <a:buFont typeface="Arial" panose="020B0604020202020204" pitchFamily="34" charset="0"/>
              <a:buChar char="•"/>
            </a:pPr>
            <a:r>
              <a:rPr lang="en-US" baseline="0" dirty="0" smtClean="0"/>
              <a:t>Programming Language: How you would finally implement an algorithm on a computer.</a:t>
            </a:r>
          </a:p>
          <a:p>
            <a:pPr marL="171450" indent="-171450">
              <a:buFont typeface="Arial" panose="020B0604020202020204" pitchFamily="34" charset="0"/>
              <a:buChar char="•"/>
            </a:pPr>
            <a:r>
              <a:rPr lang="en-US" dirty="0" smtClean="0"/>
              <a:t>Block diagrams: Yet another way. </a:t>
            </a:r>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dirty="0" smtClean="0"/>
              <a:t>Move</a:t>
            </a:r>
            <a:r>
              <a:rPr lang="en-US" baseline="0" dirty="0" smtClean="0"/>
              <a:t> from natural language to pseudo-code to programming language.</a:t>
            </a:r>
            <a:endParaRPr lang="en-US" dirty="0"/>
          </a:p>
        </p:txBody>
      </p:sp>
    </p:spTree>
    <p:extLst>
      <p:ext uri="{BB962C8B-B14F-4D97-AF65-F5344CB8AC3E}">
        <p14:creationId xmlns:p14="http://schemas.microsoft.com/office/powerpoint/2010/main" val="810252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84275" y="706438"/>
            <a:ext cx="4654550" cy="349091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528638" y="4424363"/>
            <a:ext cx="6049962" cy="246714"/>
          </a:xfrm>
        </p:spPr>
        <p:txBody>
          <a:bodyPr>
            <a:spAutoFit/>
          </a:bodyPr>
          <a:lstStyle/>
          <a:p>
            <a:r>
              <a:rPr lang="en-US" dirty="0" smtClean="0"/>
              <a:t>Talk about programming languages</a:t>
            </a:r>
            <a:r>
              <a:rPr lang="en-US" baseline="0" dirty="0" smtClean="0"/>
              <a:t> and history: The slide approximately corresponds to the progression of languages.</a:t>
            </a:r>
          </a:p>
          <a:p>
            <a:r>
              <a:rPr lang="en-US" baseline="0" dirty="0" smtClean="0"/>
              <a:t>You may have heard of many of these programming languages, and there are so many more; utility of a programming language depends on what you need to accomplish.</a:t>
            </a:r>
          </a:p>
          <a:p>
            <a:endParaRPr lang="en-US" baseline="0" dirty="0" smtClean="0"/>
          </a:p>
          <a:p>
            <a:r>
              <a:rPr lang="en-US" baseline="0" dirty="0" smtClean="0"/>
              <a:t>C/C++: Lower-level languages; talk directly to the hardware; dependent on the hardware that you are working with.</a:t>
            </a:r>
          </a:p>
          <a:p>
            <a:r>
              <a:rPr lang="en-US" baseline="0" dirty="0" smtClean="0"/>
              <a:t>Java/C#: Portable code that runs independently of the hardware – higher level than C/C++.</a:t>
            </a:r>
          </a:p>
          <a:p>
            <a:r>
              <a:rPr lang="en-US" baseline="0" dirty="0" smtClean="0"/>
              <a:t>Python/Perl/</a:t>
            </a:r>
            <a:r>
              <a:rPr lang="en-US" baseline="0" dirty="0" err="1" smtClean="0"/>
              <a:t>TclTK</a:t>
            </a:r>
            <a:r>
              <a:rPr lang="en-US" baseline="0" dirty="0" smtClean="0"/>
              <a:t>: Write scripts (or “throwaway code”) to do something quickly – search through files in a </a:t>
            </a:r>
            <a:r>
              <a:rPr lang="en-US" baseline="0" dirty="0" err="1" smtClean="0"/>
              <a:t>filesystem</a:t>
            </a:r>
            <a:r>
              <a:rPr lang="en-US" baseline="0" dirty="0" smtClean="0"/>
              <a:t>; move files around; ping another computer to get the temperature elsewhere; quick data </a:t>
            </a:r>
            <a:r>
              <a:rPr lang="en-US" baseline="0" dirty="0" err="1" smtClean="0"/>
              <a:t>munging</a:t>
            </a:r>
            <a:r>
              <a:rPr lang="en-US" baseline="0" dirty="0" smtClean="0"/>
              <a:t> (data cleanup).</a:t>
            </a:r>
          </a:p>
          <a:p>
            <a:r>
              <a:rPr lang="en-US" baseline="0" dirty="0" smtClean="0"/>
              <a:t>BASIC/BYOB/SNAP: Great for getting started learning different concepts; might not be great for large (million-line) projects that need to be maintained for longer periods (PowerPoint in SNAP?!). Also, harder to search through.</a:t>
            </a:r>
          </a:p>
          <a:p>
            <a:endParaRPr lang="en-US" baseline="0" dirty="0" smtClean="0"/>
          </a:p>
          <a:p>
            <a:r>
              <a:rPr lang="en-US" baseline="0" dirty="0" smtClean="0"/>
              <a:t>From the ‘Programming Paradigms’ lecture, we know that all of the well-known (and frequently used) programming languages are equally powerful (and can implement multiple programming paradigms!), so we can use any of them to implement an algorithm.</a:t>
            </a:r>
          </a:p>
        </p:txBody>
      </p:sp>
    </p:spTree>
    <p:extLst>
      <p:ext uri="{BB962C8B-B14F-4D97-AF65-F5344CB8AC3E}">
        <p14:creationId xmlns:p14="http://schemas.microsoft.com/office/powerpoint/2010/main" val="735681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84275" y="706438"/>
            <a:ext cx="4654550" cy="349091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528638" y="4424363"/>
            <a:ext cx="6049962" cy="246714"/>
          </a:xfrm>
        </p:spPr>
        <p:txBody>
          <a:bodyPr>
            <a:spAutoFit/>
          </a:bodyPr>
          <a:lstStyle/>
          <a:p>
            <a:pPr marL="171450" marR="0" indent="-171450" algn="just" defTabSz="914400" rtl="0" eaLnBrk="0" fontAlgn="base" latinLnBrk="0" hangingPunct="0">
              <a:lnSpc>
                <a:spcPct val="90000"/>
              </a:lnSpc>
              <a:spcBef>
                <a:spcPct val="40000"/>
              </a:spcBef>
              <a:spcAft>
                <a:spcPct val="0"/>
              </a:spcAft>
              <a:buClrTx/>
              <a:buSzTx/>
              <a:buFontTx/>
              <a:buChar char="-"/>
              <a:tabLst/>
              <a:defRPr/>
            </a:pPr>
            <a:r>
              <a:rPr lang="en-US" baseline="0" dirty="0" smtClean="0"/>
              <a:t>Though we can implement an algorithm in any language, the right language can make it easier to implement – (efficient) sorting can be complicated, but if we have languages and libraries that abstract that away from us, we would prefer that, so that we can focus on other things. (Python and Java, for example, have </a:t>
            </a:r>
            <a:r>
              <a:rPr lang="en-US" baseline="0" dirty="0" err="1" smtClean="0"/>
              <a:t>Timsort</a:t>
            </a:r>
            <a:r>
              <a:rPr lang="en-US" baseline="0" dirty="0" smtClean="0"/>
              <a:t>, invented by Tim Peters – quicker than quick-sort on real-world data).</a:t>
            </a:r>
          </a:p>
          <a:p>
            <a:pPr marL="171450" marR="0" indent="-171450" algn="just" defTabSz="914400" rtl="0" eaLnBrk="0" fontAlgn="base" latinLnBrk="0" hangingPunct="0">
              <a:lnSpc>
                <a:spcPct val="90000"/>
              </a:lnSpc>
              <a:spcBef>
                <a:spcPct val="40000"/>
              </a:spcBef>
              <a:spcAft>
                <a:spcPct val="0"/>
              </a:spcAft>
              <a:buClrTx/>
              <a:buSzTx/>
              <a:buFontTx/>
              <a:buChar char="-"/>
              <a:tabLst/>
              <a:defRPr/>
            </a:pPr>
            <a:r>
              <a:rPr lang="en-US" baseline="0" dirty="0" smtClean="0"/>
              <a:t>Efficiency of an algorithm is something that will covered in more detail during the next lecture: You will learn a common language to communicate with other computer scientists about the efficiency of an algorithm. As a first-pass, what are some things you might be concerned about, if you were trying to choose between different algorithms? What are some trade-offs you would possibly need to account for?</a:t>
            </a:r>
          </a:p>
          <a:p>
            <a:pPr marL="171450" indent="-171450">
              <a:buFontTx/>
              <a:buChar char="-"/>
            </a:pPr>
            <a:r>
              <a:rPr lang="en-US" baseline="0" dirty="0" smtClean="0"/>
              <a:t>Unsolvable problems: (a) Problems for which there are no solutions in the search space; (b) Problems for which there can </a:t>
            </a:r>
            <a:r>
              <a:rPr lang="en-US" i="1" baseline="0" dirty="0" smtClean="0"/>
              <a:t>never</a:t>
            </a:r>
            <a:r>
              <a:rPr lang="en-US" i="0" baseline="0" dirty="0" smtClean="0"/>
              <a:t> be a solution (halting problem); (c) Problems for which the answer would take a very long time (or space) to find – the game of chess has 10</a:t>
            </a:r>
            <a:r>
              <a:rPr lang="en-US" i="0" baseline="30000" dirty="0" smtClean="0"/>
              <a:t>123</a:t>
            </a:r>
            <a:r>
              <a:rPr lang="en-US" i="0" baseline="0" dirty="0" smtClean="0"/>
              <a:t> possible legal games, so much more than the number of atoms in the observable Universe (10</a:t>
            </a:r>
            <a:r>
              <a:rPr lang="en-US" i="0" baseline="30000" dirty="0" smtClean="0"/>
              <a:t>81</a:t>
            </a:r>
            <a:r>
              <a:rPr lang="en-US" i="0" baseline="0" dirty="0" smtClean="0"/>
              <a:t>).</a:t>
            </a:r>
            <a:endParaRPr lang="en-US" baseline="0" dirty="0" smtClean="0"/>
          </a:p>
          <a:p>
            <a:pPr marL="38103175" lvl="1" indent="-171450">
              <a:buFontTx/>
              <a:buChar char="-"/>
            </a:pPr>
            <a:endParaRPr lang="en-US" baseline="0" dirty="0" smtClean="0"/>
          </a:p>
          <a:p>
            <a:pPr marL="171450" indent="-171450">
              <a:buFontTx/>
              <a:buChar char="-"/>
            </a:pPr>
            <a:endParaRPr lang="en-US" baseline="0" dirty="0" smtClean="0"/>
          </a:p>
          <a:p>
            <a:pPr marL="0" indent="0">
              <a:buFontTx/>
              <a:buNone/>
            </a:pPr>
            <a:endParaRPr lang="en-US" baseline="0" dirty="0" smtClean="0"/>
          </a:p>
        </p:txBody>
      </p:sp>
    </p:spTree>
    <p:extLst>
      <p:ext uri="{BB962C8B-B14F-4D97-AF65-F5344CB8AC3E}">
        <p14:creationId xmlns:p14="http://schemas.microsoft.com/office/powerpoint/2010/main" val="555455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84275" y="706438"/>
            <a:ext cx="4654550" cy="349091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528638" y="4424363"/>
            <a:ext cx="6049962" cy="246714"/>
          </a:xfrm>
        </p:spPr>
        <p:txBody>
          <a:bodyPr>
            <a:spAutoFit/>
          </a:bodyPr>
          <a:lstStyle/>
          <a:p>
            <a:r>
              <a:rPr lang="en-US" dirty="0" smtClean="0"/>
              <a:t>Church-Turing thesis:</a:t>
            </a:r>
            <a:r>
              <a:rPr lang="en-US" baseline="0" dirty="0" smtClean="0"/>
              <a:t> If you can come up with an algorithm, there is a corresponding function that implements it (and vice-versa).</a:t>
            </a:r>
          </a:p>
          <a:p>
            <a:endParaRPr lang="en-US" dirty="0" smtClean="0"/>
          </a:p>
          <a:p>
            <a:r>
              <a:rPr lang="en-US" dirty="0" smtClean="0"/>
              <a:t>‘Function’ is the pure definition of a function (no state, no side effects) – it always returns a value.</a:t>
            </a:r>
          </a:p>
          <a:p>
            <a:r>
              <a:rPr lang="en-US" dirty="0" smtClean="0"/>
              <a:t>‘Procedure’ is </a:t>
            </a:r>
            <a:r>
              <a:rPr lang="en-US" baseline="0" dirty="0" smtClean="0"/>
              <a:t>a block, like a function, but may have a state or side effects – it also does not need to return a value.</a:t>
            </a:r>
          </a:p>
          <a:p>
            <a:r>
              <a:rPr lang="en-US" baseline="0" dirty="0" smtClean="0"/>
              <a:t>===========</a:t>
            </a:r>
          </a:p>
          <a:p>
            <a:r>
              <a:rPr lang="en-US" baseline="0" dirty="0" smtClean="0"/>
              <a:t>POINT OUT YOU CANNOT DRAG VARIABLES IN A SET BLOCK</a:t>
            </a:r>
          </a:p>
        </p:txBody>
      </p:sp>
    </p:spTree>
    <p:extLst>
      <p:ext uri="{BB962C8B-B14F-4D97-AF65-F5344CB8AC3E}">
        <p14:creationId xmlns:p14="http://schemas.microsoft.com/office/powerpoint/2010/main" val="3552224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84275" y="706438"/>
            <a:ext cx="4654550" cy="349091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528638" y="4424363"/>
            <a:ext cx="6049962" cy="246714"/>
          </a:xfrm>
        </p:spPr>
        <p:txBody>
          <a:bodyPr>
            <a:spAutoFit/>
          </a:bodyPr>
          <a:lstStyle/>
          <a:p>
            <a:pPr marL="171450" indent="-171450">
              <a:buFontTx/>
              <a:buChar char="-"/>
            </a:pPr>
            <a:r>
              <a:rPr lang="en-US" baseline="0" dirty="0" smtClean="0"/>
              <a:t>Test-driven development!</a:t>
            </a:r>
          </a:p>
          <a:p>
            <a:pPr marL="171450" indent="-171450">
              <a:buFontTx/>
              <a:buChar char="-"/>
            </a:pPr>
            <a:r>
              <a:rPr lang="en-US" baseline="0" dirty="0" smtClean="0"/>
              <a:t>Write tests that execute different paths in your program.</a:t>
            </a:r>
            <a:endParaRPr lang="en-US" dirty="0" smtClean="0"/>
          </a:p>
          <a:p>
            <a:endParaRPr lang="en-US" dirty="0" smtClean="0"/>
          </a:p>
          <a:p>
            <a:r>
              <a:rPr lang="en-US" dirty="0" smtClean="0"/>
              <a:t>IF TIME GO BACK TO THE LAB EXAMPLE.</a:t>
            </a:r>
            <a:endParaRPr lang="en-US" dirty="0"/>
          </a:p>
        </p:txBody>
      </p:sp>
    </p:spTree>
    <p:extLst>
      <p:ext uri="{BB962C8B-B14F-4D97-AF65-F5344CB8AC3E}">
        <p14:creationId xmlns:p14="http://schemas.microsoft.com/office/powerpoint/2010/main" val="206862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84275" y="706438"/>
            <a:ext cx="4654550" cy="349091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528638" y="4424363"/>
            <a:ext cx="6049962" cy="246714"/>
          </a:xfrm>
        </p:spPr>
        <p:txBody>
          <a:bodyPr>
            <a:spAutoFit/>
          </a:bodyPr>
          <a:lstStyle/>
          <a:p>
            <a:r>
              <a:rPr lang="en-US" dirty="0" smtClean="0"/>
              <a:t>Computers are only 50 to</a:t>
            </a:r>
            <a:r>
              <a:rPr lang="en-US" baseline="0" dirty="0" smtClean="0"/>
              <a:t> 60 years old. Algorithms have been around for thousands and thousands of years. The word itself was seen (in its current form) in the 1690s, though in other variants since the 13</a:t>
            </a:r>
            <a:r>
              <a:rPr lang="en-US" baseline="30000" dirty="0" smtClean="0"/>
              <a:t>th</a:t>
            </a:r>
            <a:r>
              <a:rPr lang="en-US" baseline="0" dirty="0" smtClean="0"/>
              <a:t> century.</a:t>
            </a:r>
            <a:endParaRPr lang="en-US" dirty="0"/>
          </a:p>
        </p:txBody>
      </p:sp>
    </p:spTree>
    <p:extLst>
      <p:ext uri="{BB962C8B-B14F-4D97-AF65-F5344CB8AC3E}">
        <p14:creationId xmlns:p14="http://schemas.microsoft.com/office/powerpoint/2010/main" val="3633664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84275" y="706438"/>
            <a:ext cx="4654550" cy="349091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528638" y="4424363"/>
            <a:ext cx="6049962" cy="246714"/>
          </a:xfrm>
        </p:spPr>
        <p:txBody>
          <a:bodyPr>
            <a:spAutoFit/>
          </a:bodyPr>
          <a:lstStyle/>
          <a:p>
            <a:pPr marL="171450" indent="-171450">
              <a:buFontTx/>
              <a:buChar char="-"/>
            </a:pPr>
            <a:r>
              <a:rPr lang="en-US" dirty="0" smtClean="0"/>
              <a:t>Techniques to make a basket, for</a:t>
            </a:r>
            <a:r>
              <a:rPr lang="en-US" baseline="0" dirty="0" smtClean="0"/>
              <a:t> a ritual ceremony, for the Macarena!</a:t>
            </a:r>
          </a:p>
          <a:p>
            <a:pPr marL="171450" indent="-171450">
              <a:buFontTx/>
              <a:buChar char="-"/>
            </a:pPr>
            <a:r>
              <a:rPr lang="en-US" baseline="0" dirty="0" smtClean="0"/>
              <a:t>Multiplication in elementary school.</a:t>
            </a:r>
          </a:p>
          <a:p>
            <a:pPr marL="171450" indent="-171450">
              <a:buFontTx/>
              <a:buChar char="-"/>
            </a:pPr>
            <a:r>
              <a:rPr lang="en-US" baseline="0" dirty="0" smtClean="0"/>
              <a:t>Babylonians had algorithms to find square roots and to do factorization.</a:t>
            </a:r>
          </a:p>
          <a:p>
            <a:pPr marL="171450" indent="-171450">
              <a:buFontTx/>
              <a:buChar char="-"/>
            </a:pPr>
            <a:r>
              <a:rPr lang="en-US" baseline="0" dirty="0" smtClean="0"/>
              <a:t>Euclid’s algorithm to find the GCD of two numbers is considered to be the oldest algorithm still used today (300 BC).</a:t>
            </a:r>
          </a:p>
          <a:p>
            <a:pPr marL="171450" indent="-171450">
              <a:buFontTx/>
              <a:buChar char="-"/>
            </a:pPr>
            <a:r>
              <a:rPr lang="en-US" baseline="0" dirty="0" smtClean="0"/>
              <a:t>Genes encode proteins: there are start and stop locations (“codons”); there are step-by-step processes to transcribe these genes and produce proteins; these proteins fold and interact with each other, and the environment, in particular ways – these result in life and living processes.</a:t>
            </a:r>
            <a:endParaRPr lang="en-US" dirty="0"/>
          </a:p>
        </p:txBody>
      </p:sp>
    </p:spTree>
    <p:extLst>
      <p:ext uri="{BB962C8B-B14F-4D97-AF65-F5344CB8AC3E}">
        <p14:creationId xmlns:p14="http://schemas.microsoft.com/office/powerpoint/2010/main" val="339047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84275" y="706438"/>
            <a:ext cx="4654550" cy="349091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528638" y="4424363"/>
            <a:ext cx="6049962" cy="246714"/>
          </a:xfrm>
        </p:spPr>
        <p:txBody>
          <a:bodyPr>
            <a:spAutoFit/>
          </a:bodyPr>
          <a:lstStyle/>
          <a:p>
            <a:r>
              <a:rPr lang="en-US" dirty="0" smtClean="0"/>
              <a:t>Length</a:t>
            </a:r>
            <a:r>
              <a:rPr lang="en-US" baseline="0" dirty="0" smtClean="0"/>
              <a:t> of a word: What if you didn’t have a block for that?</a:t>
            </a:r>
          </a:p>
          <a:p>
            <a:r>
              <a:rPr lang="en-US" baseline="0" dirty="0" smtClean="0"/>
              <a:t>Whether a word appears in a list: ‘Contains’ block, but you could write one yourself.</a:t>
            </a:r>
          </a:p>
          <a:p>
            <a:r>
              <a:rPr lang="en-US" baseline="0" dirty="0" smtClean="0"/>
              <a:t>Interact with the user: Input/output (I/O) technique.</a:t>
            </a:r>
          </a:p>
          <a:p>
            <a:r>
              <a:rPr lang="en-US" baseline="0" dirty="0" smtClean="0"/>
              <a:t>Word comparisons: Comparing a secret word with a guessed word.</a:t>
            </a:r>
          </a:p>
          <a:p>
            <a:r>
              <a:rPr lang="en-US" baseline="0" dirty="0" smtClean="0"/>
              <a:t>Make this a block: Wrap things in functions.</a:t>
            </a:r>
            <a:endParaRPr lang="en-US" dirty="0" smtClean="0"/>
          </a:p>
          <a:p>
            <a:r>
              <a:rPr lang="en-US" dirty="0" smtClean="0"/>
              <a:t>Don’t forget: Clicking something</a:t>
            </a:r>
            <a:r>
              <a:rPr lang="en-US" baseline="0" dirty="0" smtClean="0"/>
              <a:t> triggers an algorithm…</a:t>
            </a:r>
            <a:endParaRPr lang="en-US" dirty="0"/>
          </a:p>
        </p:txBody>
      </p:sp>
    </p:spTree>
    <p:extLst>
      <p:ext uri="{BB962C8B-B14F-4D97-AF65-F5344CB8AC3E}">
        <p14:creationId xmlns:p14="http://schemas.microsoft.com/office/powerpoint/2010/main" val="298970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84275" y="706438"/>
            <a:ext cx="4654550" cy="349091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528638" y="4424363"/>
            <a:ext cx="6049962" cy="246714"/>
          </a:xfrm>
        </p:spPr>
        <p:txBody>
          <a:bodyPr>
            <a:spAutoFit/>
          </a:bodyPr>
          <a:lstStyle/>
          <a:p>
            <a:r>
              <a:rPr lang="en-US" dirty="0" err="1" smtClean="0"/>
              <a:t>Lunh</a:t>
            </a:r>
            <a:r>
              <a:rPr lang="en-US" dirty="0" smtClean="0"/>
              <a:t> algorithm</a:t>
            </a:r>
            <a:r>
              <a:rPr lang="en-US" baseline="0" dirty="0" smtClean="0"/>
              <a:t>: used to determine if a particular number is a possibly valid number. It adds a ‘checksum’ digit (a redundant digit) that is appended to the number; if the checksum does not correspond to the rest of the number, then the number is incorrect.</a:t>
            </a:r>
            <a:endParaRPr lang="en-US" dirty="0" smtClean="0"/>
          </a:p>
          <a:p>
            <a:r>
              <a:rPr lang="en-US" dirty="0" smtClean="0"/>
              <a:t>“Lossless” = reversible.</a:t>
            </a:r>
          </a:p>
          <a:p>
            <a:r>
              <a:rPr lang="en-US" dirty="0" err="1" smtClean="0"/>
              <a:t>EdgeRank</a:t>
            </a:r>
            <a:r>
              <a:rPr lang="en-US" dirty="0" smtClean="0"/>
              <a:t> algorithm</a:t>
            </a:r>
            <a:r>
              <a:rPr lang="en-US" baseline="0" dirty="0" smtClean="0"/>
              <a:t>, which used three different factors, has given way to an algorithm that reportedly uses more than 100,000 factors (but is proprietary).</a:t>
            </a:r>
            <a:endParaRPr lang="en-US" dirty="0"/>
          </a:p>
        </p:txBody>
      </p:sp>
    </p:spTree>
    <p:extLst>
      <p:ext uri="{BB962C8B-B14F-4D97-AF65-F5344CB8AC3E}">
        <p14:creationId xmlns:p14="http://schemas.microsoft.com/office/powerpoint/2010/main" val="207810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Quest</a:t>
            </a:r>
            <a:r>
              <a:rPr lang="en-US" sz="1100" baseline="0" dirty="0" smtClean="0"/>
              <a:t>:</a:t>
            </a:r>
          </a:p>
          <a:p>
            <a:r>
              <a:rPr lang="en-US" sz="1100" baseline="0" dirty="0" smtClean="0"/>
              <a:t>In nine days, on Wednesday, October 1. Short exam in class.</a:t>
            </a:r>
          </a:p>
          <a:p>
            <a:r>
              <a:rPr lang="en-US" sz="1100" baseline="0" dirty="0" smtClean="0"/>
              <a:t>No actual programming questions, since there is no way yet to transcribe blocks into text.</a:t>
            </a:r>
          </a:p>
          <a:p>
            <a:r>
              <a:rPr lang="en-US" sz="1100" baseline="0" dirty="0" smtClean="0"/>
              <a:t>Questions are mostly multiple-choice, circle the correct answer, indicate what happens, predict the output, …</a:t>
            </a:r>
          </a:p>
          <a:p>
            <a:r>
              <a:rPr lang="en-US" sz="1100" baseline="0" dirty="0" smtClean="0"/>
              <a:t>Quest is a sanity check – if you’ve been coming to lectures, labs and discussions, you should be fine.</a:t>
            </a:r>
            <a:endParaRPr lang="en-US" sz="1100" dirty="0" smtClean="0"/>
          </a:p>
        </p:txBody>
      </p:sp>
    </p:spTree>
    <p:extLst>
      <p:ext uri="{BB962C8B-B14F-4D97-AF65-F5344CB8AC3E}">
        <p14:creationId xmlns:p14="http://schemas.microsoft.com/office/powerpoint/2010/main" val="3380905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84275" y="706438"/>
            <a:ext cx="4654550" cy="349091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528638" y="4424363"/>
            <a:ext cx="6049962" cy="246714"/>
          </a:xfrm>
        </p:spPr>
        <p:txBody>
          <a:bodyPr>
            <a:spAutoFit/>
          </a:bodyPr>
          <a:lstStyle/>
          <a:p>
            <a:r>
              <a:rPr lang="en-US" dirty="0" smtClean="0"/>
              <a:t>Sequencing:</a:t>
            </a:r>
            <a:r>
              <a:rPr lang="en-US" baseline="0" dirty="0" smtClean="0"/>
              <a:t> When you saw your first program, which blocks go before which? Which steps happen before which steps?</a:t>
            </a:r>
          </a:p>
          <a:p>
            <a:r>
              <a:rPr lang="en-US" baseline="0" dirty="0" smtClean="0"/>
              <a:t>Selection: Which part of the code gets executed based on a condition? Forks in a road? If/else?</a:t>
            </a:r>
          </a:p>
          <a:p>
            <a:r>
              <a:rPr lang="en-US" baseline="0" dirty="0" smtClean="0"/>
              <a:t>Iteration: Do something over and over until a condition is met.</a:t>
            </a:r>
          </a:p>
          <a:p>
            <a:r>
              <a:rPr lang="en-US" baseline="0" dirty="0" smtClean="0"/>
              <a:t>Recursion: You’ll see this again later in much more detail. To define something, you use itself on smaller inputs.</a:t>
            </a:r>
          </a:p>
          <a:p>
            <a:r>
              <a:rPr lang="en-US" baseline="0" dirty="0" smtClean="0"/>
              <a:t>(Example: Eating chocolate.)</a:t>
            </a:r>
          </a:p>
          <a:p>
            <a:endParaRPr lang="en-US" baseline="0" dirty="0" smtClean="0"/>
          </a:p>
          <a:p>
            <a:endParaRPr lang="en-US" dirty="0"/>
          </a:p>
        </p:txBody>
      </p:sp>
    </p:spTree>
    <p:extLst>
      <p:ext uri="{BB962C8B-B14F-4D97-AF65-F5344CB8AC3E}">
        <p14:creationId xmlns:p14="http://schemas.microsoft.com/office/powerpoint/2010/main" val="1033369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84275" y="706438"/>
            <a:ext cx="4654550" cy="349091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528638" y="4424363"/>
            <a:ext cx="6049962" cy="246714"/>
          </a:xfrm>
        </p:spPr>
        <p:txBody>
          <a:bodyPr>
            <a:spAutoFit/>
          </a:bodyPr>
          <a:lstStyle/>
          <a:p>
            <a:pPr marL="171450" indent="-171450">
              <a:buFontTx/>
              <a:buChar char="-"/>
            </a:pPr>
            <a:r>
              <a:rPr lang="en-US" baseline="0" dirty="0" smtClean="0"/>
              <a:t>Putting together two algorithms to complete two tasks produces an algorithm that now completes both of those tasks.</a:t>
            </a:r>
          </a:p>
          <a:p>
            <a:pPr marL="171450" indent="-171450">
              <a:buFontTx/>
              <a:buChar char="-"/>
            </a:pPr>
            <a:r>
              <a:rPr lang="en-US" baseline="0" dirty="0" smtClean="0"/>
              <a:t>Smaller part of algorithm that does a certain task is also an algorithm that now does a sub-part of a bigger task.</a:t>
            </a:r>
          </a:p>
          <a:p>
            <a:pPr marL="171450" indent="-171450">
              <a:buFontTx/>
              <a:buChar char="-"/>
            </a:pPr>
            <a:r>
              <a:rPr lang="en-US" baseline="0" dirty="0" smtClean="0"/>
              <a:t>There are many ways to do something – example: sorting a list using quicksort or insertion sort or </a:t>
            </a:r>
            <a:r>
              <a:rPr lang="en-US" baseline="0" dirty="0" err="1" smtClean="0"/>
              <a:t>Bogosort</a:t>
            </a:r>
            <a:r>
              <a:rPr lang="en-US" baseline="0" dirty="0" smtClean="0"/>
              <a:t>; adding two numbers together.</a:t>
            </a:r>
          </a:p>
          <a:p>
            <a:pPr marL="171450" indent="-171450">
              <a:buFontTx/>
              <a:buChar char="-"/>
            </a:pPr>
            <a:endParaRPr lang="en-US" dirty="0"/>
          </a:p>
        </p:txBody>
      </p:sp>
    </p:spTree>
    <p:extLst>
      <p:ext uri="{BB962C8B-B14F-4D97-AF65-F5344CB8AC3E}">
        <p14:creationId xmlns:p14="http://schemas.microsoft.com/office/powerpoint/2010/main" val="4310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84275" y="706438"/>
            <a:ext cx="4654550" cy="349091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528638" y="4424363"/>
            <a:ext cx="6049962" cy="246714"/>
          </a:xfrm>
        </p:spPr>
        <p:txBody>
          <a:bodyPr>
            <a:spAutoFit/>
          </a:bodyPr>
          <a:lstStyle/>
          <a:p>
            <a:r>
              <a:rPr lang="en-US" dirty="0" smtClean="0"/>
              <a:t>Algorithms should be correct – this is more</a:t>
            </a:r>
            <a:r>
              <a:rPr lang="en-US" baseline="0" dirty="0" smtClean="0"/>
              <a:t> important than being fast and efficient. In this class, we will not be too concerned with the efficiency of your algorithm, so long as it is always correct. We might ask you how efficient your algorithm is.</a:t>
            </a:r>
            <a:endParaRPr lang="en-US" dirty="0" smtClean="0"/>
          </a:p>
          <a:p>
            <a:endParaRPr lang="en-US" dirty="0" smtClean="0"/>
          </a:p>
          <a:p>
            <a:r>
              <a:rPr lang="en-US" dirty="0" smtClean="0"/>
              <a:t>TOTAL Correctness: </a:t>
            </a:r>
            <a:r>
              <a:rPr lang="en-US" i="1" dirty="0" smtClean="0"/>
              <a:t>Always</a:t>
            </a:r>
            <a:r>
              <a:rPr lang="en-US" i="0" dirty="0" smtClean="0"/>
              <a:t> returns a value. This</a:t>
            </a:r>
            <a:r>
              <a:rPr lang="en-US" i="0" baseline="0" dirty="0" smtClean="0"/>
              <a:t> is the best scenario for an algorithm (and if it is the most efficient, even better).</a:t>
            </a:r>
          </a:p>
          <a:p>
            <a:r>
              <a:rPr lang="en-US" i="0" baseline="0" dirty="0" smtClean="0"/>
              <a:t>Examples: </a:t>
            </a:r>
            <a:r>
              <a:rPr lang="en-US" dirty="0" err="1" smtClean="0"/>
              <a:t>Luhn</a:t>
            </a:r>
            <a:r>
              <a:rPr lang="en-US" baseline="0" dirty="0" smtClean="0"/>
              <a:t> Algorithm, Mathematical Calculations, Encryption and Decryption</a:t>
            </a:r>
          </a:p>
          <a:p>
            <a:endParaRPr lang="en-US" baseline="0" dirty="0" smtClean="0"/>
          </a:p>
          <a:p>
            <a:r>
              <a:rPr lang="en-US" baseline="0" dirty="0" smtClean="0"/>
              <a:t>PARTIAL Correctness: Perfect Numbers (28 is one), the “halting problem”, the “is there a bug in my program?” problem</a:t>
            </a:r>
          </a:p>
          <a:p>
            <a:endParaRPr lang="en-US" baseline="0" dirty="0" smtClean="0"/>
          </a:p>
          <a:p>
            <a:r>
              <a:rPr lang="en-US" baseline="0" dirty="0" smtClean="0"/>
              <a:t>PROBABALISTIC: Getting the exact answer takes a really long time: Traveling Salesman Problem; weather predictions; file download times; existence of a number in a huge, huge list (or the mean); problems where even your input is probabilistic (search queries).</a:t>
            </a:r>
          </a:p>
          <a:p>
            <a:r>
              <a:rPr lang="en-US" baseline="0" dirty="0" smtClean="0"/>
              <a:t>	</a:t>
            </a:r>
            <a:endParaRPr lang="en-US" dirty="0"/>
          </a:p>
        </p:txBody>
      </p:sp>
    </p:spTree>
    <p:extLst>
      <p:ext uri="{BB962C8B-B14F-4D97-AF65-F5344CB8AC3E}">
        <p14:creationId xmlns:p14="http://schemas.microsoft.com/office/powerpoint/2010/main" val="3177680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4344" y="990601"/>
            <a:ext cx="4038600" cy="5305864"/>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990601"/>
            <a:ext cx="4038600" cy="5305864"/>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Placeholder 21"/>
          <p:cNvSpPr>
            <a:spLocks noGrp="1"/>
          </p:cNvSpPr>
          <p:nvPr>
            <p:ph type="title"/>
          </p:nvPr>
        </p:nvSpPr>
        <p:spPr>
          <a:xfrm>
            <a:off x="457200" y="228600"/>
            <a:ext cx="8229600" cy="762000"/>
          </a:xfrm>
          <a:prstGeom prst="rect">
            <a:avLst/>
          </a:prstGeom>
        </p:spPr>
        <p:txBody>
          <a:bodyPr vert="horz" anchor="t">
            <a:noAutofit/>
          </a:bodyPr>
          <a:lstStyle/>
          <a:p>
            <a:r>
              <a:rPr lang="en-US" dirty="0" smtClean="0"/>
              <a:t>Click to edit Master title style</a:t>
            </a:r>
            <a:endParaRPr lang="en-US" dirty="0"/>
          </a:p>
        </p:txBody>
      </p:sp>
      <p:cxnSp>
        <p:nvCxnSpPr>
          <p:cNvPr id="9" name="Straight Connector 8"/>
          <p:cNvCxnSpPr/>
          <p:nvPr userDrawn="1"/>
        </p:nvCxnSpPr>
        <p:spPr>
          <a:xfrm>
            <a:off x="457200" y="989012"/>
            <a:ext cx="8229600" cy="1588"/>
          </a:xfrm>
          <a:prstGeom prst="line">
            <a:avLst/>
          </a:prstGeom>
          <a:ln>
            <a:solidFill>
              <a:schemeClr val="tx2"/>
            </a:solidFill>
          </a:ln>
          <a:effectLst>
            <a:glow rad="101600">
              <a:schemeClr val="tx2">
                <a:alpha val="75000"/>
              </a:schemeClr>
            </a:glow>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userDrawn="1"/>
        </p:nvPicPr>
        <p:blipFill>
          <a:blip r:embed="rId2"/>
          <a:stretch>
            <a:fillRect/>
          </a:stretch>
        </p:blipFill>
        <p:spPr>
          <a:xfrm>
            <a:off x="53234" y="53235"/>
            <a:ext cx="425877" cy="504664"/>
          </a:xfrm>
          <a:prstGeom prst="rect">
            <a:avLst/>
          </a:prstGeom>
        </p:spPr>
      </p:pic>
      <p:sp>
        <p:nvSpPr>
          <p:cNvPr id="11" name="Rectangle 10"/>
          <p:cNvSpPr>
            <a:spLocks noChangeArrowheads="1"/>
          </p:cNvSpPr>
          <p:nvPr userDrawn="1"/>
        </p:nvSpPr>
        <p:spPr bwMode="auto">
          <a:xfrm>
            <a:off x="0" y="6622038"/>
            <a:ext cx="9144000" cy="235962"/>
          </a:xfrm>
          <a:prstGeom prst="rect">
            <a:avLst/>
          </a:prstGeom>
          <a:noFill/>
          <a:ln w="12700">
            <a:noFill/>
            <a:miter lim="800000"/>
            <a:headEnd/>
            <a:tailEnd/>
          </a:ln>
          <a:effectLst/>
        </p:spPr>
        <p:txBody>
          <a:bodyPr wrap="square" lIns="63500" tIns="25400" rIns="63500" bIns="25400">
            <a:prstTxWarp prst="textNoShape">
              <a:avLst/>
            </a:prstTxWarp>
            <a:spAutoFit/>
          </a:bodyPr>
          <a:lstStyle/>
          <a:p>
            <a:pPr algn="ctr">
              <a:defRPr/>
            </a:pPr>
            <a:r>
              <a:rPr lang="en-US" sz="1200" b="1" dirty="0" smtClean="0">
                <a:solidFill>
                  <a:schemeClr val="tx1"/>
                </a:solidFill>
                <a:latin typeface="18 VAG Rounded Black   09390"/>
              </a:rPr>
              <a:t>UC Berkeley “</a:t>
            </a:r>
            <a:r>
              <a:rPr lang="en-US" sz="1200" b="1" baseline="0" dirty="0" smtClean="0">
                <a:solidFill>
                  <a:schemeClr val="tx1"/>
                </a:solidFill>
                <a:latin typeface="18 VAG Rounded Black   09390"/>
              </a:rPr>
              <a:t>The Beauty and Joy of Computing” </a:t>
            </a:r>
            <a:r>
              <a:rPr lang="en-US" sz="1200" b="1" baseline="0" dirty="0" smtClean="0">
                <a:solidFill>
                  <a:srgbClr val="FFFF00"/>
                </a:solidFill>
                <a:latin typeface="18 VAG Rounded Black   09390"/>
              </a:rPr>
              <a:t>: Algorithms I </a:t>
            </a:r>
            <a:r>
              <a:rPr lang="en-US" sz="1200" b="1" dirty="0" smtClean="0">
                <a:solidFill>
                  <a:schemeClr val="tx1"/>
                </a:solidFill>
                <a:latin typeface="18 VAG Rounded Black   09390"/>
              </a:rPr>
              <a:t>(</a:t>
            </a:r>
            <a:fld id="{0382F9D6-1C8F-9447-89CA-9F506CE985D4}" type="slidenum">
              <a:rPr lang="en-US" sz="1200" b="1">
                <a:solidFill>
                  <a:schemeClr val="tx1"/>
                </a:solidFill>
                <a:latin typeface="18 VAG Rounded Black   09390"/>
              </a:rPr>
              <a:pPr algn="ctr">
                <a:defRPr/>
              </a:pPr>
              <a:t>‹#›</a:t>
            </a:fld>
            <a:r>
              <a:rPr lang="en-US" sz="1200" b="1" dirty="0">
                <a:solidFill>
                  <a:schemeClr val="tx1"/>
                </a:solidFill>
                <a:latin typeface="18 VAG Rounded Black   09390"/>
              </a:rPr>
              <a:t>)</a:t>
            </a:r>
          </a:p>
        </p:txBody>
      </p:sp>
      <p:sp>
        <p:nvSpPr>
          <p:cNvPr id="15" name="Rectangle 11"/>
          <p:cNvSpPr>
            <a:spLocks noChangeArrowheads="1"/>
          </p:cNvSpPr>
          <p:nvPr userDrawn="1"/>
        </p:nvSpPr>
        <p:spPr bwMode="auto">
          <a:xfrm>
            <a:off x="7888848" y="6248400"/>
            <a:ext cx="1255152" cy="205184"/>
          </a:xfrm>
          <a:prstGeom prst="rect">
            <a:avLst/>
          </a:prstGeom>
          <a:noFill/>
          <a:ln w="12700">
            <a:noFill/>
            <a:miter lim="800000"/>
            <a:headEnd/>
            <a:tailEnd/>
          </a:ln>
          <a:effectLst/>
        </p:spPr>
        <p:txBody>
          <a:bodyPr wrap="none" lIns="63500" tIns="25400" rIns="63500" bIns="25400">
            <a:prstTxWarp prst="textNoShape">
              <a:avLst/>
            </a:prstTxWarp>
            <a:spAutoFit/>
          </a:bodyPr>
          <a:lstStyle/>
          <a:p>
            <a:pPr algn="r">
              <a:defRPr/>
            </a:pPr>
            <a:r>
              <a:rPr lang="en-US" sz="1000" b="1" dirty="0" err="1" smtClean="0">
                <a:solidFill>
                  <a:schemeClr val="tx1"/>
                </a:solidFill>
                <a:latin typeface="18 VAG Rounded Black   09390"/>
              </a:rPr>
              <a:t>Friedland</a:t>
            </a:r>
            <a:r>
              <a:rPr lang="en-US" sz="1000" b="1" baseline="0" dirty="0" smtClean="0">
                <a:solidFill>
                  <a:schemeClr val="tx1"/>
                </a:solidFill>
                <a:latin typeface="18 VAG Rounded Black   09390"/>
              </a:rPr>
              <a:t> + Kotker</a:t>
            </a:r>
            <a:endParaRPr lang="en-US" sz="1000" b="1" dirty="0">
              <a:solidFill>
                <a:schemeClr val="tx1"/>
              </a:solidFill>
              <a:latin typeface="18 VAG Rounded Black   09390"/>
            </a:endParaRPr>
          </a:p>
        </p:txBody>
      </p:sp>
      <p:pic>
        <p:nvPicPr>
          <p:cNvPr id="16" name="Picture 25" descr="Seal"/>
          <p:cNvPicPr>
            <a:picLocks noChangeAspect="1" noChangeArrowheads="1"/>
          </p:cNvPicPr>
          <p:nvPr userDrawn="1"/>
        </p:nvPicPr>
        <p:blipFill>
          <a:blip r:embed="rId3"/>
          <a:srcRect/>
          <a:stretch>
            <a:fillRect/>
          </a:stretch>
        </p:blipFill>
        <p:spPr bwMode="auto">
          <a:xfrm>
            <a:off x="76200" y="6192838"/>
            <a:ext cx="609600" cy="609600"/>
          </a:xfrm>
          <a:prstGeom prst="rect">
            <a:avLst/>
          </a:prstGeom>
          <a:noFill/>
        </p:spPr>
      </p:pic>
      <p:pic>
        <p:nvPicPr>
          <p:cNvPr id="17" name="Picture 16"/>
          <p:cNvPicPr>
            <a:picLocks noChangeAspect="1"/>
          </p:cNvPicPr>
          <p:nvPr userDrawn="1"/>
        </p:nvPicPr>
        <p:blipFill>
          <a:blip r:embed="rId4"/>
          <a:stretch>
            <a:fillRect/>
          </a:stretch>
        </p:blipFill>
        <p:spPr>
          <a:xfrm>
            <a:off x="8026400" y="6464300"/>
            <a:ext cx="1117600" cy="3937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5" name="Footer Placeholder 4"/>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endParaRPr lang="en-US"/>
          </a:p>
        </p:txBody>
      </p:sp>
      <p:sp>
        <p:nvSpPr>
          <p:cNvPr id="6" name="Slide Number Placeholder 5"/>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3767D12C-1D62-DB44-B351-8710E9C41DB2}" type="slidenum">
              <a:rPr/>
              <a:pPr>
                <a:defRPr/>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5" name="Footer Placeholder 4"/>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endParaRPr lang="en-US"/>
          </a:p>
        </p:txBody>
      </p:sp>
      <p:sp>
        <p:nvSpPr>
          <p:cNvPr id="6" name="Slide Number Placeholder 5"/>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EB5093A4-CC93-424A-94EB-96D0AD625C4C}" type="slidenum">
              <a:rPr/>
              <a:pPr>
                <a:def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86300" y="1143000"/>
            <a:ext cx="3848100" cy="2138363"/>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6" name="Rectangle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Rectangle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5" name="Date Placeholder 27"/>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16" name="Footer Placeholder 16"/>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endParaRPr lang="en-US"/>
          </a:p>
        </p:txBody>
      </p:sp>
      <p:sp>
        <p:nvSpPr>
          <p:cNvPr id="17" name="Slide Number Placeholder 28"/>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8E3342FC-85AC-0141-B4E7-B626C5929470}" type="slidenum">
              <a:rPr/>
              <a:pPr>
                <a:defRPr/>
              </a:pPr>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a:defRPr/>
            </a:pPr>
            <a:endParaRPr lang="en-US"/>
          </a:p>
        </p:txBody>
      </p:sp>
      <p:sp>
        <p:nvSpPr>
          <p:cNvPr id="5" name="Freeform 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6"/>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8" name="Freeform 7"/>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9" name="Freeform 8"/>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0" name="Freeform 9"/>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1" name="Freeform 10"/>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Freeform 11"/>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4" name="Freeform 13"/>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5" name="Freeform 14"/>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6" name="Freeform 15"/>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7" name="Freeform 16"/>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8" name="Freeform 17"/>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9" name="Rectangle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0" name="Rectangle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Rectangle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2" name="Rectangle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Rectangle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4" name="Rectangle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lstStyle>
          <a:p>
            <a:r>
              <a:rPr lang="en-US" smtClean="0"/>
              <a:t>Click to edit Master title style</a:t>
            </a:r>
            <a:endParaRPr lang="en-US"/>
          </a:p>
        </p:txBody>
      </p:sp>
      <p:sp>
        <p:nvSpPr>
          <p:cNvPr id="25" name="Date Placeholder 3"/>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26" name="Footer Placeholder 4"/>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endParaRPr lang="en-US"/>
          </a:p>
        </p:txBody>
      </p:sp>
      <p:sp>
        <p:nvSpPr>
          <p:cNvPr id="27" name="Slide Number Placeholder 5"/>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F08356AB-6050-C54D-8146-0D0927CCFB8F}" type="slidenum">
              <a:rPr/>
              <a:pPr>
                <a:def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9" name="Rectangle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0" name="Rectangle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Rectangle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2" name="Rectangle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3" name="Rectangle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Rectangle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Rectangle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18" name="Footer Placeholder 7"/>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endParaRPr lang="en-US"/>
          </a:p>
        </p:txBody>
      </p:sp>
      <p:sp>
        <p:nvSpPr>
          <p:cNvPr id="19" name="Slide Number Placeholder 8"/>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50361CD5-B477-9E43-A365-B6CBAABDE154}" type="slidenum">
              <a:rPr/>
              <a:pPr>
                <a:def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914400"/>
          </a:xfrm>
        </p:spPr>
        <p:txBody>
          <a:bodyPr/>
          <a:lstStyle>
            <a:lvl1pPr>
              <a:defRPr sz="4000" cap="none" baseline="0"/>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4" name="Footer Placeholder 3"/>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endParaRPr lang="en-US"/>
          </a:p>
        </p:txBody>
      </p:sp>
      <p:sp>
        <p:nvSpPr>
          <p:cNvPr id="5" name="Slide Number Placeholder 4"/>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CD69752C-0324-1C40-9504-CBF4C9360C20}" type="slidenum">
              <a:rPr/>
              <a:pPr>
                <a:def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3" name="Footer Placeholder 2"/>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endParaRPr lang="en-US"/>
          </a:p>
        </p:txBody>
      </p:sp>
      <p:sp>
        <p:nvSpPr>
          <p:cNvPr id="4" name="Slide Number Placeholder 3"/>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44F050E0-6EC7-2D45-8299-7B7E99CE3E4C}" type="slidenum">
              <a:rPr/>
              <a:pPr>
                <a:defRPr/>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6" name="Footer Placeholder 5"/>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endParaRPr lang="en-US"/>
          </a:p>
        </p:txBody>
      </p:sp>
      <p:sp>
        <p:nvSpPr>
          <p:cNvPr id="7" name="Slide Number Placeholder 6"/>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9956C743-C58C-B546-AEA2-8065E3DEDFB6}" type="slidenum">
              <a:rPr/>
              <a:pPr>
                <a:def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6" name="Straight Connector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20"/>
          <p:cNvGrpSpPr>
            <a:grpSpLocks/>
          </p:cNvGrpSpPr>
          <p:nvPr/>
        </p:nvGrpSpPr>
        <p:grpSpPr bwMode="auto">
          <a:xfrm rot="5400000">
            <a:off x="8515351" y="1219200"/>
            <a:ext cx="131762" cy="128587"/>
            <a:chOff x="6668087" y="1297746"/>
            <a:chExt cx="161840" cy="156602"/>
          </a:xfrm>
        </p:grpSpPr>
        <p:cxnSp>
          <p:nvCxnSpPr>
            <p:cNvPr id="8" name="Straight Connector 7"/>
            <p:cNvCxnSpPr/>
            <p:nvPr/>
          </p:nvCxnSpPr>
          <p:spPr>
            <a:xfrm rot="16200000">
              <a:off x="6659693" y="1302242"/>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V="1">
              <a:off x="6681299" y="1395381"/>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a:off x="6740613" y="13012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25"/>
          <p:cNvGrpSpPr>
            <a:grpSpLocks/>
          </p:cNvGrpSpPr>
          <p:nvPr/>
        </p:nvGrpSpPr>
        <p:grpSpPr bwMode="auto">
          <a:xfrm rot="5400000">
            <a:off x="8667751" y="1371600"/>
            <a:ext cx="131762" cy="128587"/>
            <a:chOff x="6668087" y="1297746"/>
            <a:chExt cx="161840" cy="156602"/>
          </a:xfrm>
        </p:grpSpPr>
        <p:cxnSp>
          <p:nvCxnSpPr>
            <p:cNvPr id="12" name="Straight Connector 11"/>
            <p:cNvCxnSpPr/>
            <p:nvPr/>
          </p:nvCxnSpPr>
          <p:spPr>
            <a:xfrm rot="16200000">
              <a:off x="6659693" y="1302242"/>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681299" y="1395381"/>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a:off x="6740613" y="13012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p:cNvGrpSpPr>
            <a:grpSpLocks/>
          </p:cNvGrpSpPr>
          <p:nvPr/>
        </p:nvGrpSpPr>
        <p:grpSpPr bwMode="auto">
          <a:xfrm rot="5400000">
            <a:off x="8320087" y="1474788"/>
            <a:ext cx="131763" cy="128588"/>
            <a:chOff x="6668087" y="1297746"/>
            <a:chExt cx="161840" cy="156602"/>
          </a:xfrm>
        </p:grpSpPr>
        <p:cxnSp>
          <p:nvCxnSpPr>
            <p:cNvPr id="16" name="Straight Connector 15"/>
            <p:cNvCxnSpPr/>
            <p:nvPr/>
          </p:nvCxnSpPr>
          <p:spPr>
            <a:xfrm rot="16200000">
              <a:off x="6659692" y="13022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V="1">
              <a:off x="6681298" y="1395380"/>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a:off x="6740612" y="1301265"/>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9" name="Date Placeholder 4"/>
          <p:cNvSpPr>
            <a:spLocks noGrp="1"/>
          </p:cNvSpPr>
          <p:nvPr>
            <p:ph type="dt" sz="half" idx="10"/>
          </p:nvPr>
        </p:nvSpPr>
        <p:spPr>
          <a:xfrm>
            <a:off x="6477000" y="55563"/>
            <a:ext cx="2133600" cy="365125"/>
          </a:xfrm>
          <a:prstGeom prst="rect">
            <a:avLst/>
          </a:prstGeom>
        </p:spPr>
        <p:txBody>
          <a:bodyPr/>
          <a:lstStyle>
            <a:lvl1pPr>
              <a:defRPr>
                <a:latin typeface="Helvetica" pitchFamily="-65" charset="0"/>
              </a:defRPr>
            </a:lvl1pPr>
          </a:lstStyle>
          <a:p>
            <a:pPr>
              <a:defRPr/>
            </a:pPr>
            <a:endParaRPr dirty="0"/>
          </a:p>
        </p:txBody>
      </p:sp>
      <p:sp>
        <p:nvSpPr>
          <p:cNvPr id="20" name="Footer Placeholder 5"/>
          <p:cNvSpPr>
            <a:spLocks noGrp="1"/>
          </p:cNvSpPr>
          <p:nvPr>
            <p:ph type="ftr" sz="quarter" idx="11"/>
          </p:nvPr>
        </p:nvSpPr>
        <p:spPr>
          <a:xfrm>
            <a:off x="914400" y="55563"/>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endParaRPr lang="en-US"/>
          </a:p>
        </p:txBody>
      </p:sp>
      <p:sp>
        <p:nvSpPr>
          <p:cNvPr id="21" name="Slide Number Placeholder 6"/>
          <p:cNvSpPr>
            <a:spLocks noGrp="1"/>
          </p:cNvSpPr>
          <p:nvPr>
            <p:ph type="sldNum" sz="quarter" idx="12"/>
          </p:nvPr>
        </p:nvSpPr>
        <p:spPr>
          <a:xfrm>
            <a:off x="8610600" y="55563"/>
            <a:ext cx="457200" cy="365125"/>
          </a:xfrm>
          <a:prstGeom prst="rect">
            <a:avLst/>
          </a:prstGeom>
        </p:spPr>
        <p:txBody>
          <a:bodyPr/>
          <a:lstStyle>
            <a:lvl1pPr>
              <a:defRPr>
                <a:latin typeface="Helvetica" pitchFamily="-65" charset="0"/>
              </a:defRPr>
            </a:lvl1pPr>
          </a:lstStyle>
          <a:p>
            <a:pPr>
              <a:defRPr/>
            </a:pPr>
            <a:fld id="{458E6A8A-592E-AF43-B50A-9BAEEB4055EB}" type="slidenum">
              <a:rPr/>
              <a:pPr>
                <a:def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28600"/>
            <a:ext cx="8229600" cy="762000"/>
          </a:xfrm>
          <a:prstGeom prst="rect">
            <a:avLst/>
          </a:prstGeom>
        </p:spPr>
        <p:txBody>
          <a:bodyPr vert="horz" anchor="t">
            <a:noAutofit/>
          </a:bodyPr>
          <a:lstStyle/>
          <a:p>
            <a:r>
              <a:rPr lang="en-US" dirty="0" smtClean="0"/>
              <a:t>Click to edit Master title style</a:t>
            </a:r>
            <a:endParaRPr lang="en-US" dirty="0"/>
          </a:p>
        </p:txBody>
      </p:sp>
      <p:sp>
        <p:nvSpPr>
          <p:cNvPr id="1031" name="Text Placeholder 12"/>
          <p:cNvSpPr>
            <a:spLocks noGrp="1"/>
          </p:cNvSpPr>
          <p:nvPr>
            <p:ph type="body" idx="1"/>
          </p:nvPr>
        </p:nvSpPr>
        <p:spPr bwMode="auto">
          <a:xfrm>
            <a:off x="609600" y="990600"/>
            <a:ext cx="8229600" cy="536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Rectangle 10"/>
          <p:cNvSpPr>
            <a:spLocks noChangeArrowheads="1"/>
          </p:cNvSpPr>
          <p:nvPr userDrawn="1"/>
        </p:nvSpPr>
        <p:spPr bwMode="auto">
          <a:xfrm>
            <a:off x="0" y="6622038"/>
            <a:ext cx="9144000" cy="235962"/>
          </a:xfrm>
          <a:prstGeom prst="rect">
            <a:avLst/>
          </a:prstGeom>
          <a:noFill/>
          <a:ln w="12700">
            <a:noFill/>
            <a:miter lim="800000"/>
            <a:headEnd/>
            <a:tailEnd/>
          </a:ln>
          <a:effectLst/>
        </p:spPr>
        <p:txBody>
          <a:bodyPr wrap="square" lIns="63500" tIns="25400" rIns="63500" bIns="25400">
            <a:prstTxWarp prst="textNoShape">
              <a:avLst/>
            </a:prstTxWarp>
            <a:spAutoFit/>
          </a:bodyPr>
          <a:lstStyle/>
          <a:p>
            <a:pPr algn="ctr">
              <a:defRPr/>
            </a:pPr>
            <a:r>
              <a:rPr lang="en-US" sz="1200" b="1" dirty="0" smtClean="0">
                <a:solidFill>
                  <a:schemeClr val="tx1"/>
                </a:solidFill>
                <a:latin typeface="18 VAG Rounded Black   09390"/>
              </a:rPr>
              <a:t>UC Berkeley “</a:t>
            </a:r>
            <a:r>
              <a:rPr lang="en-US" sz="1200" b="1" baseline="0" dirty="0" smtClean="0">
                <a:solidFill>
                  <a:schemeClr val="tx1"/>
                </a:solidFill>
                <a:latin typeface="18 VAG Rounded Black   09390"/>
              </a:rPr>
              <a:t>The Beauty and Joy of Computing” </a:t>
            </a:r>
            <a:r>
              <a:rPr lang="en-US" sz="1200" b="1" baseline="0" dirty="0" smtClean="0">
                <a:solidFill>
                  <a:srgbClr val="FFFF00"/>
                </a:solidFill>
                <a:latin typeface="18 VAG Rounded Black   09390"/>
              </a:rPr>
              <a:t>: Algorithms I </a:t>
            </a:r>
            <a:r>
              <a:rPr lang="en-US" sz="1200" b="1" dirty="0" smtClean="0">
                <a:solidFill>
                  <a:schemeClr val="tx1"/>
                </a:solidFill>
                <a:latin typeface="18 VAG Rounded Black   09390"/>
              </a:rPr>
              <a:t>(</a:t>
            </a:r>
            <a:fld id="{0382F9D6-1C8F-9447-89CA-9F506CE985D4}" type="slidenum">
              <a:rPr lang="en-US" sz="1200" b="1">
                <a:solidFill>
                  <a:schemeClr val="tx1"/>
                </a:solidFill>
                <a:latin typeface="18 VAG Rounded Black   09390"/>
              </a:rPr>
              <a:pPr algn="ctr">
                <a:defRPr/>
              </a:pPr>
              <a:t>‹#›</a:t>
            </a:fld>
            <a:r>
              <a:rPr lang="en-US" sz="1200" b="1" dirty="0">
                <a:solidFill>
                  <a:schemeClr val="tx1"/>
                </a:solidFill>
                <a:latin typeface="18 VAG Rounded Black   09390"/>
              </a:rPr>
              <a:t>)</a:t>
            </a:r>
          </a:p>
        </p:txBody>
      </p:sp>
      <p:sp>
        <p:nvSpPr>
          <p:cNvPr id="19" name="Rectangle 11"/>
          <p:cNvSpPr>
            <a:spLocks noChangeArrowheads="1"/>
          </p:cNvSpPr>
          <p:nvPr userDrawn="1"/>
        </p:nvSpPr>
        <p:spPr bwMode="auto">
          <a:xfrm>
            <a:off x="7888848" y="6248400"/>
            <a:ext cx="1255152" cy="205184"/>
          </a:xfrm>
          <a:prstGeom prst="rect">
            <a:avLst/>
          </a:prstGeom>
          <a:noFill/>
          <a:ln w="12700">
            <a:noFill/>
            <a:miter lim="800000"/>
            <a:headEnd/>
            <a:tailEnd/>
          </a:ln>
          <a:effectLst/>
        </p:spPr>
        <p:txBody>
          <a:bodyPr wrap="none" lIns="63500" tIns="25400" rIns="63500" bIns="25400">
            <a:prstTxWarp prst="textNoShape">
              <a:avLst/>
            </a:prstTxWarp>
            <a:spAutoFit/>
          </a:bodyPr>
          <a:lstStyle/>
          <a:p>
            <a:pPr algn="r">
              <a:defRPr/>
            </a:pPr>
            <a:r>
              <a:rPr lang="en-US" sz="1000" b="1" dirty="0" err="1" smtClean="0">
                <a:solidFill>
                  <a:schemeClr val="tx1"/>
                </a:solidFill>
                <a:latin typeface="18 VAG Rounded Black   09390"/>
              </a:rPr>
              <a:t>Friedland</a:t>
            </a:r>
            <a:r>
              <a:rPr lang="en-US" sz="1000" b="1" dirty="0" smtClean="0">
                <a:solidFill>
                  <a:schemeClr val="tx1"/>
                </a:solidFill>
                <a:latin typeface="18 VAG Rounded Black   09390"/>
              </a:rPr>
              <a:t> + Kotker</a:t>
            </a:r>
            <a:endParaRPr lang="en-US" sz="1000" b="1" dirty="0">
              <a:solidFill>
                <a:schemeClr val="tx1"/>
              </a:solidFill>
              <a:latin typeface="18 VAG Rounded Black   09390"/>
            </a:endParaRPr>
          </a:p>
        </p:txBody>
      </p:sp>
      <p:cxnSp>
        <p:nvCxnSpPr>
          <p:cNvPr id="13" name="Straight Connector 12"/>
          <p:cNvCxnSpPr/>
          <p:nvPr userDrawn="1"/>
        </p:nvCxnSpPr>
        <p:spPr>
          <a:xfrm>
            <a:off x="457200" y="990600"/>
            <a:ext cx="8229600" cy="1588"/>
          </a:xfrm>
          <a:prstGeom prst="line">
            <a:avLst/>
          </a:prstGeom>
          <a:ln>
            <a:solidFill>
              <a:schemeClr val="tx2"/>
            </a:solidFill>
          </a:ln>
          <a:effectLst>
            <a:glow rad="101600">
              <a:schemeClr val="tx2">
                <a:alpha val="75000"/>
              </a:schemeClr>
            </a:glow>
          </a:effectLst>
        </p:spPr>
        <p:style>
          <a:lnRef idx="2">
            <a:schemeClr val="accent1"/>
          </a:lnRef>
          <a:fillRef idx="0">
            <a:schemeClr val="accent1"/>
          </a:fillRef>
          <a:effectRef idx="1">
            <a:schemeClr val="accent1"/>
          </a:effectRef>
          <a:fontRef idx="minor">
            <a:schemeClr val="tx1"/>
          </a:fontRef>
        </p:style>
      </p:cxnSp>
      <p:pic>
        <p:nvPicPr>
          <p:cNvPr id="8" name="Picture 25" descr="Seal"/>
          <p:cNvPicPr>
            <a:picLocks noChangeAspect="1" noChangeArrowheads="1"/>
          </p:cNvPicPr>
          <p:nvPr userDrawn="1"/>
        </p:nvPicPr>
        <p:blipFill>
          <a:blip r:embed="rId14"/>
          <a:srcRect/>
          <a:stretch>
            <a:fillRect/>
          </a:stretch>
        </p:blipFill>
        <p:spPr bwMode="auto">
          <a:xfrm>
            <a:off x="76200" y="6192838"/>
            <a:ext cx="609600" cy="609600"/>
          </a:xfrm>
          <a:prstGeom prst="rect">
            <a:avLst/>
          </a:prstGeom>
          <a:noFill/>
        </p:spPr>
      </p:pic>
      <p:pic>
        <p:nvPicPr>
          <p:cNvPr id="9" name="Picture 8"/>
          <p:cNvPicPr>
            <a:picLocks noChangeAspect="1"/>
          </p:cNvPicPr>
          <p:nvPr/>
        </p:nvPicPr>
        <p:blipFill>
          <a:blip r:embed="rId15"/>
          <a:stretch>
            <a:fillRect/>
          </a:stretch>
        </p:blipFill>
        <p:spPr>
          <a:xfrm>
            <a:off x="8026400" y="6464300"/>
            <a:ext cx="1117600" cy="393700"/>
          </a:xfrm>
          <a:prstGeom prst="rect">
            <a:avLst/>
          </a:prstGeom>
        </p:spPr>
      </p:pic>
      <p:pic>
        <p:nvPicPr>
          <p:cNvPr id="10" name="Picture 9"/>
          <p:cNvPicPr>
            <a:picLocks noChangeAspect="1"/>
          </p:cNvPicPr>
          <p:nvPr userDrawn="1"/>
        </p:nvPicPr>
        <p:blipFill>
          <a:blip r:embed="rId16"/>
          <a:stretch>
            <a:fillRect/>
          </a:stretch>
        </p:blipFill>
        <p:spPr>
          <a:xfrm>
            <a:off x="53234" y="53235"/>
            <a:ext cx="425877" cy="504664"/>
          </a:xfrm>
          <a:prstGeom prst="rect">
            <a:avLst/>
          </a:prstGeom>
        </p:spPr>
      </p:pic>
    </p:spTree>
  </p:cSld>
  <p:clrMap bg1="dk1" tx1="lt1" bg2="dk2" tx2="lt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000" b="0" i="0" kern="1200" spc="-100">
          <a:solidFill>
            <a:srgbClr val="C1EEFF"/>
          </a:solidFill>
          <a:latin typeface="18 VAG Rounded Bold   07390"/>
          <a:ea typeface="ＭＳ Ｐゴシック" charset="-128"/>
          <a:cs typeface="AppleGaramond Bd"/>
        </a:defRPr>
      </a:lvl1pPr>
      <a:lvl2pPr algn="l" rtl="0" eaLnBrk="0" fontAlgn="base" hangingPunct="0">
        <a:spcBef>
          <a:spcPct val="0"/>
        </a:spcBef>
        <a:spcAft>
          <a:spcPct val="0"/>
        </a:spcAft>
        <a:defRPr sz="4000" b="1">
          <a:solidFill>
            <a:srgbClr val="C1EEFF"/>
          </a:solidFill>
          <a:latin typeface="Corbel" charset="0"/>
          <a:ea typeface="ＭＳ Ｐゴシック" charset="-128"/>
          <a:cs typeface="ＭＳ Ｐゴシック" charset="-128"/>
        </a:defRPr>
      </a:lvl2pPr>
      <a:lvl3pPr algn="l" rtl="0" eaLnBrk="0" fontAlgn="base" hangingPunct="0">
        <a:spcBef>
          <a:spcPct val="0"/>
        </a:spcBef>
        <a:spcAft>
          <a:spcPct val="0"/>
        </a:spcAft>
        <a:defRPr sz="4000" b="1">
          <a:solidFill>
            <a:srgbClr val="C1EEFF"/>
          </a:solidFill>
          <a:latin typeface="Corbel" charset="0"/>
          <a:ea typeface="ＭＳ Ｐゴシック" charset="-128"/>
          <a:cs typeface="ＭＳ Ｐゴシック" charset="-128"/>
        </a:defRPr>
      </a:lvl3pPr>
      <a:lvl4pPr algn="l" rtl="0" eaLnBrk="0" fontAlgn="base" hangingPunct="0">
        <a:spcBef>
          <a:spcPct val="0"/>
        </a:spcBef>
        <a:spcAft>
          <a:spcPct val="0"/>
        </a:spcAft>
        <a:defRPr sz="4000" b="1">
          <a:solidFill>
            <a:srgbClr val="C1EEFF"/>
          </a:solidFill>
          <a:latin typeface="Corbel" charset="0"/>
          <a:ea typeface="ＭＳ Ｐゴシック" charset="-128"/>
          <a:cs typeface="ＭＳ Ｐゴシック" charset="-128"/>
        </a:defRPr>
      </a:lvl4pPr>
      <a:lvl5pPr algn="l" rtl="0" eaLnBrk="0" fontAlgn="base" hangingPunct="0">
        <a:spcBef>
          <a:spcPct val="0"/>
        </a:spcBef>
        <a:spcAft>
          <a:spcPct val="0"/>
        </a:spcAft>
        <a:defRPr sz="4000" b="1">
          <a:solidFill>
            <a:srgbClr val="C1EEFF"/>
          </a:solidFill>
          <a:latin typeface="Corbel" charset="0"/>
          <a:ea typeface="ＭＳ Ｐゴシック" charset="-128"/>
          <a:cs typeface="ＭＳ Ｐゴシック" charset="-128"/>
        </a:defRPr>
      </a:lvl5pPr>
      <a:lvl6pPr marL="457200" algn="l" rtl="0" fontAlgn="base">
        <a:spcBef>
          <a:spcPct val="0"/>
        </a:spcBef>
        <a:spcAft>
          <a:spcPct val="0"/>
        </a:spcAft>
        <a:defRPr sz="4000" b="1">
          <a:solidFill>
            <a:srgbClr val="C1EEFF"/>
          </a:solidFill>
          <a:latin typeface="Corbel" charset="0"/>
          <a:ea typeface="ＭＳ Ｐゴシック" charset="-128"/>
          <a:cs typeface="ＭＳ Ｐゴシック" charset="-128"/>
        </a:defRPr>
      </a:lvl6pPr>
      <a:lvl7pPr marL="914400" algn="l" rtl="0" fontAlgn="base">
        <a:spcBef>
          <a:spcPct val="0"/>
        </a:spcBef>
        <a:spcAft>
          <a:spcPct val="0"/>
        </a:spcAft>
        <a:defRPr sz="4000" b="1">
          <a:solidFill>
            <a:srgbClr val="C1EEFF"/>
          </a:solidFill>
          <a:latin typeface="Corbel" charset="0"/>
          <a:ea typeface="ＭＳ Ｐゴシック" charset="-128"/>
          <a:cs typeface="ＭＳ Ｐゴシック" charset="-128"/>
        </a:defRPr>
      </a:lvl7pPr>
      <a:lvl8pPr marL="1371600" algn="l" rtl="0" fontAlgn="base">
        <a:spcBef>
          <a:spcPct val="0"/>
        </a:spcBef>
        <a:spcAft>
          <a:spcPct val="0"/>
        </a:spcAft>
        <a:defRPr sz="4000" b="1">
          <a:solidFill>
            <a:srgbClr val="C1EEFF"/>
          </a:solidFill>
          <a:latin typeface="Corbel" charset="0"/>
          <a:ea typeface="ＭＳ Ｐゴシック" charset="-128"/>
          <a:cs typeface="ＭＳ Ｐゴシック" charset="-128"/>
        </a:defRPr>
      </a:lvl8pPr>
      <a:lvl9pPr marL="1828800" algn="l" rtl="0" fontAlgn="base">
        <a:spcBef>
          <a:spcPct val="0"/>
        </a:spcBef>
        <a:spcAft>
          <a:spcPct val="0"/>
        </a:spcAft>
        <a:defRPr sz="4000" b="1">
          <a:solidFill>
            <a:srgbClr val="C1EEFF"/>
          </a:solidFill>
          <a:latin typeface="Corbel" charset="0"/>
          <a:ea typeface="ＭＳ Ｐゴシック" charset="-128"/>
          <a:cs typeface="ＭＳ Ｐゴシック" charset="-128"/>
        </a:defRPr>
      </a:lvl9pPr>
    </p:titleStyle>
    <p:bodyStyle>
      <a:lvl1pPr marL="411163" indent="-342900" algn="l" rtl="0" eaLnBrk="0" fontAlgn="base" hangingPunct="0">
        <a:spcBef>
          <a:spcPts val="700"/>
        </a:spcBef>
        <a:spcAft>
          <a:spcPct val="0"/>
        </a:spcAft>
        <a:buClr>
          <a:schemeClr val="tx2"/>
        </a:buClr>
        <a:buSzPct val="95000"/>
        <a:buFont typeface="Wingdings" pitchFamily="-65" charset="2"/>
        <a:buChar char=""/>
        <a:defRPr sz="3000" b="0" i="0" kern="1200">
          <a:solidFill>
            <a:schemeClr val="tx1"/>
          </a:solidFill>
          <a:latin typeface="18 VAG Rounded Bold   07390"/>
          <a:ea typeface="ＭＳ Ｐゴシック" charset="-128"/>
          <a:cs typeface="ＭＳ Ｐゴシック" charset="-128"/>
        </a:defRPr>
      </a:lvl1pPr>
      <a:lvl2pPr marL="739775" indent="-285750" algn="l" rtl="0" eaLnBrk="0" fontAlgn="base" hangingPunct="0">
        <a:spcBef>
          <a:spcPct val="20000"/>
        </a:spcBef>
        <a:spcAft>
          <a:spcPct val="0"/>
        </a:spcAft>
        <a:buSzPct val="90000"/>
        <a:buFont typeface="Wingdings" pitchFamily="-65" charset="2"/>
        <a:buChar char=""/>
        <a:defRPr sz="2600" b="0" i="0" kern="1200">
          <a:solidFill>
            <a:schemeClr val="accent3">
              <a:lumMod val="40000"/>
              <a:lumOff val="60000"/>
            </a:schemeClr>
          </a:solidFill>
          <a:latin typeface="18 VAG Rounded Light   02390"/>
          <a:ea typeface="ＭＳ Ｐゴシック" charset="-128"/>
          <a:cs typeface="+mn-cs"/>
        </a:defRPr>
      </a:lvl2pPr>
      <a:lvl3pPr marL="995363" indent="-228600" algn="l" rtl="0" eaLnBrk="0" fontAlgn="base" hangingPunct="0">
        <a:spcBef>
          <a:spcPct val="20000"/>
        </a:spcBef>
        <a:spcAft>
          <a:spcPct val="0"/>
        </a:spcAft>
        <a:buFont typeface="Wingdings 2" pitchFamily="-65" charset="2"/>
        <a:buChar char=""/>
        <a:defRPr sz="2400" b="0" i="0" kern="1200">
          <a:solidFill>
            <a:schemeClr val="tx2">
              <a:lumMod val="90000"/>
            </a:schemeClr>
          </a:solidFill>
          <a:latin typeface="18 VAG Rounded Light   02390"/>
          <a:ea typeface="ＭＳ Ｐゴシック" charset="-128"/>
          <a:cs typeface="+mn-cs"/>
        </a:defRPr>
      </a:lvl3pPr>
      <a:lvl4pPr marL="1260475" indent="-228600" algn="l" rtl="0" eaLnBrk="0" fontAlgn="base" hangingPunct="0">
        <a:spcBef>
          <a:spcPct val="20000"/>
        </a:spcBef>
        <a:spcAft>
          <a:spcPct val="0"/>
        </a:spcAft>
        <a:buClr>
          <a:schemeClr val="accent2"/>
        </a:buClr>
        <a:buFont typeface="Wingdings 3" pitchFamily="-65" charset="2"/>
        <a:buChar char=""/>
        <a:defRPr sz="2200" b="0" i="0" kern="1200">
          <a:solidFill>
            <a:srgbClr val="F273AF"/>
          </a:solidFill>
          <a:latin typeface="18 VAG Rounded Light   02390"/>
          <a:ea typeface="ＭＳ Ｐゴシック" charset="-128"/>
          <a:cs typeface="+mn-cs"/>
        </a:defRPr>
      </a:lvl4pPr>
      <a:lvl5pPr marL="1481138" indent="-209550" algn="l" rtl="0" eaLnBrk="0" fontAlgn="base" hangingPunct="0">
        <a:spcBef>
          <a:spcPct val="20000"/>
        </a:spcBef>
        <a:spcAft>
          <a:spcPct val="0"/>
        </a:spcAft>
        <a:buClr>
          <a:schemeClr val="tx1"/>
        </a:buClr>
        <a:buFont typeface="Wingdings 2" pitchFamily="-65" charset="2"/>
        <a:buChar char=""/>
        <a:defRPr sz="2000" b="0" i="0" kern="1200">
          <a:solidFill>
            <a:schemeClr val="tx1"/>
          </a:solidFill>
          <a:latin typeface="18 VAG Rounded Light   02390"/>
          <a:ea typeface="ＭＳ Ｐゴシック" charset="-128"/>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4"/>
          <p:cNvSpPr>
            <a:spLocks noChangeArrowheads="1"/>
          </p:cNvSpPr>
          <p:nvPr/>
        </p:nvSpPr>
        <p:spPr bwMode="auto">
          <a:xfrm>
            <a:off x="1981200" y="304800"/>
            <a:ext cx="5181600" cy="1963717"/>
          </a:xfrm>
          <a:prstGeom prst="rect">
            <a:avLst/>
          </a:prstGeom>
          <a:noFill/>
          <a:ln w="12700">
            <a:noFill/>
            <a:miter lim="800000"/>
            <a:headEnd/>
            <a:tailEnd/>
          </a:ln>
        </p:spPr>
        <p:txBody>
          <a:bodyPr wrap="square" lIns="63500" tIns="25400" rIns="63500" bIns="25400" anchor="ctr">
            <a:prstTxWarp prst="textNoShape">
              <a:avLst/>
            </a:prstTxWarp>
            <a:spAutoFit/>
          </a:bodyPr>
          <a:lstStyle/>
          <a:p>
            <a:pPr algn="ctr">
              <a:lnSpc>
                <a:spcPct val="77000"/>
              </a:lnSpc>
            </a:pPr>
            <a:r>
              <a:rPr lang="en-US" sz="3600" b="1" dirty="0">
                <a:solidFill>
                  <a:schemeClr val="tx2"/>
                </a:solidFill>
                <a:latin typeface="18 VAG Rounded Bold   07390"/>
                <a:cs typeface=""/>
              </a:rPr>
              <a:t>The Beauty and Joy of Computing</a:t>
            </a:r>
            <a:r>
              <a:rPr lang="en-US" sz="3200" b="1" dirty="0">
                <a:solidFill>
                  <a:schemeClr val="tx2"/>
                </a:solidFill>
                <a:latin typeface="18 VAG Rounded Bold   07390"/>
                <a:cs typeface=""/>
              </a:rPr>
              <a:t/>
            </a:r>
            <a:br>
              <a:rPr lang="en-US" sz="3200" b="1" dirty="0">
                <a:solidFill>
                  <a:schemeClr val="tx2"/>
                </a:solidFill>
                <a:latin typeface="18 VAG Rounded Bold   07390"/>
                <a:cs typeface=""/>
              </a:rPr>
            </a:br>
            <a:r>
              <a:rPr lang="en-US" sz="3200" b="1" dirty="0" smtClean="0">
                <a:latin typeface="18 VAG Rounded Bold   07390"/>
                <a:cs typeface=""/>
              </a:rPr>
              <a:t/>
            </a:r>
            <a:br>
              <a:rPr lang="en-US" sz="3200" b="1" dirty="0" smtClean="0">
                <a:latin typeface="18 VAG Rounded Bold   07390"/>
                <a:cs typeface=""/>
              </a:rPr>
            </a:br>
            <a:r>
              <a:rPr lang="en-US" sz="2800" b="1" dirty="0" smtClean="0">
                <a:solidFill>
                  <a:schemeClr val="tx1"/>
                </a:solidFill>
                <a:latin typeface="18 VAG Rounded Bold   07390"/>
                <a:cs typeface=""/>
              </a:rPr>
              <a:t>Lecture #6</a:t>
            </a:r>
            <a:br>
              <a:rPr lang="en-US" sz="2800" b="1" dirty="0" smtClean="0">
                <a:solidFill>
                  <a:schemeClr val="tx1"/>
                </a:solidFill>
                <a:latin typeface="18 VAG Rounded Bold   07390"/>
                <a:cs typeface=""/>
              </a:rPr>
            </a:br>
            <a:r>
              <a:rPr lang="en-US" sz="2800" b="1" dirty="0" smtClean="0">
                <a:solidFill>
                  <a:schemeClr val="tx1"/>
                </a:solidFill>
                <a:latin typeface="18 VAG Rounded Bold   07390"/>
                <a:cs typeface=""/>
              </a:rPr>
              <a:t>Algorithms I</a:t>
            </a:r>
            <a:endParaRPr lang="en-US" sz="3200" b="1" dirty="0" smtClean="0">
              <a:solidFill>
                <a:schemeClr val="bg2"/>
              </a:solidFill>
              <a:latin typeface="18 VAG Rounded Bold   07390"/>
              <a:cs typeface=""/>
            </a:endParaRPr>
          </a:p>
        </p:txBody>
      </p:sp>
      <p:sp>
        <p:nvSpPr>
          <p:cNvPr id="54" name="Oval 53"/>
          <p:cNvSpPr/>
          <p:nvPr/>
        </p:nvSpPr>
        <p:spPr>
          <a:xfrm>
            <a:off x="5926633" y="6096000"/>
            <a:ext cx="3200400" cy="471948"/>
          </a:xfrm>
          <a:prstGeom prst="ellipse">
            <a:avLst/>
          </a:prstGeom>
          <a:solidFill>
            <a:schemeClr val="bg1">
              <a:alpha val="17000"/>
            </a:schemeClr>
          </a:solidFill>
          <a:ln>
            <a:noFill/>
          </a:ln>
          <a:effectLst>
            <a:softEdge rad="1397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20" name="Picture 19"/>
          <p:cNvPicPr>
            <a:picLocks noChangeAspect="1"/>
          </p:cNvPicPr>
          <p:nvPr/>
        </p:nvPicPr>
        <p:blipFill>
          <a:blip r:embed="rId3"/>
          <a:stretch>
            <a:fillRect/>
          </a:stretch>
        </p:blipFill>
        <p:spPr>
          <a:xfrm>
            <a:off x="6805271" y="228600"/>
            <a:ext cx="2186330" cy="2590800"/>
          </a:xfrm>
          <a:prstGeom prst="rect">
            <a:avLst/>
          </a:prstGeom>
        </p:spPr>
      </p:pic>
      <p:sp>
        <p:nvSpPr>
          <p:cNvPr id="11" name="TextBox 10"/>
          <p:cNvSpPr txBox="1"/>
          <p:nvPr/>
        </p:nvSpPr>
        <p:spPr>
          <a:xfrm>
            <a:off x="0" y="2438400"/>
            <a:ext cx="2362200" cy="1508105"/>
          </a:xfrm>
          <a:prstGeom prst="rect">
            <a:avLst/>
          </a:prstGeom>
          <a:noFill/>
        </p:spPr>
        <p:txBody>
          <a:bodyPr wrap="square">
            <a:spAutoFit/>
          </a:bodyPr>
          <a:lstStyle/>
          <a:p>
            <a:pPr algn="ctr">
              <a:defRPr/>
            </a:pPr>
            <a:r>
              <a:rPr lang="en-US" sz="2000" b="1" dirty="0" smtClean="0">
                <a:solidFill>
                  <a:schemeClr val="bg2"/>
                </a:solidFill>
                <a:latin typeface="18 VAG Rounded Bold   07390"/>
              </a:rPr>
              <a:t>Jon Kotker</a:t>
            </a:r>
          </a:p>
          <a:p>
            <a:pPr algn="ctr">
              <a:defRPr/>
            </a:pPr>
            <a:r>
              <a:rPr lang="en-US" sz="2000" b="1" dirty="0" smtClean="0">
                <a:solidFill>
                  <a:schemeClr val="bg2"/>
                </a:solidFill>
                <a:latin typeface="18 VAG Rounded Bold   07390"/>
              </a:rPr>
              <a:t>UC Berkeley EECS 2010, 2013</a:t>
            </a:r>
            <a:endParaRPr lang="en-US" sz="3600" b="1" dirty="0">
              <a:solidFill>
                <a:schemeClr val="bg2"/>
              </a:solidFill>
              <a:latin typeface="18 VAG Rounded Bold   07390"/>
            </a:endParaRPr>
          </a:p>
          <a:p>
            <a:pPr algn="ctr">
              <a:defRPr/>
            </a:pPr>
            <a:r>
              <a:rPr lang="en-US" sz="1200" b="1" dirty="0">
                <a:solidFill>
                  <a:schemeClr val="bg2"/>
                </a:solidFill>
                <a:latin typeface="18 VAG Rounded Bold   07390"/>
              </a:rPr>
              <a:t>(jkotker@berkeley.edu</a:t>
            </a:r>
            <a:r>
              <a:rPr lang="en-US" sz="1200" b="1" dirty="0" smtClean="0">
                <a:solidFill>
                  <a:schemeClr val="bg2"/>
                </a:solidFill>
                <a:latin typeface="18 VAG Rounded Bold   07390"/>
              </a:rPr>
              <a:t>)</a:t>
            </a:r>
            <a:r>
              <a:rPr lang="en-US" sz="2000" b="1" dirty="0" smtClean="0">
                <a:solidFill>
                  <a:schemeClr val="bg2"/>
                </a:solidFill>
                <a:latin typeface="18 VAG Rounded Bold   07390"/>
              </a:rPr>
              <a:t/>
            </a:r>
            <a:br>
              <a:rPr lang="en-US" sz="2000" b="1" dirty="0" smtClean="0">
                <a:solidFill>
                  <a:schemeClr val="bg2"/>
                </a:solidFill>
                <a:latin typeface="18 VAG Rounded Bold   07390"/>
              </a:rPr>
            </a:br>
            <a:r>
              <a:rPr lang="en-US" sz="2000" b="1" dirty="0" smtClean="0">
                <a:solidFill>
                  <a:schemeClr val="bg2"/>
                </a:solidFill>
                <a:latin typeface="18 VAG Rounded Bold   07390"/>
              </a:rPr>
              <a:t>Microsoft</a:t>
            </a:r>
            <a:endParaRPr lang="en-US" sz="1200" b="1" dirty="0">
              <a:solidFill>
                <a:schemeClr val="bg2"/>
              </a:solidFill>
              <a:latin typeface="18 VAG Rounded Bold   0739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785" y="183571"/>
            <a:ext cx="1654630" cy="22061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p:cNvPicPr>
            <a:picLocks noChangeAspect="1"/>
          </p:cNvPicPr>
          <p:nvPr/>
        </p:nvPicPr>
        <p:blipFill>
          <a:blip r:embed="rId5"/>
          <a:stretch>
            <a:fillRect/>
          </a:stretch>
        </p:blipFill>
        <p:spPr>
          <a:xfrm>
            <a:off x="2638865" y="3205087"/>
            <a:ext cx="6460033" cy="376313"/>
          </a:xfrm>
          <a:prstGeom prst="rect">
            <a:avLst/>
          </a:prstGeom>
        </p:spPr>
      </p:pic>
      <p:pic>
        <p:nvPicPr>
          <p:cNvPr id="4" name="Picture 3"/>
          <p:cNvPicPr>
            <a:picLocks noChangeAspect="1"/>
          </p:cNvPicPr>
          <p:nvPr/>
        </p:nvPicPr>
        <p:blipFill>
          <a:blip r:embed="rId6"/>
          <a:stretch>
            <a:fillRect/>
          </a:stretch>
        </p:blipFill>
        <p:spPr>
          <a:xfrm>
            <a:off x="3701677" y="3568720"/>
            <a:ext cx="4334407" cy="2908280"/>
          </a:xfrm>
          <a:prstGeom prst="rect">
            <a:avLst/>
          </a:prstGeom>
        </p:spPr>
      </p:pic>
      <p:sp>
        <p:nvSpPr>
          <p:cNvPr id="7" name="TextBox 6"/>
          <p:cNvSpPr txBox="1"/>
          <p:nvPr/>
        </p:nvSpPr>
        <p:spPr>
          <a:xfrm>
            <a:off x="3401121" y="6477000"/>
            <a:ext cx="4935518" cy="276999"/>
          </a:xfrm>
          <a:prstGeom prst="rect">
            <a:avLst/>
          </a:prstGeom>
          <a:noFill/>
        </p:spPr>
        <p:txBody>
          <a:bodyPr wrap="none" rtlCol="0">
            <a:spAutoFit/>
          </a:bodyPr>
          <a:lstStyle/>
          <a:p>
            <a:r>
              <a:rPr lang="en-US" sz="1200" dirty="0">
                <a:solidFill>
                  <a:schemeClr val="tx1"/>
                </a:solidFill>
              </a:rPr>
              <a:t>http://www.newscientist.com/article/mg22329863.700#.VCBKo6x0z6E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How to Express Algorithms…</a:t>
            </a:r>
            <a:endParaRPr lang="en-US" dirty="0"/>
          </a:p>
        </p:txBody>
      </p:sp>
      <p:sp>
        <p:nvSpPr>
          <p:cNvPr id="4" name="Text Placeholder 2"/>
          <p:cNvSpPr txBox="1">
            <a:spLocks noGrp="1"/>
          </p:cNvSpPr>
          <p:nvPr>
            <p:ph idx="1"/>
          </p:nvPr>
        </p:nvSpPr>
        <p:spPr>
          <a:xfrm>
            <a:off x="457200" y="1600200"/>
            <a:ext cx="8229600" cy="2438400"/>
          </a:xfrm>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Liberation Sans" pitchFamily="18"/>
                <a:ea typeface="Droid Sans Fallback" pitchFamily="2"/>
                <a:cs typeface="FreeSans" pitchFamily="2"/>
              </a:defRPr>
            </a:lvl1pPr>
            <a:lvl2pPr marL="864000" marR="0" lvl="1" indent="-324000">
              <a:spcBef>
                <a:spcPts val="0"/>
              </a:spcBef>
              <a:spcAft>
                <a:spcPts val="1134"/>
              </a:spcAft>
              <a:buSzPct val="45000"/>
              <a:buFont typeface="StarSymbol"/>
              <a:buChar char="●"/>
              <a:defRPr lang="en-US" sz="2800" b="0" i="0" u="none" strike="noStrike" kern="1200">
                <a:ln>
                  <a:noFill/>
                </a:ln>
                <a:latin typeface="Liberation Sans" pitchFamily="18"/>
                <a:ea typeface="Droid Sans Fallback" pitchFamily="2"/>
                <a:cs typeface="FreeSans" pitchFamily="2"/>
              </a:defRPr>
            </a:lvl2pPr>
            <a:lvl3pPr marL="1295999" marR="0" lvl="2" indent="-288000">
              <a:spcBef>
                <a:spcPts val="0"/>
              </a:spcBef>
              <a:spcAft>
                <a:spcPts val="850"/>
              </a:spcAft>
              <a:buSzPct val="75000"/>
              <a:buFont typeface="StarSymbol"/>
              <a:buChar char="–"/>
              <a:defRPr lang="en-US" sz="2400" b="0" i="0" u="none" strike="noStrike" kern="1200">
                <a:ln>
                  <a:noFill/>
                </a:ln>
                <a:latin typeface="Liberation Sans" pitchFamily="18"/>
                <a:ea typeface="Droid Sans Fallback" pitchFamily="2"/>
                <a:cs typeface="FreeSans" pitchFamily="2"/>
              </a:defRPr>
            </a:lvl3pPr>
            <a:lvl4pPr marL="1728000" marR="0" lvl="3" indent="-216000">
              <a:spcBef>
                <a:spcPts val="0"/>
              </a:spcBef>
              <a:spcAft>
                <a:spcPts val="567"/>
              </a:spcAft>
              <a:buSzPct val="45000"/>
              <a:buFont typeface="StarSymbol"/>
              <a:buChar char="●"/>
              <a:defRPr lang="en-US" sz="2000" b="0" i="0" u="none" strike="noStrike" kern="1200">
                <a:ln>
                  <a:noFill/>
                </a:ln>
                <a:latin typeface="Liberation Sans" pitchFamily="18"/>
                <a:ea typeface="Droid Sans Fallback" pitchFamily="2"/>
                <a:cs typeface="FreeSans" pitchFamily="2"/>
              </a:defRPr>
            </a:lvl4pPr>
            <a:lvl5pPr marL="2160000" marR="0" lvl="4" indent="-216000">
              <a:spcBef>
                <a:spcPts val="0"/>
              </a:spcBef>
              <a:spcAft>
                <a:spcPts val="283"/>
              </a:spcAft>
              <a:buSzPct val="75000"/>
              <a:buFont typeface="StarSymbol"/>
              <a:buChar char="–"/>
              <a:defRPr lang="en-US" sz="2000" b="0" i="0" u="none" strike="noStrike" kern="1200">
                <a:ln>
                  <a:noFill/>
                </a:ln>
                <a:latin typeface="Liberation Sans" pitchFamily="18"/>
                <a:ea typeface="Droid Sans Fallback" pitchFamily="2"/>
                <a:cs typeface="FreeSan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9pPr>
          </a:lstStyle>
          <a:p>
            <a:pPr marL="108000" indent="0">
              <a:buNone/>
            </a:pPr>
            <a:r>
              <a:rPr lang="en-US" dirty="0">
                <a:latin typeface="18 VAG Rounded Thin   55390"/>
              </a:rPr>
              <a:t>A programmer’s </a:t>
            </a:r>
            <a:r>
              <a:rPr lang="en-US" dirty="0" smtClean="0">
                <a:latin typeface="18 VAG Rounded Thin   55390"/>
              </a:rPr>
              <a:t>spouse tells </a:t>
            </a:r>
            <a:r>
              <a:rPr lang="en-US" dirty="0">
                <a:latin typeface="18 VAG Rounded Thin   55390"/>
              </a:rPr>
              <a:t>him: “</a:t>
            </a:r>
            <a:r>
              <a:rPr lang="en-US" dirty="0">
                <a:solidFill>
                  <a:srgbClr val="FFFF00"/>
                </a:solidFill>
                <a:latin typeface="18 VAG Rounded Thin   55390"/>
              </a:rPr>
              <a:t>Run to the </a:t>
            </a:r>
            <a:r>
              <a:rPr lang="en-US" dirty="0" smtClean="0">
                <a:solidFill>
                  <a:srgbClr val="FFFF00"/>
                </a:solidFill>
                <a:latin typeface="18 VAG Rounded Thin   55390"/>
              </a:rPr>
              <a:t>store </a:t>
            </a:r>
            <a:r>
              <a:rPr lang="en-US" dirty="0">
                <a:solidFill>
                  <a:srgbClr val="FFFF00"/>
                </a:solidFill>
                <a:latin typeface="18 VAG Rounded Thin   55390"/>
              </a:rPr>
              <a:t>and pick up a loaf of bread. If they have eggs, get a dozen.</a:t>
            </a:r>
            <a:r>
              <a:rPr lang="en-US" dirty="0">
                <a:latin typeface="18 VAG Rounded Thin   55390"/>
              </a:rPr>
              <a:t>” The programmer comes home with 12 loaves of bread.</a:t>
            </a:r>
            <a:endParaRPr lang="en-US" dirty="0" smtClean="0">
              <a:latin typeface="18 VAG Rounded Thin   55390"/>
            </a:endParaRPr>
          </a:p>
        </p:txBody>
      </p:sp>
      <p:sp>
        <p:nvSpPr>
          <p:cNvPr id="5" name="Text Placeholder 2"/>
          <p:cNvSpPr txBox="1">
            <a:spLocks/>
          </p:cNvSpPr>
          <p:nvPr/>
        </p:nvSpPr>
        <p:spPr bwMode="auto">
          <a:xfrm>
            <a:off x="457200" y="4343400"/>
            <a:ext cx="82296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algn="l" rtl="0" eaLnBrk="0" fontAlgn="base" hangingPunct="0">
              <a:spcBef>
                <a:spcPts val="0"/>
              </a:spcBef>
              <a:spcAft>
                <a:spcPts val="1417"/>
              </a:spcAft>
              <a:buClr>
                <a:schemeClr val="tx2"/>
              </a:buClr>
              <a:buSzPct val="45000"/>
              <a:buFont typeface="StarSymbol"/>
              <a:buChar char="●"/>
              <a:defRPr lang="en-US" sz="3200" b="0" i="0" u="none" strike="noStrike" kern="1200">
                <a:ln>
                  <a:noFill/>
                </a:ln>
                <a:solidFill>
                  <a:schemeClr val="tx1"/>
                </a:solidFill>
                <a:latin typeface="Liberation Sans" pitchFamily="18"/>
                <a:ea typeface="Droid Sans Fallback" pitchFamily="2"/>
                <a:cs typeface="FreeSans" pitchFamily="2"/>
              </a:defRPr>
            </a:lvl1pPr>
            <a:lvl2pPr marL="864000" marR="0" lvl="1" indent="-324000" algn="l" rtl="0" eaLnBrk="0" fontAlgn="base" hangingPunct="0">
              <a:spcBef>
                <a:spcPts val="0"/>
              </a:spcBef>
              <a:spcAft>
                <a:spcPts val="1134"/>
              </a:spcAft>
              <a:buSzPct val="45000"/>
              <a:buFont typeface="StarSymbol"/>
              <a:buChar char="●"/>
              <a:defRPr lang="en-US" sz="2800" b="0" i="0" u="none" strike="noStrike" kern="1200">
                <a:ln>
                  <a:noFill/>
                </a:ln>
                <a:solidFill>
                  <a:schemeClr val="accent3">
                    <a:lumMod val="40000"/>
                    <a:lumOff val="60000"/>
                  </a:schemeClr>
                </a:solidFill>
                <a:latin typeface="Liberation Sans" pitchFamily="18"/>
                <a:ea typeface="Droid Sans Fallback" pitchFamily="2"/>
                <a:cs typeface="FreeSans" pitchFamily="2"/>
              </a:defRPr>
            </a:lvl2pPr>
            <a:lvl3pPr marL="1295999" marR="0" lvl="2" indent="-288000" algn="l" rtl="0" eaLnBrk="0" fontAlgn="base" hangingPunct="0">
              <a:spcBef>
                <a:spcPts val="0"/>
              </a:spcBef>
              <a:spcAft>
                <a:spcPts val="850"/>
              </a:spcAft>
              <a:buSzPct val="75000"/>
              <a:buFont typeface="StarSymbol"/>
              <a:buChar char="–"/>
              <a:defRPr lang="en-US" sz="2400" b="0" i="0" u="none" strike="noStrike" kern="1200">
                <a:ln>
                  <a:noFill/>
                </a:ln>
                <a:solidFill>
                  <a:schemeClr val="tx2">
                    <a:lumMod val="90000"/>
                  </a:schemeClr>
                </a:solidFill>
                <a:latin typeface="Liberation Sans" pitchFamily="18"/>
                <a:ea typeface="Droid Sans Fallback" pitchFamily="2"/>
                <a:cs typeface="FreeSans" pitchFamily="2"/>
              </a:defRPr>
            </a:lvl3pPr>
            <a:lvl4pPr marL="1728000" marR="0" lvl="3" indent="-216000" algn="l" rtl="0" eaLnBrk="0" fontAlgn="base" hangingPunct="0">
              <a:spcBef>
                <a:spcPts val="0"/>
              </a:spcBef>
              <a:spcAft>
                <a:spcPts val="567"/>
              </a:spcAft>
              <a:buClr>
                <a:schemeClr val="accent2"/>
              </a:buClr>
              <a:buSzPct val="45000"/>
              <a:buFont typeface="StarSymbol"/>
              <a:buChar char="●"/>
              <a:defRPr lang="en-US" sz="2000" b="0" i="0" u="none" strike="noStrike" kern="1200">
                <a:ln>
                  <a:noFill/>
                </a:ln>
                <a:solidFill>
                  <a:srgbClr val="F273AF"/>
                </a:solidFill>
                <a:latin typeface="Liberation Sans" pitchFamily="18"/>
                <a:ea typeface="Droid Sans Fallback" pitchFamily="2"/>
                <a:cs typeface="FreeSans" pitchFamily="2"/>
              </a:defRPr>
            </a:lvl4pPr>
            <a:lvl5pPr marL="2160000" marR="0" lvl="4" indent="-216000" algn="l" rtl="0" eaLnBrk="0" fontAlgn="base" hangingPunct="0">
              <a:spcBef>
                <a:spcPts val="0"/>
              </a:spcBef>
              <a:spcAft>
                <a:spcPts val="283"/>
              </a:spcAft>
              <a:buClr>
                <a:schemeClr val="tx1"/>
              </a:buClr>
              <a:buSzPct val="75000"/>
              <a:buFont typeface="StarSymbol"/>
              <a:buChar char="–"/>
              <a:defRPr lang="en-US" sz="2000" b="0" i="0" u="none" strike="noStrike" kern="1200">
                <a:ln>
                  <a:noFill/>
                </a:ln>
                <a:solidFill>
                  <a:schemeClr val="tx1"/>
                </a:solidFill>
                <a:latin typeface="Liberation Sans" pitchFamily="18"/>
                <a:ea typeface="Droid Sans Fallback" pitchFamily="2"/>
                <a:cs typeface="FreeSans" pitchFamily="2"/>
              </a:defRPr>
            </a:lvl5pPr>
            <a:lvl6pPr marL="2592000" marR="0" lvl="5" indent="-216000" algn="l" rtl="0" eaLnBrk="1" latinLnBrk="0" hangingPunct="1">
              <a:spcBef>
                <a:spcPts val="0"/>
              </a:spcBef>
              <a:spcAft>
                <a:spcPts val="283"/>
              </a:spcAft>
              <a:buClr>
                <a:schemeClr val="accent3"/>
              </a:buClr>
              <a:buSzPct val="45000"/>
              <a:buFont typeface="StarSymbol"/>
              <a:buChar char="●"/>
              <a:defRPr kumimoji="0" lang="en-US" sz="2000" b="0" i="0" u="none" strike="noStrike" kern="1200">
                <a:ln>
                  <a:noFill/>
                </a:ln>
                <a:solidFill>
                  <a:schemeClr val="tx1"/>
                </a:solidFill>
                <a:latin typeface="Liberation Sans" pitchFamily="18"/>
                <a:ea typeface="Droid Sans Fallback" pitchFamily="2"/>
                <a:cs typeface="FreeSans" pitchFamily="2"/>
              </a:defRPr>
            </a:lvl6pPr>
            <a:lvl7pPr marL="3024000" marR="0" lvl="6" indent="-216000" algn="l" rtl="0" eaLnBrk="1" latinLnBrk="0" hangingPunct="1">
              <a:spcBef>
                <a:spcPts val="0"/>
              </a:spcBef>
              <a:spcAft>
                <a:spcPts val="283"/>
              </a:spcAft>
              <a:buClr>
                <a:schemeClr val="accent4"/>
              </a:buClr>
              <a:buSzPct val="45000"/>
              <a:buFont typeface="StarSymbol"/>
              <a:buChar char="●"/>
              <a:defRPr kumimoji="0" lang="en-US" sz="2000" b="0" i="0" u="none" strike="noStrike" kern="1200">
                <a:ln>
                  <a:noFill/>
                </a:ln>
                <a:solidFill>
                  <a:schemeClr val="tx1"/>
                </a:solidFill>
                <a:latin typeface="Liberation Sans" pitchFamily="18"/>
                <a:ea typeface="Droid Sans Fallback" pitchFamily="2"/>
                <a:cs typeface="FreeSans" pitchFamily="2"/>
              </a:defRPr>
            </a:lvl7pPr>
            <a:lvl8pPr marL="3456000" marR="0" lvl="7" indent="-216000" algn="l" rtl="0" eaLnBrk="1" latinLnBrk="0" hangingPunct="1">
              <a:spcBef>
                <a:spcPts val="0"/>
              </a:spcBef>
              <a:spcAft>
                <a:spcPts val="283"/>
              </a:spcAft>
              <a:buClr>
                <a:schemeClr val="accent4"/>
              </a:buClr>
              <a:buSzPct val="45000"/>
              <a:buFont typeface="StarSymbol"/>
              <a:buChar char="●"/>
              <a:defRPr kumimoji="0" lang="en-US" sz="2000" b="0" i="0" u="none" strike="noStrike" kern="1200">
                <a:ln>
                  <a:noFill/>
                </a:ln>
                <a:solidFill>
                  <a:schemeClr val="tx1"/>
                </a:solidFill>
                <a:latin typeface="Liberation Sans" pitchFamily="18"/>
                <a:ea typeface="Droid Sans Fallback" pitchFamily="2"/>
                <a:cs typeface="FreeSans" pitchFamily="2"/>
              </a:defRPr>
            </a:lvl8pPr>
            <a:lvl9pPr marL="3887999" marR="0" lvl="8" indent="-216000" algn="l" rtl="0" eaLnBrk="1" latinLnBrk="0" hangingPunct="1">
              <a:spcBef>
                <a:spcPts val="0"/>
              </a:spcBef>
              <a:spcAft>
                <a:spcPts val="283"/>
              </a:spcAft>
              <a:buClr>
                <a:schemeClr val="accent4"/>
              </a:buClr>
              <a:buSzPct val="45000"/>
              <a:buFont typeface="StarSymbol"/>
              <a:buChar char="●"/>
              <a:defRPr kumimoji="0" lang="en-US" sz="2000" b="0" i="0" u="none" strike="noStrike" kern="1200">
                <a:ln>
                  <a:noFill/>
                </a:ln>
                <a:solidFill>
                  <a:schemeClr val="tx1"/>
                </a:solidFill>
                <a:latin typeface="Liberation Sans" pitchFamily="18"/>
                <a:ea typeface="Droid Sans Fallback" pitchFamily="2"/>
                <a:cs typeface="FreeSans" pitchFamily="2"/>
              </a:defRPr>
            </a:lvl9pPr>
          </a:lstStyle>
          <a:p>
            <a:pPr marL="108000" indent="0">
              <a:buNone/>
            </a:pPr>
            <a:r>
              <a:rPr lang="en-US" dirty="0" smtClean="0">
                <a:latin typeface="18 VAG Rounded Thin   55390"/>
              </a:rPr>
              <a:t>Algorithms need to be expressed in a context-free, unambiguous way for all participants.</a:t>
            </a:r>
          </a:p>
        </p:txBody>
      </p:sp>
    </p:spTree>
    <p:extLst>
      <p:ext uri="{BB962C8B-B14F-4D97-AF65-F5344CB8AC3E}">
        <p14:creationId xmlns:p14="http://schemas.microsoft.com/office/powerpoint/2010/main" val="386827602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Ways to Express Algorithms</a:t>
            </a:r>
            <a:endParaRPr lang="en-US" dirty="0"/>
          </a:p>
        </p:txBody>
      </p:sp>
      <p:sp>
        <p:nvSpPr>
          <p:cNvPr id="6" name="Text Placeholder 2"/>
          <p:cNvSpPr txBox="1">
            <a:spLocks noGrp="1"/>
          </p:cNvSpPr>
          <p:nvPr>
            <p:ph idx="1"/>
          </p:nvPr>
        </p:nvSpPr>
        <p:spPr>
          <a:xfrm>
            <a:off x="609600" y="990600"/>
            <a:ext cx="8229600" cy="5365750"/>
          </a:xfrm>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Liberation Sans" pitchFamily="18"/>
                <a:ea typeface="Droid Sans Fallback" pitchFamily="2"/>
                <a:cs typeface="FreeSans" pitchFamily="2"/>
              </a:defRPr>
            </a:lvl1pPr>
            <a:lvl2pPr marL="864000" marR="0" lvl="1" indent="-324000">
              <a:spcBef>
                <a:spcPts val="0"/>
              </a:spcBef>
              <a:spcAft>
                <a:spcPts val="1134"/>
              </a:spcAft>
              <a:buSzPct val="45000"/>
              <a:buFont typeface="StarSymbol"/>
              <a:buChar char="●"/>
              <a:defRPr lang="en-US" sz="2800" b="0" i="0" u="none" strike="noStrike" kern="1200">
                <a:ln>
                  <a:noFill/>
                </a:ln>
                <a:latin typeface="Liberation Sans" pitchFamily="18"/>
                <a:ea typeface="Droid Sans Fallback" pitchFamily="2"/>
                <a:cs typeface="FreeSans" pitchFamily="2"/>
              </a:defRPr>
            </a:lvl2pPr>
            <a:lvl3pPr marL="1295999" marR="0" lvl="2" indent="-288000">
              <a:spcBef>
                <a:spcPts val="0"/>
              </a:spcBef>
              <a:spcAft>
                <a:spcPts val="850"/>
              </a:spcAft>
              <a:buSzPct val="75000"/>
              <a:buFont typeface="StarSymbol"/>
              <a:buChar char="–"/>
              <a:defRPr lang="en-US" sz="2400" b="0" i="0" u="none" strike="noStrike" kern="1200">
                <a:ln>
                  <a:noFill/>
                </a:ln>
                <a:latin typeface="Liberation Sans" pitchFamily="18"/>
                <a:ea typeface="Droid Sans Fallback" pitchFamily="2"/>
                <a:cs typeface="FreeSans" pitchFamily="2"/>
              </a:defRPr>
            </a:lvl3pPr>
            <a:lvl4pPr marL="1728000" marR="0" lvl="3" indent="-216000">
              <a:spcBef>
                <a:spcPts val="0"/>
              </a:spcBef>
              <a:spcAft>
                <a:spcPts val="567"/>
              </a:spcAft>
              <a:buSzPct val="45000"/>
              <a:buFont typeface="StarSymbol"/>
              <a:buChar char="●"/>
              <a:defRPr lang="en-US" sz="2000" b="0" i="0" u="none" strike="noStrike" kern="1200">
                <a:ln>
                  <a:noFill/>
                </a:ln>
                <a:latin typeface="Liberation Sans" pitchFamily="18"/>
                <a:ea typeface="Droid Sans Fallback" pitchFamily="2"/>
                <a:cs typeface="FreeSans" pitchFamily="2"/>
              </a:defRPr>
            </a:lvl4pPr>
            <a:lvl5pPr marL="2160000" marR="0" lvl="4" indent="-216000">
              <a:spcBef>
                <a:spcPts val="0"/>
              </a:spcBef>
              <a:spcAft>
                <a:spcPts val="283"/>
              </a:spcAft>
              <a:buSzPct val="75000"/>
              <a:buFont typeface="StarSymbol"/>
              <a:buChar char="–"/>
              <a:defRPr lang="en-US" sz="2000" b="0" i="0" u="none" strike="noStrike" kern="1200">
                <a:ln>
                  <a:noFill/>
                </a:ln>
                <a:latin typeface="Liberation Sans" pitchFamily="18"/>
                <a:ea typeface="Droid Sans Fallback" pitchFamily="2"/>
                <a:cs typeface="FreeSan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9pPr>
          </a:lstStyle>
          <a:p>
            <a:pPr marL="108000" indent="0">
              <a:buNone/>
            </a:pPr>
            <a:endParaRPr lang="en-US" dirty="0" smtClean="0">
              <a:latin typeface="18 VAG Rounded Light   02390"/>
            </a:endParaRPr>
          </a:p>
          <a:p>
            <a:r>
              <a:rPr lang="en-US" dirty="0" smtClean="0">
                <a:latin typeface="18 VAG Rounded Light   02390"/>
              </a:rPr>
              <a:t>Natural Language</a:t>
            </a:r>
          </a:p>
          <a:p>
            <a:r>
              <a:rPr lang="en-US" dirty="0" smtClean="0">
                <a:latin typeface="18 VAG Rounded Light   02390"/>
              </a:rPr>
              <a:t>Pseudo Code</a:t>
            </a:r>
          </a:p>
          <a:p>
            <a:r>
              <a:rPr lang="en-US" dirty="0" smtClean="0">
                <a:latin typeface="18 VAG Rounded Light   02390"/>
              </a:rPr>
              <a:t>Programming </a:t>
            </a:r>
            <a:br>
              <a:rPr lang="en-US" dirty="0" smtClean="0">
                <a:latin typeface="18 VAG Rounded Light   02390"/>
              </a:rPr>
            </a:br>
            <a:r>
              <a:rPr lang="en-US" dirty="0" smtClean="0">
                <a:latin typeface="18 VAG Rounded Light   02390"/>
              </a:rPr>
              <a:t>Language</a:t>
            </a:r>
          </a:p>
          <a:p>
            <a:endParaRPr lang="en-US" dirty="0">
              <a:latin typeface="18 VAG Rounded Light   02390"/>
            </a:endParaRPr>
          </a:p>
          <a:p>
            <a:r>
              <a:rPr lang="en-US" dirty="0" smtClean="0">
                <a:latin typeface="18 VAG Rounded Light   02390"/>
              </a:rPr>
              <a:t>…or in any other </a:t>
            </a:r>
          </a:p>
          <a:p>
            <a:pPr marL="108000" indent="0">
              <a:buNone/>
            </a:pPr>
            <a:r>
              <a:rPr lang="en-US" dirty="0">
                <a:latin typeface="18 VAG Rounded Light   02390"/>
              </a:rPr>
              <a:t>i</a:t>
            </a:r>
            <a:r>
              <a:rPr lang="en-US" dirty="0" smtClean="0">
                <a:latin typeface="18 VAG Rounded Light   02390"/>
              </a:rPr>
              <a:t>nformation conveying way! </a:t>
            </a:r>
          </a:p>
          <a:p>
            <a:endParaRPr lang="en-US" dirty="0" smtClean="0">
              <a:latin typeface="18 VAG Rounded Light   02390"/>
            </a:endParaRPr>
          </a:p>
        </p:txBody>
      </p:sp>
      <p:pic>
        <p:nvPicPr>
          <p:cNvPr id="3" name="Picture 2"/>
          <p:cNvPicPr>
            <a:picLocks noChangeAspect="1"/>
          </p:cNvPicPr>
          <p:nvPr/>
        </p:nvPicPr>
        <p:blipFill>
          <a:blip r:embed="rId3"/>
          <a:stretch>
            <a:fillRect/>
          </a:stretch>
        </p:blipFill>
        <p:spPr>
          <a:xfrm>
            <a:off x="4495800" y="1600200"/>
            <a:ext cx="4343400" cy="3738451"/>
          </a:xfrm>
          <a:prstGeom prst="rect">
            <a:avLst/>
          </a:prstGeom>
        </p:spPr>
      </p:pic>
    </p:spTree>
    <p:extLst>
      <p:ext uri="{BB962C8B-B14F-4D97-AF65-F5344CB8AC3E}">
        <p14:creationId xmlns:p14="http://schemas.microsoft.com/office/powerpoint/2010/main" val="1292497136"/>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Programming Languages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86049771"/>
              </p:ext>
            </p:extLst>
          </p:nvPr>
        </p:nvGraphicFramePr>
        <p:xfrm>
          <a:off x="355680" y="1493437"/>
          <a:ext cx="8432640" cy="4576224"/>
        </p:xfrm>
        <a:graphic>
          <a:graphicData uri="http://schemas.openxmlformats.org/drawingml/2006/table">
            <a:tbl>
              <a:tblPr firstRow="1" bandRow="1">
                <a:tableStyleId>{5C22544A-7EE6-4342-B048-85BDC9FD1C3A}</a:tableStyleId>
              </a:tblPr>
              <a:tblGrid>
                <a:gridCol w="4216320">
                  <a:extLst>
                    <a:ext uri="{9D8B030D-6E8A-4147-A177-3AD203B41FA5}">
                      <a16:colId xmlns:a16="http://schemas.microsoft.com/office/drawing/2014/main" xmlns="" val="20000"/>
                    </a:ext>
                  </a:extLst>
                </a:gridCol>
                <a:gridCol w="4216320">
                  <a:extLst>
                    <a:ext uri="{9D8B030D-6E8A-4147-A177-3AD203B41FA5}">
                      <a16:colId xmlns:a16="http://schemas.microsoft.com/office/drawing/2014/main" xmlns="" val="20001"/>
                    </a:ext>
                  </a:extLst>
                </a:gridCol>
              </a:tblGrid>
              <a:tr h="2281199">
                <a:tc>
                  <a:txBody>
                    <a:bodyPr/>
                    <a:lstStyle/>
                    <a:p>
                      <a:pPr algn="ctr"/>
                      <a:r>
                        <a:rPr lang="en-US" sz="2900" dirty="0" smtClean="0">
                          <a:solidFill>
                            <a:srgbClr val="FFFF00"/>
                          </a:solidFill>
                          <a:latin typeface="18 VAG Rounded Light   02390"/>
                        </a:rPr>
                        <a:t>C/C++</a:t>
                      </a:r>
                    </a:p>
                    <a:p>
                      <a:pPr algn="ctr"/>
                      <a:r>
                        <a:rPr lang="en-US" sz="2900" b="0" dirty="0" smtClean="0">
                          <a:solidFill>
                            <a:schemeClr val="tx1"/>
                          </a:solidFill>
                          <a:latin typeface="18 VAG Rounded Light   02390"/>
                        </a:rPr>
                        <a:t>Good</a:t>
                      </a:r>
                      <a:r>
                        <a:rPr lang="en-US" sz="2900" b="0" baseline="0" dirty="0" smtClean="0">
                          <a:solidFill>
                            <a:schemeClr val="tx1"/>
                          </a:solidFill>
                          <a:latin typeface="18 VAG Rounded Light   02390"/>
                        </a:rPr>
                        <a:t> for programming that is close to hardware</a:t>
                      </a:r>
                      <a:endParaRPr lang="en-US" sz="2900" b="0" dirty="0">
                        <a:solidFill>
                          <a:schemeClr val="tx1"/>
                        </a:solidFill>
                        <a:latin typeface="18 VAG Rounded Light   02390"/>
                      </a:endParaRPr>
                    </a:p>
                  </a:txBody>
                  <a:tcPr marL="82944" marR="82944" marT="41476" marB="41476">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900" b="1" u="none" dirty="0" smtClean="0">
                          <a:solidFill>
                            <a:srgbClr val="FFFF00"/>
                          </a:solidFill>
                          <a:latin typeface="18 VAG Rounded Light   02390"/>
                          <a:ea typeface="+mn-ea"/>
                          <a:cs typeface="+mn-cs"/>
                        </a:rPr>
                        <a:t>Java/C#</a:t>
                      </a:r>
                      <a:r>
                        <a:rPr lang="en-US" sz="2900" b="1" u="none" dirty="0" smtClean="0">
                          <a:solidFill>
                            <a:schemeClr val="tx1"/>
                          </a:solidFill>
                          <a:latin typeface="18 VAG Rounded Light   02390"/>
                          <a:ea typeface="+mn-ea"/>
                          <a:cs typeface="+mn-cs"/>
                        </a:rPr>
                        <a:t/>
                      </a:r>
                      <a:br>
                        <a:rPr lang="en-US" sz="2900" b="1" u="none" dirty="0" smtClean="0">
                          <a:solidFill>
                            <a:schemeClr val="tx1"/>
                          </a:solidFill>
                          <a:latin typeface="18 VAG Rounded Light   02390"/>
                          <a:ea typeface="+mn-ea"/>
                          <a:cs typeface="+mn-cs"/>
                        </a:rPr>
                      </a:br>
                      <a:r>
                        <a:rPr lang="en-US" sz="2900" b="0" u="none" dirty="0" smtClean="0">
                          <a:solidFill>
                            <a:schemeClr val="tx1"/>
                          </a:solidFill>
                          <a:latin typeface="18 VAG Rounded Light   02390"/>
                          <a:ea typeface="+mn-ea"/>
                          <a:cs typeface="+mn-cs"/>
                        </a:rPr>
                        <a:t>Portable</a:t>
                      </a:r>
                      <a:r>
                        <a:rPr lang="en-US" sz="2900" b="0" u="none" baseline="0" dirty="0" smtClean="0">
                          <a:solidFill>
                            <a:schemeClr val="tx1"/>
                          </a:solidFill>
                          <a:latin typeface="18 VAG Rounded Light   02390"/>
                          <a:ea typeface="+mn-ea"/>
                          <a:cs typeface="+mn-cs"/>
                        </a:rPr>
                        <a:t> code</a:t>
                      </a:r>
                      <a:endParaRPr lang="en-US" sz="2900" b="0" dirty="0">
                        <a:solidFill>
                          <a:schemeClr val="tx1"/>
                        </a:solidFill>
                        <a:latin typeface="18 VAG Rounded Light   02390"/>
                      </a:endParaRPr>
                    </a:p>
                  </a:txBody>
                  <a:tcPr marL="82944" marR="82944" marT="41476" marB="41476">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295025">
                <a:tc>
                  <a:txBody>
                    <a:bodyPr/>
                    <a:lstStyle/>
                    <a:p>
                      <a:pPr algn="ctr"/>
                      <a:r>
                        <a:rPr lang="en-US" sz="2900" b="1" dirty="0" smtClean="0">
                          <a:solidFill>
                            <a:srgbClr val="FFFF00"/>
                          </a:solidFill>
                          <a:latin typeface="18 VAG Rounded Light   02390"/>
                        </a:rPr>
                        <a:t>Python/Perl/</a:t>
                      </a:r>
                      <a:r>
                        <a:rPr lang="en-US" sz="2900" b="1" dirty="0" err="1" smtClean="0">
                          <a:solidFill>
                            <a:srgbClr val="FFFF00"/>
                          </a:solidFill>
                          <a:latin typeface="18 VAG Rounded Light   02390"/>
                        </a:rPr>
                        <a:t>TclTK</a:t>
                      </a:r>
                      <a:endParaRPr lang="en-US" sz="2900" b="1" dirty="0" smtClean="0">
                        <a:solidFill>
                          <a:srgbClr val="FFFF00"/>
                        </a:solidFill>
                        <a:latin typeface="18 VAG Rounded Light   02390"/>
                      </a:endParaRPr>
                    </a:p>
                    <a:p>
                      <a:pPr algn="ctr"/>
                      <a:r>
                        <a:rPr lang="en-US" sz="2900" b="0" dirty="0" smtClean="0">
                          <a:solidFill>
                            <a:schemeClr val="tx1"/>
                          </a:solidFill>
                          <a:latin typeface="18 VAG Rounded Light   02390"/>
                        </a:rPr>
                        <a:t>Fast</a:t>
                      </a:r>
                      <a:r>
                        <a:rPr lang="en-US" sz="2900" b="0" baseline="0" dirty="0" smtClean="0">
                          <a:solidFill>
                            <a:schemeClr val="tx1"/>
                          </a:solidFill>
                          <a:latin typeface="18 VAG Rounded Light   02390"/>
                        </a:rPr>
                        <a:t> to write and portable</a:t>
                      </a:r>
                      <a:endParaRPr lang="en-US" sz="2900" b="0" dirty="0">
                        <a:solidFill>
                          <a:schemeClr val="tx1"/>
                        </a:solidFill>
                        <a:latin typeface="18 VAG Rounded Light   02390"/>
                      </a:endParaRPr>
                    </a:p>
                  </a:txBody>
                  <a:tcPr marL="82944" marR="82944" marT="41476" marB="41476">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900" b="1" dirty="0" smtClean="0">
                          <a:solidFill>
                            <a:srgbClr val="FFFF00"/>
                          </a:solidFill>
                          <a:latin typeface="18 VAG Rounded Light   02390"/>
                        </a:rPr>
                        <a:t>BASIC/BYOB/SNAP</a:t>
                      </a:r>
                    </a:p>
                    <a:p>
                      <a:pPr marL="0" marR="0" indent="0" algn="ctr" defTabSz="914400" rtl="0" eaLnBrk="1" fontAlgn="auto" latinLnBrk="0" hangingPunct="1">
                        <a:lnSpc>
                          <a:spcPct val="100000"/>
                        </a:lnSpc>
                        <a:spcBef>
                          <a:spcPts val="0"/>
                        </a:spcBef>
                        <a:spcAft>
                          <a:spcPts val="0"/>
                        </a:spcAft>
                        <a:buClrTx/>
                        <a:buSzTx/>
                        <a:buFontTx/>
                        <a:buNone/>
                        <a:tabLst/>
                        <a:defRPr/>
                      </a:pPr>
                      <a:r>
                        <a:rPr lang="en-US" sz="2900" b="0" dirty="0" smtClean="0">
                          <a:solidFill>
                            <a:schemeClr val="tx1"/>
                          </a:solidFill>
                          <a:latin typeface="18 VAG Rounded Light   02390"/>
                        </a:rPr>
                        <a:t>Good for teaching programming concepts</a:t>
                      </a:r>
                    </a:p>
                    <a:p>
                      <a:pPr algn="ctr"/>
                      <a:endParaRPr lang="en-US" sz="2900" b="1" dirty="0" smtClean="0">
                        <a:solidFill>
                          <a:srgbClr val="FFFF00"/>
                        </a:solidFill>
                        <a:latin typeface="18 VAG Rounded Light   02390"/>
                      </a:endParaRPr>
                    </a:p>
                  </a:txBody>
                  <a:tcPr marL="82944" marR="82944" marT="41476" marB="41476">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9" name="Text Placeholder 2"/>
          <p:cNvSpPr txBox="1">
            <a:spLocks/>
          </p:cNvSpPr>
          <p:nvPr/>
        </p:nvSpPr>
        <p:spPr bwMode="auto">
          <a:xfrm>
            <a:off x="838200" y="5334000"/>
            <a:ext cx="82296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algn="l" rtl="0" eaLnBrk="0" fontAlgn="base" hangingPunct="0">
              <a:spcBef>
                <a:spcPts val="0"/>
              </a:spcBef>
              <a:spcAft>
                <a:spcPts val="1417"/>
              </a:spcAft>
              <a:buClr>
                <a:schemeClr val="tx2"/>
              </a:buClr>
              <a:buSzPct val="45000"/>
              <a:buFont typeface="StarSymbol"/>
              <a:buChar char="●"/>
              <a:defRPr lang="en-US" sz="3200" b="0" i="0" u="none" strike="noStrike" kern="1200">
                <a:ln>
                  <a:noFill/>
                </a:ln>
                <a:solidFill>
                  <a:schemeClr val="tx1"/>
                </a:solidFill>
                <a:latin typeface="Liberation Sans" pitchFamily="18"/>
                <a:ea typeface="Droid Sans Fallback" pitchFamily="2"/>
                <a:cs typeface="FreeSans" pitchFamily="2"/>
              </a:defRPr>
            </a:lvl1pPr>
            <a:lvl2pPr marL="864000" marR="0" lvl="1" indent="-324000" algn="l" rtl="0" eaLnBrk="0" fontAlgn="base" hangingPunct="0">
              <a:spcBef>
                <a:spcPts val="0"/>
              </a:spcBef>
              <a:spcAft>
                <a:spcPts val="1134"/>
              </a:spcAft>
              <a:buSzPct val="45000"/>
              <a:buFont typeface="StarSymbol"/>
              <a:buChar char="●"/>
              <a:defRPr lang="en-US" sz="2800" b="0" i="0" u="none" strike="noStrike" kern="1200">
                <a:ln>
                  <a:noFill/>
                </a:ln>
                <a:solidFill>
                  <a:schemeClr val="accent3">
                    <a:lumMod val="40000"/>
                    <a:lumOff val="60000"/>
                  </a:schemeClr>
                </a:solidFill>
                <a:latin typeface="Liberation Sans" pitchFamily="18"/>
                <a:ea typeface="Droid Sans Fallback" pitchFamily="2"/>
                <a:cs typeface="FreeSans" pitchFamily="2"/>
              </a:defRPr>
            </a:lvl2pPr>
            <a:lvl3pPr marL="1295999" marR="0" lvl="2" indent="-288000" algn="l" rtl="0" eaLnBrk="0" fontAlgn="base" hangingPunct="0">
              <a:spcBef>
                <a:spcPts val="0"/>
              </a:spcBef>
              <a:spcAft>
                <a:spcPts val="850"/>
              </a:spcAft>
              <a:buSzPct val="75000"/>
              <a:buFont typeface="StarSymbol"/>
              <a:buChar char="–"/>
              <a:defRPr lang="en-US" sz="2400" b="0" i="0" u="none" strike="noStrike" kern="1200">
                <a:ln>
                  <a:noFill/>
                </a:ln>
                <a:solidFill>
                  <a:schemeClr val="tx2">
                    <a:lumMod val="90000"/>
                  </a:schemeClr>
                </a:solidFill>
                <a:latin typeface="Liberation Sans" pitchFamily="18"/>
                <a:ea typeface="Droid Sans Fallback" pitchFamily="2"/>
                <a:cs typeface="FreeSans" pitchFamily="2"/>
              </a:defRPr>
            </a:lvl3pPr>
            <a:lvl4pPr marL="1728000" marR="0" lvl="3" indent="-216000" algn="l" rtl="0" eaLnBrk="0" fontAlgn="base" hangingPunct="0">
              <a:spcBef>
                <a:spcPts val="0"/>
              </a:spcBef>
              <a:spcAft>
                <a:spcPts val="567"/>
              </a:spcAft>
              <a:buClr>
                <a:schemeClr val="accent2"/>
              </a:buClr>
              <a:buSzPct val="45000"/>
              <a:buFont typeface="StarSymbol"/>
              <a:buChar char="●"/>
              <a:defRPr lang="en-US" sz="2000" b="0" i="0" u="none" strike="noStrike" kern="1200">
                <a:ln>
                  <a:noFill/>
                </a:ln>
                <a:solidFill>
                  <a:srgbClr val="F273AF"/>
                </a:solidFill>
                <a:latin typeface="Liberation Sans" pitchFamily="18"/>
                <a:ea typeface="Droid Sans Fallback" pitchFamily="2"/>
                <a:cs typeface="FreeSans" pitchFamily="2"/>
              </a:defRPr>
            </a:lvl4pPr>
            <a:lvl5pPr marL="2160000" marR="0" lvl="4" indent="-216000" algn="l" rtl="0" eaLnBrk="0" fontAlgn="base" hangingPunct="0">
              <a:spcBef>
                <a:spcPts val="0"/>
              </a:spcBef>
              <a:spcAft>
                <a:spcPts val="283"/>
              </a:spcAft>
              <a:buClr>
                <a:schemeClr val="tx1"/>
              </a:buClr>
              <a:buSzPct val="75000"/>
              <a:buFont typeface="StarSymbol"/>
              <a:buChar char="–"/>
              <a:defRPr lang="en-US" sz="2000" b="0" i="0" u="none" strike="noStrike" kern="1200">
                <a:ln>
                  <a:noFill/>
                </a:ln>
                <a:solidFill>
                  <a:schemeClr val="tx1"/>
                </a:solidFill>
                <a:latin typeface="Liberation Sans" pitchFamily="18"/>
                <a:ea typeface="Droid Sans Fallback" pitchFamily="2"/>
                <a:cs typeface="FreeSans" pitchFamily="2"/>
              </a:defRPr>
            </a:lvl5pPr>
            <a:lvl6pPr marL="2592000" marR="0" lvl="5" indent="-216000" algn="l" rtl="0" eaLnBrk="1" latinLnBrk="0" hangingPunct="1">
              <a:spcBef>
                <a:spcPts val="0"/>
              </a:spcBef>
              <a:spcAft>
                <a:spcPts val="283"/>
              </a:spcAft>
              <a:buClr>
                <a:schemeClr val="accent3"/>
              </a:buClr>
              <a:buSzPct val="45000"/>
              <a:buFont typeface="StarSymbol"/>
              <a:buChar char="●"/>
              <a:defRPr kumimoji="0" lang="en-US" sz="2000" b="0" i="0" u="none" strike="noStrike" kern="1200">
                <a:ln>
                  <a:noFill/>
                </a:ln>
                <a:solidFill>
                  <a:schemeClr val="tx1"/>
                </a:solidFill>
                <a:latin typeface="Liberation Sans" pitchFamily="18"/>
                <a:ea typeface="Droid Sans Fallback" pitchFamily="2"/>
                <a:cs typeface="FreeSans" pitchFamily="2"/>
              </a:defRPr>
            </a:lvl6pPr>
            <a:lvl7pPr marL="3024000" marR="0" lvl="6" indent="-216000" algn="l" rtl="0" eaLnBrk="1" latinLnBrk="0" hangingPunct="1">
              <a:spcBef>
                <a:spcPts val="0"/>
              </a:spcBef>
              <a:spcAft>
                <a:spcPts val="283"/>
              </a:spcAft>
              <a:buClr>
                <a:schemeClr val="accent4"/>
              </a:buClr>
              <a:buSzPct val="45000"/>
              <a:buFont typeface="StarSymbol"/>
              <a:buChar char="●"/>
              <a:defRPr kumimoji="0" lang="en-US" sz="2000" b="0" i="0" u="none" strike="noStrike" kern="1200">
                <a:ln>
                  <a:noFill/>
                </a:ln>
                <a:solidFill>
                  <a:schemeClr val="tx1"/>
                </a:solidFill>
                <a:latin typeface="Liberation Sans" pitchFamily="18"/>
                <a:ea typeface="Droid Sans Fallback" pitchFamily="2"/>
                <a:cs typeface="FreeSans" pitchFamily="2"/>
              </a:defRPr>
            </a:lvl7pPr>
            <a:lvl8pPr marL="3456000" marR="0" lvl="7" indent="-216000" algn="l" rtl="0" eaLnBrk="1" latinLnBrk="0" hangingPunct="1">
              <a:spcBef>
                <a:spcPts val="0"/>
              </a:spcBef>
              <a:spcAft>
                <a:spcPts val="283"/>
              </a:spcAft>
              <a:buClr>
                <a:schemeClr val="accent4"/>
              </a:buClr>
              <a:buSzPct val="45000"/>
              <a:buFont typeface="StarSymbol"/>
              <a:buChar char="●"/>
              <a:defRPr kumimoji="0" lang="en-US" sz="2000" b="0" i="0" u="none" strike="noStrike" kern="1200">
                <a:ln>
                  <a:noFill/>
                </a:ln>
                <a:solidFill>
                  <a:schemeClr val="tx1"/>
                </a:solidFill>
                <a:latin typeface="Liberation Sans" pitchFamily="18"/>
                <a:ea typeface="Droid Sans Fallback" pitchFamily="2"/>
                <a:cs typeface="FreeSans" pitchFamily="2"/>
              </a:defRPr>
            </a:lvl8pPr>
            <a:lvl9pPr marL="3887999" marR="0" lvl="8" indent="-216000" algn="l" rtl="0" eaLnBrk="1" latinLnBrk="0" hangingPunct="1">
              <a:spcBef>
                <a:spcPts val="0"/>
              </a:spcBef>
              <a:spcAft>
                <a:spcPts val="283"/>
              </a:spcAft>
              <a:buClr>
                <a:schemeClr val="accent4"/>
              </a:buClr>
              <a:buSzPct val="45000"/>
              <a:buFont typeface="StarSymbol"/>
              <a:buChar char="●"/>
              <a:defRPr kumimoji="0" lang="en-US" sz="2000" b="0" i="0" u="none" strike="noStrike" kern="1200">
                <a:ln>
                  <a:noFill/>
                </a:ln>
                <a:solidFill>
                  <a:schemeClr val="tx1"/>
                </a:solidFill>
                <a:latin typeface="Liberation Sans" pitchFamily="18"/>
                <a:ea typeface="Droid Sans Fallback" pitchFamily="2"/>
                <a:cs typeface="FreeSans" pitchFamily="2"/>
              </a:defRPr>
            </a:lvl9pPr>
          </a:lstStyle>
          <a:p>
            <a:pPr marL="108000" indent="0">
              <a:buNone/>
            </a:pPr>
            <a:r>
              <a:rPr lang="en-US" dirty="0" smtClean="0">
                <a:latin typeface="18 VAG Rounded Light   02390"/>
              </a:rPr>
              <a:t>All programming languages can be used to implement (almost) any algorithm!</a:t>
            </a:r>
          </a:p>
        </p:txBody>
      </p:sp>
    </p:spTree>
    <p:extLst>
      <p:ext uri="{BB962C8B-B14F-4D97-AF65-F5344CB8AC3E}">
        <p14:creationId xmlns:p14="http://schemas.microsoft.com/office/powerpoint/2010/main" val="3946490056"/>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Choosing a Technique</a:t>
            </a:r>
            <a:endParaRPr lang="en-US" dirty="0"/>
          </a:p>
        </p:txBody>
      </p:sp>
      <p:sp>
        <p:nvSpPr>
          <p:cNvPr id="3" name="Text Placeholder 2"/>
          <p:cNvSpPr txBox="1">
            <a:spLocks noGrp="1"/>
          </p:cNvSpPr>
          <p:nvPr>
            <p:ph idx="1"/>
          </p:nvPr>
        </p:nvSpPr>
        <p:spPr>
          <a:xfrm>
            <a:off x="457200" y="990600"/>
            <a:ext cx="8229600" cy="5365750"/>
          </a:xfrm>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Liberation Sans" pitchFamily="18"/>
                <a:ea typeface="Droid Sans Fallback" pitchFamily="2"/>
                <a:cs typeface="FreeSans" pitchFamily="2"/>
              </a:defRPr>
            </a:lvl1pPr>
            <a:lvl2pPr marL="864000" marR="0" lvl="1" indent="-324000">
              <a:spcBef>
                <a:spcPts val="0"/>
              </a:spcBef>
              <a:spcAft>
                <a:spcPts val="1134"/>
              </a:spcAft>
              <a:buSzPct val="45000"/>
              <a:buFont typeface="StarSymbol"/>
              <a:buChar char="●"/>
              <a:defRPr lang="en-US" sz="2800" b="0" i="0" u="none" strike="noStrike" kern="1200">
                <a:ln>
                  <a:noFill/>
                </a:ln>
                <a:latin typeface="Liberation Sans" pitchFamily="18"/>
                <a:ea typeface="Droid Sans Fallback" pitchFamily="2"/>
                <a:cs typeface="FreeSans" pitchFamily="2"/>
              </a:defRPr>
            </a:lvl2pPr>
            <a:lvl3pPr marL="1295999" marR="0" lvl="2" indent="-288000">
              <a:spcBef>
                <a:spcPts val="0"/>
              </a:spcBef>
              <a:spcAft>
                <a:spcPts val="850"/>
              </a:spcAft>
              <a:buSzPct val="75000"/>
              <a:buFont typeface="StarSymbol"/>
              <a:buChar char="–"/>
              <a:defRPr lang="en-US" sz="2400" b="0" i="0" u="none" strike="noStrike" kern="1200">
                <a:ln>
                  <a:noFill/>
                </a:ln>
                <a:latin typeface="Liberation Sans" pitchFamily="18"/>
                <a:ea typeface="Droid Sans Fallback" pitchFamily="2"/>
                <a:cs typeface="FreeSans" pitchFamily="2"/>
              </a:defRPr>
            </a:lvl3pPr>
            <a:lvl4pPr marL="1728000" marR="0" lvl="3" indent="-216000">
              <a:spcBef>
                <a:spcPts val="0"/>
              </a:spcBef>
              <a:spcAft>
                <a:spcPts val="567"/>
              </a:spcAft>
              <a:buSzPct val="45000"/>
              <a:buFont typeface="StarSymbol"/>
              <a:buChar char="●"/>
              <a:defRPr lang="en-US" sz="2000" b="0" i="0" u="none" strike="noStrike" kern="1200">
                <a:ln>
                  <a:noFill/>
                </a:ln>
                <a:latin typeface="Liberation Sans" pitchFamily="18"/>
                <a:ea typeface="Droid Sans Fallback" pitchFamily="2"/>
                <a:cs typeface="FreeSans" pitchFamily="2"/>
              </a:defRPr>
            </a:lvl4pPr>
            <a:lvl5pPr marL="2160000" marR="0" lvl="4" indent="-216000">
              <a:spcBef>
                <a:spcPts val="0"/>
              </a:spcBef>
              <a:spcAft>
                <a:spcPts val="283"/>
              </a:spcAft>
              <a:buSzPct val="75000"/>
              <a:buFont typeface="StarSymbol"/>
              <a:buChar char="–"/>
              <a:defRPr lang="en-US" sz="2000" b="0" i="0" u="none" strike="noStrike" kern="1200">
                <a:ln>
                  <a:noFill/>
                </a:ln>
                <a:latin typeface="Liberation Sans" pitchFamily="18"/>
                <a:ea typeface="Droid Sans Fallback" pitchFamily="2"/>
                <a:cs typeface="FreeSan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9pPr>
          </a:lstStyle>
          <a:p>
            <a:pPr lvl="0"/>
            <a:r>
              <a:rPr lang="en-US" dirty="0">
                <a:latin typeface="18 VAG Rounded Light   02390"/>
              </a:rPr>
              <a:t>Most problems can be solved in more than one way, i.e., </a:t>
            </a:r>
            <a:r>
              <a:rPr lang="en-US" dirty="0">
                <a:solidFill>
                  <a:srgbClr val="FFFF00"/>
                </a:solidFill>
                <a:latin typeface="18 VAG Rounded Light   02390"/>
              </a:rPr>
              <a:t>multiple algorithms </a:t>
            </a:r>
            <a:r>
              <a:rPr lang="en-US" dirty="0">
                <a:latin typeface="18 VAG Rounded Light   02390"/>
              </a:rPr>
              <a:t>exist to describe how to find the solution</a:t>
            </a:r>
            <a:r>
              <a:rPr lang="en-US" dirty="0" smtClean="0">
                <a:latin typeface="18 VAG Rounded Light   02390"/>
              </a:rPr>
              <a:t>.</a:t>
            </a:r>
          </a:p>
          <a:p>
            <a:pPr lvl="0"/>
            <a:r>
              <a:rPr lang="en-US" dirty="0" smtClean="0">
                <a:latin typeface="18 VAG Rounded Light   02390"/>
              </a:rPr>
              <a:t>The </a:t>
            </a:r>
            <a:r>
              <a:rPr lang="en-US" dirty="0" smtClean="0">
                <a:solidFill>
                  <a:srgbClr val="FFFF00"/>
                </a:solidFill>
                <a:latin typeface="18 VAG Rounded Light   02390"/>
              </a:rPr>
              <a:t>right</a:t>
            </a:r>
            <a:r>
              <a:rPr lang="en-US" dirty="0" smtClean="0">
                <a:latin typeface="18 VAG Rounded Light   02390"/>
              </a:rPr>
              <a:t> language makes formulating algorithms </a:t>
            </a:r>
            <a:r>
              <a:rPr lang="en-US" dirty="0" smtClean="0">
                <a:solidFill>
                  <a:srgbClr val="FFFF00"/>
                </a:solidFill>
                <a:latin typeface="18 VAG Rounded Light   02390"/>
              </a:rPr>
              <a:t>easier</a:t>
            </a:r>
            <a:r>
              <a:rPr lang="en-US" dirty="0" smtClean="0">
                <a:latin typeface="18 VAG Rounded Light   02390"/>
              </a:rPr>
              <a:t> and </a:t>
            </a:r>
            <a:r>
              <a:rPr lang="en-US" dirty="0" smtClean="0">
                <a:solidFill>
                  <a:srgbClr val="FFFF00"/>
                </a:solidFill>
                <a:latin typeface="18 VAG Rounded Light   02390"/>
              </a:rPr>
              <a:t>clearer</a:t>
            </a:r>
            <a:r>
              <a:rPr lang="en-US" dirty="0" smtClean="0">
                <a:latin typeface="18 VAG Rounded Light   02390"/>
              </a:rPr>
              <a:t>.</a:t>
            </a:r>
            <a:endParaRPr lang="en-US" dirty="0">
              <a:latin typeface="18 VAG Rounded Light   02390"/>
            </a:endParaRPr>
          </a:p>
          <a:p>
            <a:pPr lvl="0"/>
            <a:r>
              <a:rPr lang="en-US" dirty="0">
                <a:latin typeface="18 VAG Rounded Light   02390"/>
              </a:rPr>
              <a:t>Not all of these algorithms are created equal.  Very often we have to make some </a:t>
            </a:r>
            <a:r>
              <a:rPr lang="en-US" dirty="0">
                <a:solidFill>
                  <a:srgbClr val="FFFF00"/>
                </a:solidFill>
                <a:latin typeface="18 VAG Rounded Light   02390"/>
              </a:rPr>
              <a:t>trade-offs </a:t>
            </a:r>
            <a:r>
              <a:rPr lang="en-US" dirty="0">
                <a:latin typeface="18 VAG Rounded Light   02390"/>
              </a:rPr>
              <a:t>when we select a particular one</a:t>
            </a:r>
            <a:r>
              <a:rPr lang="en-US" dirty="0" smtClean="0">
                <a:latin typeface="18 VAG Rounded Light   02390"/>
              </a:rPr>
              <a:t>.</a:t>
            </a:r>
          </a:p>
          <a:p>
            <a:pPr lvl="0"/>
            <a:r>
              <a:rPr lang="en-US" dirty="0" smtClean="0">
                <a:latin typeface="18 VAG Rounded Light   02390"/>
              </a:rPr>
              <a:t>There are </a:t>
            </a:r>
            <a:r>
              <a:rPr lang="en-US" dirty="0" smtClean="0">
                <a:solidFill>
                  <a:srgbClr val="FFFF00"/>
                </a:solidFill>
                <a:latin typeface="18 VAG Rounded Light   02390"/>
              </a:rPr>
              <a:t>unsolvable</a:t>
            </a:r>
            <a:r>
              <a:rPr lang="en-US" dirty="0" smtClean="0">
                <a:latin typeface="18 VAG Rounded Light   02390"/>
              </a:rPr>
              <a:t> problems!</a:t>
            </a:r>
            <a:endParaRPr lang="en-US" dirty="0">
              <a:latin typeface="18 VAG Rounded Light   0239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sz="half" idx="1"/>
          </p:nvPr>
        </p:nvSpPr>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Liberation Sans" pitchFamily="18"/>
                <a:ea typeface="Droid Sans Fallback" pitchFamily="2"/>
                <a:cs typeface="FreeSans" pitchFamily="2"/>
              </a:defRPr>
            </a:lvl1pPr>
            <a:lvl2pPr marL="864000" marR="0" lvl="1" indent="-324000">
              <a:spcBef>
                <a:spcPts val="0"/>
              </a:spcBef>
              <a:spcAft>
                <a:spcPts val="1134"/>
              </a:spcAft>
              <a:buSzPct val="45000"/>
              <a:buFont typeface="StarSymbol"/>
              <a:buChar char="●"/>
              <a:defRPr lang="en-US" sz="2800" b="0" i="0" u="none" strike="noStrike" kern="1200">
                <a:ln>
                  <a:noFill/>
                </a:ln>
                <a:latin typeface="Liberation Sans" pitchFamily="18"/>
                <a:ea typeface="Droid Sans Fallback" pitchFamily="2"/>
                <a:cs typeface="FreeSans" pitchFamily="2"/>
              </a:defRPr>
            </a:lvl2pPr>
            <a:lvl3pPr marL="1295999" marR="0" lvl="2" indent="-288000">
              <a:spcBef>
                <a:spcPts val="0"/>
              </a:spcBef>
              <a:spcAft>
                <a:spcPts val="850"/>
              </a:spcAft>
              <a:buSzPct val="75000"/>
              <a:buFont typeface="StarSymbol"/>
              <a:buChar char="–"/>
              <a:defRPr lang="en-US" sz="2400" b="0" i="0" u="none" strike="noStrike" kern="1200">
                <a:ln>
                  <a:noFill/>
                </a:ln>
                <a:latin typeface="Liberation Sans" pitchFamily="18"/>
                <a:ea typeface="Droid Sans Fallback" pitchFamily="2"/>
                <a:cs typeface="FreeSans" pitchFamily="2"/>
              </a:defRPr>
            </a:lvl3pPr>
            <a:lvl4pPr marL="1728000" marR="0" lvl="3" indent="-216000">
              <a:spcBef>
                <a:spcPts val="0"/>
              </a:spcBef>
              <a:spcAft>
                <a:spcPts val="567"/>
              </a:spcAft>
              <a:buSzPct val="45000"/>
              <a:buFont typeface="StarSymbol"/>
              <a:buChar char="●"/>
              <a:defRPr lang="en-US" sz="2000" b="0" i="0" u="none" strike="noStrike" kern="1200">
                <a:ln>
                  <a:noFill/>
                </a:ln>
                <a:latin typeface="Liberation Sans" pitchFamily="18"/>
                <a:ea typeface="Droid Sans Fallback" pitchFamily="2"/>
                <a:cs typeface="FreeSans" pitchFamily="2"/>
              </a:defRPr>
            </a:lvl4pPr>
            <a:lvl5pPr marL="2160000" marR="0" lvl="4" indent="-216000">
              <a:spcBef>
                <a:spcPts val="0"/>
              </a:spcBef>
              <a:spcAft>
                <a:spcPts val="283"/>
              </a:spcAft>
              <a:buSzPct val="75000"/>
              <a:buFont typeface="StarSymbol"/>
              <a:buChar char="–"/>
              <a:defRPr lang="en-US" sz="2000" b="0" i="0" u="none" strike="noStrike" kern="1200">
                <a:ln>
                  <a:noFill/>
                </a:ln>
                <a:latin typeface="Liberation Sans" pitchFamily="18"/>
                <a:ea typeface="Droid Sans Fallback" pitchFamily="2"/>
                <a:cs typeface="FreeSan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9pPr>
          </a:lstStyle>
          <a:p>
            <a:r>
              <a:rPr lang="en-US" sz="2400" dirty="0" smtClean="0">
                <a:solidFill>
                  <a:srgbClr val="FFFF00"/>
                </a:solidFill>
                <a:latin typeface="18 VAG Rounded Light   02390"/>
              </a:rPr>
              <a:t>Algorithms </a:t>
            </a:r>
            <a:r>
              <a:rPr lang="en-US" sz="2400" dirty="0" smtClean="0">
                <a:latin typeface="18 VAG Rounded Light   02390"/>
              </a:rPr>
              <a:t>are conceptual definitions of how to accomplish a task and are language agnostic, usually written in </a:t>
            </a:r>
            <a:r>
              <a:rPr lang="en-US" sz="2400" dirty="0" smtClean="0">
                <a:solidFill>
                  <a:srgbClr val="FFFF00"/>
                </a:solidFill>
                <a:latin typeface="18 VAG Rounded Light   02390"/>
              </a:rPr>
              <a:t>pseudo-code.</a:t>
            </a:r>
          </a:p>
          <a:p>
            <a:r>
              <a:rPr lang="en-US" sz="2400" dirty="0" smtClean="0">
                <a:latin typeface="18 VAG Rounded Light   02390"/>
              </a:rPr>
              <a:t>Find max value in list</a:t>
            </a:r>
          </a:p>
          <a:p>
            <a:pPr lvl="1"/>
            <a:r>
              <a:rPr lang="en-US" sz="1900" dirty="0" smtClean="0">
                <a:latin typeface="18 VAG Rounded Light   02390"/>
              </a:rPr>
              <a:t>Set (a temporary variable) the </a:t>
            </a:r>
            <a:r>
              <a:rPr lang="en-US" sz="1900" dirty="0" smtClean="0">
                <a:solidFill>
                  <a:schemeClr val="accent2"/>
                </a:solidFill>
                <a:latin typeface="18 VAG Rounded Light   02390"/>
              </a:rPr>
              <a:t>max </a:t>
            </a:r>
            <a:r>
              <a:rPr lang="en-US" sz="1900" dirty="0" smtClean="0">
                <a:latin typeface="18 VAG Rounded Light   02390"/>
              </a:rPr>
              <a:t>as the first element</a:t>
            </a:r>
          </a:p>
          <a:p>
            <a:pPr lvl="1"/>
            <a:r>
              <a:rPr lang="en-US" sz="1900" dirty="0" smtClean="0">
                <a:latin typeface="18 VAG Rounded Light   02390"/>
              </a:rPr>
              <a:t>Go through every element, compare to </a:t>
            </a:r>
            <a:r>
              <a:rPr lang="en-US" sz="1900" dirty="0" smtClean="0">
                <a:solidFill>
                  <a:srgbClr val="EA157A"/>
                </a:solidFill>
                <a:latin typeface="18 VAG Rounded Light   02390"/>
              </a:rPr>
              <a:t>max</a:t>
            </a:r>
            <a:r>
              <a:rPr lang="en-US" sz="1900" dirty="0" smtClean="0">
                <a:latin typeface="18 VAG Rounded Light   02390"/>
              </a:rPr>
              <a:t>, and if it’s bigger, replace the </a:t>
            </a:r>
            <a:r>
              <a:rPr lang="en-US" sz="1900" dirty="0" smtClean="0">
                <a:solidFill>
                  <a:srgbClr val="EA157A"/>
                </a:solidFill>
                <a:latin typeface="18 VAG Rounded Light   02390"/>
              </a:rPr>
              <a:t>max</a:t>
            </a:r>
          </a:p>
          <a:p>
            <a:pPr lvl="1"/>
            <a:r>
              <a:rPr lang="en-US" sz="1900" dirty="0" smtClean="0">
                <a:latin typeface="18 VAG Rounded Light   02390"/>
              </a:rPr>
              <a:t>Return the </a:t>
            </a:r>
            <a:r>
              <a:rPr lang="en-US" sz="1900" dirty="0" smtClean="0">
                <a:solidFill>
                  <a:srgbClr val="EA157A"/>
                </a:solidFill>
                <a:latin typeface="18 VAG Rounded Light   02390"/>
              </a:rPr>
              <a:t>max</a:t>
            </a:r>
          </a:p>
        </p:txBody>
      </p:sp>
      <p:sp>
        <p:nvSpPr>
          <p:cNvPr id="8" name="Content Placeholder 7"/>
          <p:cNvSpPr>
            <a:spLocks noGrp="1"/>
          </p:cNvSpPr>
          <p:nvPr>
            <p:ph sz="half" idx="2"/>
          </p:nvPr>
        </p:nvSpPr>
        <p:spPr/>
        <p:txBody>
          <a:bodyPr/>
          <a:lstStyle/>
          <a:p>
            <a:pPr lvl="0"/>
            <a:r>
              <a:rPr lang="en-US" sz="2400" dirty="0" smtClean="0">
                <a:latin typeface="18 VAG Rounded Light   02390"/>
              </a:rPr>
              <a:t>A </a:t>
            </a:r>
            <a:r>
              <a:rPr lang="en-US" sz="2400" dirty="0" smtClean="0">
                <a:solidFill>
                  <a:srgbClr val="FFFF00"/>
                </a:solidFill>
                <a:latin typeface="18 VAG Rounded Light   02390"/>
              </a:rPr>
              <a:t>function </a:t>
            </a:r>
            <a:r>
              <a:rPr lang="en-US" sz="2400" dirty="0" smtClean="0">
                <a:latin typeface="18 VAG Rounded Light   02390"/>
              </a:rPr>
              <a:t>or </a:t>
            </a:r>
            <a:r>
              <a:rPr lang="en-US" sz="2400" dirty="0" smtClean="0">
                <a:solidFill>
                  <a:srgbClr val="FFFF00"/>
                </a:solidFill>
                <a:latin typeface="18 VAG Rounded Light   02390"/>
              </a:rPr>
              <a:t>procedure </a:t>
            </a:r>
            <a:r>
              <a:rPr lang="en-US" sz="2400" dirty="0" smtClean="0">
                <a:latin typeface="18 VAG Rounded Light   02390"/>
              </a:rPr>
              <a:t>is an </a:t>
            </a:r>
            <a:r>
              <a:rPr lang="en-US" sz="2400" dirty="0" smtClean="0">
                <a:solidFill>
                  <a:srgbClr val="FFFF00"/>
                </a:solidFill>
                <a:latin typeface="18 VAG Rounded Light   02390"/>
              </a:rPr>
              <a:t>implementation </a:t>
            </a:r>
            <a:r>
              <a:rPr lang="en-US" sz="2400" dirty="0" smtClean="0">
                <a:latin typeface="18 VAG Rounded Light   02390"/>
              </a:rPr>
              <a:t>of an algorithm, in a particular language.</a:t>
            </a:r>
          </a:p>
          <a:p>
            <a:pPr lvl="0"/>
            <a:endParaRPr lang="en-US" sz="2400" dirty="0" smtClean="0">
              <a:latin typeface="18 VAG Rounded Light   02390"/>
            </a:endParaRPr>
          </a:p>
          <a:p>
            <a:pPr lvl="0"/>
            <a:r>
              <a:rPr lang="en-US" sz="2400" dirty="0" smtClean="0">
                <a:latin typeface="18 VAG Rounded Light   02390"/>
              </a:rPr>
              <a:t>Find max value in list</a:t>
            </a:r>
            <a:endParaRPr lang="en-US" sz="2400" dirty="0">
              <a:latin typeface="18 VAG Rounded Light   02390"/>
            </a:endParaRPr>
          </a:p>
          <a:p>
            <a:endParaRPr lang="en-US" sz="2400" dirty="0"/>
          </a:p>
        </p:txBody>
      </p:sp>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sz="3600" dirty="0" smtClean="0"/>
              <a:t>Algorithms vs. Functions and Procedures</a:t>
            </a:r>
            <a:endParaRPr lang="en-US" sz="3600" dirty="0"/>
          </a:p>
        </p:txBody>
      </p:sp>
      <p:pic>
        <p:nvPicPr>
          <p:cNvPr id="10" name="Picture 9" descr="Screen Shot 2012-09-16 at 1.12.45 AM.png"/>
          <p:cNvPicPr>
            <a:picLocks noChangeAspect="1"/>
          </p:cNvPicPr>
          <p:nvPr/>
        </p:nvPicPr>
        <p:blipFill>
          <a:blip r:embed="rId3"/>
          <a:stretch>
            <a:fillRect/>
          </a:stretch>
        </p:blipFill>
        <p:spPr>
          <a:xfrm>
            <a:off x="5373342" y="2564026"/>
            <a:ext cx="2635250" cy="506449"/>
          </a:xfrm>
          <a:prstGeom prst="rect">
            <a:avLst/>
          </a:prstGeom>
        </p:spPr>
      </p:pic>
      <p:pic>
        <p:nvPicPr>
          <p:cNvPr id="4" name="Picture 3" descr="Unknow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3505200"/>
            <a:ext cx="2895600" cy="2679700"/>
          </a:xfrm>
          <a:prstGeom prst="rect">
            <a:avLst/>
          </a:prstGeom>
        </p:spPr>
      </p:pic>
    </p:spTree>
    <p:extLst>
      <p:ext uri="{BB962C8B-B14F-4D97-AF65-F5344CB8AC3E}">
        <p14:creationId xmlns:p14="http://schemas.microsoft.com/office/powerpoint/2010/main" val="2716784750"/>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sz="half" idx="1"/>
          </p:nvPr>
        </p:nvSpPr>
        <p:spPr>
          <a:xfrm>
            <a:off x="464344" y="990601"/>
            <a:ext cx="4107656" cy="5305864"/>
          </a:xfrm>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Liberation Sans" pitchFamily="18"/>
                <a:ea typeface="Droid Sans Fallback" pitchFamily="2"/>
                <a:cs typeface="FreeSans" pitchFamily="2"/>
              </a:defRPr>
            </a:lvl1pPr>
            <a:lvl2pPr marL="864000" marR="0" lvl="1" indent="-324000">
              <a:spcBef>
                <a:spcPts val="0"/>
              </a:spcBef>
              <a:spcAft>
                <a:spcPts val="1134"/>
              </a:spcAft>
              <a:buSzPct val="45000"/>
              <a:buFont typeface="StarSymbol"/>
              <a:buChar char="●"/>
              <a:defRPr lang="en-US" sz="2800" b="0" i="0" u="none" strike="noStrike" kern="1200">
                <a:ln>
                  <a:noFill/>
                </a:ln>
                <a:latin typeface="Liberation Sans" pitchFamily="18"/>
                <a:ea typeface="Droid Sans Fallback" pitchFamily="2"/>
                <a:cs typeface="FreeSans" pitchFamily="2"/>
              </a:defRPr>
            </a:lvl2pPr>
            <a:lvl3pPr marL="1295999" marR="0" lvl="2" indent="-288000">
              <a:spcBef>
                <a:spcPts val="0"/>
              </a:spcBef>
              <a:spcAft>
                <a:spcPts val="850"/>
              </a:spcAft>
              <a:buSzPct val="75000"/>
              <a:buFont typeface="StarSymbol"/>
              <a:buChar char="–"/>
              <a:defRPr lang="en-US" sz="2400" b="0" i="0" u="none" strike="noStrike" kern="1200">
                <a:ln>
                  <a:noFill/>
                </a:ln>
                <a:latin typeface="Liberation Sans" pitchFamily="18"/>
                <a:ea typeface="Droid Sans Fallback" pitchFamily="2"/>
                <a:cs typeface="FreeSans" pitchFamily="2"/>
              </a:defRPr>
            </a:lvl3pPr>
            <a:lvl4pPr marL="1728000" marR="0" lvl="3" indent="-216000">
              <a:spcBef>
                <a:spcPts val="0"/>
              </a:spcBef>
              <a:spcAft>
                <a:spcPts val="567"/>
              </a:spcAft>
              <a:buSzPct val="45000"/>
              <a:buFont typeface="StarSymbol"/>
              <a:buChar char="●"/>
              <a:defRPr lang="en-US" sz="2000" b="0" i="0" u="none" strike="noStrike" kern="1200">
                <a:ln>
                  <a:noFill/>
                </a:ln>
                <a:latin typeface="Liberation Sans" pitchFamily="18"/>
                <a:ea typeface="Droid Sans Fallback" pitchFamily="2"/>
                <a:cs typeface="FreeSans" pitchFamily="2"/>
              </a:defRPr>
            </a:lvl4pPr>
            <a:lvl5pPr marL="2160000" marR="0" lvl="4" indent="-216000">
              <a:spcBef>
                <a:spcPts val="0"/>
              </a:spcBef>
              <a:spcAft>
                <a:spcPts val="283"/>
              </a:spcAft>
              <a:buSzPct val="75000"/>
              <a:buFont typeface="StarSymbol"/>
              <a:buChar char="–"/>
              <a:defRPr lang="en-US" sz="2000" b="0" i="0" u="none" strike="noStrike" kern="1200">
                <a:ln>
                  <a:noFill/>
                </a:ln>
                <a:latin typeface="Liberation Sans" pitchFamily="18"/>
                <a:ea typeface="Droid Sans Fallback" pitchFamily="2"/>
                <a:cs typeface="FreeSan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9pPr>
          </a:lstStyle>
          <a:p>
            <a:pPr lvl="0"/>
            <a:r>
              <a:rPr lang="en-US" sz="2800" dirty="0">
                <a:latin typeface="18 VAG Rounded Light   02390"/>
              </a:rPr>
              <a:t>The concept of an algorithm has been around forever, and is an integral topic in CS.</a:t>
            </a:r>
          </a:p>
          <a:p>
            <a:pPr lvl="0"/>
            <a:r>
              <a:rPr lang="en-US" sz="2800" dirty="0">
                <a:latin typeface="18 VAG Rounded Light   02390"/>
              </a:rPr>
              <a:t>Algorithms are </a:t>
            </a:r>
            <a:r>
              <a:rPr lang="en-US" sz="2800" dirty="0">
                <a:solidFill>
                  <a:srgbClr val="FFFF00"/>
                </a:solidFill>
                <a:latin typeface="18 VAG Rounded Light   02390"/>
              </a:rPr>
              <a:t>well-defined procedures </a:t>
            </a:r>
            <a:r>
              <a:rPr lang="en-US" sz="2800" dirty="0">
                <a:latin typeface="18 VAG Rounded Light   02390"/>
              </a:rPr>
              <a:t>that can take inputs and produce </a:t>
            </a:r>
            <a:r>
              <a:rPr lang="en-US" sz="2800" dirty="0" smtClean="0">
                <a:latin typeface="18 VAG Rounded Light   02390"/>
              </a:rPr>
              <a:t>output. Programming languages help us express them.</a:t>
            </a:r>
            <a:endParaRPr lang="en-US" sz="2800" dirty="0">
              <a:latin typeface="18 VAG Rounded Light   02390"/>
            </a:endParaRPr>
          </a:p>
        </p:txBody>
      </p:sp>
      <p:sp>
        <p:nvSpPr>
          <p:cNvPr id="4" name="Text Placeholder 3"/>
          <p:cNvSpPr txBox="1">
            <a:spLocks noGrp="1"/>
          </p:cNvSpPr>
          <p:nvPr>
            <p:ph sz="half" idx="2"/>
          </p:nvPr>
        </p:nvSpPr>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Liberation Sans" pitchFamily="18"/>
                <a:ea typeface="Droid Sans Fallback" pitchFamily="2"/>
                <a:cs typeface="FreeSans" pitchFamily="2"/>
              </a:defRPr>
            </a:lvl1pPr>
            <a:lvl2pPr marL="864000" marR="0" lvl="1" indent="-324000">
              <a:spcBef>
                <a:spcPts val="0"/>
              </a:spcBef>
              <a:spcAft>
                <a:spcPts val="1134"/>
              </a:spcAft>
              <a:buSzPct val="45000"/>
              <a:buFont typeface="StarSymbol"/>
              <a:buChar char="●"/>
              <a:defRPr lang="en-US" sz="2800" b="0" i="0" u="none" strike="noStrike" kern="1200">
                <a:ln>
                  <a:noFill/>
                </a:ln>
                <a:latin typeface="Liberation Sans" pitchFamily="18"/>
                <a:ea typeface="Droid Sans Fallback" pitchFamily="2"/>
                <a:cs typeface="FreeSans" pitchFamily="2"/>
              </a:defRPr>
            </a:lvl2pPr>
            <a:lvl3pPr marL="1295999" marR="0" lvl="2" indent="-288000">
              <a:spcBef>
                <a:spcPts val="0"/>
              </a:spcBef>
              <a:spcAft>
                <a:spcPts val="850"/>
              </a:spcAft>
              <a:buSzPct val="75000"/>
              <a:buFont typeface="StarSymbol"/>
              <a:buChar char="–"/>
              <a:defRPr lang="en-US" sz="2400" b="0" i="0" u="none" strike="noStrike" kern="1200">
                <a:ln>
                  <a:noFill/>
                </a:ln>
                <a:latin typeface="Liberation Sans" pitchFamily="18"/>
                <a:ea typeface="Droid Sans Fallback" pitchFamily="2"/>
                <a:cs typeface="FreeSans" pitchFamily="2"/>
              </a:defRPr>
            </a:lvl3pPr>
            <a:lvl4pPr marL="1728000" marR="0" lvl="3" indent="-216000">
              <a:spcBef>
                <a:spcPts val="0"/>
              </a:spcBef>
              <a:spcAft>
                <a:spcPts val="567"/>
              </a:spcAft>
              <a:buSzPct val="45000"/>
              <a:buFont typeface="StarSymbol"/>
              <a:buChar char="●"/>
              <a:defRPr lang="en-US" sz="2000" b="0" i="0" u="none" strike="noStrike" kern="1200">
                <a:ln>
                  <a:noFill/>
                </a:ln>
                <a:latin typeface="Liberation Sans" pitchFamily="18"/>
                <a:ea typeface="Droid Sans Fallback" pitchFamily="2"/>
                <a:cs typeface="FreeSans" pitchFamily="2"/>
              </a:defRPr>
            </a:lvl4pPr>
            <a:lvl5pPr marL="2160000" marR="0" lvl="4" indent="-216000">
              <a:spcBef>
                <a:spcPts val="0"/>
              </a:spcBef>
              <a:spcAft>
                <a:spcPts val="283"/>
              </a:spcAft>
              <a:buSzPct val="75000"/>
              <a:buFont typeface="StarSymbol"/>
              <a:buChar char="–"/>
              <a:defRPr lang="en-US" sz="2000" b="0" i="0" u="none" strike="noStrike" kern="1200">
                <a:ln>
                  <a:noFill/>
                </a:ln>
                <a:latin typeface="Liberation Sans" pitchFamily="18"/>
                <a:ea typeface="Droid Sans Fallback" pitchFamily="2"/>
                <a:cs typeface="FreeSan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9pPr>
          </a:lstStyle>
          <a:p>
            <a:pPr lvl="0"/>
            <a:r>
              <a:rPr lang="en-US" sz="2800" dirty="0">
                <a:latin typeface="18 VAG Rounded Light   02390"/>
              </a:rPr>
              <a:t>We're constantly dealing with </a:t>
            </a:r>
            <a:r>
              <a:rPr lang="en-US" sz="2800" dirty="0">
                <a:solidFill>
                  <a:srgbClr val="FFFF00"/>
                </a:solidFill>
                <a:latin typeface="18 VAG Rounded Light   02390"/>
              </a:rPr>
              <a:t>trade-offs </a:t>
            </a:r>
            <a:r>
              <a:rPr lang="en-US" sz="2800" dirty="0">
                <a:latin typeface="18 VAG Rounded Light   02390"/>
              </a:rPr>
              <a:t>when selecting / building algorithms.</a:t>
            </a:r>
          </a:p>
          <a:p>
            <a:r>
              <a:rPr lang="en-US" sz="2800" dirty="0">
                <a:solidFill>
                  <a:srgbClr val="FFFF00"/>
                </a:solidFill>
                <a:latin typeface="18 VAG Rounded Light   02390"/>
              </a:rPr>
              <a:t>Correctness </a:t>
            </a:r>
            <a:r>
              <a:rPr lang="en-US" sz="2800" dirty="0">
                <a:latin typeface="18 VAG Rounded Light   02390"/>
              </a:rPr>
              <a:t>is particularly important and </a:t>
            </a:r>
            <a:r>
              <a:rPr lang="en-US" sz="2800" dirty="0">
                <a:solidFill>
                  <a:srgbClr val="FFFF00"/>
                </a:solidFill>
                <a:latin typeface="18 VAG Rounded Light   02390"/>
              </a:rPr>
              <a:t>testing </a:t>
            </a:r>
            <a:r>
              <a:rPr lang="en-US" sz="2800" dirty="0">
                <a:latin typeface="18 VAG Rounded Light   02390"/>
              </a:rPr>
              <a:t>is the most practical strategy to ensure it.</a:t>
            </a:r>
          </a:p>
          <a:p>
            <a:pPr lvl="1"/>
            <a:r>
              <a:rPr lang="en-US" sz="2400" dirty="0">
                <a:latin typeface="18 VAG Rounded Light   02390"/>
              </a:rPr>
              <a:t>Many write tests first!</a:t>
            </a:r>
          </a:p>
        </p:txBody>
      </p:sp>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Summary</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What is an algorithm?</a:t>
            </a:r>
          </a:p>
        </p:txBody>
      </p:sp>
      <p:sp>
        <p:nvSpPr>
          <p:cNvPr id="3" name="Text Placeholder 2"/>
          <p:cNvSpPr txBox="1">
            <a:spLocks noGrp="1"/>
          </p:cNvSpPr>
          <p:nvPr>
            <p:ph idx="1"/>
          </p:nvPr>
        </p:nvSpPr>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Liberation Sans" pitchFamily="18"/>
                <a:ea typeface="Droid Sans Fallback" pitchFamily="2"/>
                <a:cs typeface="FreeSans" pitchFamily="2"/>
              </a:defRPr>
            </a:lvl1pPr>
            <a:lvl2pPr marL="864000" marR="0" lvl="1" indent="-324000">
              <a:spcBef>
                <a:spcPts val="0"/>
              </a:spcBef>
              <a:spcAft>
                <a:spcPts val="1134"/>
              </a:spcAft>
              <a:buSzPct val="45000"/>
              <a:buFont typeface="StarSymbol"/>
              <a:buChar char="●"/>
              <a:defRPr lang="en-US" sz="2800" b="0" i="0" u="none" strike="noStrike" kern="1200">
                <a:ln>
                  <a:noFill/>
                </a:ln>
                <a:latin typeface="Liberation Sans" pitchFamily="18"/>
                <a:ea typeface="Droid Sans Fallback" pitchFamily="2"/>
                <a:cs typeface="FreeSans" pitchFamily="2"/>
              </a:defRPr>
            </a:lvl2pPr>
            <a:lvl3pPr marL="1295999" marR="0" lvl="2" indent="-288000">
              <a:spcBef>
                <a:spcPts val="0"/>
              </a:spcBef>
              <a:spcAft>
                <a:spcPts val="850"/>
              </a:spcAft>
              <a:buSzPct val="75000"/>
              <a:buFont typeface="StarSymbol"/>
              <a:buChar char="–"/>
              <a:defRPr lang="en-US" sz="2400" b="0" i="0" u="none" strike="noStrike" kern="1200">
                <a:ln>
                  <a:noFill/>
                </a:ln>
                <a:latin typeface="Liberation Sans" pitchFamily="18"/>
                <a:ea typeface="Droid Sans Fallback" pitchFamily="2"/>
                <a:cs typeface="FreeSans" pitchFamily="2"/>
              </a:defRPr>
            </a:lvl3pPr>
            <a:lvl4pPr marL="1728000" marR="0" lvl="3" indent="-216000">
              <a:spcBef>
                <a:spcPts val="0"/>
              </a:spcBef>
              <a:spcAft>
                <a:spcPts val="567"/>
              </a:spcAft>
              <a:buSzPct val="45000"/>
              <a:buFont typeface="StarSymbol"/>
              <a:buChar char="●"/>
              <a:defRPr lang="en-US" sz="2000" b="0" i="0" u="none" strike="noStrike" kern="1200">
                <a:ln>
                  <a:noFill/>
                </a:ln>
                <a:latin typeface="Liberation Sans" pitchFamily="18"/>
                <a:ea typeface="Droid Sans Fallback" pitchFamily="2"/>
                <a:cs typeface="FreeSans" pitchFamily="2"/>
              </a:defRPr>
            </a:lvl4pPr>
            <a:lvl5pPr marL="2160000" marR="0" lvl="4" indent="-216000">
              <a:spcBef>
                <a:spcPts val="0"/>
              </a:spcBef>
              <a:spcAft>
                <a:spcPts val="283"/>
              </a:spcAft>
              <a:buSzPct val="75000"/>
              <a:buFont typeface="StarSymbol"/>
              <a:buChar char="–"/>
              <a:defRPr lang="en-US" sz="2000" b="0" i="0" u="none" strike="noStrike" kern="1200">
                <a:ln>
                  <a:noFill/>
                </a:ln>
                <a:latin typeface="Liberation Sans" pitchFamily="18"/>
                <a:ea typeface="Droid Sans Fallback" pitchFamily="2"/>
                <a:cs typeface="FreeSan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9pPr>
          </a:lstStyle>
          <a:p>
            <a:pPr lvl="0"/>
            <a:endParaRPr lang="en-US" dirty="0">
              <a:latin typeface="18 VAG Rounded Light   02390"/>
              <a:cs typeface="T VAG Rounded Thin"/>
            </a:endParaRPr>
          </a:p>
          <a:p>
            <a:pPr lvl="0"/>
            <a:r>
              <a:rPr lang="en-US" dirty="0">
                <a:latin typeface="18 VAG Rounded Light   02390"/>
                <a:cs typeface="T VAG Rounded Thin"/>
              </a:rPr>
              <a:t>An </a:t>
            </a:r>
            <a:r>
              <a:rPr lang="en-US" b="1" dirty="0">
                <a:latin typeface="18 VAG Rounded Light   02390"/>
                <a:cs typeface="T VAG Rounded Thin"/>
              </a:rPr>
              <a:t>algorithm</a:t>
            </a:r>
            <a:r>
              <a:rPr lang="en-US" dirty="0">
                <a:latin typeface="18 VAG Rounded Light   02390"/>
                <a:cs typeface="T VAG Rounded Thin"/>
              </a:rPr>
              <a:t> is any </a:t>
            </a:r>
            <a:r>
              <a:rPr lang="en-US" dirty="0">
                <a:solidFill>
                  <a:srgbClr val="FFFF00"/>
                </a:solidFill>
                <a:latin typeface="18 VAG Rounded Light   02390"/>
                <a:cs typeface="T VAG Rounded Thin"/>
              </a:rPr>
              <a:t>well-defined </a:t>
            </a:r>
            <a:r>
              <a:rPr lang="en-US" dirty="0">
                <a:latin typeface="18 VAG Rounded Light   02390"/>
                <a:cs typeface="T VAG Rounded Thin"/>
              </a:rPr>
              <a:t>computational procedure that takes some value or set of values as input and produces some value or set of values as output.</a:t>
            </a:r>
          </a:p>
          <a:p>
            <a:pPr lvl="0"/>
            <a:endParaRPr lang="en-US" dirty="0">
              <a:latin typeface="18 VAG Rounded Light   02390"/>
              <a:cs typeface="T VAG Rounded Thin"/>
            </a:endParaRPr>
          </a:p>
          <a:p>
            <a:pPr lvl="0"/>
            <a:r>
              <a:rPr lang="en-US" dirty="0">
                <a:latin typeface="18 VAG Rounded Light   02390"/>
                <a:cs typeface="T VAG Rounded Thin"/>
              </a:rPr>
              <a:t>The concept of algorithms, however, </a:t>
            </a:r>
            <a:br>
              <a:rPr lang="en-US" dirty="0">
                <a:latin typeface="18 VAG Rounded Light   02390"/>
                <a:cs typeface="T VAG Rounded Thin"/>
              </a:rPr>
            </a:br>
            <a:r>
              <a:rPr lang="en-US" dirty="0">
                <a:latin typeface="18 VAG Rounded Light   02390"/>
                <a:cs typeface="T VAG Rounded Thin"/>
              </a:rPr>
              <a:t>is </a:t>
            </a:r>
            <a:r>
              <a:rPr lang="en-US" dirty="0">
                <a:solidFill>
                  <a:srgbClr val="FFFF00"/>
                </a:solidFill>
                <a:latin typeface="18 VAG Rounded Light   02390"/>
                <a:cs typeface="T VAG Rounded Thin"/>
              </a:rPr>
              <a:t>far older than computers</a:t>
            </a:r>
            <a:r>
              <a:rPr lang="en-US" dirty="0">
                <a:latin typeface="18 VAG Rounded Light   02390"/>
                <a:cs typeface="T VAG Rounded Thin"/>
              </a:rPr>
              <a:t>.</a:t>
            </a:r>
          </a:p>
        </p:txBody>
      </p:sp>
      <p:sp>
        <p:nvSpPr>
          <p:cNvPr id="5" name="TextBox 4"/>
          <p:cNvSpPr txBox="1"/>
          <p:nvPr/>
        </p:nvSpPr>
        <p:spPr>
          <a:xfrm>
            <a:off x="8971280" y="6380480"/>
            <a:ext cx="184666" cy="4031873"/>
          </a:xfrm>
          <a:prstGeom prst="rect">
            <a:avLst/>
          </a:prstGeom>
          <a:noFill/>
        </p:spPr>
        <p:txBody>
          <a:bodyPr wrap="none" rtlCol="0">
            <a:spAutoFit/>
          </a:bodyPr>
          <a:lstStyle/>
          <a:p>
            <a:endParaRPr lang="en-US"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sz="half" idx="1"/>
          </p:nvPr>
        </p:nvSpPr>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Liberation Sans" pitchFamily="18"/>
                <a:ea typeface="Droid Sans Fallback" pitchFamily="2"/>
                <a:cs typeface="FreeSans" pitchFamily="2"/>
              </a:defRPr>
            </a:lvl1pPr>
            <a:lvl2pPr marL="864000" marR="0" lvl="1" indent="-324000">
              <a:spcBef>
                <a:spcPts val="0"/>
              </a:spcBef>
              <a:spcAft>
                <a:spcPts val="1134"/>
              </a:spcAft>
              <a:buSzPct val="45000"/>
              <a:buFont typeface="StarSymbol"/>
              <a:buChar char="●"/>
              <a:defRPr lang="en-US" sz="2800" b="0" i="0" u="none" strike="noStrike" kern="1200">
                <a:ln>
                  <a:noFill/>
                </a:ln>
                <a:latin typeface="Liberation Sans" pitchFamily="18"/>
                <a:ea typeface="Droid Sans Fallback" pitchFamily="2"/>
                <a:cs typeface="FreeSans" pitchFamily="2"/>
              </a:defRPr>
            </a:lvl2pPr>
            <a:lvl3pPr marL="1295999" marR="0" lvl="2" indent="-288000">
              <a:spcBef>
                <a:spcPts val="0"/>
              </a:spcBef>
              <a:spcAft>
                <a:spcPts val="850"/>
              </a:spcAft>
              <a:buSzPct val="75000"/>
              <a:buFont typeface="StarSymbol"/>
              <a:buChar char="–"/>
              <a:defRPr lang="en-US" sz="2400" b="0" i="0" u="none" strike="noStrike" kern="1200">
                <a:ln>
                  <a:noFill/>
                </a:ln>
                <a:latin typeface="Liberation Sans" pitchFamily="18"/>
                <a:ea typeface="Droid Sans Fallback" pitchFamily="2"/>
                <a:cs typeface="FreeSans" pitchFamily="2"/>
              </a:defRPr>
            </a:lvl3pPr>
            <a:lvl4pPr marL="1728000" marR="0" lvl="3" indent="-216000">
              <a:spcBef>
                <a:spcPts val="0"/>
              </a:spcBef>
              <a:spcAft>
                <a:spcPts val="567"/>
              </a:spcAft>
              <a:buSzPct val="45000"/>
              <a:buFont typeface="StarSymbol"/>
              <a:buChar char="●"/>
              <a:defRPr lang="en-US" sz="2000" b="0" i="0" u="none" strike="noStrike" kern="1200">
                <a:ln>
                  <a:noFill/>
                </a:ln>
                <a:latin typeface="Liberation Sans" pitchFamily="18"/>
                <a:ea typeface="Droid Sans Fallback" pitchFamily="2"/>
                <a:cs typeface="FreeSans" pitchFamily="2"/>
              </a:defRPr>
            </a:lvl4pPr>
            <a:lvl5pPr marL="2160000" marR="0" lvl="4" indent="-216000">
              <a:spcBef>
                <a:spcPts val="0"/>
              </a:spcBef>
              <a:spcAft>
                <a:spcPts val="283"/>
              </a:spcAft>
              <a:buSzPct val="75000"/>
              <a:buFont typeface="StarSymbol"/>
              <a:buChar char="–"/>
              <a:defRPr lang="en-US" sz="2000" b="0" i="0" u="none" strike="noStrike" kern="1200">
                <a:ln>
                  <a:noFill/>
                </a:ln>
                <a:latin typeface="Liberation Sans" pitchFamily="18"/>
                <a:ea typeface="Droid Sans Fallback" pitchFamily="2"/>
                <a:cs typeface="FreeSan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9pPr>
          </a:lstStyle>
          <a:p>
            <a:endParaRPr lang="en-US" sz="2400" dirty="0" smtClean="0">
              <a:latin typeface="18 VAG Rounded Light   02390"/>
            </a:endParaRPr>
          </a:p>
          <a:p>
            <a:r>
              <a:rPr lang="en-US" sz="2400" dirty="0" smtClean="0">
                <a:latin typeface="18 VAG Rounded Light   02390"/>
              </a:rPr>
              <a:t>Dances, ceremonies, recipes, and building instructions are all </a:t>
            </a:r>
            <a:r>
              <a:rPr lang="en-US" sz="2400" dirty="0" smtClean="0">
                <a:solidFill>
                  <a:srgbClr val="FFFF00"/>
                </a:solidFill>
                <a:latin typeface="18 VAG Rounded Light   02390"/>
              </a:rPr>
              <a:t>conceptually similar </a:t>
            </a:r>
            <a:r>
              <a:rPr lang="en-US" sz="2400" dirty="0" smtClean="0">
                <a:latin typeface="18 VAG Rounded Light   02390"/>
              </a:rPr>
              <a:t>to algorithms.</a:t>
            </a:r>
          </a:p>
          <a:p>
            <a:r>
              <a:rPr lang="en-US" sz="2400" dirty="0" smtClean="0">
                <a:latin typeface="18 VAG Rounded Light   02390"/>
              </a:rPr>
              <a:t>Babylonians defined some fundamental mathematical procedures ~3,600 years ago.</a:t>
            </a:r>
          </a:p>
          <a:p>
            <a:r>
              <a:rPr lang="en-US" sz="2400" dirty="0" smtClean="0">
                <a:latin typeface="18 VAG Rounded Light   02390"/>
              </a:rPr>
              <a:t>Genes contain algorithms!</a:t>
            </a:r>
            <a:endParaRPr lang="en-US" sz="2400" dirty="0">
              <a:latin typeface="18 VAG Rounded Light   02390"/>
            </a:endParaRPr>
          </a:p>
        </p:txBody>
      </p:sp>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Early Algorithms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130" y="2133600"/>
            <a:ext cx="3870720" cy="2903345"/>
          </a:xfrm>
          <a:prstGeom prst="rect">
            <a:avLst/>
          </a:prstGeom>
          <a:ln w="25400">
            <a:solidFill>
              <a:schemeClr val="bg1"/>
            </a:solidFill>
          </a:ln>
        </p:spPr>
      </p:pic>
      <p:sp>
        <p:nvSpPr>
          <p:cNvPr id="7" name="Text Placeholder 2"/>
          <p:cNvSpPr txBox="1">
            <a:spLocks/>
          </p:cNvSpPr>
          <p:nvPr/>
        </p:nvSpPr>
        <p:spPr>
          <a:xfrm>
            <a:off x="4495800" y="5029200"/>
            <a:ext cx="4354561" cy="309712"/>
          </a:xfrm>
          <a:prstGeom prst="rect">
            <a:avLst/>
          </a:prstGeom>
          <a:noFill/>
          <a:ln>
            <a:noFill/>
          </a:ln>
        </p:spPr>
        <p:txBody>
          <a:bodyPr lIns="0" tIns="0" rIns="0" bIns="0"/>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rtl="0" hangingPunct="0">
              <a:spcBef>
                <a:spcPts val="0"/>
              </a:spcBef>
              <a:spcAft>
                <a:spcPts val="1417"/>
              </a:spcAft>
              <a:buSzPct val="45000"/>
              <a:buFont typeface="StarSymbol"/>
              <a:buChar char="●"/>
              <a:tabLst/>
              <a:defRPr lang="en-US" sz="3200" b="0" i="0" u="none" strike="noStrike" kern="1200">
                <a:ln>
                  <a:noFill/>
                </a:ln>
                <a:latin typeface="Liberation Sans" pitchFamily="18"/>
                <a:ea typeface="Droid Sans Fallback" pitchFamily="2"/>
                <a:cs typeface="FreeSans" pitchFamily="2"/>
              </a:defRPr>
            </a:lvl1pPr>
            <a:lvl2pPr marL="864000" marR="0" lvl="1" indent="-324000">
              <a:spcBef>
                <a:spcPts val="0"/>
              </a:spcBef>
              <a:spcAft>
                <a:spcPts val="1134"/>
              </a:spcAft>
              <a:buSzPct val="45000"/>
              <a:buFont typeface="StarSymbol"/>
              <a:buChar char="●"/>
              <a:defRPr lang="en-US" sz="2800" b="0" i="0" u="none" strike="noStrike" kern="1200">
                <a:ln>
                  <a:noFill/>
                </a:ln>
                <a:latin typeface="Liberation Sans" pitchFamily="18"/>
                <a:ea typeface="Droid Sans Fallback" pitchFamily="2"/>
                <a:cs typeface="FreeSans" pitchFamily="2"/>
              </a:defRPr>
            </a:lvl2pPr>
            <a:lvl3pPr marL="1295999" marR="0" lvl="2" indent="-288000">
              <a:spcBef>
                <a:spcPts val="0"/>
              </a:spcBef>
              <a:spcAft>
                <a:spcPts val="850"/>
              </a:spcAft>
              <a:buSzPct val="75000"/>
              <a:buFont typeface="StarSymbol"/>
              <a:buChar char="–"/>
              <a:defRPr lang="en-US" sz="2400" b="0" i="0" u="none" strike="noStrike" kern="1200">
                <a:ln>
                  <a:noFill/>
                </a:ln>
                <a:latin typeface="Liberation Sans" pitchFamily="18"/>
                <a:ea typeface="Droid Sans Fallback" pitchFamily="2"/>
                <a:cs typeface="FreeSans" pitchFamily="2"/>
              </a:defRPr>
            </a:lvl3pPr>
            <a:lvl4pPr marL="1728000" marR="0" lvl="3" indent="-216000">
              <a:spcBef>
                <a:spcPts val="0"/>
              </a:spcBef>
              <a:spcAft>
                <a:spcPts val="567"/>
              </a:spcAft>
              <a:buSzPct val="45000"/>
              <a:buFont typeface="StarSymbol"/>
              <a:buChar char="●"/>
              <a:defRPr lang="en-US" sz="2000" b="0" i="0" u="none" strike="noStrike" kern="1200">
                <a:ln>
                  <a:noFill/>
                </a:ln>
                <a:latin typeface="Liberation Sans" pitchFamily="18"/>
                <a:ea typeface="Droid Sans Fallback" pitchFamily="2"/>
                <a:cs typeface="FreeSans" pitchFamily="2"/>
              </a:defRPr>
            </a:lvl4pPr>
            <a:lvl5pPr marL="2160000" marR="0" lvl="4" indent="-216000">
              <a:spcBef>
                <a:spcPts val="0"/>
              </a:spcBef>
              <a:spcAft>
                <a:spcPts val="283"/>
              </a:spcAft>
              <a:buSzPct val="75000"/>
              <a:buFont typeface="StarSymbol"/>
              <a:buChar char="–"/>
              <a:defRPr lang="en-US" sz="2000" b="0" i="0" u="none" strike="noStrike" kern="1200">
                <a:ln>
                  <a:noFill/>
                </a:ln>
                <a:latin typeface="Liberation Sans" pitchFamily="18"/>
                <a:ea typeface="Droid Sans Fallback" pitchFamily="2"/>
                <a:cs typeface="FreeSan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9pPr>
          </a:lstStyle>
          <a:p>
            <a:pPr marL="0" indent="0" algn="ctr">
              <a:buNone/>
            </a:pPr>
            <a:r>
              <a:rPr lang="en-US" sz="1500" dirty="0">
                <a:solidFill>
                  <a:schemeClr val="tx1"/>
                </a:solidFill>
                <a:latin typeface="Gentium Basic" pitchFamily="2" charset="0"/>
              </a:rPr>
              <a:t>Photo credit: Daniel Niles</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Algorithms You've Seen in CS10</a:t>
            </a:r>
          </a:p>
        </p:txBody>
      </p:sp>
      <p:sp>
        <p:nvSpPr>
          <p:cNvPr id="3" name="Text Placeholder 2"/>
          <p:cNvSpPr txBox="1">
            <a:spLocks noGrp="1"/>
          </p:cNvSpPr>
          <p:nvPr>
            <p:ph idx="1"/>
          </p:nvPr>
        </p:nvSpPr>
        <p:spPr>
          <a:xfrm>
            <a:off x="457200" y="990600"/>
            <a:ext cx="8229600" cy="5365750"/>
          </a:xfrm>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Liberation Sans" pitchFamily="18"/>
                <a:ea typeface="Droid Sans Fallback" pitchFamily="2"/>
                <a:cs typeface="FreeSans" pitchFamily="2"/>
              </a:defRPr>
            </a:lvl1pPr>
            <a:lvl2pPr marL="864000" marR="0" lvl="1" indent="-324000">
              <a:spcBef>
                <a:spcPts val="0"/>
              </a:spcBef>
              <a:spcAft>
                <a:spcPts val="1134"/>
              </a:spcAft>
              <a:buSzPct val="45000"/>
              <a:buFont typeface="StarSymbol"/>
              <a:buChar char="●"/>
              <a:defRPr lang="en-US" sz="2800" b="0" i="0" u="none" strike="noStrike" kern="1200">
                <a:ln>
                  <a:noFill/>
                </a:ln>
                <a:latin typeface="Liberation Sans" pitchFamily="18"/>
                <a:ea typeface="Droid Sans Fallback" pitchFamily="2"/>
                <a:cs typeface="FreeSans" pitchFamily="2"/>
              </a:defRPr>
            </a:lvl2pPr>
            <a:lvl3pPr marL="1295999" marR="0" lvl="2" indent="-288000">
              <a:spcBef>
                <a:spcPts val="0"/>
              </a:spcBef>
              <a:spcAft>
                <a:spcPts val="850"/>
              </a:spcAft>
              <a:buSzPct val="75000"/>
              <a:buFont typeface="StarSymbol"/>
              <a:buChar char="–"/>
              <a:defRPr lang="en-US" sz="2400" b="0" i="0" u="none" strike="noStrike" kern="1200">
                <a:ln>
                  <a:noFill/>
                </a:ln>
                <a:latin typeface="Liberation Sans" pitchFamily="18"/>
                <a:ea typeface="Droid Sans Fallback" pitchFamily="2"/>
                <a:cs typeface="FreeSans" pitchFamily="2"/>
              </a:defRPr>
            </a:lvl3pPr>
            <a:lvl4pPr marL="1728000" marR="0" lvl="3" indent="-216000">
              <a:spcBef>
                <a:spcPts val="0"/>
              </a:spcBef>
              <a:spcAft>
                <a:spcPts val="567"/>
              </a:spcAft>
              <a:buSzPct val="45000"/>
              <a:buFont typeface="StarSymbol"/>
              <a:buChar char="●"/>
              <a:defRPr lang="en-US" sz="2000" b="0" i="0" u="none" strike="noStrike" kern="1200">
                <a:ln>
                  <a:noFill/>
                </a:ln>
                <a:latin typeface="Liberation Sans" pitchFamily="18"/>
                <a:ea typeface="Droid Sans Fallback" pitchFamily="2"/>
                <a:cs typeface="FreeSans" pitchFamily="2"/>
              </a:defRPr>
            </a:lvl4pPr>
            <a:lvl5pPr marL="2160000" marR="0" lvl="4" indent="-216000">
              <a:spcBef>
                <a:spcPts val="0"/>
              </a:spcBef>
              <a:spcAft>
                <a:spcPts val="283"/>
              </a:spcAft>
              <a:buSzPct val="75000"/>
              <a:buFont typeface="StarSymbol"/>
              <a:buChar char="–"/>
              <a:defRPr lang="en-US" sz="2000" b="0" i="0" u="none" strike="noStrike" kern="1200">
                <a:ln>
                  <a:noFill/>
                </a:ln>
                <a:latin typeface="Liberation Sans" pitchFamily="18"/>
                <a:ea typeface="Droid Sans Fallback" pitchFamily="2"/>
                <a:cs typeface="FreeSan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9pPr>
          </a:lstStyle>
          <a:p>
            <a:endParaRPr lang="en-US" dirty="0" smtClean="0">
              <a:latin typeface="18 VAG Rounded Light   02390"/>
            </a:endParaRPr>
          </a:p>
          <a:p>
            <a:r>
              <a:rPr lang="en-US" dirty="0" smtClean="0">
                <a:latin typeface="18 VAG Rounded Light   02390"/>
              </a:rPr>
              <a:t>Length </a:t>
            </a:r>
            <a:r>
              <a:rPr lang="en-US" dirty="0">
                <a:latin typeface="18 VAG Rounded Light   02390"/>
              </a:rPr>
              <a:t>of word</a:t>
            </a:r>
          </a:p>
          <a:p>
            <a:r>
              <a:rPr lang="en-US" dirty="0">
                <a:latin typeface="18 VAG Rounded Light   02390"/>
              </a:rPr>
              <a:t>Whether a word appears in a list</a:t>
            </a:r>
          </a:p>
          <a:p>
            <a:r>
              <a:rPr lang="en-US" dirty="0" smtClean="0">
                <a:latin typeface="18 VAG Rounded Light   02390"/>
              </a:rPr>
              <a:t>Interact with the user (ask)</a:t>
            </a:r>
            <a:endParaRPr lang="en-US" dirty="0">
              <a:latin typeface="18 VAG Rounded Light   02390"/>
            </a:endParaRPr>
          </a:p>
          <a:p>
            <a:r>
              <a:rPr lang="en-US" dirty="0" smtClean="0">
                <a:latin typeface="18 VAG Rounded Light   02390"/>
              </a:rPr>
              <a:t>Word Comparisons (You wrote one for HW1!)</a:t>
            </a:r>
          </a:p>
          <a:p>
            <a:r>
              <a:rPr lang="en-US" dirty="0" smtClean="0">
                <a:latin typeface="18 VAG Rounded Light   02390"/>
              </a:rPr>
              <a:t>Sort a List (see lab!)</a:t>
            </a:r>
          </a:p>
          <a:p>
            <a:r>
              <a:rPr lang="en-US" dirty="0" smtClean="0">
                <a:latin typeface="18 VAG Rounded Light   02390"/>
              </a:rPr>
              <a:t>Make this a block!</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Algorithms You Might Have Heard Of</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36993663"/>
              </p:ext>
            </p:extLst>
          </p:nvPr>
        </p:nvGraphicFramePr>
        <p:xfrm>
          <a:off x="355680" y="1493437"/>
          <a:ext cx="8432640" cy="4576224"/>
        </p:xfrm>
        <a:graphic>
          <a:graphicData uri="http://schemas.openxmlformats.org/drawingml/2006/table">
            <a:tbl>
              <a:tblPr firstRow="1" bandRow="1">
                <a:tableStyleId>{5C22544A-7EE6-4342-B048-85BDC9FD1C3A}</a:tableStyleId>
              </a:tblPr>
              <a:tblGrid>
                <a:gridCol w="4216320">
                  <a:extLst>
                    <a:ext uri="{9D8B030D-6E8A-4147-A177-3AD203B41FA5}">
                      <a16:colId xmlns:a16="http://schemas.microsoft.com/office/drawing/2014/main" xmlns="" val="20000"/>
                    </a:ext>
                  </a:extLst>
                </a:gridCol>
                <a:gridCol w="4216320">
                  <a:extLst>
                    <a:ext uri="{9D8B030D-6E8A-4147-A177-3AD203B41FA5}">
                      <a16:colId xmlns:a16="http://schemas.microsoft.com/office/drawing/2014/main" xmlns="" val="20001"/>
                    </a:ext>
                  </a:extLst>
                </a:gridCol>
              </a:tblGrid>
              <a:tr h="2281199">
                <a:tc>
                  <a:txBody>
                    <a:bodyPr/>
                    <a:lstStyle/>
                    <a:p>
                      <a:pPr algn="ctr"/>
                      <a:r>
                        <a:rPr lang="en-US" sz="2900" dirty="0" err="1" smtClean="0">
                          <a:solidFill>
                            <a:srgbClr val="FFFF00"/>
                          </a:solidFill>
                          <a:latin typeface="18 VAG Rounded Light   02390"/>
                        </a:rPr>
                        <a:t>Luhn</a:t>
                      </a:r>
                      <a:r>
                        <a:rPr lang="en-US" sz="2900" dirty="0" smtClean="0">
                          <a:solidFill>
                            <a:srgbClr val="FFFF00"/>
                          </a:solidFill>
                          <a:latin typeface="18 VAG Rounded Light   02390"/>
                        </a:rPr>
                        <a:t> algorithm</a:t>
                      </a:r>
                    </a:p>
                    <a:p>
                      <a:pPr algn="ctr"/>
                      <a:r>
                        <a:rPr lang="en-US" sz="2900" b="0" dirty="0" smtClean="0">
                          <a:solidFill>
                            <a:schemeClr val="tx1"/>
                          </a:solidFill>
                          <a:latin typeface="18 VAG Rounded Light   02390"/>
                        </a:rPr>
                        <a:t>Credit card number validation</a:t>
                      </a:r>
                      <a:endParaRPr lang="en-US" sz="2900" b="0" dirty="0">
                        <a:solidFill>
                          <a:schemeClr val="tx1"/>
                        </a:solidFill>
                        <a:latin typeface="18 VAG Rounded Light   02390"/>
                      </a:endParaRPr>
                    </a:p>
                  </a:txBody>
                  <a:tcPr marL="82944" marR="82944" marT="41476" marB="41476">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900" b="1" u="none" dirty="0" smtClean="0">
                          <a:solidFill>
                            <a:srgbClr val="FFFF00"/>
                          </a:solidFill>
                          <a:latin typeface="18 VAG Rounded Light   02390"/>
                          <a:ea typeface="+mn-ea"/>
                          <a:cs typeface="+mn-cs"/>
                        </a:rPr>
                        <a:t>Deflate</a:t>
                      </a:r>
                      <a:r>
                        <a:rPr lang="en-US" sz="2900" b="1" u="none" dirty="0" smtClean="0">
                          <a:solidFill>
                            <a:schemeClr val="tx1"/>
                          </a:solidFill>
                          <a:latin typeface="18 VAG Rounded Light   02390"/>
                          <a:ea typeface="+mn-ea"/>
                          <a:cs typeface="+mn-cs"/>
                        </a:rPr>
                        <a:t/>
                      </a:r>
                      <a:br>
                        <a:rPr lang="en-US" sz="2900" b="1" u="none" dirty="0" smtClean="0">
                          <a:solidFill>
                            <a:schemeClr val="tx1"/>
                          </a:solidFill>
                          <a:latin typeface="18 VAG Rounded Light   02390"/>
                          <a:ea typeface="+mn-ea"/>
                          <a:cs typeface="+mn-cs"/>
                        </a:rPr>
                      </a:br>
                      <a:r>
                        <a:rPr lang="en-US" sz="2900" b="0" dirty="0" smtClean="0">
                          <a:solidFill>
                            <a:schemeClr val="tx1"/>
                          </a:solidFill>
                          <a:latin typeface="18 VAG Rounded Light   02390"/>
                          <a:ea typeface="+mn-ea"/>
                          <a:cs typeface="+mn-cs"/>
                        </a:rPr>
                        <a:t>Lossless data compression</a:t>
                      </a:r>
                      <a:endParaRPr lang="en-US" sz="2900" b="0" dirty="0">
                        <a:solidFill>
                          <a:schemeClr val="tx1"/>
                        </a:solidFill>
                        <a:latin typeface="18 VAG Rounded Light   02390"/>
                      </a:endParaRPr>
                    </a:p>
                  </a:txBody>
                  <a:tcPr marL="82944" marR="82944" marT="41476" marB="41476">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295025">
                <a:tc>
                  <a:txBody>
                    <a:bodyPr/>
                    <a:lstStyle/>
                    <a:p>
                      <a:pPr algn="ctr"/>
                      <a:r>
                        <a:rPr lang="en-US" sz="2900" b="1" dirty="0" smtClean="0">
                          <a:solidFill>
                            <a:srgbClr val="FFFF00"/>
                          </a:solidFill>
                          <a:latin typeface="18 VAG Rounded Light   02390"/>
                        </a:rPr>
                        <a:t>PageRank</a:t>
                      </a:r>
                    </a:p>
                    <a:p>
                      <a:pPr algn="ctr"/>
                      <a:r>
                        <a:rPr lang="en-US" sz="2900" b="0" dirty="0" smtClean="0">
                          <a:solidFill>
                            <a:schemeClr val="tx1"/>
                          </a:solidFill>
                          <a:latin typeface="18 VAG Rounded Light   02390"/>
                        </a:rPr>
                        <a:t>Google’s way of measuring “reputation” of web</a:t>
                      </a:r>
                      <a:r>
                        <a:rPr lang="en-US" sz="2900" b="0" baseline="0" dirty="0" smtClean="0">
                          <a:solidFill>
                            <a:schemeClr val="tx1"/>
                          </a:solidFill>
                          <a:latin typeface="18 VAG Rounded Light   02390"/>
                        </a:rPr>
                        <a:t> pages</a:t>
                      </a:r>
                      <a:endParaRPr lang="en-US" sz="2900" b="0" dirty="0">
                        <a:solidFill>
                          <a:schemeClr val="tx1"/>
                        </a:solidFill>
                        <a:latin typeface="18 VAG Rounded Light   02390"/>
                      </a:endParaRPr>
                    </a:p>
                  </a:txBody>
                  <a:tcPr marL="82944" marR="82944" marT="41476" marB="41476">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900" b="1" dirty="0" err="1" smtClean="0">
                          <a:solidFill>
                            <a:srgbClr val="FFFF00"/>
                          </a:solidFill>
                          <a:latin typeface="18 VAG Rounded Light   02390"/>
                        </a:rPr>
                        <a:t>EdgeRank</a:t>
                      </a:r>
                      <a:endParaRPr lang="en-US" sz="2900" b="1" dirty="0" smtClean="0">
                        <a:solidFill>
                          <a:srgbClr val="FFFF00"/>
                        </a:solidFill>
                        <a:latin typeface="18 VAG Rounded Light   02390"/>
                      </a:endParaRPr>
                    </a:p>
                    <a:p>
                      <a:pPr algn="ctr"/>
                      <a:r>
                        <a:rPr lang="en-US" sz="2900" b="0" dirty="0" smtClean="0">
                          <a:solidFill>
                            <a:schemeClr val="tx1"/>
                          </a:solidFill>
                          <a:latin typeface="18 VAG Rounded Light   02390"/>
                        </a:rPr>
                        <a:t>Facebook’s method (ca. 2010) for determining what is highest up on your news feed</a:t>
                      </a:r>
                      <a:endParaRPr lang="en-US" sz="2900" b="0" dirty="0">
                        <a:solidFill>
                          <a:schemeClr val="tx1"/>
                        </a:solidFill>
                        <a:latin typeface="18 VAG Rounded Light   02390"/>
                      </a:endParaRPr>
                    </a:p>
                  </a:txBody>
                  <a:tcPr marL="82944" marR="82944" marT="41476" marB="41476">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 Quest</a:t>
            </a:r>
            <a:endParaRPr lang="en-US" dirty="0"/>
          </a:p>
        </p:txBody>
      </p:sp>
      <p:sp>
        <p:nvSpPr>
          <p:cNvPr id="3" name="Content Placeholder 2"/>
          <p:cNvSpPr>
            <a:spLocks noGrp="1"/>
          </p:cNvSpPr>
          <p:nvPr>
            <p:ph idx="1"/>
          </p:nvPr>
        </p:nvSpPr>
        <p:spPr/>
        <p:txBody>
          <a:bodyPr/>
          <a:lstStyle/>
          <a:p>
            <a:r>
              <a:rPr lang="en-US" dirty="0" smtClean="0"/>
              <a:t>Wednesday</a:t>
            </a:r>
            <a:r>
              <a:rPr lang="en-US" dirty="0"/>
              <a:t>, October </a:t>
            </a:r>
            <a:r>
              <a:rPr lang="en-US" dirty="0" smtClean="0"/>
              <a:t>1.</a:t>
            </a:r>
          </a:p>
          <a:p>
            <a:r>
              <a:rPr lang="en-US" dirty="0" smtClean="0"/>
              <a:t>Short </a:t>
            </a:r>
            <a:r>
              <a:rPr lang="en-US" dirty="0"/>
              <a:t>exam in class.</a:t>
            </a:r>
          </a:p>
          <a:p>
            <a:r>
              <a:rPr lang="en-US" dirty="0" smtClean="0"/>
              <a:t>Questions </a:t>
            </a:r>
            <a:r>
              <a:rPr lang="en-US" dirty="0"/>
              <a:t>are mostly multiple-choice, circle the correct answer, indicate what happens, predict the output</a:t>
            </a:r>
            <a:r>
              <a:rPr lang="en-US" dirty="0" smtClean="0"/>
              <a:t>, and so on.</a:t>
            </a:r>
            <a:endParaRPr lang="en-US" dirty="0"/>
          </a:p>
          <a:p>
            <a:r>
              <a:rPr lang="en-US" dirty="0"/>
              <a:t>Quest is a sanity check – if </a:t>
            </a:r>
            <a:r>
              <a:rPr lang="en-US" dirty="0" smtClean="0"/>
              <a:t>you have </a:t>
            </a:r>
            <a:r>
              <a:rPr lang="en-US" dirty="0"/>
              <a:t>been </a:t>
            </a:r>
            <a:r>
              <a:rPr lang="en-US" dirty="0" smtClean="0"/>
              <a:t>showing up to </a:t>
            </a:r>
            <a:r>
              <a:rPr lang="en-US" dirty="0"/>
              <a:t>lectures, labs and discussions, </a:t>
            </a:r>
            <a:r>
              <a:rPr lang="en-US" dirty="0" smtClean="0"/>
              <a:t>and you understand the overall concepts, you </a:t>
            </a:r>
            <a:r>
              <a:rPr lang="en-US" dirty="0"/>
              <a:t>should be fine</a:t>
            </a:r>
            <a:r>
              <a:rPr lang="en-US" dirty="0" smtClean="0"/>
              <a:t>. If you do not understand something, </a:t>
            </a:r>
            <a:r>
              <a:rPr lang="en-US" i="1" dirty="0" smtClean="0"/>
              <a:t>please ask for help</a:t>
            </a:r>
            <a:r>
              <a:rPr lang="en-US" dirty="0" smtClean="0"/>
              <a:t>. The staff is always willing to help. </a:t>
            </a:r>
            <a:r>
              <a:rPr lang="en-US" dirty="0" smtClean="0">
                <a:sym typeface="Wingdings" panose="05000000000000000000" pitchFamily="2" charset="2"/>
              </a:rPr>
              <a:t></a:t>
            </a:r>
            <a:endParaRPr lang="en-US" dirty="0"/>
          </a:p>
          <a:p>
            <a:endParaRPr lang="en-US" dirty="0"/>
          </a:p>
        </p:txBody>
      </p:sp>
    </p:spTree>
    <p:extLst>
      <p:ext uri="{BB962C8B-B14F-4D97-AF65-F5344CB8AC3E}">
        <p14:creationId xmlns:p14="http://schemas.microsoft.com/office/powerpoint/2010/main" val="3387780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Important Terms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38516391"/>
              </p:ext>
            </p:extLst>
          </p:nvPr>
        </p:nvGraphicFramePr>
        <p:xfrm>
          <a:off x="355680" y="1493437"/>
          <a:ext cx="8432640" cy="4576224"/>
        </p:xfrm>
        <a:graphic>
          <a:graphicData uri="http://schemas.openxmlformats.org/drawingml/2006/table">
            <a:tbl>
              <a:tblPr firstRow="1" bandRow="1">
                <a:tableStyleId>{5C22544A-7EE6-4342-B048-85BDC9FD1C3A}</a:tableStyleId>
              </a:tblPr>
              <a:tblGrid>
                <a:gridCol w="4216320">
                  <a:extLst>
                    <a:ext uri="{9D8B030D-6E8A-4147-A177-3AD203B41FA5}">
                      <a16:colId xmlns:a16="http://schemas.microsoft.com/office/drawing/2014/main" xmlns="" val="20000"/>
                    </a:ext>
                  </a:extLst>
                </a:gridCol>
                <a:gridCol w="4216320">
                  <a:extLst>
                    <a:ext uri="{9D8B030D-6E8A-4147-A177-3AD203B41FA5}">
                      <a16:colId xmlns:a16="http://schemas.microsoft.com/office/drawing/2014/main" xmlns="" val="20001"/>
                    </a:ext>
                  </a:extLst>
                </a:gridCol>
              </a:tblGrid>
              <a:tr h="2281199">
                <a:tc>
                  <a:txBody>
                    <a:bodyPr/>
                    <a:lstStyle/>
                    <a:p>
                      <a:pPr algn="ctr"/>
                      <a:r>
                        <a:rPr lang="en-US" sz="2900" dirty="0" smtClean="0">
                          <a:solidFill>
                            <a:srgbClr val="FFFF00"/>
                          </a:solidFill>
                          <a:latin typeface="18 VAG Rounded Light   02390"/>
                        </a:rPr>
                        <a:t>Sequencing</a:t>
                      </a:r>
                    </a:p>
                    <a:p>
                      <a:pPr algn="ctr"/>
                      <a:r>
                        <a:rPr lang="en-US" sz="2900" b="0" dirty="0" smtClean="0">
                          <a:solidFill>
                            <a:schemeClr val="tx1"/>
                          </a:solidFill>
                          <a:latin typeface="18 VAG Rounded Light   02390"/>
                        </a:rPr>
                        <a:t>Application</a:t>
                      </a:r>
                      <a:r>
                        <a:rPr lang="en-US" sz="2900" b="0" baseline="0" dirty="0" smtClean="0">
                          <a:solidFill>
                            <a:schemeClr val="tx1"/>
                          </a:solidFill>
                          <a:latin typeface="18 VAG Rounded Light   02390"/>
                        </a:rPr>
                        <a:t> of each step of an algorithm in order</a:t>
                      </a:r>
                      <a:br>
                        <a:rPr lang="en-US" sz="2900" b="0" baseline="0" dirty="0" smtClean="0">
                          <a:solidFill>
                            <a:schemeClr val="tx1"/>
                          </a:solidFill>
                          <a:latin typeface="18 VAG Rounded Light   02390"/>
                        </a:rPr>
                      </a:br>
                      <a:r>
                        <a:rPr lang="en-US" sz="2900" b="0" baseline="0" dirty="0" smtClean="0">
                          <a:solidFill>
                            <a:schemeClr val="tx1"/>
                          </a:solidFill>
                          <a:latin typeface="18 VAG Rounded Light   02390"/>
                        </a:rPr>
                        <a:t>(sometimes: find order)</a:t>
                      </a:r>
                      <a:endParaRPr lang="en-US" sz="2900" b="0" dirty="0">
                        <a:solidFill>
                          <a:schemeClr val="tx1"/>
                        </a:solidFill>
                        <a:latin typeface="18 VAG Rounded Light   02390"/>
                      </a:endParaRPr>
                    </a:p>
                  </a:txBody>
                  <a:tcPr marL="82944" marR="82944" marT="41476" marB="41476">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900" b="1" u="none" dirty="0" smtClean="0">
                          <a:solidFill>
                            <a:srgbClr val="FFFF00"/>
                          </a:solidFill>
                          <a:latin typeface="18 VAG Rounded Light   02390"/>
                          <a:ea typeface="+mn-ea"/>
                          <a:cs typeface="+mn-cs"/>
                        </a:rPr>
                        <a:t>Selection</a:t>
                      </a:r>
                      <a:r>
                        <a:rPr lang="en-US" sz="2900" b="1" u="none" dirty="0" smtClean="0">
                          <a:solidFill>
                            <a:schemeClr val="tx1"/>
                          </a:solidFill>
                          <a:latin typeface="18 VAG Rounded Light   02390"/>
                          <a:ea typeface="+mn-ea"/>
                          <a:cs typeface="+mn-cs"/>
                        </a:rPr>
                        <a:t/>
                      </a:r>
                      <a:br>
                        <a:rPr lang="en-US" sz="2900" b="1" u="none" dirty="0" smtClean="0">
                          <a:solidFill>
                            <a:schemeClr val="tx1"/>
                          </a:solidFill>
                          <a:latin typeface="18 VAG Rounded Light   02390"/>
                          <a:ea typeface="+mn-ea"/>
                          <a:cs typeface="+mn-cs"/>
                        </a:rPr>
                      </a:br>
                      <a:r>
                        <a:rPr lang="en-US" sz="2900" b="0" u="none" dirty="0" smtClean="0">
                          <a:solidFill>
                            <a:schemeClr val="tx1"/>
                          </a:solidFill>
                          <a:latin typeface="18 VAG Rounded Light   02390"/>
                          <a:ea typeface="+mn-ea"/>
                          <a:cs typeface="+mn-cs"/>
                        </a:rPr>
                        <a:t>Use</a:t>
                      </a:r>
                      <a:r>
                        <a:rPr lang="en-US" sz="2900" b="0" u="none" baseline="0" dirty="0" smtClean="0">
                          <a:solidFill>
                            <a:schemeClr val="tx1"/>
                          </a:solidFill>
                          <a:latin typeface="18 VAG Rounded Light   02390"/>
                          <a:ea typeface="+mn-ea"/>
                          <a:cs typeface="+mn-cs"/>
                        </a:rPr>
                        <a:t> of Boolean condition to select execution parts</a:t>
                      </a:r>
                      <a:endParaRPr lang="en-US" sz="2900" b="0" dirty="0">
                        <a:solidFill>
                          <a:schemeClr val="tx1"/>
                        </a:solidFill>
                        <a:latin typeface="18 VAG Rounded Light   02390"/>
                      </a:endParaRPr>
                    </a:p>
                  </a:txBody>
                  <a:tcPr marL="82944" marR="82944" marT="41476" marB="41476">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295025">
                <a:tc>
                  <a:txBody>
                    <a:bodyPr/>
                    <a:lstStyle/>
                    <a:p>
                      <a:pPr algn="ctr"/>
                      <a:r>
                        <a:rPr lang="en-US" sz="2900" b="1" dirty="0" smtClean="0">
                          <a:solidFill>
                            <a:srgbClr val="FFFF00"/>
                          </a:solidFill>
                          <a:latin typeface="18 VAG Rounded Light   02390"/>
                        </a:rPr>
                        <a:t>Iteration</a:t>
                      </a:r>
                    </a:p>
                    <a:p>
                      <a:pPr algn="ctr"/>
                      <a:r>
                        <a:rPr lang="en-US" sz="2900" b="0" dirty="0" smtClean="0">
                          <a:solidFill>
                            <a:schemeClr val="tx1"/>
                          </a:solidFill>
                          <a:latin typeface="18 VAG Rounded Light   02390"/>
                        </a:rPr>
                        <a:t>Repetition of part of an algorithm until a condition</a:t>
                      </a:r>
                      <a:r>
                        <a:rPr lang="en-US" sz="2900" b="0" baseline="0" dirty="0" smtClean="0">
                          <a:solidFill>
                            <a:schemeClr val="tx1"/>
                          </a:solidFill>
                          <a:latin typeface="18 VAG Rounded Light   02390"/>
                        </a:rPr>
                        <a:t> is met</a:t>
                      </a:r>
                      <a:endParaRPr lang="en-US" sz="2900" b="0" dirty="0">
                        <a:solidFill>
                          <a:schemeClr val="tx1"/>
                        </a:solidFill>
                        <a:latin typeface="18 VAG Rounded Light   02390"/>
                      </a:endParaRPr>
                    </a:p>
                  </a:txBody>
                  <a:tcPr marL="82944" marR="82944" marT="41476" marB="41476">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900" b="1" dirty="0" smtClean="0">
                          <a:solidFill>
                            <a:srgbClr val="FFFF00"/>
                          </a:solidFill>
                          <a:latin typeface="18 VAG Rounded Light   02390"/>
                        </a:rPr>
                        <a:t>Recursion</a:t>
                      </a:r>
                    </a:p>
                    <a:p>
                      <a:pPr algn="ctr"/>
                      <a:r>
                        <a:rPr lang="en-US" sz="2900" b="0" dirty="0" smtClean="0">
                          <a:solidFill>
                            <a:schemeClr val="tx1"/>
                          </a:solidFill>
                          <a:latin typeface="18 VAG Rounded Light   02390"/>
                        </a:rPr>
                        <a:t>Repeated application of the same part of algorithm on smaller problems</a:t>
                      </a:r>
                      <a:endParaRPr lang="en-US" sz="2900" b="0" dirty="0">
                        <a:solidFill>
                          <a:schemeClr val="tx1"/>
                        </a:solidFill>
                        <a:latin typeface="18 VAG Rounded Light   02390"/>
                      </a:endParaRPr>
                    </a:p>
                  </a:txBody>
                  <a:tcPr marL="82944" marR="82944" marT="41476" marB="41476">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036572374"/>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Properties of Algorithms</a:t>
            </a:r>
            <a:endParaRPr lang="en-US" dirty="0"/>
          </a:p>
        </p:txBody>
      </p:sp>
      <p:sp>
        <p:nvSpPr>
          <p:cNvPr id="4" name="Text Placeholder 2"/>
          <p:cNvSpPr txBox="1">
            <a:spLocks noGrp="1"/>
          </p:cNvSpPr>
          <p:nvPr>
            <p:ph idx="1"/>
          </p:nvPr>
        </p:nvSpPr>
        <p:spPr>
          <a:xfrm>
            <a:off x="609600" y="990600"/>
            <a:ext cx="8229600" cy="5365750"/>
          </a:xfrm>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Liberation Sans" pitchFamily="18"/>
                <a:ea typeface="Droid Sans Fallback" pitchFamily="2"/>
                <a:cs typeface="FreeSans" pitchFamily="2"/>
              </a:defRPr>
            </a:lvl1pPr>
            <a:lvl2pPr marL="864000" marR="0" lvl="1" indent="-324000">
              <a:spcBef>
                <a:spcPts val="0"/>
              </a:spcBef>
              <a:spcAft>
                <a:spcPts val="1134"/>
              </a:spcAft>
              <a:buSzPct val="45000"/>
              <a:buFont typeface="StarSymbol"/>
              <a:buChar char="●"/>
              <a:defRPr lang="en-US" sz="2800" b="0" i="0" u="none" strike="noStrike" kern="1200">
                <a:ln>
                  <a:noFill/>
                </a:ln>
                <a:latin typeface="Liberation Sans" pitchFamily="18"/>
                <a:ea typeface="Droid Sans Fallback" pitchFamily="2"/>
                <a:cs typeface="FreeSans" pitchFamily="2"/>
              </a:defRPr>
            </a:lvl2pPr>
            <a:lvl3pPr marL="1295999" marR="0" lvl="2" indent="-288000">
              <a:spcBef>
                <a:spcPts val="0"/>
              </a:spcBef>
              <a:spcAft>
                <a:spcPts val="850"/>
              </a:spcAft>
              <a:buSzPct val="75000"/>
              <a:buFont typeface="StarSymbol"/>
              <a:buChar char="–"/>
              <a:defRPr lang="en-US" sz="2400" b="0" i="0" u="none" strike="noStrike" kern="1200">
                <a:ln>
                  <a:noFill/>
                </a:ln>
                <a:latin typeface="Liberation Sans" pitchFamily="18"/>
                <a:ea typeface="Droid Sans Fallback" pitchFamily="2"/>
                <a:cs typeface="FreeSans" pitchFamily="2"/>
              </a:defRPr>
            </a:lvl3pPr>
            <a:lvl4pPr marL="1728000" marR="0" lvl="3" indent="-216000">
              <a:spcBef>
                <a:spcPts val="0"/>
              </a:spcBef>
              <a:spcAft>
                <a:spcPts val="567"/>
              </a:spcAft>
              <a:buSzPct val="45000"/>
              <a:buFont typeface="StarSymbol"/>
              <a:buChar char="●"/>
              <a:defRPr lang="en-US" sz="2000" b="0" i="0" u="none" strike="noStrike" kern="1200">
                <a:ln>
                  <a:noFill/>
                </a:ln>
                <a:latin typeface="Liberation Sans" pitchFamily="18"/>
                <a:ea typeface="Droid Sans Fallback" pitchFamily="2"/>
                <a:cs typeface="FreeSans" pitchFamily="2"/>
              </a:defRPr>
            </a:lvl4pPr>
            <a:lvl5pPr marL="2160000" marR="0" lvl="4" indent="-216000">
              <a:spcBef>
                <a:spcPts val="0"/>
              </a:spcBef>
              <a:spcAft>
                <a:spcPts val="283"/>
              </a:spcAft>
              <a:buSzPct val="75000"/>
              <a:buFont typeface="StarSymbol"/>
              <a:buChar char="–"/>
              <a:defRPr lang="en-US" sz="2000" b="0" i="0" u="none" strike="noStrike" kern="1200">
                <a:ln>
                  <a:noFill/>
                </a:ln>
                <a:latin typeface="Liberation Sans" pitchFamily="18"/>
                <a:ea typeface="Droid Sans Fallback" pitchFamily="2"/>
                <a:cs typeface="FreeSan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9pPr>
          </a:lstStyle>
          <a:p>
            <a:pPr marL="108000" indent="0">
              <a:buNone/>
            </a:pPr>
            <a:endParaRPr lang="en-US" dirty="0" smtClean="0">
              <a:latin typeface="18 VAG Rounded Light   02390"/>
            </a:endParaRPr>
          </a:p>
          <a:p>
            <a:r>
              <a:rPr lang="en-US" dirty="0" smtClean="0">
                <a:latin typeface="18 VAG Rounded Light   02390"/>
              </a:rPr>
              <a:t>Algorithm + Algorithm = Algorithm</a:t>
            </a:r>
          </a:p>
          <a:p>
            <a:r>
              <a:rPr lang="en-US" dirty="0" smtClean="0">
                <a:latin typeface="18 VAG Rounded Light   02390"/>
              </a:rPr>
              <a:t>Part of Algorithm = Algorithm</a:t>
            </a:r>
          </a:p>
          <a:p>
            <a:r>
              <a:rPr lang="en-US" dirty="0" smtClean="0">
                <a:latin typeface="18 VAG Rounded Light   02390"/>
              </a:rPr>
              <a:t>Algorithms can be efficient or inefficient given a comparison algorithm</a:t>
            </a:r>
          </a:p>
          <a:p>
            <a:r>
              <a:rPr lang="en-US" dirty="0" smtClean="0">
                <a:latin typeface="18 VAG Rounded Light   02390"/>
              </a:rPr>
              <a:t>Several algorithms may solve the same problem</a:t>
            </a:r>
            <a:endParaRPr lang="en-US" dirty="0">
              <a:latin typeface="18 VAG Rounded Light   02390"/>
            </a:endParaRPr>
          </a:p>
        </p:txBody>
      </p:sp>
    </p:spTree>
    <p:extLst>
      <p:ext uri="{BB962C8B-B14F-4D97-AF65-F5344CB8AC3E}">
        <p14:creationId xmlns:p14="http://schemas.microsoft.com/office/powerpoint/2010/main" val="255220951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sz="half" idx="1"/>
          </p:nvPr>
        </p:nvSpPr>
        <p:spPr>
          <a:xfrm>
            <a:off x="464344" y="990600"/>
            <a:ext cx="4038600" cy="5305865"/>
          </a:xfrm>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Liberation Sans" pitchFamily="18"/>
                <a:ea typeface="Droid Sans Fallback" pitchFamily="2"/>
                <a:cs typeface="FreeSans" pitchFamily="2"/>
              </a:defRPr>
            </a:lvl1pPr>
            <a:lvl2pPr marL="864000" marR="0" lvl="1" indent="-324000">
              <a:spcBef>
                <a:spcPts val="0"/>
              </a:spcBef>
              <a:spcAft>
                <a:spcPts val="1134"/>
              </a:spcAft>
              <a:buSzPct val="45000"/>
              <a:buFont typeface="StarSymbol"/>
              <a:buChar char="●"/>
              <a:defRPr lang="en-US" sz="2800" b="0" i="0" u="none" strike="noStrike" kern="1200">
                <a:ln>
                  <a:noFill/>
                </a:ln>
                <a:latin typeface="Liberation Sans" pitchFamily="18"/>
                <a:ea typeface="Droid Sans Fallback" pitchFamily="2"/>
                <a:cs typeface="FreeSans" pitchFamily="2"/>
              </a:defRPr>
            </a:lvl2pPr>
            <a:lvl3pPr marL="1295999" marR="0" lvl="2" indent="-288000">
              <a:spcBef>
                <a:spcPts val="0"/>
              </a:spcBef>
              <a:spcAft>
                <a:spcPts val="850"/>
              </a:spcAft>
              <a:buSzPct val="75000"/>
              <a:buFont typeface="StarSymbol"/>
              <a:buChar char="–"/>
              <a:defRPr lang="en-US" sz="2400" b="0" i="0" u="none" strike="noStrike" kern="1200">
                <a:ln>
                  <a:noFill/>
                </a:ln>
                <a:latin typeface="Liberation Sans" pitchFamily="18"/>
                <a:ea typeface="Droid Sans Fallback" pitchFamily="2"/>
                <a:cs typeface="FreeSans" pitchFamily="2"/>
              </a:defRPr>
            </a:lvl3pPr>
            <a:lvl4pPr marL="1728000" marR="0" lvl="3" indent="-216000">
              <a:spcBef>
                <a:spcPts val="0"/>
              </a:spcBef>
              <a:spcAft>
                <a:spcPts val="567"/>
              </a:spcAft>
              <a:buSzPct val="45000"/>
              <a:buFont typeface="StarSymbol"/>
              <a:buChar char="●"/>
              <a:defRPr lang="en-US" sz="2000" b="0" i="0" u="none" strike="noStrike" kern="1200">
                <a:ln>
                  <a:noFill/>
                </a:ln>
                <a:latin typeface="Liberation Sans" pitchFamily="18"/>
                <a:ea typeface="Droid Sans Fallback" pitchFamily="2"/>
                <a:cs typeface="FreeSans" pitchFamily="2"/>
              </a:defRPr>
            </a:lvl4pPr>
            <a:lvl5pPr marL="2160000" marR="0" lvl="4" indent="-216000">
              <a:spcBef>
                <a:spcPts val="0"/>
              </a:spcBef>
              <a:spcAft>
                <a:spcPts val="283"/>
              </a:spcAft>
              <a:buSzPct val="75000"/>
              <a:buFont typeface="StarSymbol"/>
              <a:buChar char="–"/>
              <a:defRPr lang="en-US" sz="2000" b="0" i="0" u="none" strike="noStrike" kern="1200">
                <a:ln>
                  <a:noFill/>
                </a:ln>
                <a:latin typeface="Liberation Sans" pitchFamily="18"/>
                <a:ea typeface="Droid Sans Fallback" pitchFamily="2"/>
                <a:cs typeface="FreeSan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9pPr>
          </a:lstStyle>
          <a:p>
            <a:pPr lvl="0"/>
            <a:endParaRPr lang="en-US" sz="2800" dirty="0">
              <a:latin typeface="18 VAG Rounded Light   02390"/>
            </a:endParaRPr>
          </a:p>
          <a:p>
            <a:pPr lvl="0" algn="ctr">
              <a:buNone/>
            </a:pPr>
            <a:endParaRPr lang="en-US" sz="2800" u="sng" dirty="0">
              <a:latin typeface="18 VAG Rounded Light   02390"/>
            </a:endParaRPr>
          </a:p>
          <a:p>
            <a:pPr lvl="0" algn="ctr">
              <a:buNone/>
            </a:pPr>
            <a:r>
              <a:rPr lang="en-US" sz="2800" b="1" u="sng" dirty="0">
                <a:solidFill>
                  <a:srgbClr val="FFFF00"/>
                </a:solidFill>
                <a:latin typeface="18 VAG Rounded Light   02390"/>
              </a:rPr>
              <a:t>TOTAL Correctness</a:t>
            </a:r>
            <a:r>
              <a:rPr lang="en-US" sz="2800" u="sng" dirty="0">
                <a:latin typeface="18 VAG Rounded Light   02390"/>
              </a:rPr>
              <a:t/>
            </a:r>
            <a:br>
              <a:rPr lang="en-US" sz="2800" u="sng" dirty="0">
                <a:latin typeface="18 VAG Rounded Light   02390"/>
              </a:rPr>
            </a:br>
            <a:r>
              <a:rPr lang="en-US" sz="2800" dirty="0">
                <a:latin typeface="18 VAG Rounded Light   02390"/>
              </a:rPr>
              <a:t>Always </a:t>
            </a:r>
            <a:r>
              <a:rPr lang="en-US" sz="2800" dirty="0" smtClean="0">
                <a:latin typeface="18 VAG Rounded Light   02390"/>
              </a:rPr>
              <a:t>reports, </a:t>
            </a:r>
            <a:r>
              <a:rPr lang="en-US" sz="2800" dirty="0">
                <a:latin typeface="18 VAG Rounded Light   02390"/>
              </a:rPr>
              <a:t>and the answer is always correct.</a:t>
            </a:r>
          </a:p>
        </p:txBody>
      </p:sp>
      <p:sp>
        <p:nvSpPr>
          <p:cNvPr id="4" name="Text Placeholder 3"/>
          <p:cNvSpPr txBox="1">
            <a:spLocks noGrp="1"/>
          </p:cNvSpPr>
          <p:nvPr>
            <p:ph sz="half" idx="2"/>
          </p:nvPr>
        </p:nvSpPr>
        <p:spPr>
          <a:xfrm>
            <a:off x="4655344" y="990601"/>
            <a:ext cx="4038600" cy="5305864"/>
          </a:xfrm>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Liberation Sans" pitchFamily="18"/>
                <a:ea typeface="Droid Sans Fallback" pitchFamily="2"/>
                <a:cs typeface="FreeSans" pitchFamily="2"/>
              </a:defRPr>
            </a:lvl1pPr>
            <a:lvl2pPr marL="864000" marR="0" lvl="1" indent="-324000">
              <a:spcBef>
                <a:spcPts val="0"/>
              </a:spcBef>
              <a:spcAft>
                <a:spcPts val="1134"/>
              </a:spcAft>
              <a:buSzPct val="45000"/>
              <a:buFont typeface="StarSymbol"/>
              <a:buChar char="●"/>
              <a:defRPr lang="en-US" sz="2800" b="0" i="0" u="none" strike="noStrike" kern="1200">
                <a:ln>
                  <a:noFill/>
                </a:ln>
                <a:latin typeface="Liberation Sans" pitchFamily="18"/>
                <a:ea typeface="Droid Sans Fallback" pitchFamily="2"/>
                <a:cs typeface="FreeSans" pitchFamily="2"/>
              </a:defRPr>
            </a:lvl2pPr>
            <a:lvl3pPr marL="1295999" marR="0" lvl="2" indent="-288000">
              <a:spcBef>
                <a:spcPts val="0"/>
              </a:spcBef>
              <a:spcAft>
                <a:spcPts val="850"/>
              </a:spcAft>
              <a:buSzPct val="75000"/>
              <a:buFont typeface="StarSymbol"/>
              <a:buChar char="–"/>
              <a:defRPr lang="en-US" sz="2400" b="0" i="0" u="none" strike="noStrike" kern="1200">
                <a:ln>
                  <a:noFill/>
                </a:ln>
                <a:latin typeface="Liberation Sans" pitchFamily="18"/>
                <a:ea typeface="Droid Sans Fallback" pitchFamily="2"/>
                <a:cs typeface="FreeSans" pitchFamily="2"/>
              </a:defRPr>
            </a:lvl3pPr>
            <a:lvl4pPr marL="1728000" marR="0" lvl="3" indent="-216000">
              <a:spcBef>
                <a:spcPts val="0"/>
              </a:spcBef>
              <a:spcAft>
                <a:spcPts val="567"/>
              </a:spcAft>
              <a:buSzPct val="45000"/>
              <a:buFont typeface="StarSymbol"/>
              <a:buChar char="●"/>
              <a:defRPr lang="en-US" sz="2000" b="0" i="0" u="none" strike="noStrike" kern="1200">
                <a:ln>
                  <a:noFill/>
                </a:ln>
                <a:latin typeface="Liberation Sans" pitchFamily="18"/>
                <a:ea typeface="Droid Sans Fallback" pitchFamily="2"/>
                <a:cs typeface="FreeSans" pitchFamily="2"/>
              </a:defRPr>
            </a:lvl4pPr>
            <a:lvl5pPr marL="2160000" marR="0" lvl="4" indent="-216000">
              <a:spcBef>
                <a:spcPts val="0"/>
              </a:spcBef>
              <a:spcAft>
                <a:spcPts val="283"/>
              </a:spcAft>
              <a:buSzPct val="75000"/>
              <a:buFont typeface="StarSymbol"/>
              <a:buChar char="–"/>
              <a:defRPr lang="en-US" sz="2000" b="0" i="0" u="none" strike="noStrike" kern="1200">
                <a:ln>
                  <a:noFill/>
                </a:ln>
                <a:latin typeface="Liberation Sans" pitchFamily="18"/>
                <a:ea typeface="Droid Sans Fallback" pitchFamily="2"/>
                <a:cs typeface="FreeSan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9pPr>
          </a:lstStyle>
          <a:p>
            <a:pPr lvl="0" algn="ctr">
              <a:buNone/>
            </a:pPr>
            <a:endParaRPr lang="en-US" sz="2800" u="sng" dirty="0">
              <a:latin typeface="18 VAG Rounded Light   02390"/>
            </a:endParaRPr>
          </a:p>
          <a:p>
            <a:pPr lvl="0" algn="ctr">
              <a:buNone/>
            </a:pPr>
            <a:endParaRPr lang="en-US" sz="2800" u="sng" dirty="0">
              <a:latin typeface="18 VAG Rounded Light   02390"/>
            </a:endParaRPr>
          </a:p>
          <a:p>
            <a:pPr lvl="0" algn="ctr">
              <a:buNone/>
            </a:pPr>
            <a:r>
              <a:rPr lang="en-US" sz="2800" b="1" u="sng" dirty="0">
                <a:solidFill>
                  <a:srgbClr val="FFFF00"/>
                </a:solidFill>
                <a:latin typeface="18 VAG Rounded Light   02390"/>
              </a:rPr>
              <a:t>PARTIAL Correctness</a:t>
            </a:r>
            <a:r>
              <a:rPr lang="en-US" sz="2800" u="sng" dirty="0">
                <a:latin typeface="18 VAG Rounded Light   02390"/>
              </a:rPr>
              <a:t/>
            </a:r>
            <a:br>
              <a:rPr lang="en-US" sz="2800" u="sng" dirty="0">
                <a:latin typeface="18 VAG Rounded Light   02390"/>
              </a:rPr>
            </a:br>
            <a:r>
              <a:rPr lang="en-US" sz="2800" dirty="0">
                <a:latin typeface="18 VAG Rounded Light   02390"/>
              </a:rPr>
              <a:t>Sometimes </a:t>
            </a:r>
            <a:r>
              <a:rPr lang="en-US" sz="2800" dirty="0" smtClean="0">
                <a:latin typeface="18 VAG Rounded Light   02390"/>
              </a:rPr>
              <a:t>reports, </a:t>
            </a:r>
            <a:r>
              <a:rPr lang="en-US" sz="2800" dirty="0">
                <a:latin typeface="18 VAG Rounded Light   02390"/>
              </a:rPr>
              <a:t>and the answer is always correct </a:t>
            </a:r>
            <a:r>
              <a:rPr lang="en-US" sz="2800" i="1" dirty="0">
                <a:latin typeface="18 VAG Rounded Light   02390"/>
              </a:rPr>
              <a:t>when it </a:t>
            </a:r>
            <a:r>
              <a:rPr lang="en-US" sz="2800" i="1" dirty="0" smtClean="0">
                <a:latin typeface="18 VAG Rounded Light   02390"/>
              </a:rPr>
              <a:t>reports</a:t>
            </a:r>
            <a:r>
              <a:rPr lang="en-US" sz="2800" dirty="0" smtClean="0">
                <a:latin typeface="18 VAG Rounded Light   02390"/>
              </a:rPr>
              <a:t>.</a:t>
            </a:r>
            <a:endParaRPr lang="en-US" sz="2800" dirty="0">
              <a:latin typeface="18 VAG Rounded Light   02390"/>
            </a:endParaRPr>
          </a:p>
        </p:txBody>
      </p:sp>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Algorithm Correctness</a:t>
            </a:r>
            <a:endParaRPr lang="en-US" dirty="0">
              <a:solidFill>
                <a:schemeClr val="tx2">
                  <a:lumMod val="90000"/>
                </a:schemeClr>
              </a:solidFill>
            </a:endParaRPr>
          </a:p>
        </p:txBody>
      </p:sp>
      <p:sp>
        <p:nvSpPr>
          <p:cNvPr id="5" name="Text Placeholder 4"/>
          <p:cNvSpPr txBox="1">
            <a:spLocks noGrp="1"/>
          </p:cNvSpPr>
          <p:nvPr>
            <p:ph type="body" sz="half" idx="4294967295"/>
          </p:nvPr>
        </p:nvSpPr>
        <p:spPr>
          <a:xfrm>
            <a:off x="576324" y="1143000"/>
            <a:ext cx="8001000" cy="639763"/>
          </a:xfrm>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Liberation Sans" pitchFamily="18"/>
                <a:ea typeface="Droid Sans Fallback" pitchFamily="2"/>
                <a:cs typeface="FreeSans" pitchFamily="2"/>
              </a:defRPr>
            </a:lvl1pPr>
            <a:lvl2pPr marL="864000" marR="0" lvl="1" indent="-324000">
              <a:spcBef>
                <a:spcPts val="0"/>
              </a:spcBef>
              <a:spcAft>
                <a:spcPts val="1134"/>
              </a:spcAft>
              <a:buSzPct val="45000"/>
              <a:buFont typeface="StarSymbol"/>
              <a:buChar char="●"/>
              <a:defRPr lang="en-US" sz="2800" b="0" i="0" u="none" strike="noStrike" kern="1200">
                <a:ln>
                  <a:noFill/>
                </a:ln>
                <a:latin typeface="Liberation Sans" pitchFamily="18"/>
                <a:ea typeface="Droid Sans Fallback" pitchFamily="2"/>
                <a:cs typeface="FreeSans" pitchFamily="2"/>
              </a:defRPr>
            </a:lvl2pPr>
            <a:lvl3pPr marL="1295999" marR="0" lvl="2" indent="-288000">
              <a:spcBef>
                <a:spcPts val="0"/>
              </a:spcBef>
              <a:spcAft>
                <a:spcPts val="850"/>
              </a:spcAft>
              <a:buSzPct val="75000"/>
              <a:buFont typeface="StarSymbol"/>
              <a:buChar char="–"/>
              <a:defRPr lang="en-US" sz="2400" b="0" i="0" u="none" strike="noStrike" kern="1200">
                <a:ln>
                  <a:noFill/>
                </a:ln>
                <a:latin typeface="Liberation Sans" pitchFamily="18"/>
                <a:ea typeface="Droid Sans Fallback" pitchFamily="2"/>
                <a:cs typeface="FreeSans" pitchFamily="2"/>
              </a:defRPr>
            </a:lvl3pPr>
            <a:lvl4pPr marL="1728000" marR="0" lvl="3" indent="-216000">
              <a:spcBef>
                <a:spcPts val="0"/>
              </a:spcBef>
              <a:spcAft>
                <a:spcPts val="567"/>
              </a:spcAft>
              <a:buSzPct val="45000"/>
              <a:buFont typeface="StarSymbol"/>
              <a:buChar char="●"/>
              <a:defRPr lang="en-US" sz="2000" b="0" i="0" u="none" strike="noStrike" kern="1200">
                <a:ln>
                  <a:noFill/>
                </a:ln>
                <a:latin typeface="Liberation Sans" pitchFamily="18"/>
                <a:ea typeface="Droid Sans Fallback" pitchFamily="2"/>
                <a:cs typeface="FreeSans" pitchFamily="2"/>
              </a:defRPr>
            </a:lvl4pPr>
            <a:lvl5pPr marL="2160000" marR="0" lvl="4" indent="-216000">
              <a:spcBef>
                <a:spcPts val="0"/>
              </a:spcBef>
              <a:spcAft>
                <a:spcPts val="283"/>
              </a:spcAft>
              <a:buSzPct val="75000"/>
              <a:buFont typeface="StarSymbol"/>
              <a:buChar char="–"/>
              <a:defRPr lang="en-US" sz="2000" b="0" i="0" u="none" strike="noStrike" kern="1200">
                <a:ln>
                  <a:noFill/>
                </a:ln>
                <a:latin typeface="Liberation Sans" pitchFamily="18"/>
                <a:ea typeface="Droid Sans Fallback" pitchFamily="2"/>
                <a:cs typeface="FreeSan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9pPr>
          </a:lstStyle>
          <a:p>
            <a:pPr lvl="0" algn="ctr">
              <a:buNone/>
            </a:pPr>
            <a:r>
              <a:rPr lang="en-US" sz="2800" dirty="0">
                <a:latin typeface="18 VAG Rounded Light   02390"/>
              </a:rPr>
              <a:t>We don't only want algorithms to be fast and efficient; we </a:t>
            </a:r>
            <a:r>
              <a:rPr lang="en-US" sz="2800" dirty="0" smtClean="0">
                <a:latin typeface="18 VAG Rounded Light   02390"/>
              </a:rPr>
              <a:t>also want </a:t>
            </a:r>
            <a:r>
              <a:rPr lang="en-US" sz="2800" dirty="0">
                <a:latin typeface="18 VAG Rounded Light   02390"/>
              </a:rPr>
              <a:t>them to be </a:t>
            </a:r>
            <a:r>
              <a:rPr lang="en-US" sz="2800" b="1" i="1" dirty="0">
                <a:latin typeface="18 VAG Rounded Light   02390"/>
              </a:rPr>
              <a:t>correct!</a:t>
            </a:r>
          </a:p>
        </p:txBody>
      </p:sp>
      <p:sp>
        <p:nvSpPr>
          <p:cNvPr id="6" name="Text Placeholder 4"/>
          <p:cNvSpPr txBox="1">
            <a:spLocks/>
          </p:cNvSpPr>
          <p:nvPr/>
        </p:nvSpPr>
        <p:spPr>
          <a:xfrm>
            <a:off x="457200" y="4876800"/>
            <a:ext cx="8229600" cy="1078673"/>
          </a:xfrm>
          <a:prstGeom prst="rect">
            <a:avLst/>
          </a:prstGeom>
          <a:noFill/>
          <a:ln>
            <a:noFill/>
          </a:ln>
        </p:spPr>
        <p:txBody>
          <a:bodyPr lIns="0" tIns="0" rIns="0" bIns="0"/>
          <a:lstStyle>
            <a:defPPr marL="432000" marR="0" lvl="0" indent="-324000">
              <a:spcBef>
                <a:spcPts val="0"/>
              </a:spcBef>
              <a:spcAft>
                <a:spcPts val="1417"/>
              </a:spcAft>
              <a:buSzPct val="45000"/>
              <a:buFont typeface="StarSymbol"/>
              <a:buNone/>
              <a:defRPr lang="en-US" sz="3200" b="0" i="0" u="none" strike="noStrike" kern="1200">
                <a:ln>
                  <a:noFill/>
                </a:ln>
                <a:latin typeface="Liberation Sans" pitchFamily="18"/>
                <a:ea typeface="Droid Sans Fallback" pitchFamily="2"/>
                <a:cs typeface="FreeSans" pitchFamily="2"/>
              </a:defRPr>
            </a:defPPr>
            <a:lvl1pPr marL="432000" marR="0" lvl="0" indent="-324000" rtl="0" hangingPunct="0">
              <a:spcBef>
                <a:spcPts val="0"/>
              </a:spcBef>
              <a:spcAft>
                <a:spcPts val="1417"/>
              </a:spcAft>
              <a:buSzPct val="45000"/>
              <a:buFont typeface="StarSymbol"/>
              <a:buChar char="●"/>
              <a:tabLst/>
              <a:defRPr lang="en-US" sz="3200" b="0" i="0" u="none" strike="noStrike" kern="1200">
                <a:ln>
                  <a:noFill/>
                </a:ln>
                <a:latin typeface="Liberation Sans" pitchFamily="18"/>
                <a:ea typeface="Droid Sans Fallback" pitchFamily="2"/>
                <a:cs typeface="FreeSans" pitchFamily="2"/>
              </a:defRPr>
            </a:lvl1pPr>
            <a:lvl2pPr marL="864000" marR="0" lvl="1" indent="-324000">
              <a:spcBef>
                <a:spcPts val="0"/>
              </a:spcBef>
              <a:spcAft>
                <a:spcPts val="1134"/>
              </a:spcAft>
              <a:buSzPct val="45000"/>
              <a:buFont typeface="StarSymbol"/>
              <a:buChar char="●"/>
              <a:defRPr lang="en-US" sz="2800" b="0" i="0" u="none" strike="noStrike" kern="1200">
                <a:ln>
                  <a:noFill/>
                </a:ln>
                <a:latin typeface="Liberation Sans" pitchFamily="18"/>
                <a:ea typeface="Droid Sans Fallback" pitchFamily="2"/>
                <a:cs typeface="FreeSans" pitchFamily="2"/>
              </a:defRPr>
            </a:lvl2pPr>
            <a:lvl3pPr marL="1295999" marR="0" lvl="2" indent="-288000">
              <a:spcBef>
                <a:spcPts val="0"/>
              </a:spcBef>
              <a:spcAft>
                <a:spcPts val="850"/>
              </a:spcAft>
              <a:buSzPct val="75000"/>
              <a:buFont typeface="StarSymbol"/>
              <a:buChar char="–"/>
              <a:defRPr lang="en-US" sz="2400" b="0" i="0" u="none" strike="noStrike" kern="1200">
                <a:ln>
                  <a:noFill/>
                </a:ln>
                <a:latin typeface="Liberation Sans" pitchFamily="18"/>
                <a:ea typeface="Droid Sans Fallback" pitchFamily="2"/>
                <a:cs typeface="FreeSans" pitchFamily="2"/>
              </a:defRPr>
            </a:lvl3pPr>
            <a:lvl4pPr marL="1728000" marR="0" lvl="3" indent="-216000">
              <a:spcBef>
                <a:spcPts val="0"/>
              </a:spcBef>
              <a:spcAft>
                <a:spcPts val="567"/>
              </a:spcAft>
              <a:buSzPct val="45000"/>
              <a:buFont typeface="StarSymbol"/>
              <a:buChar char="●"/>
              <a:defRPr lang="en-US" sz="2000" b="0" i="0" u="none" strike="noStrike" kern="1200">
                <a:ln>
                  <a:noFill/>
                </a:ln>
                <a:latin typeface="Liberation Sans" pitchFamily="18"/>
                <a:ea typeface="Droid Sans Fallback" pitchFamily="2"/>
                <a:cs typeface="FreeSans" pitchFamily="2"/>
              </a:defRPr>
            </a:lvl4pPr>
            <a:lvl5pPr marL="2160000" marR="0" lvl="4" indent="-216000">
              <a:spcBef>
                <a:spcPts val="0"/>
              </a:spcBef>
              <a:spcAft>
                <a:spcPts val="283"/>
              </a:spcAft>
              <a:buSzPct val="75000"/>
              <a:buFont typeface="StarSymbol"/>
              <a:buChar char="–"/>
              <a:defRPr lang="en-US" sz="2000" b="0" i="0" u="none" strike="noStrike" kern="1200">
                <a:ln>
                  <a:noFill/>
                </a:ln>
                <a:latin typeface="Liberation Sans" pitchFamily="18"/>
                <a:ea typeface="Droid Sans Fallback" pitchFamily="2"/>
                <a:cs typeface="FreeSan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Liberation Sans" pitchFamily="18"/>
                <a:ea typeface="Droid Sans Fallback" pitchFamily="2"/>
                <a:cs typeface="FreeSans" pitchFamily="2"/>
              </a:defRPr>
            </a:lvl9pPr>
          </a:lstStyle>
          <a:p>
            <a:pPr algn="ctr">
              <a:buFont typeface="StarSymbol"/>
              <a:buNone/>
            </a:pPr>
            <a:r>
              <a:rPr lang="en-US" sz="2800" dirty="0" smtClean="0">
                <a:solidFill>
                  <a:schemeClr val="tx1"/>
                </a:solidFill>
                <a:latin typeface="18 VAG Rounded Light   02390"/>
              </a:rPr>
              <a:t>We also have </a:t>
            </a:r>
            <a:r>
              <a:rPr lang="en-US" sz="2800" i="1" dirty="0" smtClean="0">
                <a:solidFill>
                  <a:srgbClr val="FFFF00"/>
                </a:solidFill>
                <a:latin typeface="18 VAG Rounded Light   02390"/>
              </a:rPr>
              <a:t>probabilistic</a:t>
            </a:r>
            <a:r>
              <a:rPr lang="en-US" sz="2800" dirty="0" smtClean="0">
                <a:solidFill>
                  <a:srgbClr val="FFFF00"/>
                </a:solidFill>
                <a:latin typeface="18 VAG Rounded Light   02390"/>
              </a:rPr>
              <a:t> </a:t>
            </a:r>
            <a:r>
              <a:rPr lang="en-US" sz="2800" dirty="0" smtClean="0">
                <a:solidFill>
                  <a:schemeClr val="tx1"/>
                </a:solidFill>
                <a:latin typeface="18 VAG Rounded Light   02390"/>
              </a:rPr>
              <a:t>algorithms that have a certain </a:t>
            </a:r>
            <a:r>
              <a:rPr lang="en-US" sz="2800" i="1" dirty="0" smtClean="0">
                <a:solidFill>
                  <a:schemeClr val="tx1"/>
                </a:solidFill>
                <a:latin typeface="18 VAG Rounded Light   02390"/>
              </a:rPr>
              <a:t>probability</a:t>
            </a:r>
            <a:r>
              <a:rPr lang="en-US" sz="2800" dirty="0" smtClean="0">
                <a:solidFill>
                  <a:schemeClr val="tx1"/>
                </a:solidFill>
                <a:latin typeface="18 VAG Rounded Light   02390"/>
              </a:rPr>
              <a:t> of returning the right answer.</a:t>
            </a:r>
            <a:endParaRPr lang="en-US" sz="2800" dirty="0">
              <a:solidFill>
                <a:schemeClr val="tx1"/>
              </a:solidFill>
              <a:latin typeface="18 VAG Rounded Light   02390"/>
            </a:endParaRP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52235</TotalTime>
  <Pages>47</Pages>
  <Words>2627</Words>
  <Application>Microsoft Office PowerPoint</Application>
  <PresentationFormat>Letter Paper (8.5x11 in)</PresentationFormat>
  <Paragraphs>180</Paragraphs>
  <Slides>15</Slides>
  <Notes>15</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15</vt:i4>
      </vt:variant>
    </vt:vector>
  </HeadingPairs>
  <TitlesOfParts>
    <vt:vector size="34" baseType="lpstr">
      <vt:lpstr>18 VAG Rounded Black   09390</vt:lpstr>
      <vt:lpstr>18 VAG Rounded Bold   07390</vt:lpstr>
      <vt:lpstr>18 VAG Rounded Light   02390</vt:lpstr>
      <vt:lpstr>18 VAG Rounded Thin   55390</vt:lpstr>
      <vt:lpstr>AppleGaramond Bd</vt:lpstr>
      <vt:lpstr>Droid Sans Fallback</vt:lpstr>
      <vt:lpstr>FreeSans</vt:lpstr>
      <vt:lpstr>Gentium Basic</vt:lpstr>
      <vt:lpstr>ＭＳ Ｐゴシック</vt:lpstr>
      <vt:lpstr>StarSymbol</vt:lpstr>
      <vt:lpstr>T VAG Rounded Thin</vt:lpstr>
      <vt:lpstr>Arial</vt:lpstr>
      <vt:lpstr>Corbel</vt:lpstr>
      <vt:lpstr>Helvetica</vt:lpstr>
      <vt:lpstr>Times</vt:lpstr>
      <vt:lpstr>Wingdings</vt:lpstr>
      <vt:lpstr>Wingdings 2</vt:lpstr>
      <vt:lpstr>Wingdings 3</vt:lpstr>
      <vt:lpstr>Metro</vt:lpstr>
      <vt:lpstr>PowerPoint Presentation</vt:lpstr>
      <vt:lpstr>What is an algorithm?</vt:lpstr>
      <vt:lpstr>Early Algorithms</vt:lpstr>
      <vt:lpstr>Algorithms You've Seen in CS10</vt:lpstr>
      <vt:lpstr>Algorithms You Might Have Heard Of</vt:lpstr>
      <vt:lpstr>Announcements: Quest</vt:lpstr>
      <vt:lpstr>Important Terms</vt:lpstr>
      <vt:lpstr>Properties of Algorithms</vt:lpstr>
      <vt:lpstr>Algorithm Correctness</vt:lpstr>
      <vt:lpstr>How to Express Algorithms…</vt:lpstr>
      <vt:lpstr>Ways to Express Algorithms</vt:lpstr>
      <vt:lpstr>Programming Languages</vt:lpstr>
      <vt:lpstr>Choosing a Technique</vt:lpstr>
      <vt:lpstr>Algorithms vs. Functions and Procedures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CS61C - Lecture 13</dc:title>
  <dc:subject/>
  <dc:creator>Dan Garcia;Jon Kotker</dc:creator>
  <cp:keywords/>
  <dc:description/>
  <cp:lastModifiedBy>Jon Kotker</cp:lastModifiedBy>
  <cp:revision>3001</cp:revision>
  <cp:lastPrinted>2014-01-14T09:39:51Z</cp:lastPrinted>
  <dcterms:created xsi:type="dcterms:W3CDTF">2014-01-14T09:39:32Z</dcterms:created>
  <dcterms:modified xsi:type="dcterms:W3CDTF">2014-09-22T17:10:35Z</dcterms:modified>
</cp:coreProperties>
</file>