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066" r:id="rId2"/>
    <p:sldId id="1063" r:id="rId3"/>
    <p:sldId id="1058" r:id="rId4"/>
    <p:sldId id="1092" r:id="rId5"/>
    <p:sldId id="1059" r:id="rId6"/>
    <p:sldId id="1093" r:id="rId7"/>
    <p:sldId id="1094" r:id="rId8"/>
    <p:sldId id="1095" r:id="rId9"/>
    <p:sldId id="1096" r:id="rId10"/>
    <p:sldId id="1097" r:id="rId11"/>
    <p:sldId id="1102" r:id="rId12"/>
    <p:sldId id="1103" r:id="rId13"/>
    <p:sldId id="1098" r:id="rId14"/>
    <p:sldId id="1099" r:id="rId15"/>
    <p:sldId id="1100" r:id="rId16"/>
    <p:sldId id="1101" r:id="rId17"/>
  </p:sldIdLst>
  <p:sldSz cx="9144000" cy="6858000" type="letter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5pPr>
    <a:lvl6pPr marL="22860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6pPr>
    <a:lvl7pPr marL="27432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7pPr>
    <a:lvl8pPr marL="32004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8pPr>
    <a:lvl9pPr marL="3657600" algn="l" defTabSz="457200" rtl="0" eaLnBrk="1" latinLnBrk="0" hangingPunct="1">
      <a:defRPr sz="25600" kern="1200">
        <a:solidFill>
          <a:schemeClr val="accent1"/>
        </a:solidFill>
        <a:latin typeface="Helvetica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1F2"/>
    <a:srgbClr val="900306"/>
    <a:srgbClr val="32415C"/>
    <a:srgbClr val="FB0A10"/>
    <a:srgbClr val="94F0E4"/>
    <a:srgbClr val="5771A0"/>
    <a:srgbClr val="800080"/>
    <a:srgbClr val="66FF33"/>
    <a:srgbClr val="FF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7" autoAdjust="0"/>
    <p:restoredTop sz="81191" autoAdjust="0"/>
  </p:normalViewPr>
  <p:slideViewPr>
    <p:cSldViewPr>
      <p:cViewPr>
        <p:scale>
          <a:sx n="135" d="100"/>
          <a:sy n="135" d="100"/>
        </p:scale>
        <p:origin x="-80" y="47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623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596900"/>
            <a:ext cx="4637087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4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9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D (includes everything in which the computer poses</a:t>
            </a:r>
            <a:r>
              <a:rPr lang="en-US" baseline="0" dirty="0" smtClean="0"/>
              <a:t> a question and you have to answer in a computer-readable form, which so far means multiple choice)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2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11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12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13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16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74880" y="8843351"/>
            <a:ext cx="3046786" cy="464280"/>
          </a:xfrm>
          <a:prstGeom prst="rect">
            <a:avLst/>
          </a:prstGeom>
          <a:noFill/>
        </p:spPr>
        <p:txBody>
          <a:bodyPr lIns="83750" tIns="41875" rIns="83750" bIns="41875"/>
          <a:lstStyle/>
          <a:p>
            <a:fld id="{D1222CD8-678E-EE4E-AD66-5E964B403A40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4275" y="706438"/>
            <a:ext cx="4654550" cy="34909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2884" y="4420942"/>
            <a:ext cx="5618767" cy="41050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74880" y="8843351"/>
            <a:ext cx="3046786" cy="464280"/>
          </a:xfrm>
          <a:prstGeom prst="rect">
            <a:avLst/>
          </a:prstGeom>
          <a:noFill/>
        </p:spPr>
        <p:txBody>
          <a:bodyPr lIns="83750" tIns="41875" rIns="83750" bIns="41875"/>
          <a:lstStyle/>
          <a:p>
            <a:fld id="{D1222CD8-678E-EE4E-AD66-5E964B403A40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84275" y="706438"/>
            <a:ext cx="4654550" cy="34909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02884" y="4420942"/>
            <a:ext cx="5618767" cy="410505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5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6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7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8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9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24" tIns="46662" rIns="93324" bIns="46662"/>
          <a:lstStyle>
            <a:lvl1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8713119" indent="-38246500"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6661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33237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99855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66473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170D10-332C-134B-84B1-B22FF09061DC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Python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pic>
        <p:nvPicPr>
          <p:cNvPr id="16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3767D12C-1D62-DB44-B351-8710E9C41DB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EB5093A4-CC93-424A-94EB-96D0AD625C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8E3342FC-85AC-0141-B4E7-B626C59294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01C1680E-D985-8A48-BA9E-A9F7CF2082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F08356AB-6050-C54D-8146-0D0927CCFB8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50361CD5-B477-9E43-A365-B6CBAABDE15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CD69752C-0324-1C40-9504-CBF4C9360C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4F050E0-6EC7-2D45-8299-7B7E99CE3E4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9956C743-C58C-B546-AEA2-8065E3DEDFB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2242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22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-65" charset="0"/>
              </a:defRPr>
            </a:lvl1pPr>
          </a:lstStyle>
          <a:p>
            <a:pPr>
              <a:defRPr/>
            </a:pPr>
            <a:fld id="{458E6A8A-592E-AF43-B50A-9BAEEB4055E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0" y="6622038"/>
            <a:ext cx="9144000" cy="235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UC Berkeley CS10 “</a:t>
            </a:r>
            <a:r>
              <a:rPr lang="en-US" sz="1200" b="1" baseline="0" dirty="0" smtClean="0">
                <a:solidFill>
                  <a:schemeClr val="tx1"/>
                </a:solidFill>
                <a:latin typeface="18 VAG Rounded Black   09390"/>
              </a:rPr>
              <a:t>The Beauty and Joy of Computing”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: </a:t>
            </a:r>
            <a:r>
              <a:rPr lang="en-US" sz="1200" b="1" baseline="0" dirty="0" smtClean="0">
                <a:solidFill>
                  <a:srgbClr val="FFFF00"/>
                </a:solidFill>
                <a:latin typeface="18 VAG Rounded Black   09390"/>
              </a:rPr>
              <a:t>Python II </a:t>
            </a:r>
            <a:r>
              <a:rPr lang="en-US" sz="1200" b="1" dirty="0" smtClean="0">
                <a:solidFill>
                  <a:schemeClr val="tx1"/>
                </a:solidFill>
                <a:latin typeface="18 VAG Rounded Black   09390"/>
              </a:rPr>
              <a:t>(</a:t>
            </a:r>
            <a:fld id="{0382F9D6-1C8F-9447-89CA-9F506CE985D4}" type="slidenum">
              <a:rPr lang="en-US" sz="1200" b="1">
                <a:solidFill>
                  <a:schemeClr val="tx1"/>
                </a:solidFill>
                <a:latin typeface="18 VAG Rounded Black   09390"/>
              </a:rPr>
              <a:pPr algn="ctr">
                <a:defRPr/>
              </a:pPr>
              <a:t>‹#›</a:t>
            </a:fld>
            <a:r>
              <a:rPr lang="en-US" sz="1200" b="1" dirty="0">
                <a:solidFill>
                  <a:schemeClr val="tx1"/>
                </a:solidFill>
                <a:latin typeface="18 VAG Rounded Black   09390"/>
              </a:rPr>
              <a:t>)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8477151" y="6248400"/>
            <a:ext cx="666849" cy="2051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18 VAG Rounded Black   09390"/>
              </a:rPr>
              <a:t>Friedland</a:t>
            </a:r>
            <a:endParaRPr lang="en-US" sz="1000" b="1" dirty="0">
              <a:solidFill>
                <a:schemeClr val="tx1"/>
              </a:solidFill>
              <a:latin typeface="18 VAG Rounded Black   0939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6192838"/>
            <a:ext cx="609600" cy="6096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26400" y="6464300"/>
            <a:ext cx="11176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3234" y="53235"/>
            <a:ext cx="425877" cy="50466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-65" charset="2"/>
        <a:buChar char=""/>
        <a:defRPr sz="3000" b="0" i="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65" charset="2"/>
        <a:buChar char=""/>
        <a:defRPr sz="2600" b="0" i="0" kern="1200">
          <a:solidFill>
            <a:schemeClr val="accent3">
              <a:lumMod val="40000"/>
              <a:lumOff val="60000"/>
            </a:schemeClr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-65" charset="2"/>
        <a:buChar char=""/>
        <a:defRPr sz="2400" b="0" i="0" kern="1200">
          <a:solidFill>
            <a:schemeClr val="tx2">
              <a:lumMod val="90000"/>
            </a:schemeClr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65" charset="2"/>
        <a:buChar char=""/>
        <a:defRPr sz="2200" b="0" i="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65" charset="2"/>
        <a:buChar char=""/>
        <a:defRPr sz="2000" b="0" i="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981200" y="-165891"/>
            <a:ext cx="4876800" cy="3530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CS10</a:t>
            </a:r>
            <a:b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6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The Beauty and Joy of Computing</a:t>
            </a: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r>
              <a:rPr lang="en-US" sz="3200" b="1" dirty="0" smtClean="0">
                <a:latin typeface="18 VAG Rounded Bold   07390"/>
                <a:cs typeface=""/>
              </a:rPr>
              <a:t/>
            </a:r>
            <a:br>
              <a:rPr lang="en-US" sz="3200" b="1" dirty="0" smtClean="0">
                <a:latin typeface="18 VAG Rounded Bold   07390"/>
                <a:cs typeface=""/>
              </a:rPr>
            </a:b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Lecture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#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20</a:t>
            </a:r>
            <a:endParaRPr lang="en-US" sz="2800" b="1" dirty="0" smtClean="0">
              <a:solidFill>
                <a:schemeClr val="tx1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2800" b="1" dirty="0" err="1" smtClean="0">
                <a:solidFill>
                  <a:schemeClr val="tx1"/>
                </a:solidFill>
                <a:latin typeface="18 VAG Rounded Bold   07390"/>
                <a:cs typeface=""/>
              </a:rPr>
              <a:t>Pyhton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"/>
              </a:rPr>
              <a:t>II</a:t>
            </a:r>
            <a:endParaRPr lang="en-US" sz="2800" b="1" dirty="0" smtClean="0">
              <a:solidFill>
                <a:schemeClr val="tx1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endParaRPr lang="en-US" sz="3200" b="1" dirty="0" smtClean="0">
              <a:solidFill>
                <a:schemeClr val="bg2"/>
              </a:solidFill>
              <a:latin typeface="18 VAG Rounded Bold   07390"/>
              <a:cs typeface=""/>
            </a:endParaRPr>
          </a:p>
          <a:p>
            <a:pPr algn="ctr">
              <a:lnSpc>
                <a:spcPct val="77000"/>
              </a:lnSpc>
            </a:pP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2014-11-</a:t>
            </a:r>
            <a:r>
              <a:rPr lang="en-US" sz="3200" b="1" dirty="0" smtClean="0">
                <a:solidFill>
                  <a:schemeClr val="bg2"/>
                </a:solidFill>
                <a:latin typeface="18 VAG Rounded Bold   07390"/>
                <a:cs typeface=""/>
              </a:rPr>
              <a:t>12</a:t>
            </a:r>
            <a:endParaRPr lang="en-US" sz="3200" b="1" dirty="0">
              <a:solidFill>
                <a:schemeClr val="bg2"/>
              </a:solidFill>
              <a:latin typeface="18 VAG Rounded Bold   07390"/>
              <a:cs typeface="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/>
          </p:nvPr>
        </p:nvSpPr>
        <p:spPr>
          <a:xfrm>
            <a:off x="381001" y="3352800"/>
            <a:ext cx="8382000" cy="685800"/>
          </a:xfrm>
        </p:spPr>
        <p:txBody>
          <a:bodyPr/>
          <a:lstStyle/>
          <a:p>
            <a:pPr algn="ctr"/>
            <a:r>
              <a:rPr lang="en-US" sz="2800" dirty="0"/>
              <a:t>Obama Urges FCC to Take Controversial Approach to Net Neutrality</a:t>
            </a:r>
          </a:p>
        </p:txBody>
      </p:sp>
      <p:sp>
        <p:nvSpPr>
          <p:cNvPr id="15367" name="Subtitle 48"/>
          <p:cNvSpPr txBox="1">
            <a:spLocks/>
          </p:cNvSpPr>
          <p:nvPr/>
        </p:nvSpPr>
        <p:spPr bwMode="auto">
          <a:xfrm>
            <a:off x="152400" y="6172200"/>
            <a:ext cx="982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r>
              <a:rPr lang="en-US" sz="2000" b="1" dirty="0">
                <a:latin typeface="Courier New" pitchFamily="1" charset="0"/>
              </a:rPr>
              <a:t>http://</a:t>
            </a:r>
            <a:r>
              <a:rPr lang="en-US" sz="2000" b="1" dirty="0" err="1" smtClean="0">
                <a:latin typeface="Courier New" pitchFamily="1" charset="0"/>
              </a:rPr>
              <a:t>www.pcmag.com</a:t>
            </a:r>
            <a:r>
              <a:rPr lang="en-US" sz="2000" b="1" dirty="0" smtClean="0">
                <a:latin typeface="Courier New" pitchFamily="1" charset="0"/>
              </a:rPr>
              <a:t>/article2/0,2817,2471914,00</a:t>
            </a:r>
            <a:r>
              <a:rPr lang="en-US" sz="2000" b="1" dirty="0">
                <a:latin typeface="Courier New" pitchFamily="1" charset="0"/>
              </a:rPr>
              <a:t>.asp</a:t>
            </a:r>
            <a:endParaRPr lang="en-US" sz="2000" b="1" dirty="0" smtClean="0">
              <a:latin typeface="Courier New" pitchFamily="1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52800" y="5852652"/>
            <a:ext cx="2438400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71" y="228600"/>
            <a:ext cx="2186330" cy="2590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438401"/>
            <a:ext cx="236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Lecturer </a:t>
            </a:r>
            <a:b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</a:br>
            <a:r>
              <a:rPr lang="en-US" sz="2000" b="1" dirty="0" smtClean="0">
                <a:solidFill>
                  <a:schemeClr val="bg2"/>
                </a:solidFill>
                <a:latin typeface="18 VAG Rounded Bold   07390"/>
              </a:rPr>
              <a:t>Gerald Friedland</a:t>
            </a:r>
            <a:endParaRPr lang="en-US" sz="2000" b="1" dirty="0">
              <a:solidFill>
                <a:schemeClr val="bg2"/>
              </a:solidFill>
              <a:latin typeface="18 VAG Rounded Bold   0739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3020" r="4174"/>
          <a:stretch>
            <a:fillRect/>
          </a:stretch>
        </p:blipFill>
        <p:spPr bwMode="auto">
          <a:xfrm>
            <a:off x="381000" y="304800"/>
            <a:ext cx="1608666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267200"/>
            <a:ext cx="3352800" cy="18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44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List Comprehension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How to work with Lists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6781800" cy="28194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range(1,5)+range(5,10)</a:t>
            </a:r>
          </a:p>
          <a:p>
            <a:pPr marL="6826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elem</a:t>
            </a:r>
            <a:r>
              <a:rPr lang="en-US" dirty="0" smtClean="0">
                <a:latin typeface="Courier New"/>
                <a:cs typeface="Courier New"/>
              </a:rPr>
              <a:t> = list[3]</a:t>
            </a:r>
          </a:p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lems</a:t>
            </a:r>
            <a:r>
              <a:rPr lang="en-US" dirty="0" smtClean="0">
                <a:latin typeface="Courier New"/>
                <a:cs typeface="Courier New"/>
              </a:rPr>
              <a:t> = list[3:5]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list2 = list[4:]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ist3 = list[:9]</a:t>
            </a:r>
          </a:p>
          <a:p>
            <a:pPr marL="6826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84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List Comprehension (more)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How to work with Lists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362200"/>
            <a:ext cx="8686800" cy="28194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fruits </a:t>
            </a:r>
            <a:r>
              <a:rPr lang="en-US" dirty="0">
                <a:latin typeface="Courier New"/>
                <a:cs typeface="Courier New"/>
              </a:rPr>
              <a:t>= ['Banana', 'Apple', 'Lime'] </a:t>
            </a: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loud_fruits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fruit.upper</a:t>
            </a:r>
            <a:r>
              <a:rPr lang="en-US" dirty="0">
                <a:latin typeface="Courier New"/>
                <a:cs typeface="Courier New"/>
              </a:rPr>
              <a:t>() for fruit in fruits</a:t>
            </a:r>
            <a:r>
              <a:rPr lang="en-US" dirty="0" smtClean="0">
                <a:latin typeface="Courier New"/>
                <a:cs typeface="Courier New"/>
              </a:rPr>
              <a:t>]</a:t>
            </a:r>
          </a:p>
          <a:p>
            <a:pPr marL="68263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list(enumerate(fruits))</a:t>
            </a: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 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3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List Comprehension (more)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How to work with Lists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362200"/>
            <a:ext cx="8686800" cy="28194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List=[0,1,2,3,4,5,6,7,8,9]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list.reverse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ist.sort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ist.count</a:t>
            </a:r>
            <a:r>
              <a:rPr lang="en-US" dirty="0" smtClean="0">
                <a:latin typeface="Courier New"/>
                <a:cs typeface="Courier New"/>
              </a:rPr>
              <a:t>(10)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err="1" smtClean="0">
                <a:latin typeface="Courier New"/>
                <a:cs typeface="Courier New"/>
              </a:rPr>
              <a:t>ist.insert</a:t>
            </a:r>
            <a:r>
              <a:rPr lang="en-US" dirty="0" smtClean="0">
                <a:latin typeface="Courier New"/>
                <a:cs typeface="Courier New"/>
              </a:rPr>
              <a:t>(5,123) 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0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Dictionaries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8382000" cy="2743200"/>
          </a:xfrm>
        </p:spPr>
        <p:txBody>
          <a:bodyPr/>
          <a:lstStyle/>
          <a:p>
            <a:pPr marL="68263" indent="0">
              <a:buNone/>
            </a:pPr>
            <a:r>
              <a:rPr lang="it-IT" dirty="0" err="1">
                <a:latin typeface="Courier New"/>
                <a:cs typeface="Courier New"/>
              </a:rPr>
              <a:t>stuff</a:t>
            </a:r>
            <a:r>
              <a:rPr lang="it-IT" dirty="0">
                <a:latin typeface="Courier New"/>
                <a:cs typeface="Courier New"/>
              </a:rPr>
              <a:t> = {'</a:t>
            </a:r>
            <a:r>
              <a:rPr lang="it-IT" dirty="0" err="1">
                <a:latin typeface="Courier New"/>
                <a:cs typeface="Courier New"/>
              </a:rPr>
              <a:t>name</a:t>
            </a:r>
            <a:r>
              <a:rPr lang="it-IT" dirty="0">
                <a:latin typeface="Courier New"/>
                <a:cs typeface="Courier New"/>
              </a:rPr>
              <a:t>': '</a:t>
            </a:r>
            <a:r>
              <a:rPr lang="it-IT" dirty="0" err="1">
                <a:latin typeface="Courier New"/>
                <a:cs typeface="Courier New"/>
              </a:rPr>
              <a:t>Zed</a:t>
            </a:r>
            <a:r>
              <a:rPr lang="it-IT" dirty="0">
                <a:latin typeface="Courier New"/>
                <a:cs typeface="Courier New"/>
              </a:rPr>
              <a:t>', '</a:t>
            </a:r>
            <a:r>
              <a:rPr lang="it-IT" dirty="0" err="1">
                <a:latin typeface="Courier New"/>
                <a:cs typeface="Courier New"/>
              </a:rPr>
              <a:t>age</a:t>
            </a:r>
            <a:r>
              <a:rPr lang="it-IT" dirty="0">
                <a:latin typeface="Courier New"/>
                <a:cs typeface="Courier New"/>
              </a:rPr>
              <a:t>': 39, '</a:t>
            </a:r>
            <a:r>
              <a:rPr lang="it-IT" dirty="0" err="1">
                <a:latin typeface="Courier New"/>
                <a:cs typeface="Courier New"/>
              </a:rPr>
              <a:t>height</a:t>
            </a:r>
            <a:r>
              <a:rPr lang="it-IT" dirty="0">
                <a:latin typeface="Courier New"/>
                <a:cs typeface="Courier New"/>
              </a:rPr>
              <a:t>': 6 * 12 + 2}</a:t>
            </a:r>
            <a:r>
              <a:rPr lang="en-US" dirty="0" smtClean="0">
                <a:latin typeface="Courier New"/>
                <a:cs typeface="Courier New"/>
              </a:rPr>
              <a:t>	</a:t>
            </a:r>
          </a:p>
          <a:p>
            <a:pPr marL="68263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p</a:t>
            </a:r>
            <a:r>
              <a:rPr lang="en-US" dirty="0" smtClean="0">
                <a:latin typeface="Courier New"/>
                <a:cs typeface="Courier New"/>
              </a:rPr>
              <a:t>rint stuff[‘name’]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9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HOFs 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HOFs are part of Python too!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8305800" cy="2743200"/>
          </a:xfrm>
        </p:spPr>
        <p:txBody>
          <a:bodyPr/>
          <a:lstStyle/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map(upper, ['sentence', 'fragment']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68263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is_even</a:t>
            </a:r>
            <a:r>
              <a:rPr lang="en-US" dirty="0">
                <a:latin typeface="Courier New"/>
                <a:cs typeface="Courier New"/>
              </a:rPr>
              <a:t>(x)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>
                <a:latin typeface="Courier New"/>
                <a:cs typeface="Courier New"/>
              </a:rPr>
              <a:t>(x % 2) == 0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filter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is_even</a:t>
            </a:r>
            <a:r>
              <a:rPr lang="en-US" dirty="0">
                <a:latin typeface="Courier New"/>
                <a:cs typeface="Courier New"/>
              </a:rPr>
              <a:t>, range(10)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6826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1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APIs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APIs = Application Programming Interface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609600" y="4343400"/>
            <a:ext cx="6781800" cy="1066800"/>
          </a:xfrm>
        </p:spPr>
        <p:txBody>
          <a:bodyPr/>
          <a:lstStyle/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import </a:t>
            </a:r>
            <a:r>
              <a:rPr lang="en-US" dirty="0" err="1" smtClean="0">
                <a:latin typeface="Courier New"/>
                <a:cs typeface="Courier New"/>
              </a:rPr>
              <a:t>pygame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pygame.init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marL="68263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29163" y="5715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838200" y="2286000"/>
            <a:ext cx="6781800" cy="20574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>
                <a:latin typeface="Courier New"/>
                <a:cs typeface="Courier New"/>
              </a:rPr>
              <a:t>APIs allow </a:t>
            </a:r>
            <a:r>
              <a:rPr lang="en-US" b="1" dirty="0" err="1" smtClean="0">
                <a:latin typeface="Courier New"/>
                <a:cs typeface="Courier New"/>
              </a:rPr>
              <a:t>blackbox</a:t>
            </a:r>
            <a:r>
              <a:rPr lang="en-US" b="1" dirty="0" smtClean="0">
                <a:latin typeface="Courier New"/>
                <a:cs typeface="Courier New"/>
              </a:rPr>
              <a:t> use of pre-programmed elements</a:t>
            </a:r>
          </a:p>
          <a:p>
            <a:pPr>
              <a:buFontTx/>
              <a:buChar char="-"/>
            </a:pPr>
            <a:r>
              <a:rPr lang="en-US" b="1" dirty="0" smtClean="0">
                <a:latin typeface="Courier New"/>
                <a:cs typeface="Courier New"/>
              </a:rPr>
              <a:t>Provide abstraction, save work</a:t>
            </a:r>
          </a:p>
        </p:txBody>
      </p:sp>
    </p:spTree>
    <p:extLst>
      <p:ext uri="{BB962C8B-B14F-4D97-AF65-F5344CB8AC3E}">
        <p14:creationId xmlns:p14="http://schemas.microsoft.com/office/powerpoint/2010/main" val="111728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A Game!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Python very productive language</a:t>
            </a:r>
          </a:p>
          <a:p>
            <a:r>
              <a:rPr lang="en-US" dirty="0" err="1" smtClean="0"/>
              <a:t>Pacman</a:t>
            </a:r>
            <a:r>
              <a:rPr lang="en-US" dirty="0" smtClean="0"/>
              <a:t> game in under 1000 lines of code.</a:t>
            </a:r>
          </a:p>
          <a:p>
            <a:r>
              <a:rPr lang="en-US" dirty="0" smtClean="0"/>
              <a:t>Works platform independent (Linux, </a:t>
            </a:r>
            <a:r>
              <a:rPr lang="en-US" dirty="0" err="1" smtClean="0"/>
              <a:t>MacOS</a:t>
            </a:r>
            <a:r>
              <a:rPr lang="en-US" dirty="0" smtClean="0"/>
              <a:t> X, Windows, </a:t>
            </a:r>
            <a:r>
              <a:rPr lang="en-US" dirty="0" err="1" smtClean="0"/>
              <a:t>iOS</a:t>
            </a:r>
            <a:r>
              <a:rPr lang="en-US" dirty="0" smtClean="0"/>
              <a:t>, etc…)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81200"/>
            <a:ext cx="3530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8222456" cy="5305864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How’s your Python experience so far?</a:t>
            </a:r>
            <a:endParaRPr lang="en-US" sz="32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3200" dirty="0"/>
          </a:p>
          <a:p>
            <a:pPr marL="582613" indent="-457200">
              <a:buFont typeface="+mj-lt"/>
              <a:buAutoNum type="alphaLcParenR"/>
            </a:pPr>
            <a:r>
              <a:rPr lang="en-US" sz="3200" dirty="0" smtClean="0"/>
              <a:t>I’d rather stay </a:t>
            </a:r>
            <a:r>
              <a:rPr lang="en-US" sz="3200" dirty="0" smtClean="0"/>
              <a:t>with Snap!</a:t>
            </a:r>
            <a:endParaRPr lang="en-US" sz="3200" dirty="0" smtClean="0"/>
          </a:p>
          <a:p>
            <a:pPr marL="582613" indent="-457200">
              <a:buFont typeface="+mj-lt"/>
              <a:buAutoNum type="alphaLcParenR"/>
            </a:pPr>
            <a:r>
              <a:rPr lang="en-US" sz="3200" dirty="0" smtClean="0"/>
              <a:t>Neutral</a:t>
            </a:r>
            <a:endParaRPr lang="en-US" sz="3200" dirty="0" smtClean="0"/>
          </a:p>
          <a:p>
            <a:pPr marL="582613" indent="-457200">
              <a:buFont typeface="+mj-lt"/>
              <a:buAutoNum type="alphaLcParenR"/>
            </a:pPr>
            <a:r>
              <a:rPr lang="en-US" sz="3200" dirty="0" smtClean="0"/>
              <a:t>I love Python!</a:t>
            </a:r>
            <a:endParaRPr lang="en-US" sz="3200" dirty="0" smtClean="0"/>
          </a:p>
          <a:p>
            <a:pPr marL="582613" indent="-457200">
              <a:buFont typeface="+mj-lt"/>
              <a:buAutoNum type="alphaLcParenR"/>
            </a:pPr>
            <a:r>
              <a:rPr lang="en-US" sz="3200" dirty="0" smtClean="0"/>
              <a:t>Not sure yet.</a:t>
            </a:r>
            <a:endParaRPr lang="en-US" sz="3200" dirty="0" smtClean="0"/>
          </a:p>
          <a:p>
            <a:pPr marL="125413" indent="0">
              <a:buNone/>
            </a:pPr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Instruction</a:t>
            </a:r>
            <a:endParaRPr lang="en-US" dirty="0"/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7620000" y="228600"/>
            <a:ext cx="1197862" cy="109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26807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/>
          <a:lstStyle/>
          <a:p>
            <a:pPr eaLnBrk="1">
              <a:lnSpc>
                <a:spcPct val="11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Python II: Let’s get comfortable…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3111" y="667926"/>
            <a:ext cx="18466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5867400" cy="4400550"/>
          </a:xfrm>
          <a:prstGeom prst="rect">
            <a:avLst/>
          </a:prstGeom>
        </p:spPr>
      </p:pic>
      <p:sp>
        <p:nvSpPr>
          <p:cNvPr id="12" name="Subtitle 48"/>
          <p:cNvSpPr txBox="1">
            <a:spLocks/>
          </p:cNvSpPr>
          <p:nvPr/>
        </p:nvSpPr>
        <p:spPr bwMode="auto">
          <a:xfrm>
            <a:off x="1143000" y="57150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r>
              <a:rPr lang="en-US" sz="2000" b="1" dirty="0">
                <a:latin typeface="Courier New" pitchFamily="1" charset="0"/>
              </a:rPr>
              <a:t>http://</a:t>
            </a:r>
            <a:r>
              <a:rPr lang="en-US" sz="2000" b="1" dirty="0" err="1">
                <a:latin typeface="Courier New" pitchFamily="1" charset="0"/>
              </a:rPr>
              <a:t>www.thechobble.com</a:t>
            </a:r>
            <a:r>
              <a:rPr lang="en-US" sz="2000" b="1" dirty="0">
                <a:latin typeface="Courier New" pitchFamily="1" charset="0"/>
              </a:rPr>
              <a:t>/2012/06</a:t>
            </a:r>
            <a:r>
              <a:rPr lang="en-US" sz="2000" b="1" dirty="0" smtClean="0">
                <a:latin typeface="Courier New" pitchFamily="1" charset="0"/>
              </a:rPr>
              <a:t>/</a:t>
            </a:r>
            <a:br>
              <a:rPr lang="en-US" sz="2000" b="1" dirty="0" smtClean="0">
                <a:latin typeface="Courier New" pitchFamily="1" charset="0"/>
              </a:rPr>
            </a:br>
            <a:r>
              <a:rPr lang="en-US" sz="2000" b="1" dirty="0" smtClean="0">
                <a:latin typeface="Courier New" pitchFamily="1" charset="0"/>
              </a:rPr>
              <a:t>meet</a:t>
            </a:r>
            <a:r>
              <a:rPr lang="en-US" sz="2000" b="1" dirty="0">
                <a:latin typeface="Courier New" pitchFamily="1" charset="0"/>
              </a:rPr>
              <a:t>-julius-huge-yellow-pet-python-18.html</a:t>
            </a:r>
            <a:endParaRPr lang="en-US" sz="20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376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/>
          <a:lstStyle/>
          <a:p>
            <a:pPr eaLnBrk="1">
              <a:lnSpc>
                <a:spcPct val="112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Python II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3111" y="667926"/>
            <a:ext cx="18466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8077200" cy="1905000"/>
          </a:xfrm>
        </p:spPr>
        <p:txBody>
          <a:bodyPr/>
          <a:lstStyle/>
          <a:p>
            <a:r>
              <a:rPr lang="en-US" sz="4000" dirty="0" smtClean="0"/>
              <a:t>Defining a function</a:t>
            </a:r>
            <a:endParaRPr lang="en-US" sz="4000" dirty="0" smtClean="0"/>
          </a:p>
          <a:p>
            <a:r>
              <a:rPr lang="en-US" sz="4000" dirty="0" smtClean="0"/>
              <a:t>List and dictionaries</a:t>
            </a:r>
          </a:p>
          <a:p>
            <a:r>
              <a:rPr lang="en-US" sz="4000" dirty="0" smtClean="0"/>
              <a:t>HOFs in Python</a:t>
            </a:r>
          </a:p>
          <a:p>
            <a:r>
              <a:rPr lang="en-US" sz="4000" dirty="0" smtClean="0"/>
              <a:t>APIs</a:t>
            </a:r>
          </a:p>
          <a:p>
            <a:r>
              <a:rPr lang="en-US" sz="4000" dirty="0" smtClean="0"/>
              <a:t>A game in Python</a:t>
            </a:r>
            <a:endParaRPr lang="en-US" sz="4000" dirty="0" smtClean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048000"/>
            <a:ext cx="35033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73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Defining a Function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-3763" y="14478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A function/method/procedure/block</a:t>
            </a:r>
          </a:p>
          <a:p>
            <a:pPr algn="ctr"/>
            <a:r>
              <a:rPr lang="en-US" sz="3200" b="1" dirty="0" smtClean="0">
                <a:latin typeface="Courier New" pitchFamily="1" charset="0"/>
              </a:rPr>
              <a:t> is defined with </a:t>
            </a:r>
            <a:r>
              <a:rPr lang="en-US" sz="3200" dirty="0" err="1" smtClean="0">
                <a:solidFill>
                  <a:schemeClr val="tx1"/>
                </a:solidFill>
                <a:latin typeface="Courier New"/>
                <a:cs typeface="Courier New"/>
              </a:rPr>
              <a:t>def</a:t>
            </a:r>
            <a:endParaRPr lang="en-US" sz="3200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8686800" cy="2819400"/>
          </a:xfrm>
        </p:spPr>
        <p:txBody>
          <a:bodyPr/>
          <a:lstStyle/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function1(): 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print “Hello World”</a:t>
            </a:r>
          </a:p>
          <a:p>
            <a:pPr marL="68263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 err="1" smtClean="0">
                <a:latin typeface="Courier New"/>
                <a:cs typeface="Courier New"/>
              </a:rPr>
              <a:t>ef</a:t>
            </a:r>
            <a:r>
              <a:rPr lang="en-US" dirty="0" smtClean="0">
                <a:latin typeface="Courier New"/>
                <a:cs typeface="Courier New"/>
              </a:rPr>
              <a:t> function2(parameter1, paramter2):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print parameter1+parameter2</a:t>
            </a:r>
          </a:p>
          <a:p>
            <a:pPr marL="68263" indent="0">
              <a:buNone/>
            </a:pPr>
            <a:endParaRPr lang="en-US" dirty="0" smtClean="0"/>
          </a:p>
          <a:p>
            <a:pPr marL="6826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82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Defining a Function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Remember this?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5562600" cy="2743200"/>
          </a:xfrm>
        </p:spPr>
        <p:txBody>
          <a:bodyPr/>
          <a:lstStyle/>
          <a:p>
            <a:pPr marL="68263" indent="0">
              <a:buNone/>
            </a:pPr>
            <a:r>
              <a:rPr lang="en-US" dirty="0" err="1">
                <a:latin typeface="Courier New"/>
                <a:cs typeface="Courier New"/>
              </a:rPr>
              <a:t>def</a:t>
            </a:r>
            <a:r>
              <a:rPr lang="en-US" dirty="0">
                <a:latin typeface="Courier New"/>
                <a:cs typeface="Courier New"/>
              </a:rPr>
              <a:t> fib(n):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a,b</a:t>
            </a:r>
            <a:r>
              <a:rPr lang="en-US" dirty="0" smtClean="0">
                <a:latin typeface="Courier New"/>
                <a:cs typeface="Courier New"/>
              </a:rPr>
              <a:t>=0,1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while </a:t>
            </a:r>
            <a:r>
              <a:rPr lang="en-US" dirty="0">
                <a:latin typeface="Courier New"/>
                <a:cs typeface="Courier New"/>
              </a:rPr>
              <a:t>a &lt; n: </a:t>
            </a: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print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smtClean="0">
                <a:latin typeface="Courier New"/>
                <a:cs typeface="Courier New"/>
              </a:rPr>
              <a:t>a)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a,b</a:t>
            </a:r>
            <a:r>
              <a:rPr lang="en-US" dirty="0" smtClean="0">
                <a:latin typeface="Courier New"/>
                <a:cs typeface="Courier New"/>
              </a:rPr>
              <a:t>=b, </a:t>
            </a:r>
            <a:r>
              <a:rPr lang="en-US" dirty="0" err="1" smtClean="0">
                <a:latin typeface="Courier New"/>
                <a:cs typeface="Courier New"/>
              </a:rPr>
              <a:t>a+b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33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Iterators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ourier New" pitchFamily="1" charset="0"/>
              </a:rPr>
              <a:t>For</a:t>
            </a:r>
            <a:r>
              <a:rPr lang="en-US" sz="3200" b="1" dirty="0" smtClean="0">
                <a:latin typeface="Courier New" pitchFamily="1" charset="0"/>
              </a:rPr>
              <a:t> iterates over lists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6781800" cy="27432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= [2, 4, 6, 8]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sum = 0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</a:t>
            </a:r>
            <a:r>
              <a:rPr lang="en-US" dirty="0" err="1" smtClean="0">
                <a:latin typeface="Courier New"/>
                <a:cs typeface="Courier New"/>
              </a:rPr>
              <a:t>num</a:t>
            </a:r>
            <a:r>
              <a:rPr lang="en-US" dirty="0" smtClean="0">
                <a:latin typeface="Courier New"/>
                <a:cs typeface="Courier New"/>
              </a:rPr>
              <a:t> in list: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sum = sum + </a:t>
            </a:r>
            <a:r>
              <a:rPr lang="en-US" dirty="0" err="1" smtClean="0">
                <a:latin typeface="Courier New"/>
                <a:cs typeface="Courier New"/>
              </a:rPr>
              <a:t>num</a:t>
            </a:r>
            <a:r>
              <a:rPr lang="en-US" dirty="0" smtClean="0">
                <a:latin typeface="Courier New"/>
                <a:cs typeface="Courier New"/>
              </a:rPr>
              <a:t>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print("The sum is:", sum) 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2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How to iterate over a range…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…with </a:t>
            </a:r>
            <a:r>
              <a:rPr lang="en-US" sz="3200" dirty="0" smtClean="0">
                <a:solidFill>
                  <a:srgbClr val="FFFFFF"/>
                </a:solidFill>
                <a:latin typeface="Courier New" pitchFamily="1" charset="0"/>
              </a:rPr>
              <a:t>range</a:t>
            </a:r>
            <a:r>
              <a:rPr lang="en-US" sz="3200" b="1" dirty="0" smtClean="0">
                <a:latin typeface="Courier New" pitchFamily="1" charset="0"/>
              </a:rPr>
              <a:t>: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6781800" cy="27432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range(1,10)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sum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0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</a:t>
            </a:r>
            <a:r>
              <a:rPr lang="en-US" dirty="0" err="1">
                <a:latin typeface="Courier New"/>
                <a:cs typeface="Courier New"/>
              </a:rPr>
              <a:t>num</a:t>
            </a:r>
            <a:r>
              <a:rPr lang="en-US" dirty="0">
                <a:latin typeface="Courier New"/>
                <a:cs typeface="Courier New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list: 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sum </a:t>
            </a:r>
            <a:r>
              <a:rPr lang="en-US" dirty="0">
                <a:latin typeface="Courier New"/>
                <a:cs typeface="Courier New"/>
              </a:rPr>
              <a:t>= sum + </a:t>
            </a:r>
            <a:r>
              <a:rPr lang="en-US" dirty="0" err="1">
                <a:latin typeface="Courier New"/>
                <a:cs typeface="Courier New"/>
              </a:rPr>
              <a:t>num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</a:t>
            </a:r>
            <a:r>
              <a:rPr lang="en-US" dirty="0">
                <a:latin typeface="Courier New"/>
                <a:cs typeface="Courier New"/>
              </a:rPr>
              <a:t>("The sum is:", sum)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1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18 VAG Rounded Bold   07390" charset="0"/>
              </a:rPr>
              <a:t>Speaking of list…</a:t>
            </a:r>
            <a:endParaRPr lang="en-US" dirty="0">
              <a:latin typeface="18 VAG Rounded Bold   07390" charset="0"/>
            </a:endParaRPr>
          </a:p>
        </p:txBody>
      </p:sp>
      <p:sp>
        <p:nvSpPr>
          <p:cNvPr id="11" name="Subtitle 48"/>
          <p:cNvSpPr txBox="1">
            <a:spLocks/>
          </p:cNvSpPr>
          <p:nvPr/>
        </p:nvSpPr>
        <p:spPr bwMode="auto">
          <a:xfrm>
            <a:off x="0" y="11430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Lists can contain anything</a:t>
            </a:r>
            <a:endParaRPr lang="en-US" sz="3200" b="1" dirty="0" smtClean="0">
              <a:latin typeface="Courier New" pitchFamily="1" charset="0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half" idx="1"/>
          </p:nvPr>
        </p:nvSpPr>
        <p:spPr>
          <a:xfrm>
            <a:off x="533400" y="2362200"/>
            <a:ext cx="6781800" cy="2743200"/>
          </a:xfrm>
        </p:spPr>
        <p:txBody>
          <a:bodyPr/>
          <a:lstStyle/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[1,2,3]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>
                <a:latin typeface="Courier New"/>
                <a:cs typeface="Courier New"/>
              </a:rPr>
              <a:t>= </a:t>
            </a:r>
            <a:r>
              <a:rPr lang="en-US" dirty="0" smtClean="0">
                <a:latin typeface="Courier New"/>
                <a:cs typeface="Courier New"/>
              </a:rPr>
              <a:t>[“</a:t>
            </a:r>
            <a:r>
              <a:rPr lang="en-US" dirty="0" err="1" smtClean="0">
                <a:latin typeface="Courier New"/>
                <a:cs typeface="Courier New"/>
              </a:rPr>
              <a:t>Hello”,”World</a:t>
            </a:r>
            <a:r>
              <a:rPr lang="en-US" dirty="0" smtClean="0">
                <a:latin typeface="Courier New"/>
                <a:cs typeface="Courier New"/>
              </a:rPr>
              <a:t>”]</a:t>
            </a:r>
            <a:endParaRPr lang="en-US" dirty="0">
              <a:latin typeface="Courier New"/>
              <a:cs typeface="Courier New"/>
            </a:endParaRP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</a:t>
            </a:r>
            <a:r>
              <a:rPr lang="en-US" dirty="0">
                <a:latin typeface="Courier New"/>
                <a:cs typeface="Courier New"/>
              </a:rPr>
              <a:t>= [“Hello”</a:t>
            </a:r>
            <a:r>
              <a:rPr lang="en-US" dirty="0" smtClean="0">
                <a:latin typeface="Courier New"/>
                <a:cs typeface="Courier New"/>
              </a:rPr>
              <a:t>,1,”</a:t>
            </a:r>
            <a:r>
              <a:rPr lang="en-US" dirty="0">
                <a:latin typeface="Courier New"/>
                <a:cs typeface="Courier New"/>
              </a:rPr>
              <a:t>World</a:t>
            </a:r>
            <a:r>
              <a:rPr lang="en-US" dirty="0" smtClean="0">
                <a:latin typeface="Courier New"/>
                <a:cs typeface="Courier New"/>
              </a:rPr>
              <a:t>”,2.3]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list = [[1,2],[3,4],[5,6]]</a:t>
            </a:r>
          </a:p>
          <a:p>
            <a:pPr marL="68263" indent="0">
              <a:buNone/>
            </a:pPr>
            <a:r>
              <a:rPr lang="en-US" dirty="0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ist = [(1,2),[3,4],5,6]</a:t>
            </a:r>
          </a:p>
          <a:p>
            <a:pPr marL="68263" indent="0">
              <a:buNone/>
            </a:pPr>
            <a:r>
              <a:rPr lang="en-US" dirty="0" smtClean="0">
                <a:latin typeface="Courier New"/>
                <a:cs typeface="Courier New"/>
              </a:rPr>
              <a:t> 	</a:t>
            </a:r>
          </a:p>
        </p:txBody>
      </p:sp>
      <p:sp>
        <p:nvSpPr>
          <p:cNvPr id="5" name="Subtitle 48"/>
          <p:cNvSpPr txBox="1">
            <a:spLocks/>
          </p:cNvSpPr>
          <p:nvPr/>
        </p:nvSpPr>
        <p:spPr bwMode="auto">
          <a:xfrm>
            <a:off x="76200" y="5410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84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>
                <a:latin typeface="Courier New" pitchFamily="1" charset="0"/>
              </a:rPr>
              <a:t>Let’s give it a try…</a:t>
            </a:r>
            <a:endParaRPr lang="en-US" sz="3200" b="1" dirty="0" smtClean="0">
              <a:latin typeface="Courier New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9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45159</TotalTime>
  <Pages>47</Pages>
  <Words>575</Words>
  <Application>Microsoft Macintosh PowerPoint</Application>
  <PresentationFormat>Letter Paper (8.5x11 in)</PresentationFormat>
  <Paragraphs>135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Obama Urges FCC to Take Controversial Approach to Net Neutrality</vt:lpstr>
      <vt:lpstr>Peer Instruction</vt:lpstr>
      <vt:lpstr>Python II: Let’s get comfortable…</vt:lpstr>
      <vt:lpstr>Python II</vt:lpstr>
      <vt:lpstr>Defining a Function</vt:lpstr>
      <vt:lpstr>Defining a Function</vt:lpstr>
      <vt:lpstr>Iterators</vt:lpstr>
      <vt:lpstr>How to iterate over a range…</vt:lpstr>
      <vt:lpstr>Speaking of list…</vt:lpstr>
      <vt:lpstr>List Comprehension</vt:lpstr>
      <vt:lpstr>List Comprehension (more)</vt:lpstr>
      <vt:lpstr>List Comprehension (more)</vt:lpstr>
      <vt:lpstr>Dictionaries</vt:lpstr>
      <vt:lpstr>HOFs </vt:lpstr>
      <vt:lpstr>APIs</vt:lpstr>
      <vt:lpstr>A Game!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Gerald Friedland</cp:lastModifiedBy>
  <cp:revision>2834</cp:revision>
  <cp:lastPrinted>2014-11-12T05:33:31Z</cp:lastPrinted>
  <dcterms:created xsi:type="dcterms:W3CDTF">2013-11-12T11:22:42Z</dcterms:created>
  <dcterms:modified xsi:type="dcterms:W3CDTF">2014-11-13T03:43:37Z</dcterms:modified>
</cp:coreProperties>
</file>