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047" r:id="rId2"/>
    <p:sldId id="1059" r:id="rId3"/>
    <p:sldId id="1060" r:id="rId4"/>
    <p:sldId id="1068" r:id="rId5"/>
    <p:sldId id="1061" r:id="rId6"/>
    <p:sldId id="1067" r:id="rId7"/>
    <p:sldId id="1069" r:id="rId8"/>
    <p:sldId id="1065" r:id="rId9"/>
    <p:sldId id="1071" r:id="rId10"/>
    <p:sldId id="1072" r:id="rId11"/>
    <p:sldId id="1073" r:id="rId12"/>
    <p:sldId id="1074" r:id="rId13"/>
    <p:sldId id="1075" r:id="rId14"/>
    <p:sldId id="1070" r:id="rId15"/>
  </p:sldIdLst>
  <p:sldSz cx="10058400" cy="7772400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500" kern="1200">
        <a:solidFill>
          <a:schemeClr val="accent1"/>
        </a:solidFill>
        <a:latin typeface="Helvetica" pitchFamily="-65" charset="0"/>
        <a:ea typeface="+mn-ea"/>
        <a:cs typeface="+mn-cs"/>
      </a:defRPr>
    </a:lvl1pPr>
    <a:lvl2pPr marL="509412" algn="l" rtl="0" eaLnBrk="0" fontAlgn="base" hangingPunct="0">
      <a:spcBef>
        <a:spcPct val="0"/>
      </a:spcBef>
      <a:spcAft>
        <a:spcPct val="0"/>
      </a:spcAft>
      <a:defRPr sz="28500" kern="1200">
        <a:solidFill>
          <a:schemeClr val="accent1"/>
        </a:solidFill>
        <a:latin typeface="Helvetica" pitchFamily="-65" charset="0"/>
        <a:ea typeface="+mn-ea"/>
        <a:cs typeface="+mn-cs"/>
      </a:defRPr>
    </a:lvl2pPr>
    <a:lvl3pPr marL="1018824" algn="l" rtl="0" eaLnBrk="0" fontAlgn="base" hangingPunct="0">
      <a:spcBef>
        <a:spcPct val="0"/>
      </a:spcBef>
      <a:spcAft>
        <a:spcPct val="0"/>
      </a:spcAft>
      <a:defRPr sz="28500" kern="1200">
        <a:solidFill>
          <a:schemeClr val="accent1"/>
        </a:solidFill>
        <a:latin typeface="Helvetica" pitchFamily="-65" charset="0"/>
        <a:ea typeface="+mn-ea"/>
        <a:cs typeface="+mn-cs"/>
      </a:defRPr>
    </a:lvl3pPr>
    <a:lvl4pPr marL="1528237" algn="l" rtl="0" eaLnBrk="0" fontAlgn="base" hangingPunct="0">
      <a:spcBef>
        <a:spcPct val="0"/>
      </a:spcBef>
      <a:spcAft>
        <a:spcPct val="0"/>
      </a:spcAft>
      <a:defRPr sz="28500" kern="1200">
        <a:solidFill>
          <a:schemeClr val="accent1"/>
        </a:solidFill>
        <a:latin typeface="Helvetica" pitchFamily="-65" charset="0"/>
        <a:ea typeface="+mn-ea"/>
        <a:cs typeface="+mn-cs"/>
      </a:defRPr>
    </a:lvl4pPr>
    <a:lvl5pPr marL="2037649" algn="l" rtl="0" eaLnBrk="0" fontAlgn="base" hangingPunct="0">
      <a:spcBef>
        <a:spcPct val="0"/>
      </a:spcBef>
      <a:spcAft>
        <a:spcPct val="0"/>
      </a:spcAft>
      <a:defRPr sz="28500" kern="1200">
        <a:solidFill>
          <a:schemeClr val="accent1"/>
        </a:solidFill>
        <a:latin typeface="Helvetica" pitchFamily="-65" charset="0"/>
        <a:ea typeface="+mn-ea"/>
        <a:cs typeface="+mn-cs"/>
      </a:defRPr>
    </a:lvl5pPr>
    <a:lvl6pPr marL="2547061" algn="l" defTabSz="509412" rtl="0" eaLnBrk="1" latinLnBrk="0" hangingPunct="1">
      <a:defRPr sz="28500" kern="1200">
        <a:solidFill>
          <a:schemeClr val="accent1"/>
        </a:solidFill>
        <a:latin typeface="Helvetica" pitchFamily="-65" charset="0"/>
        <a:ea typeface="+mn-ea"/>
        <a:cs typeface="+mn-cs"/>
      </a:defRPr>
    </a:lvl6pPr>
    <a:lvl7pPr marL="3056473" algn="l" defTabSz="509412" rtl="0" eaLnBrk="1" latinLnBrk="0" hangingPunct="1">
      <a:defRPr sz="28500" kern="1200">
        <a:solidFill>
          <a:schemeClr val="accent1"/>
        </a:solidFill>
        <a:latin typeface="Helvetica" pitchFamily="-65" charset="0"/>
        <a:ea typeface="+mn-ea"/>
        <a:cs typeface="+mn-cs"/>
      </a:defRPr>
    </a:lvl7pPr>
    <a:lvl8pPr marL="3565886" algn="l" defTabSz="509412" rtl="0" eaLnBrk="1" latinLnBrk="0" hangingPunct="1">
      <a:defRPr sz="28500" kern="1200">
        <a:solidFill>
          <a:schemeClr val="accent1"/>
        </a:solidFill>
        <a:latin typeface="Helvetica" pitchFamily="-65" charset="0"/>
        <a:ea typeface="+mn-ea"/>
        <a:cs typeface="+mn-cs"/>
      </a:defRPr>
    </a:lvl8pPr>
    <a:lvl9pPr marL="4075298" algn="l" defTabSz="509412" rtl="0" eaLnBrk="1" latinLnBrk="0" hangingPunct="1">
      <a:defRPr sz="28500" kern="1200">
        <a:solidFill>
          <a:schemeClr val="accent1"/>
        </a:solidFill>
        <a:latin typeface="Helvetica" pitchFamily="-65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5D5"/>
    <a:srgbClr val="900306"/>
    <a:srgbClr val="32415C"/>
    <a:srgbClr val="FB0A10"/>
    <a:srgbClr val="94F0E4"/>
    <a:srgbClr val="5771A0"/>
    <a:srgbClr val="800080"/>
    <a:srgbClr val="66FF33"/>
    <a:srgbClr val="FF00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41" autoAdjust="0"/>
    <p:restoredTop sz="89858" autoAdjust="0"/>
  </p:normalViewPr>
  <p:slideViewPr>
    <p:cSldViewPr>
      <p:cViewPr varScale="1">
        <p:scale>
          <a:sx n="108" d="100"/>
          <a:sy n="108" d="100"/>
        </p:scale>
        <p:origin x="-1704" y="-96"/>
      </p:cViewPr>
      <p:guideLst>
        <p:guide orient="horz" pos="2448"/>
        <p:guide pos="31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82" y="-90"/>
      </p:cViewPr>
      <p:guideLst>
        <p:guide orient="horz" pos="2931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4A945B-1677-F84B-A524-CAF250E531E8}" type="doc">
      <dgm:prSet loTypeId="urn:microsoft.com/office/officeart/2005/8/layout/process2" loCatId="" qsTypeId="urn:microsoft.com/office/officeart/2005/8/quickstyle/simple4" qsCatId="simple" csTypeId="urn:microsoft.com/office/officeart/2005/8/colors/colorful2" csCatId="colorful" phldr="1"/>
      <dgm:spPr/>
    </dgm:pt>
    <dgm:pt modelId="{8284DBD8-B8FF-F244-B2A0-3F0DB227E5F3}">
      <dgm:prSet phldrT="[Text]"/>
      <dgm:spPr/>
      <dgm:t>
        <a:bodyPr/>
        <a:lstStyle/>
        <a:p>
          <a:r>
            <a:rPr lang="en-US" dirty="0" smtClean="0">
              <a:latin typeface="Vagrounded"/>
              <a:cs typeface="Vagrounded"/>
            </a:rPr>
            <a:t>CS10</a:t>
          </a:r>
          <a:endParaRPr lang="en-US" dirty="0">
            <a:latin typeface="Vagrounded"/>
            <a:cs typeface="Vagrounded"/>
          </a:endParaRPr>
        </a:p>
      </dgm:t>
    </dgm:pt>
    <dgm:pt modelId="{6F57E6F5-BE60-DC4D-8F90-873743411AE6}" type="parTrans" cxnId="{2EC90E34-017C-4349-9E39-BED880E27503}">
      <dgm:prSet/>
      <dgm:spPr/>
      <dgm:t>
        <a:bodyPr/>
        <a:lstStyle/>
        <a:p>
          <a:endParaRPr lang="en-US"/>
        </a:p>
      </dgm:t>
    </dgm:pt>
    <dgm:pt modelId="{A657B094-BB45-954E-9BE8-6CAC83EF5B28}" type="sibTrans" cxnId="{2EC90E34-017C-4349-9E39-BED880E27503}">
      <dgm:prSet/>
      <dgm:spPr/>
      <dgm:t>
        <a:bodyPr/>
        <a:lstStyle/>
        <a:p>
          <a:endParaRPr lang="en-US"/>
        </a:p>
      </dgm:t>
    </dgm:pt>
    <dgm:pt modelId="{EABD4768-65A1-F849-9868-7732A0211490}">
      <dgm:prSet phldrT="[Text]"/>
      <dgm:spPr/>
      <dgm:t>
        <a:bodyPr/>
        <a:lstStyle/>
        <a:p>
          <a:r>
            <a:rPr lang="en-US" dirty="0" smtClean="0">
              <a:latin typeface="Vagrounded"/>
              <a:cs typeface="Vagrounded"/>
            </a:rPr>
            <a:t>CS61A</a:t>
          </a:r>
          <a:endParaRPr lang="en-US" dirty="0">
            <a:latin typeface="Vagrounded"/>
            <a:cs typeface="Vagrounded"/>
          </a:endParaRPr>
        </a:p>
      </dgm:t>
    </dgm:pt>
    <dgm:pt modelId="{3109DAFC-04B4-7B4E-9E07-F40B65793ACB}" type="parTrans" cxnId="{DEEF70B7-C91D-0542-B79A-FB104258DEBF}">
      <dgm:prSet/>
      <dgm:spPr/>
      <dgm:t>
        <a:bodyPr/>
        <a:lstStyle/>
        <a:p>
          <a:endParaRPr lang="en-US"/>
        </a:p>
      </dgm:t>
    </dgm:pt>
    <dgm:pt modelId="{DFAE0489-DA04-0D40-8E08-8174B6560E3D}" type="sibTrans" cxnId="{DEEF70B7-C91D-0542-B79A-FB104258DEBF}">
      <dgm:prSet/>
      <dgm:spPr/>
      <dgm:t>
        <a:bodyPr/>
        <a:lstStyle/>
        <a:p>
          <a:endParaRPr lang="en-US"/>
        </a:p>
      </dgm:t>
    </dgm:pt>
    <dgm:pt modelId="{B8B09834-7B77-3A43-9873-E4269E643E42}">
      <dgm:prSet phldrT="[Text]"/>
      <dgm:spPr/>
      <dgm:t>
        <a:bodyPr/>
        <a:lstStyle/>
        <a:p>
          <a:r>
            <a:rPr lang="en-US" dirty="0" smtClean="0">
              <a:latin typeface="Vagrounded"/>
              <a:cs typeface="Vagrounded"/>
            </a:rPr>
            <a:t>CS61B</a:t>
          </a:r>
          <a:endParaRPr lang="en-US" dirty="0">
            <a:latin typeface="Vagrounded"/>
            <a:cs typeface="Vagrounded"/>
          </a:endParaRPr>
        </a:p>
      </dgm:t>
    </dgm:pt>
    <dgm:pt modelId="{5F4A5AF0-FB71-344A-B2B2-E3DCEF4D0270}" type="parTrans" cxnId="{9CAB43D4-A50D-AF48-9ECD-FEECD3A20E50}">
      <dgm:prSet/>
      <dgm:spPr/>
      <dgm:t>
        <a:bodyPr/>
        <a:lstStyle/>
        <a:p>
          <a:endParaRPr lang="en-US"/>
        </a:p>
      </dgm:t>
    </dgm:pt>
    <dgm:pt modelId="{C15230C8-9917-DE47-A880-D41C935DA977}" type="sibTrans" cxnId="{9CAB43D4-A50D-AF48-9ECD-FEECD3A20E50}">
      <dgm:prSet/>
      <dgm:spPr/>
      <dgm:t>
        <a:bodyPr/>
        <a:lstStyle/>
        <a:p>
          <a:endParaRPr lang="en-US"/>
        </a:p>
      </dgm:t>
    </dgm:pt>
    <dgm:pt modelId="{FA4B4DAD-8168-2D43-A16D-4219C38DB9C5}">
      <dgm:prSet phldrT="[Text]"/>
      <dgm:spPr/>
      <dgm:t>
        <a:bodyPr/>
        <a:lstStyle/>
        <a:p>
          <a:r>
            <a:rPr lang="en-US" dirty="0" smtClean="0">
              <a:latin typeface="Vagrounded"/>
              <a:cs typeface="Vagrounded"/>
            </a:rPr>
            <a:t>CS61C</a:t>
          </a:r>
          <a:endParaRPr lang="en-US" dirty="0">
            <a:latin typeface="Vagrounded"/>
            <a:cs typeface="Vagrounded"/>
          </a:endParaRPr>
        </a:p>
      </dgm:t>
    </dgm:pt>
    <dgm:pt modelId="{350E1BCF-215F-F74E-9137-DE92F3294C66}" type="parTrans" cxnId="{DC4E7606-6854-D14B-B2D6-8D97812571E6}">
      <dgm:prSet/>
      <dgm:spPr/>
      <dgm:t>
        <a:bodyPr/>
        <a:lstStyle/>
        <a:p>
          <a:endParaRPr lang="en-US"/>
        </a:p>
      </dgm:t>
    </dgm:pt>
    <dgm:pt modelId="{6885B6DA-7044-3741-9AED-9DDECC2AD29D}" type="sibTrans" cxnId="{DC4E7606-6854-D14B-B2D6-8D97812571E6}">
      <dgm:prSet/>
      <dgm:spPr/>
      <dgm:t>
        <a:bodyPr/>
        <a:lstStyle/>
        <a:p>
          <a:endParaRPr lang="en-US"/>
        </a:p>
      </dgm:t>
    </dgm:pt>
    <dgm:pt modelId="{6EDA782A-A6DB-F34B-9343-81F05000B397}" type="pres">
      <dgm:prSet presAssocID="{C04A945B-1677-F84B-A524-CAF250E531E8}" presName="linearFlow" presStyleCnt="0">
        <dgm:presLayoutVars>
          <dgm:resizeHandles val="exact"/>
        </dgm:presLayoutVars>
      </dgm:prSet>
      <dgm:spPr/>
    </dgm:pt>
    <dgm:pt modelId="{72FD0D40-C91F-5940-BF53-63FC7F9B8EE1}" type="pres">
      <dgm:prSet presAssocID="{8284DBD8-B8FF-F244-B2A0-3F0DB227E5F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0BA0EE-F9B1-434C-86B6-E630B2CBE62A}" type="pres">
      <dgm:prSet presAssocID="{A657B094-BB45-954E-9BE8-6CAC83EF5B2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76238EC0-2AFF-7E46-9EC3-FD8131F50391}" type="pres">
      <dgm:prSet presAssocID="{A657B094-BB45-954E-9BE8-6CAC83EF5B2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B0177EF-A375-5E4B-A762-3A3CEFFCCAD0}" type="pres">
      <dgm:prSet presAssocID="{EABD4768-65A1-F849-9868-7732A021149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C35E8A-7C40-F141-897F-163933972E6B}" type="pres">
      <dgm:prSet presAssocID="{DFAE0489-DA04-0D40-8E08-8174B6560E3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E57B29C4-4AFA-9041-93B4-8ACA474F083F}" type="pres">
      <dgm:prSet presAssocID="{DFAE0489-DA04-0D40-8E08-8174B6560E3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878E7070-7703-A64A-957B-CA17F9CE48B8}" type="pres">
      <dgm:prSet presAssocID="{B8B09834-7B77-3A43-9873-E4269E643E4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90D186-DC44-904A-9AD4-B2338CF110FC}" type="pres">
      <dgm:prSet presAssocID="{C15230C8-9917-DE47-A880-D41C935DA97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5A03E281-2086-8E4E-8369-BEC8E999A679}" type="pres">
      <dgm:prSet presAssocID="{C15230C8-9917-DE47-A880-D41C935DA977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24C5B3A2-E4A1-9D43-ABB5-3F2C1AB1EE3C}" type="pres">
      <dgm:prSet presAssocID="{FA4B4DAD-8168-2D43-A16D-4219C38DB9C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918C59-420C-8343-8361-22D3780AD041}" type="presOf" srcId="{EABD4768-65A1-F849-9868-7732A0211490}" destId="{4B0177EF-A375-5E4B-A762-3A3CEFFCCAD0}" srcOrd="0" destOrd="0" presId="urn:microsoft.com/office/officeart/2005/8/layout/process2"/>
    <dgm:cxn modelId="{1D2D9A11-B254-4D4A-AEA6-34CD72C7794A}" type="presOf" srcId="{C04A945B-1677-F84B-A524-CAF250E531E8}" destId="{6EDA782A-A6DB-F34B-9343-81F05000B397}" srcOrd="0" destOrd="0" presId="urn:microsoft.com/office/officeart/2005/8/layout/process2"/>
    <dgm:cxn modelId="{2EC90E34-017C-4349-9E39-BED880E27503}" srcId="{C04A945B-1677-F84B-A524-CAF250E531E8}" destId="{8284DBD8-B8FF-F244-B2A0-3F0DB227E5F3}" srcOrd="0" destOrd="0" parTransId="{6F57E6F5-BE60-DC4D-8F90-873743411AE6}" sibTransId="{A657B094-BB45-954E-9BE8-6CAC83EF5B28}"/>
    <dgm:cxn modelId="{DEEF70B7-C91D-0542-B79A-FB104258DEBF}" srcId="{C04A945B-1677-F84B-A524-CAF250E531E8}" destId="{EABD4768-65A1-F849-9868-7732A0211490}" srcOrd="1" destOrd="0" parTransId="{3109DAFC-04B4-7B4E-9E07-F40B65793ACB}" sibTransId="{DFAE0489-DA04-0D40-8E08-8174B6560E3D}"/>
    <dgm:cxn modelId="{1ACD3A12-9F5C-0746-BBE0-097FDF4A0C51}" type="presOf" srcId="{DFAE0489-DA04-0D40-8E08-8174B6560E3D}" destId="{E57B29C4-4AFA-9041-93B4-8ACA474F083F}" srcOrd="1" destOrd="0" presId="urn:microsoft.com/office/officeart/2005/8/layout/process2"/>
    <dgm:cxn modelId="{9CAB43D4-A50D-AF48-9ECD-FEECD3A20E50}" srcId="{C04A945B-1677-F84B-A524-CAF250E531E8}" destId="{B8B09834-7B77-3A43-9873-E4269E643E42}" srcOrd="2" destOrd="0" parTransId="{5F4A5AF0-FB71-344A-B2B2-E3DCEF4D0270}" sibTransId="{C15230C8-9917-DE47-A880-D41C935DA977}"/>
    <dgm:cxn modelId="{DC4E7606-6854-D14B-B2D6-8D97812571E6}" srcId="{C04A945B-1677-F84B-A524-CAF250E531E8}" destId="{FA4B4DAD-8168-2D43-A16D-4219C38DB9C5}" srcOrd="3" destOrd="0" parTransId="{350E1BCF-215F-F74E-9137-DE92F3294C66}" sibTransId="{6885B6DA-7044-3741-9AED-9DDECC2AD29D}"/>
    <dgm:cxn modelId="{7E6045ED-2E21-324F-8FE2-B96BF914000D}" type="presOf" srcId="{FA4B4DAD-8168-2D43-A16D-4219C38DB9C5}" destId="{24C5B3A2-E4A1-9D43-ABB5-3F2C1AB1EE3C}" srcOrd="0" destOrd="0" presId="urn:microsoft.com/office/officeart/2005/8/layout/process2"/>
    <dgm:cxn modelId="{643EFA54-260C-2D4F-AF20-B1AB16CA5664}" type="presOf" srcId="{A657B094-BB45-954E-9BE8-6CAC83EF5B28}" destId="{FD0BA0EE-F9B1-434C-86B6-E630B2CBE62A}" srcOrd="0" destOrd="0" presId="urn:microsoft.com/office/officeart/2005/8/layout/process2"/>
    <dgm:cxn modelId="{EB1E8AB8-4340-7E41-982E-8A4BA66E2DF8}" type="presOf" srcId="{A657B094-BB45-954E-9BE8-6CAC83EF5B28}" destId="{76238EC0-2AFF-7E46-9EC3-FD8131F50391}" srcOrd="1" destOrd="0" presId="urn:microsoft.com/office/officeart/2005/8/layout/process2"/>
    <dgm:cxn modelId="{52BA1594-8741-3044-B0FA-9E8609DC41CE}" type="presOf" srcId="{DFAE0489-DA04-0D40-8E08-8174B6560E3D}" destId="{74C35E8A-7C40-F141-897F-163933972E6B}" srcOrd="0" destOrd="0" presId="urn:microsoft.com/office/officeart/2005/8/layout/process2"/>
    <dgm:cxn modelId="{56D49389-0467-A445-865A-5A42EB771B30}" type="presOf" srcId="{B8B09834-7B77-3A43-9873-E4269E643E42}" destId="{878E7070-7703-A64A-957B-CA17F9CE48B8}" srcOrd="0" destOrd="0" presId="urn:microsoft.com/office/officeart/2005/8/layout/process2"/>
    <dgm:cxn modelId="{84E76D62-DB39-4B4F-A21B-D683ACDFCDBD}" type="presOf" srcId="{C15230C8-9917-DE47-A880-D41C935DA977}" destId="{5A03E281-2086-8E4E-8369-BEC8E999A679}" srcOrd="1" destOrd="0" presId="urn:microsoft.com/office/officeart/2005/8/layout/process2"/>
    <dgm:cxn modelId="{339B4B3A-CC03-E941-A4CD-A0C3F26B46F1}" type="presOf" srcId="{8284DBD8-B8FF-F244-B2A0-3F0DB227E5F3}" destId="{72FD0D40-C91F-5940-BF53-63FC7F9B8EE1}" srcOrd="0" destOrd="0" presId="urn:microsoft.com/office/officeart/2005/8/layout/process2"/>
    <dgm:cxn modelId="{EC5A6E09-1819-7C46-AF01-43F1C97026E3}" type="presOf" srcId="{C15230C8-9917-DE47-A880-D41C935DA977}" destId="{CE90D186-DC44-904A-9AD4-B2338CF110FC}" srcOrd="0" destOrd="0" presId="urn:microsoft.com/office/officeart/2005/8/layout/process2"/>
    <dgm:cxn modelId="{CABD8D8A-6B03-A545-B285-A8B9253FC25C}" type="presParOf" srcId="{6EDA782A-A6DB-F34B-9343-81F05000B397}" destId="{72FD0D40-C91F-5940-BF53-63FC7F9B8EE1}" srcOrd="0" destOrd="0" presId="urn:microsoft.com/office/officeart/2005/8/layout/process2"/>
    <dgm:cxn modelId="{C42C2B6B-84DE-4B46-AC07-9C88C39B3736}" type="presParOf" srcId="{6EDA782A-A6DB-F34B-9343-81F05000B397}" destId="{FD0BA0EE-F9B1-434C-86B6-E630B2CBE62A}" srcOrd="1" destOrd="0" presId="urn:microsoft.com/office/officeart/2005/8/layout/process2"/>
    <dgm:cxn modelId="{09A772A1-A738-1E41-BBC0-F58CD7975C03}" type="presParOf" srcId="{FD0BA0EE-F9B1-434C-86B6-E630B2CBE62A}" destId="{76238EC0-2AFF-7E46-9EC3-FD8131F50391}" srcOrd="0" destOrd="0" presId="urn:microsoft.com/office/officeart/2005/8/layout/process2"/>
    <dgm:cxn modelId="{E8D1EEA8-F4C1-B647-8995-7AB337F3C3E5}" type="presParOf" srcId="{6EDA782A-A6DB-F34B-9343-81F05000B397}" destId="{4B0177EF-A375-5E4B-A762-3A3CEFFCCAD0}" srcOrd="2" destOrd="0" presId="urn:microsoft.com/office/officeart/2005/8/layout/process2"/>
    <dgm:cxn modelId="{9E490695-6699-0047-8547-F057B96B5522}" type="presParOf" srcId="{6EDA782A-A6DB-F34B-9343-81F05000B397}" destId="{74C35E8A-7C40-F141-897F-163933972E6B}" srcOrd="3" destOrd="0" presId="urn:microsoft.com/office/officeart/2005/8/layout/process2"/>
    <dgm:cxn modelId="{B67E938D-E1F0-2244-ACA0-333F715A2535}" type="presParOf" srcId="{74C35E8A-7C40-F141-897F-163933972E6B}" destId="{E57B29C4-4AFA-9041-93B4-8ACA474F083F}" srcOrd="0" destOrd="0" presId="urn:microsoft.com/office/officeart/2005/8/layout/process2"/>
    <dgm:cxn modelId="{54BE85C5-3873-6940-8F7C-2AADC3273BFB}" type="presParOf" srcId="{6EDA782A-A6DB-F34B-9343-81F05000B397}" destId="{878E7070-7703-A64A-957B-CA17F9CE48B8}" srcOrd="4" destOrd="0" presId="urn:microsoft.com/office/officeart/2005/8/layout/process2"/>
    <dgm:cxn modelId="{98C1055E-A812-1B4D-B7EE-21755930C841}" type="presParOf" srcId="{6EDA782A-A6DB-F34B-9343-81F05000B397}" destId="{CE90D186-DC44-904A-9AD4-B2338CF110FC}" srcOrd="5" destOrd="0" presId="urn:microsoft.com/office/officeart/2005/8/layout/process2"/>
    <dgm:cxn modelId="{E4B1AC5B-8827-814D-BEC0-EF2832D8030A}" type="presParOf" srcId="{CE90D186-DC44-904A-9AD4-B2338CF110FC}" destId="{5A03E281-2086-8E4E-8369-BEC8E999A679}" srcOrd="0" destOrd="0" presId="urn:microsoft.com/office/officeart/2005/8/layout/process2"/>
    <dgm:cxn modelId="{776DBA23-8766-5543-8A50-51F9CB2DF054}" type="presParOf" srcId="{6EDA782A-A6DB-F34B-9343-81F05000B397}" destId="{24C5B3A2-E4A1-9D43-ABB5-3F2C1AB1EE3C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FD0D40-C91F-5940-BF53-63FC7F9B8EE1}">
      <dsp:nvSpPr>
        <dsp:cNvPr id="0" name=""/>
        <dsp:cNvSpPr/>
      </dsp:nvSpPr>
      <dsp:spPr>
        <a:xfrm>
          <a:off x="1140365" y="2704"/>
          <a:ext cx="1810732" cy="10059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accent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accent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accent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>
          <a:bevelT w="0" h="0"/>
          <a:contourClr>
            <a:schemeClr val="accent2">
              <a:hueOff val="0"/>
              <a:satOff val="0"/>
              <a:lumOff val="0"/>
              <a:alphaOff val="0"/>
              <a:tint val="7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latin typeface="Vagrounded"/>
              <a:cs typeface="Vagrounded"/>
            </a:rPr>
            <a:t>CS10</a:t>
          </a:r>
          <a:endParaRPr lang="en-US" sz="4300" kern="1200" dirty="0">
            <a:latin typeface="Vagrounded"/>
            <a:cs typeface="Vagrounded"/>
          </a:endParaRPr>
        </a:p>
      </dsp:txBody>
      <dsp:txXfrm>
        <a:off x="1169829" y="32168"/>
        <a:ext cx="1751804" cy="947034"/>
      </dsp:txXfrm>
    </dsp:sp>
    <dsp:sp modelId="{FD0BA0EE-F9B1-434C-86B6-E630B2CBE62A}">
      <dsp:nvSpPr>
        <dsp:cNvPr id="0" name=""/>
        <dsp:cNvSpPr/>
      </dsp:nvSpPr>
      <dsp:spPr>
        <a:xfrm rot="5400000">
          <a:off x="1857113" y="1033815"/>
          <a:ext cx="377235" cy="4526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accent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accent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accent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>
          <a:bevelT w="0" h="0"/>
          <a:contourClr>
            <a:schemeClr val="accent2">
              <a:hueOff val="0"/>
              <a:satOff val="0"/>
              <a:lumOff val="0"/>
              <a:alphaOff val="0"/>
              <a:tint val="7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1909926" y="1071539"/>
        <a:ext cx="271609" cy="264065"/>
      </dsp:txXfrm>
    </dsp:sp>
    <dsp:sp modelId="{4B0177EF-A375-5E4B-A762-3A3CEFFCCAD0}">
      <dsp:nvSpPr>
        <dsp:cNvPr id="0" name=""/>
        <dsp:cNvSpPr/>
      </dsp:nvSpPr>
      <dsp:spPr>
        <a:xfrm>
          <a:off x="1140365" y="1511648"/>
          <a:ext cx="1810732" cy="10059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775273"/>
                <a:satOff val="5219"/>
                <a:lumOff val="589"/>
                <a:alphaOff val="0"/>
                <a:tint val="48000"/>
                <a:satMod val="138000"/>
              </a:schemeClr>
            </a:gs>
            <a:gs pos="25000">
              <a:schemeClr val="accent2">
                <a:hueOff val="-5775273"/>
                <a:satOff val="5219"/>
                <a:lumOff val="589"/>
                <a:alphaOff val="0"/>
                <a:tint val="85000"/>
              </a:schemeClr>
            </a:gs>
            <a:gs pos="40000">
              <a:schemeClr val="accent2">
                <a:hueOff val="-5775273"/>
                <a:satOff val="5219"/>
                <a:lumOff val="589"/>
                <a:alphaOff val="0"/>
                <a:tint val="92000"/>
              </a:schemeClr>
            </a:gs>
            <a:gs pos="50000">
              <a:schemeClr val="accent2">
                <a:hueOff val="-5775273"/>
                <a:satOff val="5219"/>
                <a:lumOff val="589"/>
                <a:alphaOff val="0"/>
                <a:tint val="93000"/>
              </a:schemeClr>
            </a:gs>
            <a:gs pos="60000">
              <a:schemeClr val="accent2">
                <a:hueOff val="-5775273"/>
                <a:satOff val="5219"/>
                <a:lumOff val="589"/>
                <a:alphaOff val="0"/>
                <a:tint val="92000"/>
              </a:schemeClr>
            </a:gs>
            <a:gs pos="75000">
              <a:schemeClr val="accent2">
                <a:hueOff val="-5775273"/>
                <a:satOff val="5219"/>
                <a:lumOff val="589"/>
                <a:alphaOff val="0"/>
                <a:tint val="83000"/>
                <a:satMod val="108000"/>
              </a:schemeClr>
            </a:gs>
            <a:gs pos="100000">
              <a:schemeClr val="accent2">
                <a:hueOff val="-5775273"/>
                <a:satOff val="5219"/>
                <a:lumOff val="589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2">
              <a:hueOff val="-5775273"/>
              <a:satOff val="5219"/>
              <a:lumOff val="589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>
          <a:bevelT w="0" h="0"/>
          <a:contourClr>
            <a:schemeClr val="accent2">
              <a:hueOff val="-5775273"/>
              <a:satOff val="5219"/>
              <a:lumOff val="589"/>
              <a:alphaOff val="0"/>
              <a:tint val="7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latin typeface="Vagrounded"/>
              <a:cs typeface="Vagrounded"/>
            </a:rPr>
            <a:t>CS61A</a:t>
          </a:r>
          <a:endParaRPr lang="en-US" sz="4300" kern="1200" dirty="0">
            <a:latin typeface="Vagrounded"/>
            <a:cs typeface="Vagrounded"/>
          </a:endParaRPr>
        </a:p>
      </dsp:txBody>
      <dsp:txXfrm>
        <a:off x="1169829" y="1541112"/>
        <a:ext cx="1751804" cy="947034"/>
      </dsp:txXfrm>
    </dsp:sp>
    <dsp:sp modelId="{74C35E8A-7C40-F141-897F-163933972E6B}">
      <dsp:nvSpPr>
        <dsp:cNvPr id="0" name=""/>
        <dsp:cNvSpPr/>
      </dsp:nvSpPr>
      <dsp:spPr>
        <a:xfrm rot="5400000">
          <a:off x="1857113" y="2542759"/>
          <a:ext cx="377235" cy="4526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8662909"/>
                <a:satOff val="7828"/>
                <a:lumOff val="884"/>
                <a:alphaOff val="0"/>
                <a:tint val="48000"/>
                <a:satMod val="138000"/>
              </a:schemeClr>
            </a:gs>
            <a:gs pos="25000">
              <a:schemeClr val="accent2">
                <a:hueOff val="-8662909"/>
                <a:satOff val="7828"/>
                <a:lumOff val="884"/>
                <a:alphaOff val="0"/>
                <a:tint val="85000"/>
              </a:schemeClr>
            </a:gs>
            <a:gs pos="40000">
              <a:schemeClr val="accent2">
                <a:hueOff val="-8662909"/>
                <a:satOff val="7828"/>
                <a:lumOff val="884"/>
                <a:alphaOff val="0"/>
                <a:tint val="92000"/>
              </a:schemeClr>
            </a:gs>
            <a:gs pos="50000">
              <a:schemeClr val="accent2">
                <a:hueOff val="-8662909"/>
                <a:satOff val="7828"/>
                <a:lumOff val="884"/>
                <a:alphaOff val="0"/>
                <a:tint val="93000"/>
              </a:schemeClr>
            </a:gs>
            <a:gs pos="60000">
              <a:schemeClr val="accent2">
                <a:hueOff val="-8662909"/>
                <a:satOff val="7828"/>
                <a:lumOff val="884"/>
                <a:alphaOff val="0"/>
                <a:tint val="92000"/>
              </a:schemeClr>
            </a:gs>
            <a:gs pos="75000">
              <a:schemeClr val="accent2">
                <a:hueOff val="-8662909"/>
                <a:satOff val="7828"/>
                <a:lumOff val="884"/>
                <a:alphaOff val="0"/>
                <a:tint val="83000"/>
                <a:satMod val="108000"/>
              </a:schemeClr>
            </a:gs>
            <a:gs pos="100000">
              <a:schemeClr val="accent2">
                <a:hueOff val="-8662909"/>
                <a:satOff val="7828"/>
                <a:lumOff val="884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2">
              <a:hueOff val="-8662909"/>
              <a:satOff val="7828"/>
              <a:lumOff val="884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>
          <a:bevelT w="0" h="0"/>
          <a:contourClr>
            <a:schemeClr val="accent2">
              <a:hueOff val="-8662909"/>
              <a:satOff val="7828"/>
              <a:lumOff val="884"/>
              <a:alphaOff val="0"/>
              <a:tint val="7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1909926" y="2580483"/>
        <a:ext cx="271609" cy="264065"/>
      </dsp:txXfrm>
    </dsp:sp>
    <dsp:sp modelId="{878E7070-7703-A64A-957B-CA17F9CE48B8}">
      <dsp:nvSpPr>
        <dsp:cNvPr id="0" name=""/>
        <dsp:cNvSpPr/>
      </dsp:nvSpPr>
      <dsp:spPr>
        <a:xfrm>
          <a:off x="1140365" y="3020592"/>
          <a:ext cx="1810732" cy="10059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1550546"/>
                <a:satOff val="10438"/>
                <a:lumOff val="1179"/>
                <a:alphaOff val="0"/>
                <a:tint val="48000"/>
                <a:satMod val="138000"/>
              </a:schemeClr>
            </a:gs>
            <a:gs pos="25000">
              <a:schemeClr val="accent2">
                <a:hueOff val="-11550546"/>
                <a:satOff val="10438"/>
                <a:lumOff val="1179"/>
                <a:alphaOff val="0"/>
                <a:tint val="85000"/>
              </a:schemeClr>
            </a:gs>
            <a:gs pos="40000">
              <a:schemeClr val="accent2">
                <a:hueOff val="-11550546"/>
                <a:satOff val="10438"/>
                <a:lumOff val="1179"/>
                <a:alphaOff val="0"/>
                <a:tint val="92000"/>
              </a:schemeClr>
            </a:gs>
            <a:gs pos="50000">
              <a:schemeClr val="accent2">
                <a:hueOff val="-11550546"/>
                <a:satOff val="10438"/>
                <a:lumOff val="1179"/>
                <a:alphaOff val="0"/>
                <a:tint val="93000"/>
              </a:schemeClr>
            </a:gs>
            <a:gs pos="60000">
              <a:schemeClr val="accent2">
                <a:hueOff val="-11550546"/>
                <a:satOff val="10438"/>
                <a:lumOff val="1179"/>
                <a:alphaOff val="0"/>
                <a:tint val="92000"/>
              </a:schemeClr>
            </a:gs>
            <a:gs pos="75000">
              <a:schemeClr val="accent2">
                <a:hueOff val="-11550546"/>
                <a:satOff val="10438"/>
                <a:lumOff val="1179"/>
                <a:alphaOff val="0"/>
                <a:tint val="83000"/>
                <a:satMod val="108000"/>
              </a:schemeClr>
            </a:gs>
            <a:gs pos="100000">
              <a:schemeClr val="accent2">
                <a:hueOff val="-11550546"/>
                <a:satOff val="10438"/>
                <a:lumOff val="1179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2">
              <a:hueOff val="-11550546"/>
              <a:satOff val="10438"/>
              <a:lumOff val="1179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>
          <a:bevelT w="0" h="0"/>
          <a:contourClr>
            <a:schemeClr val="accent2">
              <a:hueOff val="-11550546"/>
              <a:satOff val="10438"/>
              <a:lumOff val="1179"/>
              <a:alphaOff val="0"/>
              <a:tint val="7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latin typeface="Vagrounded"/>
              <a:cs typeface="Vagrounded"/>
            </a:rPr>
            <a:t>CS61B</a:t>
          </a:r>
          <a:endParaRPr lang="en-US" sz="4300" kern="1200" dirty="0">
            <a:latin typeface="Vagrounded"/>
            <a:cs typeface="Vagrounded"/>
          </a:endParaRPr>
        </a:p>
      </dsp:txBody>
      <dsp:txXfrm>
        <a:off x="1169829" y="3050056"/>
        <a:ext cx="1751804" cy="947034"/>
      </dsp:txXfrm>
    </dsp:sp>
    <dsp:sp modelId="{CE90D186-DC44-904A-9AD4-B2338CF110FC}">
      <dsp:nvSpPr>
        <dsp:cNvPr id="0" name=""/>
        <dsp:cNvSpPr/>
      </dsp:nvSpPr>
      <dsp:spPr>
        <a:xfrm rot="5400000">
          <a:off x="1857113" y="4051703"/>
          <a:ext cx="377235" cy="4526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7325818"/>
                <a:satOff val="15657"/>
                <a:lumOff val="1768"/>
                <a:alphaOff val="0"/>
                <a:tint val="48000"/>
                <a:satMod val="138000"/>
              </a:schemeClr>
            </a:gs>
            <a:gs pos="25000">
              <a:schemeClr val="accent2">
                <a:hueOff val="-17325818"/>
                <a:satOff val="15657"/>
                <a:lumOff val="1768"/>
                <a:alphaOff val="0"/>
                <a:tint val="85000"/>
              </a:schemeClr>
            </a:gs>
            <a:gs pos="40000">
              <a:schemeClr val="accent2">
                <a:hueOff val="-17325818"/>
                <a:satOff val="15657"/>
                <a:lumOff val="1768"/>
                <a:alphaOff val="0"/>
                <a:tint val="92000"/>
              </a:schemeClr>
            </a:gs>
            <a:gs pos="50000">
              <a:schemeClr val="accent2">
                <a:hueOff val="-17325818"/>
                <a:satOff val="15657"/>
                <a:lumOff val="1768"/>
                <a:alphaOff val="0"/>
                <a:tint val="93000"/>
              </a:schemeClr>
            </a:gs>
            <a:gs pos="60000">
              <a:schemeClr val="accent2">
                <a:hueOff val="-17325818"/>
                <a:satOff val="15657"/>
                <a:lumOff val="1768"/>
                <a:alphaOff val="0"/>
                <a:tint val="92000"/>
              </a:schemeClr>
            </a:gs>
            <a:gs pos="75000">
              <a:schemeClr val="accent2">
                <a:hueOff val="-17325818"/>
                <a:satOff val="15657"/>
                <a:lumOff val="1768"/>
                <a:alphaOff val="0"/>
                <a:tint val="83000"/>
                <a:satMod val="108000"/>
              </a:schemeClr>
            </a:gs>
            <a:gs pos="100000">
              <a:schemeClr val="accent2">
                <a:hueOff val="-17325818"/>
                <a:satOff val="15657"/>
                <a:lumOff val="1768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2">
              <a:hueOff val="-17325818"/>
              <a:satOff val="15657"/>
              <a:lumOff val="1768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>
          <a:bevelT w="0" h="0"/>
          <a:contourClr>
            <a:schemeClr val="accent2">
              <a:hueOff val="-17325818"/>
              <a:satOff val="15657"/>
              <a:lumOff val="1768"/>
              <a:alphaOff val="0"/>
              <a:tint val="7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1909926" y="4089427"/>
        <a:ext cx="271609" cy="264065"/>
      </dsp:txXfrm>
    </dsp:sp>
    <dsp:sp modelId="{24C5B3A2-E4A1-9D43-ABB5-3F2C1AB1EE3C}">
      <dsp:nvSpPr>
        <dsp:cNvPr id="0" name=""/>
        <dsp:cNvSpPr/>
      </dsp:nvSpPr>
      <dsp:spPr>
        <a:xfrm>
          <a:off x="1140365" y="4529536"/>
          <a:ext cx="1810732" cy="10059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7325818"/>
                <a:satOff val="15657"/>
                <a:lumOff val="1768"/>
                <a:alphaOff val="0"/>
                <a:tint val="48000"/>
                <a:satMod val="138000"/>
              </a:schemeClr>
            </a:gs>
            <a:gs pos="25000">
              <a:schemeClr val="accent2">
                <a:hueOff val="-17325818"/>
                <a:satOff val="15657"/>
                <a:lumOff val="1768"/>
                <a:alphaOff val="0"/>
                <a:tint val="85000"/>
              </a:schemeClr>
            </a:gs>
            <a:gs pos="40000">
              <a:schemeClr val="accent2">
                <a:hueOff val="-17325818"/>
                <a:satOff val="15657"/>
                <a:lumOff val="1768"/>
                <a:alphaOff val="0"/>
                <a:tint val="92000"/>
              </a:schemeClr>
            </a:gs>
            <a:gs pos="50000">
              <a:schemeClr val="accent2">
                <a:hueOff val="-17325818"/>
                <a:satOff val="15657"/>
                <a:lumOff val="1768"/>
                <a:alphaOff val="0"/>
                <a:tint val="93000"/>
              </a:schemeClr>
            </a:gs>
            <a:gs pos="60000">
              <a:schemeClr val="accent2">
                <a:hueOff val="-17325818"/>
                <a:satOff val="15657"/>
                <a:lumOff val="1768"/>
                <a:alphaOff val="0"/>
                <a:tint val="92000"/>
              </a:schemeClr>
            </a:gs>
            <a:gs pos="75000">
              <a:schemeClr val="accent2">
                <a:hueOff val="-17325818"/>
                <a:satOff val="15657"/>
                <a:lumOff val="1768"/>
                <a:alphaOff val="0"/>
                <a:tint val="83000"/>
                <a:satMod val="108000"/>
              </a:schemeClr>
            </a:gs>
            <a:gs pos="100000">
              <a:schemeClr val="accent2">
                <a:hueOff val="-17325818"/>
                <a:satOff val="15657"/>
                <a:lumOff val="1768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2">
              <a:hueOff val="-17325818"/>
              <a:satOff val="15657"/>
              <a:lumOff val="1768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>
          <a:bevelT w="0" h="0"/>
          <a:contourClr>
            <a:schemeClr val="accent2">
              <a:hueOff val="-17325818"/>
              <a:satOff val="15657"/>
              <a:lumOff val="1768"/>
              <a:alphaOff val="0"/>
              <a:tint val="7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latin typeface="Vagrounded"/>
              <a:cs typeface="Vagrounded"/>
            </a:rPr>
            <a:t>CS61C</a:t>
          </a:r>
          <a:endParaRPr lang="en-US" sz="4300" kern="1200" dirty="0">
            <a:latin typeface="Vagrounded"/>
            <a:cs typeface="Vagrounded"/>
          </a:endParaRPr>
        </a:p>
      </dsp:txBody>
      <dsp:txXfrm>
        <a:off x="1169829" y="4559000"/>
        <a:ext cx="1751804" cy="947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623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3175" y="596900"/>
            <a:ext cx="4500563" cy="3478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8638" y="4424364"/>
            <a:ext cx="6049962" cy="418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82" tIns="45329" rIns="92282" bIns="45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19553011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charset="-128"/>
        <a:cs typeface="ＭＳ Ｐゴシック" charset="-128"/>
      </a:defRPr>
    </a:lvl1pPr>
    <a:lvl2pPr marL="42263528" indent="-41754116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1018824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528237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2037649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6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3175" y="596900"/>
            <a:ext cx="4500563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41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4424364"/>
            <a:ext cx="6049962" cy="41862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06" tIns="45903" rIns="91806" bIns="4590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39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3175" y="596900"/>
            <a:ext cx="4500563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53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4424364"/>
            <a:ext cx="6049962" cy="41862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06" tIns="45903" rIns="91806" bIns="4590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37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3175" y="596900"/>
            <a:ext cx="4500563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43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4424364"/>
            <a:ext cx="6049962" cy="41862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06" tIns="45903" rIns="91806" bIns="4590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57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3175" y="596900"/>
            <a:ext cx="4500563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45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4424364"/>
            <a:ext cx="6049962" cy="41862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06" tIns="45903" rIns="91806" bIns="4590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39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3175" y="596900"/>
            <a:ext cx="4500563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53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4424364"/>
            <a:ext cx="6049962" cy="41862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06" tIns="45903" rIns="91806" bIns="4590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39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3175" y="596900"/>
            <a:ext cx="4500563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53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4424364"/>
            <a:ext cx="6049962" cy="41862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06" tIns="45903" rIns="91806" bIns="4590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39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3175" y="596900"/>
            <a:ext cx="4500563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53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4424364"/>
            <a:ext cx="6049962" cy="41862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06" tIns="45903" rIns="91806" bIns="4590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39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3175" y="596900"/>
            <a:ext cx="4500563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53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4424364"/>
            <a:ext cx="6049962" cy="41862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06" tIns="45903" rIns="91806" bIns="4590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39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3175" y="596900"/>
            <a:ext cx="4500563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53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4424364"/>
            <a:ext cx="6049962" cy="41862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06" tIns="45903" rIns="91806" bIns="4590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39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3175" y="596900"/>
            <a:ext cx="4500563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53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4424364"/>
            <a:ext cx="6049962" cy="41862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06" tIns="45903" rIns="91806" bIns="4590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778" y="1122681"/>
            <a:ext cx="4442460" cy="601331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878" y="1122681"/>
            <a:ext cx="4442460" cy="601331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21"/>
          <p:cNvSpPr>
            <a:spLocks noGrp="1"/>
          </p:cNvSpPr>
          <p:nvPr>
            <p:ph type="title"/>
          </p:nvPr>
        </p:nvSpPr>
        <p:spPr>
          <a:xfrm>
            <a:off x="502920" y="259080"/>
            <a:ext cx="9052560" cy="8636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2920" y="1120880"/>
            <a:ext cx="9052560" cy="1800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0" y="7504976"/>
            <a:ext cx="10058400" cy="2674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70752" tIns="28301" rIns="70752" bIns="2830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300" b="1" dirty="0" smtClean="0">
                <a:solidFill>
                  <a:schemeClr val="tx1"/>
                </a:solidFill>
                <a:latin typeface="18 VAG Rounded Black   09390"/>
              </a:rPr>
              <a:t>UC Berkeley “</a:t>
            </a:r>
            <a:r>
              <a:rPr lang="en-US" sz="1300" b="1" baseline="0" dirty="0" smtClean="0">
                <a:solidFill>
                  <a:schemeClr val="tx1"/>
                </a:solidFill>
                <a:latin typeface="18 VAG Rounded Black   09390"/>
              </a:rPr>
              <a:t>The Beauty and Joy of Computing” </a:t>
            </a:r>
            <a:r>
              <a:rPr lang="en-US" sz="1300" b="1" baseline="0" dirty="0" smtClean="0">
                <a:solidFill>
                  <a:srgbClr val="FFFF00"/>
                </a:solidFill>
                <a:latin typeface="18 VAG Rounded Black   09390"/>
              </a:rPr>
              <a:t>: Summary &amp; Farewell </a:t>
            </a:r>
            <a:r>
              <a:rPr lang="en-US" sz="1300" b="1" dirty="0" smtClean="0">
                <a:solidFill>
                  <a:schemeClr val="tx1"/>
                </a:solidFill>
                <a:latin typeface="18 VAG Rounded Black   09390"/>
              </a:rPr>
              <a:t>(</a:t>
            </a:r>
            <a:fld id="{0382F9D6-1C8F-9447-89CA-9F506CE985D4}" type="slidenum">
              <a:rPr lang="en-US" sz="1300" b="1">
                <a:solidFill>
                  <a:schemeClr val="tx1"/>
                </a:solidFill>
                <a:latin typeface="18 VAG Rounded Black   09390"/>
              </a:rPr>
              <a:pPr algn="ctr">
                <a:defRPr/>
              </a:pPr>
              <a:t>‹#›</a:t>
            </a:fld>
            <a:r>
              <a:rPr lang="en-US" sz="1300" b="1" dirty="0">
                <a:solidFill>
                  <a:schemeClr val="tx1"/>
                </a:solidFill>
                <a:latin typeface="18 VAG Rounded Black   09390"/>
              </a:rPr>
              <a:t>)</a:t>
            </a:r>
          </a:p>
        </p:txBody>
      </p:sp>
      <p:pic>
        <p:nvPicPr>
          <p:cNvPr id="16" name="Picture 25" descr="Seal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3820" y="7018550"/>
            <a:ext cx="670560" cy="690880"/>
          </a:xfrm>
          <a:prstGeom prst="rect">
            <a:avLst/>
          </a:prstGeom>
          <a:noFill/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29040" y="7326207"/>
            <a:ext cx="1229360" cy="44619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558" y="60333"/>
            <a:ext cx="468465" cy="571953"/>
          </a:xfrm>
          <a:prstGeom prst="rect">
            <a:avLst/>
          </a:prstGeom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9632643" y="7081521"/>
            <a:ext cx="425758" cy="3957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70752" tIns="28301" rIns="70752" bIns="28301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100" b="1" dirty="0" smtClean="0">
                <a:solidFill>
                  <a:schemeClr val="tx1"/>
                </a:solidFill>
                <a:latin typeface="18 VAG Rounded Black   09390"/>
              </a:rPr>
              <a:t>Ball</a:t>
            </a:r>
          </a:p>
          <a:p>
            <a:pPr algn="r">
              <a:defRPr/>
            </a:pPr>
            <a:endParaRPr lang="en-US" sz="1100" b="1" dirty="0">
              <a:solidFill>
                <a:schemeClr val="tx1"/>
              </a:solidFill>
              <a:latin typeface="18 VAG Rounded Black   0939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24700" y="7272232"/>
            <a:ext cx="2346960" cy="41380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5840" y="7272232"/>
            <a:ext cx="6118860" cy="413808"/>
          </a:xfrm>
          <a:prstGeom prst="rect">
            <a:avLst/>
          </a:prstGeom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1660" y="7272232"/>
            <a:ext cx="502920" cy="41380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3767D12C-1D62-DB44-B351-8710E9C41DB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8"/>
            <a:ext cx="2179320" cy="663172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0" y="311258"/>
            <a:ext cx="645414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24700" y="7272232"/>
            <a:ext cx="2346960" cy="41380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5840" y="7272232"/>
            <a:ext cx="6118860" cy="413808"/>
          </a:xfrm>
          <a:prstGeom prst="rect">
            <a:avLst/>
          </a:prstGeom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1660" y="7272232"/>
            <a:ext cx="502920" cy="41380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EB5093A4-CC93-424A-94EB-96D0AD625C4C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2721"/>
            <a:ext cx="6300470" cy="5379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54380" y="1295401"/>
            <a:ext cx="4232910" cy="24234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54930" y="1295401"/>
            <a:ext cx="4232910" cy="242347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0520" y="771844"/>
            <a:ext cx="50641" cy="413808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5117" y="771844"/>
            <a:ext cx="31433" cy="413808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162" y="771844"/>
            <a:ext cx="10478" cy="413808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4475" y="771844"/>
            <a:ext cx="8732" cy="413808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005840" y="4922520"/>
            <a:ext cx="8549640" cy="2238451"/>
          </a:xfrm>
        </p:spPr>
        <p:txBody>
          <a:bodyPr/>
          <a:lstStyle>
            <a:lvl1pPr marR="10188" algn="l">
              <a:defRPr sz="45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005840" y="3212592"/>
            <a:ext cx="8549640" cy="1709928"/>
          </a:xfrm>
        </p:spPr>
        <p:txBody>
          <a:bodyPr lIns="112071" anchor="b"/>
          <a:lstStyle>
            <a:lvl1pPr marL="0" indent="0" algn="l"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509412" indent="0" algn="ctr">
              <a:buNone/>
            </a:lvl2pPr>
            <a:lvl3pPr marL="1018824" indent="0" algn="ctr">
              <a:buNone/>
            </a:lvl3pPr>
            <a:lvl4pPr marL="1528237" indent="0" algn="ctr">
              <a:buNone/>
            </a:lvl4pPr>
            <a:lvl5pPr marL="2037649" indent="0" algn="ctr">
              <a:buNone/>
            </a:lvl5pPr>
            <a:lvl6pPr marL="2547061" indent="0" algn="ctr">
              <a:buNone/>
            </a:lvl6pPr>
            <a:lvl7pPr marL="3056473" indent="0" algn="ctr">
              <a:buNone/>
            </a:lvl7pPr>
            <a:lvl8pPr marL="3565886" indent="0" algn="ctr">
              <a:buNone/>
            </a:lvl8pPr>
            <a:lvl9pPr marL="4075298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7124700" y="7272232"/>
            <a:ext cx="2346960" cy="41380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005840" y="7272232"/>
            <a:ext cx="6118860" cy="413808"/>
          </a:xfrm>
          <a:prstGeom prst="rect">
            <a:avLst/>
          </a:prstGeom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9471660" y="7272232"/>
            <a:ext cx="502920" cy="41380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8E3342FC-85AC-0141-B4E7-B626C592947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86360"/>
            <a:ext cx="9136380" cy="863600"/>
          </a:xfrm>
        </p:spPr>
        <p:txBody>
          <a:bodyPr/>
          <a:lstStyle>
            <a:lvl1pPr>
              <a:defRPr>
                <a:latin typeface="18 VAG Rounded Light   02390"/>
                <a:cs typeface="18 VAG Rounded Light   0239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40" y="1295400"/>
            <a:ext cx="9052560" cy="6081183"/>
          </a:xfrm>
        </p:spPr>
        <p:txBody>
          <a:bodyPr/>
          <a:lstStyle>
            <a:lvl1pPr>
              <a:defRPr>
                <a:latin typeface="18 VAG Rounded Light   02390"/>
                <a:cs typeface="18 VAG Rounded Light   0239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24700" y="7272232"/>
            <a:ext cx="2346960" cy="41380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5840" y="7272232"/>
            <a:ext cx="6118860" cy="413808"/>
          </a:xfrm>
          <a:prstGeom prst="rect">
            <a:avLst/>
          </a:prstGeom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1660" y="7272232"/>
            <a:ext cx="502920" cy="41380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01C1680E-D985-8A48-BA9E-A9F7CF2082B4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5312093" y="1216237"/>
            <a:ext cx="4753293" cy="65633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882" tIns="50941" rIns="101882" bIns="50941"/>
          <a:lstStyle/>
          <a:p>
            <a:pPr>
              <a:defRPr/>
            </a:pPr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412115" y="1"/>
            <a:ext cx="6064727" cy="749712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882" tIns="50941" rIns="101882" bIns="50941"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4839256" y="1701139"/>
            <a:ext cx="4663440" cy="130794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882" tIns="50941" rIns="101882" bIns="50941"/>
          <a:lstStyle/>
          <a:p>
            <a:pPr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6537960" y="0"/>
            <a:ext cx="3017520" cy="48361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882" tIns="50941" rIns="101882" bIns="50941"/>
          <a:lstStyle/>
          <a:p>
            <a:pPr>
              <a:defRPr/>
            </a:pPr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537960" y="4836160"/>
            <a:ext cx="3520440" cy="1295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882" tIns="50941" rIns="101882" bIns="50941"/>
          <a:lstStyle/>
          <a:p>
            <a:pPr>
              <a:defRPr/>
            </a:pPr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537960" y="0"/>
            <a:ext cx="1508760" cy="48361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882" tIns="50941" rIns="101882" bIns="50941"/>
          <a:lstStyle/>
          <a:p>
            <a:pPr>
              <a:defRPr/>
            </a:pPr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6543200" y="4812772"/>
            <a:ext cx="2299811" cy="295962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882" tIns="50941" rIns="101882" bIns="50941"/>
          <a:lstStyle/>
          <a:p>
            <a:pPr>
              <a:defRPr/>
            </a:pPr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6537960" y="4836160"/>
            <a:ext cx="1760220" cy="29362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882" tIns="50941" rIns="101882" bIns="50941"/>
          <a:lstStyle/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537960" y="1554480"/>
            <a:ext cx="3520440" cy="32816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882" tIns="50941" rIns="101882" bIns="50941"/>
          <a:lstStyle/>
          <a:p>
            <a:pPr>
              <a:defRPr/>
            </a:pPr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537960" y="1986280"/>
            <a:ext cx="3520440" cy="28498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882" tIns="50941" rIns="101882" bIns="50941"/>
          <a:lstStyle/>
          <a:p>
            <a:pPr>
              <a:defRPr/>
            </a:pPr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1089660" y="4836160"/>
            <a:ext cx="5448300" cy="29362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882" tIns="50941" rIns="101882" bIns="50941"/>
          <a:lstStyle/>
          <a:p>
            <a:pPr>
              <a:defRPr/>
            </a:pPr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586740" y="4836160"/>
            <a:ext cx="5867400" cy="29362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882" tIns="50941" rIns="101882" bIns="50941"/>
          <a:lstStyle/>
          <a:p>
            <a:pPr>
              <a:defRPr/>
            </a:pPr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403384" y="2763520"/>
            <a:ext cx="6202680" cy="20726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882" tIns="50941" rIns="101882" bIns="50941"/>
          <a:lstStyle/>
          <a:p>
            <a:pPr>
              <a:defRPr/>
            </a:pPr>
            <a:endParaRPr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403384" y="2418080"/>
            <a:ext cx="6202680" cy="24180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882" tIns="50941" rIns="101882" bIns="50941"/>
          <a:lstStyle/>
          <a:p>
            <a:pPr>
              <a:defRPr/>
            </a:pPr>
            <a:endParaRPr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029200" y="4836160"/>
            <a:ext cx="1508760" cy="29362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882" tIns="50941" rIns="101882" bIns="50941"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9892" y="455190"/>
            <a:ext cx="9354661" cy="1005734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408622" y="771844"/>
            <a:ext cx="29687" cy="413808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452280" y="771844"/>
            <a:ext cx="29686" cy="413808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492443" y="771844"/>
            <a:ext cx="10478" cy="413808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523875" y="771844"/>
            <a:ext cx="10478" cy="413808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50069" y="771844"/>
            <a:ext cx="40163" cy="413808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592" y="1531895"/>
            <a:ext cx="6289853" cy="1107817"/>
          </a:xfrm>
        </p:spPr>
        <p:txBody>
          <a:bodyPr lIns="91694" bIns="0"/>
          <a:lstStyle>
            <a:lvl1pPr marL="6112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592" y="580339"/>
            <a:ext cx="8972093" cy="880872"/>
          </a:xfrm>
        </p:spPr>
        <p:txBody>
          <a:bodyPr tIns="71318"/>
          <a:lstStyle>
            <a:lvl1pPr algn="l">
              <a:buNone/>
              <a:defRPr sz="4200" b="0" cap="none" spc="-167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7124700" y="7272232"/>
            <a:ext cx="2346960" cy="41380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5840" y="7272232"/>
            <a:ext cx="6118860" cy="413808"/>
          </a:xfrm>
          <a:prstGeom prst="rect">
            <a:avLst/>
          </a:prstGeom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1660" y="7272232"/>
            <a:ext cx="502920" cy="41380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F08356AB-6050-C54D-8146-0D0927CCFB8F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55190"/>
            <a:ext cx="9754553" cy="1005734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6045" y="771844"/>
            <a:ext cx="50641" cy="413808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387" y="771844"/>
            <a:ext cx="29687" cy="413808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433" y="771844"/>
            <a:ext cx="10478" cy="413808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771844"/>
            <a:ext cx="10478" cy="413808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164148" y="771844"/>
            <a:ext cx="31433" cy="413808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207805" y="771844"/>
            <a:ext cx="31433" cy="413808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249715" y="771844"/>
            <a:ext cx="10478" cy="413808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281147" y="771844"/>
            <a:ext cx="8731" cy="413808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7341" y="771844"/>
            <a:ext cx="40164" cy="413808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306" y="580339"/>
            <a:ext cx="8549640" cy="1036320"/>
          </a:xfrm>
        </p:spPr>
        <p:txBody>
          <a:bodyPr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051050"/>
            <a:ext cx="4444207" cy="725064"/>
          </a:xfrm>
        </p:spPr>
        <p:txBody>
          <a:bodyPr anchor="ctr"/>
          <a:lstStyle>
            <a:lvl1pPr marL="81506" indent="0" algn="l">
              <a:buNone/>
              <a:defRPr sz="2700" b="1">
                <a:solidFill>
                  <a:schemeClr val="accent2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09528" y="2051050"/>
            <a:ext cx="4445953" cy="725064"/>
          </a:xfrm>
        </p:spPr>
        <p:txBody>
          <a:bodyPr anchor="ctr"/>
          <a:lstStyle>
            <a:lvl1pPr marL="81506" indent="0">
              <a:buNone/>
              <a:defRPr sz="2700" b="1">
                <a:solidFill>
                  <a:schemeClr val="accent2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2920" y="2786908"/>
            <a:ext cx="4444207" cy="448726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786908"/>
            <a:ext cx="4445953" cy="448726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>
          <a:xfrm>
            <a:off x="7124700" y="7272232"/>
            <a:ext cx="2346960" cy="41380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05840" y="7272232"/>
            <a:ext cx="6118860" cy="413808"/>
          </a:xfrm>
          <a:prstGeom prst="rect">
            <a:avLst/>
          </a:prstGeom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71660" y="7272232"/>
            <a:ext cx="502920" cy="41380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50361CD5-B477-9E43-A365-B6CBAABDE154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580339"/>
            <a:ext cx="8549640" cy="1036320"/>
          </a:xfrm>
        </p:spPr>
        <p:txBody>
          <a:bodyPr/>
          <a:lstStyle>
            <a:lvl1pPr>
              <a:defRPr sz="450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24700" y="7272232"/>
            <a:ext cx="2346960" cy="41380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05840" y="7272232"/>
            <a:ext cx="6118860" cy="413808"/>
          </a:xfrm>
          <a:prstGeom prst="rect">
            <a:avLst/>
          </a:prstGeom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71660" y="7272232"/>
            <a:ext cx="502920" cy="41380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CD69752C-0324-1C40-9504-CBF4C9360C20}" type="slidenum">
              <a:rPr/>
              <a:pPr>
                <a:defRPr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124700" y="7272232"/>
            <a:ext cx="2346960" cy="41380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05840" y="7272232"/>
            <a:ext cx="6118860" cy="413808"/>
          </a:xfrm>
          <a:prstGeom prst="rect">
            <a:avLst/>
          </a:prstGeom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71660" y="7272232"/>
            <a:ext cx="502920" cy="41380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44F050E0-6EC7-2D45-8299-7B7E99CE3E4C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309457"/>
            <a:ext cx="9052560" cy="1316990"/>
          </a:xfrm>
        </p:spPr>
        <p:txBody>
          <a:bodyPr anchor="ctr"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54380" y="1626447"/>
            <a:ext cx="2766060" cy="5181600"/>
          </a:xfrm>
        </p:spPr>
        <p:txBody>
          <a:bodyPr/>
          <a:lstStyle>
            <a:lvl1pPr marL="61129" indent="0">
              <a:buNone/>
              <a:defRPr sz="20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771900" y="1626447"/>
            <a:ext cx="6035040" cy="5181600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24700" y="7272232"/>
            <a:ext cx="2346960" cy="41380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05840" y="7272232"/>
            <a:ext cx="6118860" cy="413808"/>
          </a:xfrm>
          <a:prstGeom prst="rect">
            <a:avLst/>
          </a:prstGeom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71660" y="7272232"/>
            <a:ext cx="502920" cy="41380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9956C743-C58C-B546-AEA2-8065E3DEDFB6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5130" y="0"/>
            <a:ext cx="9655017" cy="212841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99892" y="2135611"/>
            <a:ext cx="9660255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20"/>
          <p:cNvGrpSpPr>
            <a:grpSpLocks/>
          </p:cNvGrpSpPr>
          <p:nvPr/>
        </p:nvGrpSpPr>
        <p:grpSpPr bwMode="auto">
          <a:xfrm rot="5400000">
            <a:off x="9364690" y="1383904"/>
            <a:ext cx="149330" cy="141446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59693" y="1302242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81299" y="1395381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40613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9532330" y="1556624"/>
            <a:ext cx="149330" cy="141446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59693" y="1302242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81299" y="1395381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40613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9149900" y="1673569"/>
            <a:ext cx="149331" cy="141447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59692" y="1302240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81298" y="1395380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40612" y="1301265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005840" y="500085"/>
            <a:ext cx="7543800" cy="795316"/>
          </a:xfrm>
        </p:spPr>
        <p:txBody>
          <a:bodyPr anchor="b"/>
          <a:lstStyle>
            <a:lvl1pPr algn="l">
              <a:buNone/>
              <a:defRPr sz="23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4835" y="2146285"/>
            <a:ext cx="9656064" cy="5621497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6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005840" y="1303497"/>
            <a:ext cx="7543800" cy="777240"/>
          </a:xfrm>
        </p:spPr>
        <p:txBody>
          <a:bodyPr/>
          <a:lstStyle>
            <a:lvl1pPr marL="30565" indent="0">
              <a:spcBef>
                <a:spcPts val="0"/>
              </a:spcBef>
              <a:buNone/>
              <a:defRPr sz="1600">
                <a:solidFill>
                  <a:srgbClr val="FFFFFF"/>
                </a:solidFill>
              </a:defRPr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7124700" y="62972"/>
            <a:ext cx="2346960" cy="41380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05840" y="62972"/>
            <a:ext cx="6118860" cy="413808"/>
          </a:xfrm>
          <a:prstGeom prst="rect">
            <a:avLst/>
          </a:prstGeom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71660" y="62972"/>
            <a:ext cx="502920" cy="41380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458E6A8A-592E-AF43-B50A-9BAEEB4055E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02920" y="259080"/>
            <a:ext cx="9052560" cy="863600"/>
          </a:xfrm>
          <a:prstGeom prst="rect">
            <a:avLst/>
          </a:prstGeom>
        </p:spPr>
        <p:txBody>
          <a:bodyPr vert="horz" lIns="101882" tIns="50941" rIns="101882" bIns="50941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502920" y="1122680"/>
            <a:ext cx="9052560" cy="6081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Rectangle 10"/>
          <p:cNvSpPr>
            <a:spLocks noChangeArrowheads="1"/>
          </p:cNvSpPr>
          <p:nvPr userDrawn="1"/>
        </p:nvSpPr>
        <p:spPr bwMode="auto">
          <a:xfrm>
            <a:off x="0" y="7504976"/>
            <a:ext cx="10058400" cy="2674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70752" tIns="28301" rIns="70752" bIns="2830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300" b="1" dirty="0" smtClean="0">
                <a:solidFill>
                  <a:schemeClr val="tx1"/>
                </a:solidFill>
                <a:latin typeface="18 VAG Rounded Black   09390"/>
              </a:rPr>
              <a:t>UC Berkeley “</a:t>
            </a:r>
            <a:r>
              <a:rPr lang="en-US" sz="1300" b="1" baseline="0" dirty="0" smtClean="0">
                <a:solidFill>
                  <a:schemeClr val="tx1"/>
                </a:solidFill>
                <a:latin typeface="18 VAG Rounded Black   09390"/>
              </a:rPr>
              <a:t>The Beauty and Joy of Computing” </a:t>
            </a:r>
            <a:r>
              <a:rPr lang="en-US" sz="1300" b="1" baseline="0" dirty="0" smtClean="0">
                <a:solidFill>
                  <a:srgbClr val="FFFF00"/>
                </a:solidFill>
                <a:latin typeface="18 VAG Rounded Black   09390"/>
              </a:rPr>
              <a:t>: Summary &amp; Review</a:t>
            </a:r>
            <a:r>
              <a:rPr lang="en-US" sz="1300" b="1" dirty="0" smtClean="0">
                <a:solidFill>
                  <a:schemeClr val="tx1"/>
                </a:solidFill>
                <a:latin typeface="18 VAG Rounded Black   09390"/>
              </a:rPr>
              <a:t>(</a:t>
            </a:r>
            <a:fld id="{0382F9D6-1C8F-9447-89CA-9F506CE985D4}" type="slidenum">
              <a:rPr lang="en-US" sz="1300" b="1">
                <a:solidFill>
                  <a:schemeClr val="tx1"/>
                </a:solidFill>
                <a:latin typeface="18 VAG Rounded Black   09390"/>
              </a:rPr>
              <a:pPr algn="ctr">
                <a:defRPr/>
              </a:pPr>
              <a:t>‹#›</a:t>
            </a:fld>
            <a:r>
              <a:rPr lang="en-US" sz="1300" b="1" dirty="0">
                <a:solidFill>
                  <a:schemeClr val="tx1"/>
                </a:solidFill>
                <a:latin typeface="18 VAG Rounded Black   09390"/>
              </a:rPr>
              <a:t>)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02920" y="1120880"/>
            <a:ext cx="9052560" cy="1800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5" descr="Seal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3820" y="7018550"/>
            <a:ext cx="670560" cy="69088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29040" y="7326207"/>
            <a:ext cx="1229360" cy="446193"/>
          </a:xfrm>
          <a:prstGeom prst="rect">
            <a:avLst/>
          </a:prstGeom>
        </p:spPr>
      </p:pic>
      <p:sp>
        <p:nvSpPr>
          <p:cNvPr id="10" name="Rectangle 11"/>
          <p:cNvSpPr>
            <a:spLocks noChangeArrowheads="1"/>
          </p:cNvSpPr>
          <p:nvPr userDrawn="1"/>
        </p:nvSpPr>
        <p:spPr bwMode="auto">
          <a:xfrm>
            <a:off x="9671859" y="7081520"/>
            <a:ext cx="386542" cy="226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70752" tIns="28301" rIns="70752" bIns="28301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100" b="1" dirty="0" smtClean="0">
                <a:solidFill>
                  <a:schemeClr val="tx1"/>
                </a:solidFill>
                <a:latin typeface="18 VAG Rounded Black   09390"/>
              </a:rPr>
              <a:t>Ball</a:t>
            </a:r>
            <a:endParaRPr lang="en-US" sz="1100" b="1" dirty="0">
              <a:solidFill>
                <a:schemeClr val="tx1"/>
              </a:solidFill>
              <a:latin typeface="18 VAG Rounded Black   0939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8558" y="60333"/>
            <a:ext cx="468465" cy="571953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0" i="0" kern="1200" spc="-111">
          <a:solidFill>
            <a:srgbClr val="C1EEFF"/>
          </a:solidFill>
          <a:latin typeface="18 VAG Rounded Bold   07390"/>
          <a:ea typeface="ＭＳ Ｐゴシック" charset="-128"/>
          <a:cs typeface="AppleGaramond Bd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5pPr>
      <a:lvl6pPr marL="509412" algn="l" rtl="0" fontAlgn="base">
        <a:spcBef>
          <a:spcPct val="0"/>
        </a:spcBef>
        <a:spcAft>
          <a:spcPct val="0"/>
        </a:spcAft>
        <a:defRPr sz="45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6pPr>
      <a:lvl7pPr marL="1018824" algn="l" rtl="0" fontAlgn="base">
        <a:spcBef>
          <a:spcPct val="0"/>
        </a:spcBef>
        <a:spcAft>
          <a:spcPct val="0"/>
        </a:spcAft>
        <a:defRPr sz="45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7pPr>
      <a:lvl8pPr marL="1528237" algn="l" rtl="0" fontAlgn="base">
        <a:spcBef>
          <a:spcPct val="0"/>
        </a:spcBef>
        <a:spcAft>
          <a:spcPct val="0"/>
        </a:spcAft>
        <a:defRPr sz="45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8pPr>
      <a:lvl9pPr marL="2037649" algn="l" rtl="0" fontAlgn="base">
        <a:spcBef>
          <a:spcPct val="0"/>
        </a:spcBef>
        <a:spcAft>
          <a:spcPct val="0"/>
        </a:spcAft>
        <a:defRPr sz="45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9pPr>
    </p:titleStyle>
    <p:bodyStyle>
      <a:lvl1pPr marL="458118" indent="-382059" algn="l" rtl="0" eaLnBrk="0" fontAlgn="base" hangingPunct="0">
        <a:spcBef>
          <a:spcPts val="780"/>
        </a:spcBef>
        <a:spcAft>
          <a:spcPct val="0"/>
        </a:spcAft>
        <a:buClr>
          <a:schemeClr val="tx2"/>
        </a:buClr>
        <a:buSzPct val="95000"/>
        <a:buFont typeface="Wingdings" pitchFamily="-65" charset="2"/>
        <a:buChar char=""/>
        <a:defRPr sz="3300" b="0" i="0" kern="1200">
          <a:solidFill>
            <a:schemeClr val="tx1"/>
          </a:solidFill>
          <a:latin typeface="18 VAG Rounded Bold   07390"/>
          <a:ea typeface="ＭＳ Ｐゴシック" charset="-128"/>
          <a:cs typeface="ＭＳ Ｐゴシック" charset="-128"/>
        </a:defRPr>
      </a:lvl1pPr>
      <a:lvl2pPr marL="824257" indent="-318383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-65" charset="2"/>
        <a:buChar char=""/>
        <a:defRPr sz="2900" b="0" i="0" kern="1200">
          <a:solidFill>
            <a:schemeClr val="accent3">
              <a:lumMod val="40000"/>
              <a:lumOff val="60000"/>
            </a:schemeClr>
          </a:solidFill>
          <a:latin typeface="18 VAG Rounded Light   02390"/>
          <a:ea typeface="ＭＳ Ｐゴシック" charset="-128"/>
          <a:cs typeface="+mn-cs"/>
        </a:defRPr>
      </a:lvl2pPr>
      <a:lvl3pPr marL="1109033" indent="-254706" algn="l" rtl="0" eaLnBrk="0" fontAlgn="base" hangingPunct="0">
        <a:spcBef>
          <a:spcPct val="20000"/>
        </a:spcBef>
        <a:spcAft>
          <a:spcPct val="0"/>
        </a:spcAft>
        <a:buFont typeface="Wingdings 2" pitchFamily="-65" charset="2"/>
        <a:buChar char=""/>
        <a:defRPr sz="2700" b="0" i="0" kern="1200">
          <a:solidFill>
            <a:schemeClr val="tx2">
              <a:lumMod val="90000"/>
            </a:schemeClr>
          </a:solidFill>
          <a:latin typeface="18 VAG Rounded Light   02390"/>
          <a:ea typeface="ＭＳ Ｐゴシック" charset="-128"/>
          <a:cs typeface="+mn-cs"/>
        </a:defRPr>
      </a:lvl3pPr>
      <a:lvl4pPr marL="1404421" indent="-25470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3" pitchFamily="-65" charset="2"/>
        <a:buChar char=""/>
        <a:defRPr sz="2500" b="0" i="0" kern="1200">
          <a:solidFill>
            <a:srgbClr val="F273AF"/>
          </a:solidFill>
          <a:latin typeface="18 VAG Rounded Light   02390"/>
          <a:ea typeface="ＭＳ Ｐゴシック" charset="-128"/>
          <a:cs typeface="+mn-cs"/>
        </a:defRPr>
      </a:lvl4pPr>
      <a:lvl5pPr marL="1650284" indent="-233481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-65" charset="2"/>
        <a:buChar char=""/>
        <a:defRPr sz="2200" b="0" i="0" kern="1200">
          <a:solidFill>
            <a:schemeClr val="tx1"/>
          </a:solidFill>
          <a:latin typeface="18 VAG Rounded Light   02390"/>
          <a:ea typeface="ＭＳ Ｐゴシック" charset="-128"/>
          <a:cs typeface="+mn-cs"/>
        </a:defRPr>
      </a:lvl5pPr>
      <a:lvl6pPr marL="1905202" indent="-234330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19155" indent="-203765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333108" indent="-203765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47061" indent="-203765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2179320" y="345441"/>
            <a:ext cx="5699760" cy="22255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70752" tIns="28301" rIns="70752" bIns="28301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77000"/>
              </a:lnSpc>
            </a:pPr>
            <a:r>
              <a:rPr lang="en-US" sz="4000" b="1" dirty="0">
                <a:solidFill>
                  <a:schemeClr val="tx2"/>
                </a:solidFill>
                <a:latin typeface="18 VAG Rounded Bold   07390"/>
                <a:cs typeface=""/>
              </a:rPr>
              <a:t>The Beauty and Joy of Computing</a:t>
            </a:r>
            <a:r>
              <a:rPr lang="en-US" sz="3600" b="1" dirty="0">
                <a:solidFill>
                  <a:schemeClr val="tx2"/>
                </a:solidFill>
                <a:latin typeface="18 VAG Rounded Bold   07390"/>
                <a:cs typeface="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18 VAG Rounded Bold   07390"/>
                <a:cs typeface=""/>
              </a:rPr>
            </a:br>
            <a:r>
              <a:rPr lang="en-US" sz="3600" b="1" dirty="0">
                <a:latin typeface="18 VAG Rounded Bold   07390"/>
                <a:cs typeface=""/>
              </a:rPr>
              <a:t/>
            </a:r>
            <a:br>
              <a:rPr lang="en-US" sz="3600" b="1" dirty="0">
                <a:latin typeface="18 VAG Rounded Bold   07390"/>
                <a:cs typeface=""/>
              </a:rPr>
            </a:br>
            <a:r>
              <a:rPr lang="en-US" sz="3100" b="1" dirty="0">
                <a:solidFill>
                  <a:schemeClr val="tx1"/>
                </a:solidFill>
                <a:latin typeface="18 VAG Rounded Bold   07390"/>
                <a:cs typeface=""/>
              </a:rPr>
              <a:t>Lecture #25</a:t>
            </a:r>
            <a:br>
              <a:rPr lang="en-US" sz="3100" b="1" dirty="0">
                <a:solidFill>
                  <a:schemeClr val="tx1"/>
                </a:solidFill>
                <a:latin typeface="18 VAG Rounded Bold   07390"/>
                <a:cs typeface=""/>
              </a:rPr>
            </a:br>
            <a:r>
              <a:rPr lang="en-US" sz="3100" b="1" dirty="0">
                <a:solidFill>
                  <a:schemeClr val="tx1"/>
                </a:solidFill>
                <a:latin typeface="18 VAG Rounded Bold   07390"/>
                <a:cs typeface=""/>
              </a:rPr>
              <a:t>Summary &amp; Review</a:t>
            </a:r>
            <a:endParaRPr lang="en-US" sz="3600" b="1" dirty="0">
              <a:solidFill>
                <a:schemeClr val="bg2"/>
              </a:solidFill>
              <a:latin typeface="18 VAG Rounded Bold   07390"/>
              <a:cs typeface=""/>
            </a:endParaRPr>
          </a:p>
        </p:txBody>
      </p:sp>
      <p:sp>
        <p:nvSpPr>
          <p:cNvPr id="48" name="Title 47"/>
          <p:cNvSpPr>
            <a:spLocks noGrp="1"/>
          </p:cNvSpPr>
          <p:nvPr>
            <p:ph type="ctrTitle"/>
          </p:nvPr>
        </p:nvSpPr>
        <p:spPr>
          <a:xfrm>
            <a:off x="419102" y="4318000"/>
            <a:ext cx="5951219" cy="77724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100" dirty="0" err="1">
                <a:solidFill>
                  <a:srgbClr val="FFFF00"/>
                </a:solidFill>
              </a:rPr>
              <a:t>OCULUS RIFT, next “it”?</a:t>
            </a:r>
            <a:endParaRPr lang="en-US" sz="3100" dirty="0">
              <a:solidFill>
                <a:schemeClr val="tx1">
                  <a:lumMod val="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15365" name="Subtitle 48"/>
          <p:cNvSpPr>
            <a:spLocks noGrp="1"/>
          </p:cNvSpPr>
          <p:nvPr>
            <p:ph type="subTitle" idx="1"/>
          </p:nvPr>
        </p:nvSpPr>
        <p:spPr>
          <a:xfrm>
            <a:off x="419102" y="5008880"/>
            <a:ext cx="5951219" cy="2072640"/>
          </a:xfrm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en-US" sz="3100" dirty="0">
                <a:ea typeface="ＭＳ Ｐゴシック" pitchFamily="-65" charset="-128"/>
                <a:cs typeface="ＭＳ Ｐゴシック" pitchFamily="-65" charset="-128"/>
              </a:rPr>
              <a:t>Facebook’s purchase of Oculus Rift is one indication that this is an incredibly HOT potential new technology. Gamers rejoice!</a:t>
            </a:r>
            <a:endParaRPr lang="en-US" sz="3100" dirty="0">
              <a:solidFill>
                <a:schemeClr val="accent4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5367" name="Subtitle 48"/>
          <p:cNvSpPr txBox="1">
            <a:spLocks/>
          </p:cNvSpPr>
          <p:nvPr/>
        </p:nvSpPr>
        <p:spPr bwMode="auto">
          <a:xfrm>
            <a:off x="0" y="7167880"/>
            <a:ext cx="10058400" cy="604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2071" tIns="50941" rIns="101882" bIns="50941">
            <a:prstTxWarp prst="textNoShape">
              <a:avLst/>
            </a:prstTxWarp>
          </a:bodyPr>
          <a:lstStyle/>
          <a:p>
            <a:pPr algn="r"/>
            <a:r>
              <a:rPr lang="en-US" sz="3100" b="1" dirty="0" err="1">
                <a:latin typeface="Courier New" pitchFamily="1" charset="0"/>
              </a:rPr>
              <a:t>oculusvr.com</a:t>
            </a:r>
            <a:endParaRPr lang="en-US" sz="3100" b="1" dirty="0">
              <a:latin typeface="Courier New" pitchFamily="1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6202680" y="6736080"/>
            <a:ext cx="3855720" cy="534874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01340" y="35264"/>
            <a:ext cx="3862705" cy="3488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101882" tIns="50941" rIns="101882" bIns="50941" rtlCol="0">
            <a:spAutoFit/>
          </a:bodyPr>
          <a:lstStyle/>
          <a:p>
            <a:pPr algn="ctr"/>
            <a:r>
              <a:rPr lang="en-US" sz="1600" dirty="0">
                <a:latin typeface="18 VAG Rounded Thin   55390"/>
                <a:cs typeface="Vagrounded"/>
              </a:rPr>
              <a:t>Invite your friends to take CS10 next sem!</a:t>
            </a:r>
            <a:endParaRPr lang="en-US" sz="1600" b="1" dirty="0">
              <a:latin typeface="18 VAG Rounded Thin   55390"/>
              <a:cs typeface="Vagrounde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82240" y="2936241"/>
            <a:ext cx="1508760" cy="10813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101882" tIns="50941" rIns="101882" bIns="50941" rtlCol="0">
            <a:spAutoFit/>
          </a:bodyPr>
          <a:lstStyle/>
          <a:p>
            <a:pPr algn="ctr"/>
            <a:r>
              <a:rPr lang="en-US" sz="1600" dirty="0">
                <a:latin typeface="18 VAG Rounded Thin   55390"/>
                <a:cs typeface="Vagrounded"/>
              </a:rPr>
              <a:t>Lab this week is Survey (0:20), online final (1:30)</a:t>
            </a:r>
            <a:endParaRPr lang="en-US" sz="1600" b="1" dirty="0">
              <a:latin typeface="18 VAG Rounded Thin   55390"/>
              <a:cs typeface="Vagrounde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7300" y="7081520"/>
            <a:ext cx="3352800" cy="5929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101882" tIns="50941" rIns="101882" bIns="50941" rtlCol="0">
            <a:spAutoFit/>
          </a:bodyPr>
          <a:lstStyle/>
          <a:p>
            <a:pPr algn="ctr"/>
            <a:r>
              <a:rPr lang="en-US" sz="1600" dirty="0">
                <a:latin typeface="18 VAG Rounded Thin   55390"/>
                <a:cs typeface="Vagrounded"/>
              </a:rPr>
              <a:t>Discussion this week is important – course feedback + summary</a:t>
            </a:r>
            <a:endParaRPr lang="en-US" sz="1600" b="1" dirty="0">
              <a:latin typeface="18 VAG Rounded Thin   55390"/>
              <a:cs typeface="Vagrounde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83580" y="2763521"/>
            <a:ext cx="1424940" cy="132549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101882" tIns="50941" rIns="101882" bIns="50941" rtlCol="0">
            <a:spAutoFit/>
          </a:bodyPr>
          <a:lstStyle/>
          <a:p>
            <a:pPr algn="ctr"/>
            <a:r>
              <a:rPr lang="en-US" sz="1600" b="1" dirty="0">
                <a:latin typeface="18 VAG Rounded Thin   55390"/>
                <a:cs typeface="Vagrounded"/>
              </a:rPr>
              <a:t>BJC Art or Poem</a:t>
            </a:r>
            <a:r>
              <a:rPr lang="en-US" sz="1600" dirty="0">
                <a:latin typeface="18 VAG Rounded Thin   55390"/>
                <a:cs typeface="Vagrounded"/>
              </a:rPr>
              <a:t/>
            </a:r>
            <a:br>
              <a:rPr lang="en-US" sz="1600" dirty="0">
                <a:latin typeface="18 VAG Rounded Thin   55390"/>
                <a:cs typeface="Vagrounded"/>
              </a:rPr>
            </a:br>
            <a:r>
              <a:rPr lang="en-US" sz="1600" dirty="0">
                <a:latin typeface="18 VAG Rounded Thin   55390"/>
                <a:cs typeface="Vagrounded"/>
              </a:rPr>
              <a:t>Submit this at final for extra credit!</a:t>
            </a:r>
            <a:endParaRPr lang="en-US" sz="1600" b="1" dirty="0">
              <a:latin typeface="18 VAG Rounded Thin   55390"/>
              <a:cs typeface="Vagrounded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780" y="4318001"/>
            <a:ext cx="3113006" cy="24060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370320" y="1435768"/>
            <a:ext cx="1341120" cy="3488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101882" tIns="50941" rIns="101882" bIns="50941" rtlCol="0">
            <a:spAutoFit/>
          </a:bodyPr>
          <a:lstStyle/>
          <a:p>
            <a:pPr algn="ctr"/>
            <a:r>
              <a:rPr lang="en-US" sz="1600" b="1" dirty="0">
                <a:latin typeface="18 VAG Rounded Thin   55390"/>
                <a:cs typeface="Vagrounded"/>
              </a:rPr>
              <a:t>Slip days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30780" y="1468121"/>
            <a:ext cx="1341120" cy="3488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101882" tIns="50941" rIns="101882" bIns="50941" rtlCol="0">
            <a:spAutoFit/>
          </a:bodyPr>
          <a:lstStyle/>
          <a:p>
            <a:pPr algn="ctr"/>
            <a:r>
              <a:rPr lang="en-US" sz="1600" b="1" dirty="0">
                <a:latin typeface="18 VAG Rounded Thin   55390"/>
                <a:cs typeface="Vagrounded"/>
              </a:rPr>
              <a:t>Calendar?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88774" y="2819790"/>
            <a:ext cx="1089660" cy="132549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101882" tIns="50941" rIns="101882" bIns="50941" rtlCol="0">
            <a:spAutoFit/>
          </a:bodyPr>
          <a:lstStyle/>
          <a:p>
            <a:pPr algn="ctr"/>
            <a:r>
              <a:rPr lang="en-US" sz="1600" dirty="0">
                <a:latin typeface="18 VAG Rounded Thin   55390"/>
                <a:cs typeface="Vagrounded"/>
              </a:rPr>
              <a:t>Register</a:t>
            </a:r>
            <a:br>
              <a:rPr lang="en-US" sz="1600" dirty="0">
                <a:latin typeface="18 VAG Rounded Thin   55390"/>
                <a:cs typeface="Vagrounded"/>
              </a:rPr>
            </a:br>
            <a:r>
              <a:rPr lang="en-US" sz="1600" dirty="0">
                <a:latin typeface="18 VAG Rounded Thin   55390"/>
                <a:cs typeface="Vagrounded"/>
              </a:rPr>
              <a:t>Iclicker, then turn in during lab or dis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2763520"/>
            <a:ext cx="2598420" cy="802271"/>
          </a:xfrm>
          <a:prstGeom prst="rect">
            <a:avLst/>
          </a:prstGeom>
          <a:noFill/>
        </p:spPr>
        <p:txBody>
          <a:bodyPr wrap="square" lIns="101882" tIns="50941" rIns="101882" bIns="50941">
            <a:spAutoFit/>
          </a:bodyPr>
          <a:lstStyle/>
          <a:p>
            <a:pPr algn="ctr">
              <a:defRPr/>
            </a:pPr>
            <a:r>
              <a:rPr lang="en-US" sz="2200" b="1" dirty="0">
                <a:solidFill>
                  <a:schemeClr val="bg2"/>
                </a:solidFill>
                <a:latin typeface="18 VAG Rounded Bold   07390"/>
              </a:rPr>
              <a:t>Michael Ball</a:t>
            </a:r>
          </a:p>
          <a:p>
            <a:pPr algn="ctr">
              <a:defRPr/>
            </a:pPr>
            <a:r>
              <a:rPr lang="en-US" sz="2200" b="1" dirty="0">
                <a:solidFill>
                  <a:schemeClr val="bg2"/>
                </a:solidFill>
                <a:latin typeface="18 VAG Rounded Bold   07390"/>
              </a:rPr>
              <a:t>Head TA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798" y="259080"/>
            <a:ext cx="2404963" cy="293624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" name="Picture 2" descr="MichaelBallTake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1625875" cy="243840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  <a:softEdge rad="50800"/>
          </a:effec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2-03 at 4.14.1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" y="172720"/>
            <a:ext cx="8046720" cy="710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721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12-03 at 4.14.5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80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683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12-03 at 4.15.0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" y="1381761"/>
            <a:ext cx="10058400" cy="50723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6721" y="842889"/>
            <a:ext cx="205754" cy="4488693"/>
          </a:xfrm>
          <a:prstGeom prst="rect">
            <a:avLst/>
          </a:prstGeom>
          <a:noFill/>
        </p:spPr>
        <p:txBody>
          <a:bodyPr wrap="none" lIns="101882" tIns="50941" rIns="101882" bIns="50941" rtlCol="0">
            <a:spAutoFit/>
          </a:bodyPr>
          <a:lstStyle/>
          <a:p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69122"/>
            <a:ext cx="8891905" cy="658495"/>
          </a:xfrm>
          <a:noFill/>
          <a:ln/>
        </p:spPr>
        <p:txBody>
          <a:bodyPr/>
          <a:lstStyle/>
          <a:p>
            <a:r>
              <a:rPr lang="en-US" dirty="0"/>
              <a:t>Question 14</a:t>
            </a:r>
          </a:p>
        </p:txBody>
      </p:sp>
    </p:spTree>
    <p:extLst>
      <p:ext uri="{BB962C8B-B14F-4D97-AF65-F5344CB8AC3E}">
        <p14:creationId xmlns:p14="http://schemas.microsoft.com/office/powerpoint/2010/main" val="41952292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69122"/>
            <a:ext cx="8891905" cy="658495"/>
          </a:xfrm>
          <a:noFill/>
          <a:ln/>
        </p:spPr>
        <p:txBody>
          <a:bodyPr/>
          <a:lstStyle/>
          <a:p>
            <a:r>
              <a:rPr lang="en-US" dirty="0"/>
              <a:t>Q15</a:t>
            </a:r>
          </a:p>
        </p:txBody>
      </p:sp>
      <p:pic>
        <p:nvPicPr>
          <p:cNvPr id="4" name="Picture 3" descr="Screen Shot 2014-12-03 at 4.15.2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60" y="-11256"/>
            <a:ext cx="6377609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857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69122"/>
            <a:ext cx="8891905" cy="658495"/>
          </a:xfrm>
          <a:noFill/>
          <a:ln/>
        </p:spPr>
        <p:txBody>
          <a:bodyPr/>
          <a:lstStyle/>
          <a:p>
            <a:r>
              <a:rPr lang="en-US"/>
              <a:t>The Future for Future Cal Alumni</a:t>
            </a:r>
          </a:p>
        </p:txBody>
      </p:sp>
      <p:sp>
        <p:nvSpPr>
          <p:cNvPr id="34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122680"/>
            <a:ext cx="9304020" cy="6455410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6700" dirty="0">
                <a:solidFill>
                  <a:srgbClr val="FFFF00"/>
                </a:solidFill>
              </a:rPr>
              <a:t>THANK YOU!</a:t>
            </a:r>
          </a:p>
          <a:p>
            <a:pPr algn="ctr">
              <a:buFontTx/>
              <a:buNone/>
            </a:pPr>
            <a:endParaRPr lang="en-US" sz="6700" dirty="0">
              <a:solidFill>
                <a:srgbClr val="FFFF00"/>
              </a:solidFill>
            </a:endParaRPr>
          </a:p>
          <a:p>
            <a:pPr algn="ctr">
              <a:buFontTx/>
              <a:buNone/>
            </a:pPr>
            <a:r>
              <a:rPr lang="en-US" sz="6700" dirty="0">
                <a:solidFill>
                  <a:srgbClr val="FFFF00"/>
                </a:solidFill>
              </a:rPr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18795363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293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r>
              <a:rPr lang="en-US" dirty="0" smtClean="0"/>
              <a:t>: Become active!</a:t>
            </a:r>
            <a:endParaRPr lang="en-US" dirty="0"/>
          </a:p>
        </p:txBody>
      </p:sp>
      <p:sp>
        <p:nvSpPr>
          <p:cNvPr id="34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 dirty="0"/>
              <a:t>With-Snap! Exam details</a:t>
            </a:r>
          </a:p>
          <a:p>
            <a:pPr lvl="1"/>
            <a:r>
              <a:rPr lang="en-US" sz="2200" dirty="0"/>
              <a:t>No exam handed out unless you’ve filled in both HKN + our survey</a:t>
            </a:r>
          </a:p>
          <a:p>
            <a:pPr lvl="1"/>
            <a:r>
              <a:rPr lang="en-US" sz="2200" dirty="0"/>
              <a:t>No “study sheets” needed / allowed since you have access to Snap!</a:t>
            </a:r>
          </a:p>
          <a:p>
            <a:r>
              <a:rPr lang="en-US" sz="2700" dirty="0"/>
              <a:t>Final Exam details</a:t>
            </a:r>
          </a:p>
          <a:p>
            <a:pPr lvl="1"/>
            <a:r>
              <a:rPr lang="en-US" sz="2200" dirty="0"/>
              <a:t>Only bring pens, </a:t>
            </a:r>
            <a:r>
              <a:rPr lang="en-US" sz="2200" dirty="0">
                <a:solidFill>
                  <a:srgbClr val="FFFF00"/>
                </a:solidFill>
              </a:rPr>
              <a:t>three </a:t>
            </a:r>
            <a:r>
              <a:rPr lang="en-US" sz="2200" dirty="0"/>
              <a:t>8.5”x11” handwritten sheets </a:t>
            </a:r>
            <a:br>
              <a:rPr lang="en-US" sz="2200" dirty="0"/>
            </a:br>
            <a:r>
              <a:rPr lang="en-US" sz="2200" dirty="0"/>
              <a:t>(writing on both sides). </a:t>
            </a:r>
          </a:p>
          <a:p>
            <a:pPr lvl="1"/>
            <a:r>
              <a:rPr lang="en-US" sz="2200" dirty="0"/>
              <a:t>Leave backpacks, books, calculators, cells &amp; pagers home!</a:t>
            </a:r>
          </a:p>
          <a:p>
            <a:pPr lvl="1"/>
            <a:r>
              <a:rPr lang="en-US" sz="2200" dirty="0"/>
              <a:t>Everyone must take ALL of the final!</a:t>
            </a:r>
          </a:p>
          <a:p>
            <a:pPr lvl="1"/>
            <a:r>
              <a:rPr lang="en-US" sz="2200" dirty="0"/>
              <a:t>Bring your “Beauty and Joy of Computing” Art/Poem for extra credit!</a:t>
            </a:r>
          </a:p>
          <a:p>
            <a:r>
              <a:rPr lang="en-US" sz="2700" dirty="0"/>
              <a:t>If you did well in CS10 and want to be on staff?</a:t>
            </a:r>
          </a:p>
          <a:p>
            <a:pPr lvl="1"/>
            <a:r>
              <a:rPr lang="en-US" sz="2200" dirty="0"/>
              <a:t>Usual path: </a:t>
            </a:r>
            <a:r>
              <a:rPr lang="en-US" sz="2200" b="1" dirty="0"/>
              <a:t>Lab Assistant </a:t>
            </a:r>
            <a:r>
              <a:rPr lang="en-US" sz="2200" dirty="0" err="1"/>
              <a:t></a:t>
            </a:r>
            <a:r>
              <a:rPr lang="en-US" sz="2200" dirty="0">
                <a:sym typeface="SymbolProp BT" pitchFamily="100" charset="2"/>
              </a:rPr>
              <a:t> </a:t>
            </a:r>
            <a:r>
              <a:rPr lang="en-US" sz="2200" b="1" dirty="0">
                <a:sym typeface="SymbolProp BT" pitchFamily="100" charset="2"/>
              </a:rPr>
              <a:t>Reader </a:t>
            </a:r>
            <a:r>
              <a:rPr lang="en-US" sz="2200" dirty="0" err="1"/>
              <a:t></a:t>
            </a:r>
            <a:r>
              <a:rPr lang="en-US" sz="2200" dirty="0">
                <a:sym typeface="SymbolProp BT" pitchFamily="100" charset="2"/>
              </a:rPr>
              <a:t> </a:t>
            </a:r>
            <a:r>
              <a:rPr lang="en-US" sz="2200" b="1" dirty="0"/>
              <a:t>TA </a:t>
            </a:r>
          </a:p>
          <a:p>
            <a:pPr lvl="1"/>
            <a:r>
              <a:rPr lang="en-US" sz="2200" dirty="0"/>
              <a:t>Indicate on your final survey whether you’re even remotely interested</a:t>
            </a:r>
          </a:p>
          <a:p>
            <a:pPr lvl="1"/>
            <a:r>
              <a:rPr lang="en-US" sz="2200" dirty="0"/>
              <a:t>We strongly encourage anyone who gets an B or above in the class to follow this path…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advantage of Cal Opportunities</a:t>
            </a:r>
            <a:endParaRPr lang="en-US" dirty="0"/>
          </a:p>
        </p:txBody>
      </p:sp>
      <p:sp>
        <p:nvSpPr>
          <p:cNvPr id="34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 dirty="0"/>
              <a:t>“The Godfather answers all of life’s questions”</a:t>
            </a:r>
            <a:br>
              <a:rPr lang="en-US" sz="2700" dirty="0"/>
            </a:br>
            <a:r>
              <a:rPr lang="en-US" sz="2700" dirty="0"/>
              <a:t>– Heard in “You’ve got Mail”</a:t>
            </a:r>
          </a:p>
          <a:p>
            <a:r>
              <a:rPr lang="en-US" sz="2700" dirty="0"/>
              <a:t>Why are we one of the top Universities in the WORLD?</a:t>
            </a:r>
          </a:p>
          <a:p>
            <a:pPr lvl="1"/>
            <a:r>
              <a:rPr lang="en-US" sz="2200" dirty="0"/>
              <a:t>Research, research, research!</a:t>
            </a:r>
          </a:p>
          <a:p>
            <a:pPr lvl="1"/>
            <a:r>
              <a:rPr lang="en-US" sz="2200" dirty="0"/>
              <a:t>Whether you want to go to grad school or industry, you need someone to vouch for you!</a:t>
            </a:r>
          </a:p>
          <a:p>
            <a:pPr lvl="2"/>
            <a:r>
              <a:rPr lang="en-US" sz="2000" dirty="0"/>
              <a:t>…as is the case with the Mob</a:t>
            </a:r>
          </a:p>
          <a:p>
            <a:r>
              <a:rPr lang="en-US" sz="2700" dirty="0"/>
              <a:t>Techniques</a:t>
            </a:r>
          </a:p>
          <a:p>
            <a:pPr lvl="1"/>
            <a:r>
              <a:rPr lang="en-US" sz="2200" dirty="0"/>
              <a:t>Find out what you like, do lots of web research (read published papers), hit OH of Prof, show enthusiasm &amp; initiative</a:t>
            </a:r>
          </a:p>
          <a:p>
            <a:r>
              <a:rPr lang="en-US" sz="2700" b="1" dirty="0">
                <a:latin typeface="Courier"/>
                <a:cs typeface="Courier"/>
              </a:rPr>
              <a:t>http://</a:t>
            </a:r>
            <a:r>
              <a:rPr lang="en-US" sz="2700" b="1" dirty="0" err="1">
                <a:latin typeface="Courier"/>
                <a:cs typeface="Courier"/>
              </a:rPr>
              <a:t>research.berkeley.edu</a:t>
            </a:r>
            <a:r>
              <a:rPr lang="en-US" sz="2700" b="1" dirty="0">
                <a:latin typeface="Courier"/>
                <a:cs typeface="Courier"/>
              </a:rPr>
              <a:t>/</a:t>
            </a:r>
          </a:p>
          <a:p>
            <a:r>
              <a:rPr lang="en-US" sz="2700" b="1" dirty="0">
                <a:latin typeface="Courier"/>
                <a:cs typeface="Courier"/>
              </a:rPr>
              <a:t>http://researchmatch.heroku.com/</a:t>
            </a:r>
          </a:p>
          <a:p>
            <a:endParaRPr lang="en-US" sz="27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CS Illustrated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Ensemble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120878" y="1122681"/>
            <a:ext cx="4937522" cy="6013313"/>
          </a:xfrm>
        </p:spPr>
        <p:txBody>
          <a:bodyPr/>
          <a:lstStyle/>
          <a:p>
            <a:r>
              <a:rPr lang="en-US"/>
              <a:t>Improve CS10/Snap!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sz="2700"/>
              <a:t>Improve Privacy Teaching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Dan’s Research Projects</a:t>
            </a:r>
          </a:p>
        </p:txBody>
      </p:sp>
      <p:pic>
        <p:nvPicPr>
          <p:cNvPr id="7" name="Picture 6" descr="Screen Shot 2012-11-27 at 8.28.4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" y="4663441"/>
            <a:ext cx="4526280" cy="2136273"/>
          </a:xfrm>
          <a:prstGeom prst="rect">
            <a:avLst/>
          </a:prstGeom>
        </p:spPr>
      </p:pic>
      <p:pic>
        <p:nvPicPr>
          <p:cNvPr id="8" name="Picture 7" descr="Screen Shot 2012-11-27 at 8.31.4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707" y="4577081"/>
            <a:ext cx="2749627" cy="2159862"/>
          </a:xfrm>
          <a:prstGeom prst="rect">
            <a:avLst/>
          </a:prstGeom>
        </p:spPr>
      </p:pic>
      <p:pic>
        <p:nvPicPr>
          <p:cNvPr id="9" name="Picture 8" descr="Screen Shot 2012-11-27 at 8.33.18 PM.png"/>
          <p:cNvPicPr>
            <a:picLocks noChangeAspect="1"/>
          </p:cNvPicPr>
          <p:nvPr/>
        </p:nvPicPr>
        <p:blipFill>
          <a:blip r:embed="rId4"/>
          <a:srcRect b="40512"/>
          <a:stretch>
            <a:fillRect/>
          </a:stretch>
        </p:blipFill>
        <p:spPr>
          <a:xfrm>
            <a:off x="5699760" y="1727200"/>
            <a:ext cx="3688080" cy="2331720"/>
          </a:xfrm>
          <a:prstGeom prst="rect">
            <a:avLst/>
          </a:prstGeom>
        </p:spPr>
      </p:pic>
      <p:pic>
        <p:nvPicPr>
          <p:cNvPr id="10" name="Picture 9" descr="Screen Shot 2012-11-27 at 8.34.49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" y="1727200"/>
            <a:ext cx="3268980" cy="2298883"/>
          </a:xfrm>
          <a:prstGeom prst="rect">
            <a:avLst/>
          </a:prstGeom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6908801"/>
            <a:ext cx="10058400" cy="444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70752" tIns="28301" rIns="70752" bIns="28301">
            <a:prstTxWarp prst="textNoShape">
              <a:avLst/>
            </a:prstTxWarp>
            <a:spAutoFit/>
          </a:bodyPr>
          <a:lstStyle/>
          <a:p>
            <a:pPr algn="ctr">
              <a:lnSpc>
                <a:spcPct val="75000"/>
              </a:lnSpc>
              <a:spcBef>
                <a:spcPct val="65000"/>
              </a:spcBef>
              <a:buSzPct val="100000"/>
              <a:buFont typeface="Times" pitchFamily="100" charset="0"/>
              <a:buNone/>
            </a:pPr>
            <a:r>
              <a:rPr lang="en-US" sz="3100" b="1" dirty="0">
                <a:solidFill>
                  <a:schemeClr val="tx1"/>
                </a:solidFill>
                <a:latin typeface="18 VAG Rounded Thin   55390"/>
              </a:rPr>
              <a:t>We’ll email class about opportunities this sprig…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920" y="1209040"/>
            <a:ext cx="9387840" cy="6054196"/>
          </a:xfrm>
        </p:spPr>
        <p:txBody>
          <a:bodyPr/>
          <a:lstStyle/>
          <a:p>
            <a:pPr>
              <a:lnSpc>
                <a:spcPct val="65000"/>
              </a:lnSpc>
              <a:spcAft>
                <a:spcPts val="0"/>
              </a:spcAft>
            </a:pPr>
            <a:r>
              <a:rPr lang="en-US" sz="3100" dirty="0" err="1">
                <a:solidFill>
                  <a:srgbClr val="FFFF00"/>
                </a:solidFill>
              </a:rPr>
              <a:t>CS61A </a:t>
            </a:r>
            <a:r>
              <a:rPr lang="en-US" sz="3100" dirty="0"/>
              <a:t>(1</a:t>
            </a:r>
            <a:r>
              <a:rPr lang="en-US" sz="3100" baseline="30000" dirty="0"/>
              <a:t>st</a:t>
            </a:r>
            <a:r>
              <a:rPr lang="en-US" sz="3100" dirty="0"/>
              <a:t> course in CS major) </a:t>
            </a:r>
          </a:p>
          <a:p>
            <a:pPr lvl="1">
              <a:lnSpc>
                <a:spcPct val="75000"/>
              </a:lnSpc>
              <a:spcAft>
                <a:spcPts val="0"/>
              </a:spcAft>
            </a:pPr>
            <a:r>
              <a:rPr lang="en-US" sz="2700" dirty="0"/>
              <a:t>Structure and Interpretation of Computer Programs, Python</a:t>
            </a:r>
          </a:p>
          <a:p>
            <a:pPr>
              <a:lnSpc>
                <a:spcPct val="65000"/>
              </a:lnSpc>
              <a:spcAft>
                <a:spcPts val="0"/>
              </a:spcAft>
            </a:pPr>
            <a:r>
              <a:rPr lang="en-US" sz="3100" dirty="0" err="1">
                <a:solidFill>
                  <a:srgbClr val="FFFF00"/>
                </a:solidFill>
              </a:rPr>
              <a:t>CS9 series </a:t>
            </a:r>
            <a:r>
              <a:rPr lang="en-US" sz="3100" dirty="0"/>
              <a:t>(learn a second language) </a:t>
            </a:r>
          </a:p>
          <a:p>
            <a:pPr lvl="1">
              <a:lnSpc>
                <a:spcPct val="75000"/>
              </a:lnSpc>
              <a:spcAft>
                <a:spcPts val="0"/>
              </a:spcAft>
            </a:pPr>
            <a:r>
              <a:rPr lang="en-US" sz="2700" dirty="0"/>
              <a:t>I would recommend Python next, CS9H</a:t>
            </a:r>
            <a:endParaRPr lang="en-US" sz="3100" dirty="0" err="1">
              <a:solidFill>
                <a:schemeClr val="accent2"/>
              </a:solidFill>
            </a:endParaRPr>
          </a:p>
          <a:p>
            <a:pPr>
              <a:lnSpc>
                <a:spcPct val="65000"/>
              </a:lnSpc>
              <a:spcAft>
                <a:spcPts val="0"/>
              </a:spcAft>
            </a:pPr>
            <a:r>
              <a:rPr lang="en-US" sz="3100" dirty="0" err="1">
                <a:solidFill>
                  <a:srgbClr val="FFFF00"/>
                </a:solidFill>
              </a:rPr>
              <a:t>GamesCrafters DeCal</a:t>
            </a:r>
            <a:r>
              <a:rPr lang="en-US" sz="3100" dirty="0">
                <a:solidFill>
                  <a:srgbClr val="FFFF00"/>
                </a:solidFill>
              </a:rPr>
              <a:t> </a:t>
            </a:r>
            <a:r>
              <a:rPr lang="en-US" sz="3100" dirty="0"/>
              <a:t>(Game Theory R &amp; D) </a:t>
            </a:r>
          </a:p>
          <a:p>
            <a:pPr lvl="1">
              <a:lnSpc>
                <a:spcPct val="75000"/>
              </a:lnSpc>
              <a:spcAft>
                <a:spcPts val="0"/>
              </a:spcAft>
            </a:pPr>
            <a:r>
              <a:rPr lang="en-US" sz="2700" dirty="0"/>
              <a:t>Develop SW, analysis on 2-person games of no chance. (e.g., go, chess, connect-4, </a:t>
            </a:r>
            <a:r>
              <a:rPr lang="en-US" sz="2700" dirty="0" err="1"/>
              <a:t>nim</a:t>
            </a:r>
            <a:r>
              <a:rPr lang="en-US" sz="2700" dirty="0"/>
              <a:t>, etc.)</a:t>
            </a:r>
          </a:p>
          <a:p>
            <a:pPr lvl="1">
              <a:lnSpc>
                <a:spcPct val="75000"/>
              </a:lnSpc>
              <a:spcAft>
                <a:spcPts val="0"/>
              </a:spcAft>
            </a:pPr>
            <a:r>
              <a:rPr lang="en-US" sz="2700" dirty="0" err="1">
                <a:solidFill>
                  <a:schemeClr val="accent1"/>
                </a:solidFill>
              </a:rPr>
              <a:t>Req</a:t>
            </a:r>
            <a:r>
              <a:rPr lang="en-US" sz="2700" dirty="0">
                <a:solidFill>
                  <a:schemeClr val="accent1"/>
                </a:solidFill>
              </a:rPr>
              <a:t>: Game Theory / SW Interest</a:t>
            </a:r>
            <a:endParaRPr lang="en-US" sz="3100" dirty="0">
              <a:solidFill>
                <a:schemeClr val="accent1"/>
              </a:solidFill>
            </a:endParaRPr>
          </a:p>
          <a:p>
            <a:pPr>
              <a:lnSpc>
                <a:spcPct val="65000"/>
              </a:lnSpc>
              <a:spcAft>
                <a:spcPts val="0"/>
              </a:spcAft>
            </a:pPr>
            <a:r>
              <a:rPr lang="en-US" sz="3100" dirty="0">
                <a:solidFill>
                  <a:srgbClr val="FFFF00"/>
                </a:solidFill>
              </a:rPr>
              <a:t>MS-DOS X DeCal </a:t>
            </a:r>
            <a:r>
              <a:rPr lang="en-US" sz="3100" dirty="0"/>
              <a:t>(Mac Student Developers)</a:t>
            </a:r>
          </a:p>
          <a:p>
            <a:pPr lvl="1">
              <a:lnSpc>
                <a:spcPct val="75000"/>
              </a:lnSpc>
              <a:spcAft>
                <a:spcPts val="0"/>
              </a:spcAft>
            </a:pPr>
            <a:r>
              <a:rPr lang="en-US" sz="2700" dirty="0"/>
              <a:t>Learn to program Macintoshes. </a:t>
            </a:r>
          </a:p>
          <a:p>
            <a:pPr lvl="1">
              <a:lnSpc>
                <a:spcPct val="75000"/>
              </a:lnSpc>
              <a:spcAft>
                <a:spcPts val="0"/>
              </a:spcAft>
            </a:pPr>
            <a:r>
              <a:rPr lang="en-US" sz="2700" dirty="0" err="1">
                <a:solidFill>
                  <a:schemeClr val="accent1"/>
                </a:solidFill>
              </a:rPr>
              <a:t>Req</a:t>
            </a:r>
            <a:r>
              <a:rPr lang="en-US" sz="2700" dirty="0">
                <a:solidFill>
                  <a:schemeClr val="accent1"/>
                </a:solidFill>
              </a:rPr>
              <a:t>: Interest. Owning a </a:t>
            </a:r>
            <a:r>
              <a:rPr lang="en-US" sz="2700" dirty="0" err="1">
                <a:solidFill>
                  <a:schemeClr val="accent1"/>
                </a:solidFill>
              </a:rPr>
              <a:t>mac</a:t>
            </a:r>
            <a:r>
              <a:rPr lang="en-US" sz="2700" dirty="0">
                <a:solidFill>
                  <a:schemeClr val="accent1"/>
                </a:solidFill>
              </a:rPr>
              <a:t> helps, not required.</a:t>
            </a:r>
            <a:endParaRPr lang="en-US" sz="2700" dirty="0"/>
          </a:p>
          <a:p>
            <a:pPr>
              <a:lnSpc>
                <a:spcPct val="65000"/>
              </a:lnSpc>
              <a:spcAft>
                <a:spcPts val="0"/>
              </a:spcAft>
            </a:pPr>
            <a:r>
              <a:rPr lang="en-US" sz="3100" dirty="0">
                <a:solidFill>
                  <a:srgbClr val="FFFF00"/>
                </a:solidFill>
              </a:rPr>
              <a:t>UCBUGG DeCal </a:t>
            </a:r>
            <a:r>
              <a:rPr lang="en-US" sz="3100" dirty="0"/>
              <a:t>(Recreational Graphics)</a:t>
            </a:r>
          </a:p>
          <a:p>
            <a:pPr lvl="1">
              <a:lnSpc>
                <a:spcPct val="75000"/>
              </a:lnSpc>
              <a:spcAft>
                <a:spcPts val="0"/>
              </a:spcAft>
            </a:pPr>
            <a:r>
              <a:rPr lang="en-US" sz="2700" dirty="0"/>
              <a:t>Develop computer-generated images, animations. </a:t>
            </a:r>
          </a:p>
          <a:p>
            <a:pPr lvl="1">
              <a:lnSpc>
                <a:spcPct val="75000"/>
              </a:lnSpc>
              <a:spcAft>
                <a:spcPts val="0"/>
              </a:spcAft>
            </a:pPr>
            <a:r>
              <a:rPr lang="en-US" sz="2700" dirty="0" err="1">
                <a:solidFill>
                  <a:schemeClr val="accent1"/>
                </a:solidFill>
              </a:rPr>
              <a:t>Req</a:t>
            </a:r>
            <a:r>
              <a:rPr lang="en-US" sz="2700" dirty="0">
                <a:solidFill>
                  <a:schemeClr val="accent1"/>
                </a:solidFill>
              </a:rPr>
              <a:t>: 3D interest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 Next Semester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778" y="1122681"/>
            <a:ext cx="4514929" cy="601331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CS Major / Minor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You are here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CS61A</a:t>
            </a:r>
          </a:p>
          <a:p>
            <a:pPr lvl="1"/>
            <a:r>
              <a:rPr lang="en-US" dirty="0" smtClean="0"/>
              <a:t>In Python, one big idea every week. Awesome!</a:t>
            </a:r>
          </a:p>
          <a:p>
            <a:r>
              <a:rPr lang="en-US" dirty="0" smtClean="0"/>
              <a:t>CS61B</a:t>
            </a:r>
          </a:p>
          <a:p>
            <a:pPr lvl="1"/>
            <a:r>
              <a:rPr lang="en-US" dirty="0" smtClean="0"/>
              <a:t>In Java, data structures, algorithms and software engineering (lite)</a:t>
            </a:r>
          </a:p>
          <a:p>
            <a:r>
              <a:rPr lang="en-US" dirty="0" smtClean="0"/>
              <a:t>CS61C</a:t>
            </a:r>
          </a:p>
          <a:p>
            <a:pPr lvl="1"/>
            <a:r>
              <a:rPr lang="en-US" dirty="0" smtClean="0"/>
              <a:t>In C and MIPS, Great ideas in computer architecture (parallelism) … I teach this!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18685074"/>
              </p:ext>
            </p:extLst>
          </p:nvPr>
        </p:nvGraphicFramePr>
        <p:xfrm>
          <a:off x="5296377" y="1360236"/>
          <a:ext cx="4091463" cy="5538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Ok, I’m hooked! Where do I go next?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873240" y="7146290"/>
            <a:ext cx="3185160" cy="539750"/>
          </a:xfrm>
          <a:prstGeom prst="rect">
            <a:avLst/>
          </a:prstGeom>
        </p:spPr>
        <p:txBody>
          <a:bodyPr lIns="101882" tIns="50941" rIns="101882" bIns="50941"/>
          <a:lstStyle/>
          <a:p>
            <a:r>
              <a:rPr lang="en-US" dirty="0" smtClean="0"/>
              <a:t>UC Berkeley CS10 "The Beauty and Joy of Computing" : Algorithm Complexity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555480" y="7146290"/>
            <a:ext cx="502920" cy="539750"/>
          </a:xfrm>
          <a:prstGeom prst="rect">
            <a:avLst/>
          </a:prstGeom>
        </p:spPr>
        <p:txBody>
          <a:bodyPr lIns="101882" tIns="50941" rIns="101882" bIns="50941"/>
          <a:lstStyle/>
          <a:p>
            <a:fld id="{3D7880BA-952D-4DDD-8356-E1CBE0DFD955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9" name="Curved Connector 8"/>
          <p:cNvCxnSpPr/>
          <p:nvPr/>
        </p:nvCxnSpPr>
        <p:spPr>
          <a:xfrm>
            <a:off x="3436620" y="1899920"/>
            <a:ext cx="2970746" cy="44579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8475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Things to remember from CS10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100"/>
              <a:t>Abstraction</a:t>
            </a:r>
          </a:p>
          <a:p>
            <a:pPr lvl="1"/>
            <a:r>
              <a:rPr lang="en-US" sz="2700"/>
              <a:t>The key idea underpinning all computer science</a:t>
            </a:r>
          </a:p>
          <a:p>
            <a:pPr lvl="1"/>
            <a:r>
              <a:rPr lang="en-US" sz="2700"/>
              <a:t>…and (in CS10) functions, HOFs </a:t>
            </a:r>
          </a:p>
          <a:p>
            <a:r>
              <a:rPr lang="en-US" sz="3100"/>
              <a:t>…From Blown to Bits</a:t>
            </a:r>
          </a:p>
          <a:p>
            <a:pPr lvl="1"/>
            <a:r>
              <a:rPr lang="en-US" sz="2700"/>
              <a:t>Technology has social implications (privacy, energy, copyright, etc); try to see the big picture</a:t>
            </a:r>
          </a:p>
          <a:p>
            <a:pPr lvl="1"/>
            <a:r>
              <a:rPr lang="en-US" sz="2700"/>
              <a:t>It also often has unintended consequences!</a:t>
            </a:r>
          </a:p>
          <a:p>
            <a:pPr lvl="1"/>
            <a:r>
              <a:rPr lang="en-US" sz="2700"/>
              <a:t>Things are never black or white, pure good or pure evil</a:t>
            </a:r>
          </a:p>
          <a:p>
            <a:r>
              <a:rPr lang="en-US" sz="3100"/>
              <a:t>…From “Program or Be Programmed”</a:t>
            </a:r>
          </a:p>
          <a:p>
            <a:pPr lvl="1"/>
            <a:r>
              <a:rPr lang="en-US" sz="2700"/>
              <a:t>Technology has an explicit and implicit agenda, understanding it is important.</a:t>
            </a:r>
          </a:p>
          <a:p>
            <a:pPr lvl="1"/>
            <a:r>
              <a:rPr lang="en-US" sz="2700"/>
              <a:t>Learning to program is empowering (Steve Jobs’ video)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69122"/>
            <a:ext cx="8891905" cy="658495"/>
          </a:xfrm>
          <a:noFill/>
          <a:ln/>
        </p:spPr>
        <p:txBody>
          <a:bodyPr/>
          <a:lstStyle/>
          <a:p>
            <a:r>
              <a:rPr lang="en-US"/>
              <a:t>The Future for Future Cal Alumni</a:t>
            </a:r>
          </a:p>
        </p:txBody>
      </p:sp>
      <p:sp>
        <p:nvSpPr>
          <p:cNvPr id="34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122680"/>
            <a:ext cx="9304020" cy="6455410"/>
          </a:xfrm>
          <a:noFill/>
          <a:ln/>
        </p:spPr>
        <p:txBody>
          <a:bodyPr/>
          <a:lstStyle/>
          <a:p>
            <a:r>
              <a:rPr lang="en-US" dirty="0"/>
              <a:t>What’s The Future?</a:t>
            </a:r>
          </a:p>
          <a:p>
            <a:r>
              <a:rPr lang="en-US" dirty="0"/>
              <a:t>New Millennium</a:t>
            </a:r>
            <a:endParaRPr lang="en-US" dirty="0" smtClean="0"/>
          </a:p>
          <a:p>
            <a:pPr lvl="1"/>
            <a:r>
              <a:rPr lang="en-US" dirty="0" smtClean="0"/>
              <a:t>Always-on internet connectivity + internet of things!</a:t>
            </a:r>
          </a:p>
          <a:p>
            <a:pPr lvl="1"/>
            <a:r>
              <a:rPr lang="en-US" dirty="0" smtClean="0"/>
              <a:t>AI breakthroughs</a:t>
            </a:r>
          </a:p>
          <a:p>
            <a:pPr lvl="1"/>
            <a:r>
              <a:rPr lang="en-US" dirty="0" smtClean="0"/>
              <a:t>HCI breakthroughs</a:t>
            </a:r>
          </a:p>
          <a:p>
            <a:pPr lvl="1"/>
            <a:r>
              <a:rPr lang="en-US" dirty="0" smtClean="0"/>
              <a:t>Post-PC Era (power is in cloud, interface in pocket)</a:t>
            </a:r>
            <a:endParaRPr lang="en-US" dirty="0">
              <a:solidFill>
                <a:srgbClr val="800080"/>
              </a:solidFill>
            </a:endParaRPr>
          </a:p>
          <a:p>
            <a:pPr algn="ctr"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“The best way to predict the future is to invent it” </a:t>
            </a:r>
            <a:r>
              <a:rPr lang="en-US" sz="3100" dirty="0"/>
              <a:t>– Alan Kay</a:t>
            </a:r>
          </a:p>
          <a:p>
            <a:pPr algn="ctr">
              <a:buFontTx/>
              <a:buNone/>
            </a:pPr>
            <a:r>
              <a:rPr lang="en-US" sz="6700" dirty="0">
                <a:solidFill>
                  <a:srgbClr val="FFFF00"/>
                </a:solidFill>
              </a:rPr>
              <a:t>The Future is up to you!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293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69122"/>
            <a:ext cx="8891905" cy="658495"/>
          </a:xfrm>
          <a:noFill/>
          <a:ln/>
        </p:spPr>
        <p:txBody>
          <a:bodyPr/>
          <a:lstStyle/>
          <a:p>
            <a:r>
              <a:rPr lang="en-US" dirty="0"/>
              <a:t>Question 11</a:t>
            </a:r>
          </a:p>
        </p:txBody>
      </p:sp>
      <p:pic>
        <p:nvPicPr>
          <p:cNvPr id="3" name="Content Placeholder 2" descr="Screen Shot 2014-12-03 at 4.14.02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366" b="-56366"/>
          <a:stretch>
            <a:fillRect/>
          </a:stretch>
        </p:blipFill>
        <p:spPr>
          <a:xfrm>
            <a:off x="335280" y="345440"/>
            <a:ext cx="9555480" cy="6419027"/>
          </a:xfrm>
        </p:spPr>
      </p:pic>
    </p:spTree>
    <p:extLst>
      <p:ext uri="{BB962C8B-B14F-4D97-AF65-F5344CB8AC3E}">
        <p14:creationId xmlns:p14="http://schemas.microsoft.com/office/powerpoint/2010/main" val="19141113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46776</TotalTime>
  <Pages>47</Pages>
  <Words>560</Words>
  <Application>Microsoft Macintosh PowerPoint</Application>
  <PresentationFormat>Custom</PresentationFormat>
  <Paragraphs>106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Metro</vt:lpstr>
      <vt:lpstr>OCULUS RIFT, next “it”?</vt:lpstr>
      <vt:lpstr>Administrivia: Become active!</vt:lpstr>
      <vt:lpstr>Taking advantage of Cal Opportunities</vt:lpstr>
      <vt:lpstr>Dan’s Research Projects</vt:lpstr>
      <vt:lpstr>Opportunities Next Semester</vt:lpstr>
      <vt:lpstr>Ok, I’m hooked! Where do I go next?</vt:lpstr>
      <vt:lpstr>Things to remember from CS10</vt:lpstr>
      <vt:lpstr>The Future for Future Cal Alumni</vt:lpstr>
      <vt:lpstr>Question 11</vt:lpstr>
      <vt:lpstr>PowerPoint Presentation</vt:lpstr>
      <vt:lpstr>PowerPoint Presentation</vt:lpstr>
      <vt:lpstr>Question 14</vt:lpstr>
      <vt:lpstr>Q15</vt:lpstr>
      <vt:lpstr>The Future for Future Cal Alumni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CS61C - Lecture 13</dc:title>
  <dc:subject/>
  <dc:creator>John Wawrzynek</dc:creator>
  <cp:keywords/>
  <dc:description/>
  <cp:lastModifiedBy>Michael Ball</cp:lastModifiedBy>
  <cp:revision>2886</cp:revision>
  <cp:lastPrinted>2014-12-03T12:28:31Z</cp:lastPrinted>
  <dcterms:created xsi:type="dcterms:W3CDTF">2014-04-30T00:35:01Z</dcterms:created>
  <dcterms:modified xsi:type="dcterms:W3CDTF">2014-12-04T01:31:10Z</dcterms:modified>
</cp:coreProperties>
</file>