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Default Extension="emf" ContentType="image/x-emf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6.xml" ContentType="application/vnd.openxmlformats-officedocument.presentationml.slide+xml"/>
  <Override PartName="/ppt/theme/theme2.xml" ContentType="application/vnd.openxmlformats-officedocument.theme+xml"/>
  <Default Extension="wmf" ContentType="image/x-wmf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Default Extension="tiff" ContentType="image/tiff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Default Extension="gif" ContentType="image/gi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1047" r:id="rId2"/>
    <p:sldId id="1048" r:id="rId3"/>
    <p:sldId id="1060" r:id="rId4"/>
    <p:sldId id="1069" r:id="rId5"/>
    <p:sldId id="1065" r:id="rId6"/>
    <p:sldId id="1061" r:id="rId7"/>
    <p:sldId id="1062" r:id="rId8"/>
    <p:sldId id="1063" r:id="rId9"/>
    <p:sldId id="1066" r:id="rId10"/>
    <p:sldId id="1072" r:id="rId11"/>
    <p:sldId id="1064" r:id="rId12"/>
    <p:sldId id="1070" r:id="rId13"/>
    <p:sldId id="1071" r:id="rId14"/>
    <p:sldId id="1067" r:id="rId15"/>
    <p:sldId id="1068" r:id="rId16"/>
    <p:sldId id="1059" r:id="rId17"/>
  </p:sldIdLst>
  <p:sldSz cx="9144000" cy="6858000" type="letter"/>
  <p:notesSz cx="7023100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5pPr>
    <a:lvl6pPr marL="2286000" algn="l" defTabSz="457200" rtl="0" eaLnBrk="1" latinLnBrk="0" hangingPunct="1"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6pPr>
    <a:lvl7pPr marL="2743200" algn="l" defTabSz="457200" rtl="0" eaLnBrk="1" latinLnBrk="0" hangingPunct="1"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7pPr>
    <a:lvl8pPr marL="3200400" algn="l" defTabSz="457200" rtl="0" eaLnBrk="1" latinLnBrk="0" hangingPunct="1"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8pPr>
    <a:lvl9pPr marL="3657600" algn="l" defTabSz="457200" rtl="0" eaLnBrk="1" latinLnBrk="0" hangingPunct="1"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clrMode="bw" frameSlides="1"/>
  <p:showPr showNarration="1" useTimings="0">
    <p:present/>
    <p:sldAll/>
    <p:penClr>
      <a:schemeClr val="tx1"/>
    </p:penClr>
    <p:extLst>
      <p:ext uri="{EC167BDD-8182-4AB7-AECC-EB403E3ABB37}">
        <p14:laserClr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"/>
      </p:ext>
    </p:extLst>
  </p:showPr>
  <p:clrMru>
    <a:srgbClr val="900306"/>
    <a:srgbClr val="32415C"/>
    <a:srgbClr val="FB0A10"/>
    <a:srgbClr val="94F0E4"/>
    <a:srgbClr val="5771A0"/>
    <a:srgbClr val="800080"/>
    <a:srgbClr val="66FF33"/>
    <a:srgbClr val="FF0000"/>
    <a:srgbClr val="3333CC"/>
    <a:srgbClr val="FF8DA0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 horzBarState="maximized">
    <p:restoredLeft sz="14730" autoAdjust="0"/>
    <p:restoredTop sz="86971" autoAdjust="0"/>
  </p:normalViewPr>
  <p:slideViewPr>
    <p:cSldViewPr>
      <p:cViewPr varScale="1">
        <p:scale>
          <a:sx n="165" d="100"/>
          <a:sy n="165" d="100"/>
        </p:scale>
        <p:origin x="-880" y="-112"/>
      </p:cViewPr>
      <p:guideLst>
        <p:guide orient="horz" pos="2160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82" y="-90"/>
      </p:cViewPr>
      <p:guideLst>
        <p:guide orient="horz" pos="2931"/>
        <p:guide pos="221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899444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4913" y="596900"/>
            <a:ext cx="4637087" cy="3478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28638" y="4424363"/>
            <a:ext cx="6049962" cy="4186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282" tIns="45329" rIns="92282" bIns="45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We want this to be in font 11 and justify.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817913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pitchFamily="-65" charset="0"/>
        <a:ea typeface="ＭＳ Ｐゴシック" charset="-128"/>
        <a:cs typeface="ＭＳ Ｐゴシック" charset="-128"/>
      </a:defRPr>
    </a:lvl1pPr>
    <a:lvl2pPr marL="37931725" indent="-374745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e) 4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66525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  <a:ln/>
        </p:spPr>
        <p:txBody>
          <a:bodyPr lIns="93324" tIns="46662" rIns="93324" bIns="46662"/>
          <a:lstStyle/>
          <a:p>
            <a:fld id="{BB24DFB2-039E-7C48-B595-D07844711DF9}" type="slidenum">
              <a:rPr lang="en-US"/>
              <a:pPr/>
              <a:t>16</a:t>
            </a:fld>
            <a:endParaRPr lang="en-US"/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4038600" cy="53058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990601"/>
            <a:ext cx="4038600" cy="53058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2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989012"/>
            <a:ext cx="8229600" cy="1588"/>
          </a:xfrm>
          <a:prstGeom prst="line">
            <a:avLst/>
          </a:prstGeom>
          <a:ln>
            <a:solidFill>
              <a:schemeClr val="tx2"/>
            </a:solidFill>
          </a:ln>
          <a:effectLst>
            <a:glow rad="101600">
              <a:schemeClr val="tx2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0" y="6622038"/>
            <a:ext cx="9144000" cy="235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UC Berkeley CS10 “</a:t>
            </a:r>
            <a:r>
              <a:rPr lang="en-US" sz="1200" b="1" baseline="0" dirty="0" smtClean="0">
                <a:solidFill>
                  <a:schemeClr val="tx1"/>
                </a:solidFill>
                <a:latin typeface="18 VAG Rounded Black   09390"/>
              </a:rPr>
              <a:t>The Beauty and Joy of Computing” </a:t>
            </a:r>
            <a:r>
              <a:rPr lang="en-US" sz="1200" b="1" baseline="0" dirty="0" smtClean="0">
                <a:solidFill>
                  <a:srgbClr val="FFFF00"/>
                </a:solidFill>
                <a:latin typeface="18 VAG Rounded Black   09390"/>
              </a:rPr>
              <a:t>: Programming Paradigms </a:t>
            </a: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(</a:t>
            </a:r>
            <a:fld id="{0382F9D6-1C8F-9447-89CA-9F506CE985D4}" type="slidenum">
              <a:rPr lang="en-US" sz="1200" b="1">
                <a:solidFill>
                  <a:schemeClr val="tx1"/>
                </a:solidFill>
                <a:latin typeface="18 VAG Rounded Black   09390"/>
              </a:rPr>
              <a:pPr algn="ctr">
                <a:defRPr/>
              </a:pPr>
              <a:t>‹#›</a:t>
            </a:fld>
            <a:r>
              <a:rPr lang="en-US" sz="1200" b="1" dirty="0">
                <a:solidFill>
                  <a:schemeClr val="tx1"/>
                </a:solidFill>
                <a:latin typeface="18 VAG Rounded Black   09390"/>
              </a:rPr>
              <a:t>)</a:t>
            </a:r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auto">
          <a:xfrm>
            <a:off x="7924800" y="6248400"/>
            <a:ext cx="1219200" cy="2051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r>
              <a:rPr lang="en-US" sz="1000" b="1" dirty="0">
                <a:solidFill>
                  <a:schemeClr val="tx1"/>
                </a:solidFill>
                <a:latin typeface="18 VAG Rounded Black   09390"/>
              </a:rPr>
              <a:t>Garcia,</a:t>
            </a:r>
            <a:r>
              <a:rPr lang="en-US" sz="1000" b="1" dirty="0" smtClean="0">
                <a:solidFill>
                  <a:schemeClr val="tx1"/>
                </a:solidFill>
                <a:latin typeface="18 VAG Rounded Black   09390"/>
              </a:rPr>
              <a:t> Spring 2012</a:t>
            </a:r>
            <a:endParaRPr lang="en-US" sz="1000" b="1" dirty="0">
              <a:solidFill>
                <a:schemeClr val="tx1"/>
              </a:solidFill>
              <a:latin typeface="18 VAG Rounded Black   09390"/>
            </a:endParaRPr>
          </a:p>
        </p:txBody>
      </p:sp>
      <p:pic>
        <p:nvPicPr>
          <p:cNvPr id="16" name="Picture 25" descr="Seal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200" y="6192838"/>
            <a:ext cx="609600" cy="609600"/>
          </a:xfrm>
          <a:prstGeom prst="rect">
            <a:avLst/>
          </a:prstGeom>
          <a:noFill/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26400" y="6464300"/>
            <a:ext cx="1117600" cy="3937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234" y="53235"/>
            <a:ext cx="425877" cy="5046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3767D12C-1D62-DB44-B351-8710E9C41DB2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EB5093A4-CC93-424A-94EB-96D0AD625C4C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5727700" cy="4746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48100" cy="213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86300" y="1143000"/>
            <a:ext cx="3848100" cy="21383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8E3342FC-85AC-0141-B4E7-B626C5929470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4829175" y="1073150"/>
            <a:ext cx="4321175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374650" y="0"/>
            <a:ext cx="5513388" cy="66151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5236414">
            <a:off x="4461669" y="1483519"/>
            <a:ext cx="4114800" cy="1189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366713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366713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3538" y="401638"/>
            <a:ext cx="8504237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 flipH="1">
            <a:off x="371475" y="681038"/>
            <a:ext cx="2698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411163" y="681038"/>
            <a:ext cx="2698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447675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 flipH="1">
            <a:off x="476250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00063" y="681038"/>
            <a:ext cx="36512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bIns="0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F08356AB-6050-C54D-8146-0D0927CCFB8F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1638"/>
            <a:ext cx="8867775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313" y="681038"/>
            <a:ext cx="460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625" y="681038"/>
            <a:ext cx="26988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5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H="1">
            <a:off x="149225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flipH="1">
            <a:off x="188913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H="1">
            <a:off x="227013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H="1">
            <a:off x="255588" y="681038"/>
            <a:ext cx="79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79400" y="681038"/>
            <a:ext cx="36513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50361CD5-B477-9E43-A365-B6CBAABDE154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CD69752C-0324-1C40-9504-CBF4C9360C20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44F050E0-6EC7-2D45-8299-7B7E99CE3E4C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9956C743-C58C-B546-AEA2-8065E3DEDFB6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8300" y="0"/>
            <a:ext cx="8777288" cy="187801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63538" y="1884363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20"/>
          <p:cNvGrpSpPr>
            <a:grpSpLocks/>
          </p:cNvGrpSpPr>
          <p:nvPr/>
        </p:nvGrpSpPr>
        <p:grpSpPr bwMode="auto">
          <a:xfrm rot="5400000">
            <a:off x="8515351" y="1219200"/>
            <a:ext cx="131762" cy="128587"/>
            <a:chOff x="6668087" y="1297746"/>
            <a:chExt cx="161840" cy="156602"/>
          </a:xfrm>
        </p:grpSpPr>
        <p:cxnSp>
          <p:nvCxnSpPr>
            <p:cNvPr id="8" name="Straight Connector 7"/>
            <p:cNvCxnSpPr/>
            <p:nvPr/>
          </p:nvCxnSpPr>
          <p:spPr>
            <a:xfrm rot="16200000">
              <a:off x="6659693" y="1302242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V="1">
              <a:off x="6681299" y="1395381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6740613" y="13012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5"/>
          <p:cNvGrpSpPr>
            <a:grpSpLocks/>
          </p:cNvGrpSpPr>
          <p:nvPr/>
        </p:nvGrpSpPr>
        <p:grpSpPr bwMode="auto">
          <a:xfrm rot="5400000">
            <a:off x="8667751" y="1371600"/>
            <a:ext cx="131762" cy="128587"/>
            <a:chOff x="6668087" y="1297746"/>
            <a:chExt cx="161840" cy="156602"/>
          </a:xfrm>
        </p:grpSpPr>
        <p:cxnSp>
          <p:nvCxnSpPr>
            <p:cNvPr id="12" name="Straight Connector 11"/>
            <p:cNvCxnSpPr/>
            <p:nvPr/>
          </p:nvCxnSpPr>
          <p:spPr>
            <a:xfrm rot="16200000">
              <a:off x="6659693" y="1302242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V="1">
              <a:off x="6681299" y="1395381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>
              <a:off x="6740613" y="13012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9"/>
          <p:cNvGrpSpPr>
            <a:grpSpLocks/>
          </p:cNvGrpSpPr>
          <p:nvPr/>
        </p:nvGrpSpPr>
        <p:grpSpPr bwMode="auto">
          <a:xfrm rot="5400000">
            <a:off x="8320087" y="1474788"/>
            <a:ext cx="131763" cy="128588"/>
            <a:chOff x="6668087" y="1297746"/>
            <a:chExt cx="161840" cy="156602"/>
          </a:xfrm>
        </p:grpSpPr>
        <p:cxnSp>
          <p:nvCxnSpPr>
            <p:cNvPr id="16" name="Straight Connector 15"/>
            <p:cNvCxnSpPr/>
            <p:nvPr/>
          </p:nvCxnSpPr>
          <p:spPr>
            <a:xfrm rot="16200000">
              <a:off x="6659692" y="1302240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V="1">
              <a:off x="6681298" y="1395380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6740612" y="1301265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5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563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563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458E6A8A-592E-AF43-B50A-9BAEEB4055EB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3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6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Rectangle 10"/>
          <p:cNvSpPr>
            <a:spLocks noChangeArrowheads="1"/>
          </p:cNvSpPr>
          <p:nvPr userDrawn="1"/>
        </p:nvSpPr>
        <p:spPr bwMode="auto">
          <a:xfrm>
            <a:off x="0" y="6622038"/>
            <a:ext cx="9144000" cy="235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UC Berkeley CS10 “</a:t>
            </a:r>
            <a:r>
              <a:rPr lang="en-US" sz="1200" b="1" baseline="0" dirty="0" smtClean="0">
                <a:solidFill>
                  <a:schemeClr val="tx1"/>
                </a:solidFill>
                <a:latin typeface="18 VAG Rounded Black   09390"/>
              </a:rPr>
              <a:t>The Beauty and Joy of Computing” </a:t>
            </a:r>
            <a:r>
              <a:rPr lang="en-US" sz="1200" b="1" baseline="0" dirty="0" smtClean="0">
                <a:solidFill>
                  <a:srgbClr val="FFFF00"/>
                </a:solidFill>
                <a:latin typeface="18 VAG Rounded Black   09390"/>
              </a:rPr>
              <a:t>: Programming Paradigms </a:t>
            </a: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(</a:t>
            </a:r>
            <a:fld id="{0382F9D6-1C8F-9447-89CA-9F506CE985D4}" type="slidenum">
              <a:rPr lang="en-US" sz="1200" b="1">
                <a:solidFill>
                  <a:schemeClr val="tx1"/>
                </a:solidFill>
                <a:latin typeface="18 VAG Rounded Black   09390"/>
              </a:rPr>
              <a:pPr algn="ctr">
                <a:defRPr/>
              </a:pPr>
              <a:t>‹#›</a:t>
            </a:fld>
            <a:r>
              <a:rPr lang="en-US" sz="1200" b="1" dirty="0">
                <a:solidFill>
                  <a:schemeClr val="tx1"/>
                </a:solidFill>
                <a:latin typeface="18 VAG Rounded Black   09390"/>
              </a:rPr>
              <a:t>)</a:t>
            </a:r>
          </a:p>
        </p:txBody>
      </p:sp>
      <p:sp>
        <p:nvSpPr>
          <p:cNvPr id="19" name="Rectangle 11"/>
          <p:cNvSpPr>
            <a:spLocks noChangeArrowheads="1"/>
          </p:cNvSpPr>
          <p:nvPr userDrawn="1"/>
        </p:nvSpPr>
        <p:spPr bwMode="auto">
          <a:xfrm>
            <a:off x="7887246" y="6248400"/>
            <a:ext cx="1256754" cy="2051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r>
              <a:rPr lang="en-US" sz="1000" b="1" dirty="0">
                <a:solidFill>
                  <a:schemeClr val="tx1"/>
                </a:solidFill>
                <a:latin typeface="18 VAG Rounded Black   09390"/>
              </a:rPr>
              <a:t>Garcia,</a:t>
            </a:r>
            <a:r>
              <a:rPr lang="en-US" sz="1000" b="1" dirty="0" smtClean="0">
                <a:solidFill>
                  <a:schemeClr val="tx1"/>
                </a:solidFill>
                <a:latin typeface="18 VAG Rounded Black   09390"/>
              </a:rPr>
              <a:t> Spring 2012</a:t>
            </a:r>
            <a:endParaRPr lang="en-US" sz="1000" b="1" dirty="0">
              <a:solidFill>
                <a:schemeClr val="tx1"/>
              </a:solidFill>
              <a:latin typeface="18 VAG Rounded Black   09390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989012"/>
            <a:ext cx="8229600" cy="1588"/>
          </a:xfrm>
          <a:prstGeom prst="line">
            <a:avLst/>
          </a:prstGeom>
          <a:ln>
            <a:solidFill>
              <a:schemeClr val="tx2"/>
            </a:solidFill>
          </a:ln>
          <a:effectLst>
            <a:glow rad="101600">
              <a:schemeClr val="tx2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25" descr="Seal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6200" y="6192838"/>
            <a:ext cx="609600" cy="6096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26400" y="6464300"/>
            <a:ext cx="1117600" cy="393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53234" y="53235"/>
            <a:ext cx="425877" cy="504664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0" i="0" kern="1200" spc="-100">
          <a:solidFill>
            <a:srgbClr val="C1EEFF"/>
          </a:solidFill>
          <a:latin typeface="18 VAG Rounded Bold   07390"/>
          <a:ea typeface="ＭＳ Ｐゴシック" charset="-128"/>
          <a:cs typeface="AppleGaramond Bd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9pPr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itchFamily="-65" charset="2"/>
        <a:buChar char=""/>
        <a:defRPr sz="3000" b="0" i="0" kern="1200">
          <a:solidFill>
            <a:schemeClr val="tx1"/>
          </a:solidFill>
          <a:latin typeface="18 VAG Rounded Bold   07390"/>
          <a:ea typeface="ＭＳ Ｐゴシック" charset="-128"/>
          <a:cs typeface="ＭＳ Ｐゴシック" charset="-128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-65" charset="2"/>
        <a:buChar char=""/>
        <a:defRPr sz="2600" b="0" i="0" kern="1200">
          <a:solidFill>
            <a:schemeClr val="accent3">
              <a:lumMod val="40000"/>
              <a:lumOff val="60000"/>
            </a:schemeClr>
          </a:solidFill>
          <a:latin typeface="18 VAG Rounded Light   02390"/>
          <a:ea typeface="ＭＳ Ｐゴシック" charset="-128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Font typeface="Wingdings 2" pitchFamily="-65" charset="2"/>
        <a:buChar char=""/>
        <a:defRPr sz="2400" b="0" i="0" kern="1200">
          <a:solidFill>
            <a:schemeClr val="tx2">
              <a:lumMod val="90000"/>
            </a:schemeClr>
          </a:solidFill>
          <a:latin typeface="18 VAG Rounded Light   02390"/>
          <a:ea typeface="ＭＳ Ｐゴシック" charset="-128"/>
          <a:cs typeface="+mn-cs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3" pitchFamily="-65" charset="2"/>
        <a:buChar char=""/>
        <a:defRPr sz="2200" b="0" i="0" kern="1200">
          <a:solidFill>
            <a:srgbClr val="F273AF"/>
          </a:solidFill>
          <a:latin typeface="18 VAG Rounded Light   02390"/>
          <a:ea typeface="ＭＳ Ｐゴシック" charset="-128"/>
          <a:cs typeface="+mn-cs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 2" pitchFamily="-65" charset="2"/>
        <a:buChar char=""/>
        <a:defRPr sz="2000" b="0" i="0" kern="1200">
          <a:solidFill>
            <a:schemeClr val="tx1"/>
          </a:solidFill>
          <a:latin typeface="18 VAG Rounded Light   02390"/>
          <a:ea typeface="ＭＳ Ｐゴシック" charset="-128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4" Type="http://schemas.openxmlformats.org/officeDocument/2006/relationships/image" Target="../media/image10.png"/><Relationship Id="rId5" Type="http://schemas.openxmlformats.org/officeDocument/2006/relationships/image" Target="../media/image19.tiff"/><Relationship Id="rId6" Type="http://schemas.openxmlformats.org/officeDocument/2006/relationships/image" Target="../media/image20.g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tiff"/><Relationship Id="rId3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1600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1981200" y="213289"/>
            <a:ext cx="5181600" cy="31036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77000"/>
              </a:lnSpc>
            </a:pPr>
            <a:r>
              <a:rPr lang="en-US" sz="3200" b="1" dirty="0" smtClean="0">
                <a:solidFill>
                  <a:schemeClr val="accent2"/>
                </a:solidFill>
              </a:rPr>
              <a:t/>
            </a:r>
            <a:br>
              <a:rPr lang="en-US" sz="3200" b="1" dirty="0" smtClean="0">
                <a:solidFill>
                  <a:schemeClr val="accent2"/>
                </a:solidFill>
              </a:rPr>
            </a:br>
            <a:r>
              <a:rPr lang="en-US" sz="3600" b="1" dirty="0" smtClean="0">
                <a:solidFill>
                  <a:schemeClr val="tx2"/>
                </a:solidFill>
                <a:latin typeface="18 VAG Rounded Bold   07390"/>
                <a:cs typeface=""/>
              </a:rPr>
              <a:t>CS10 : The Beauty and Joy of Computing</a:t>
            </a:r>
            <a:r>
              <a:rPr lang="en-US" sz="3200" b="1" dirty="0" smtClean="0">
                <a:solidFill>
                  <a:schemeClr val="tx2"/>
                </a:solidFill>
                <a:latin typeface="18 VAG Rounded Bold   07390"/>
                <a:cs typeface=""/>
              </a:rPr>
              <a:t/>
            </a:r>
            <a:br>
              <a:rPr lang="en-US" sz="3200" b="1" dirty="0" smtClean="0">
                <a:solidFill>
                  <a:schemeClr val="tx2"/>
                </a:solidFill>
                <a:latin typeface="18 VAG Rounded Bold   07390"/>
                <a:cs typeface=""/>
              </a:rPr>
            </a:br>
            <a:r>
              <a:rPr lang="en-US" sz="3200" b="1" dirty="0" smtClean="0">
                <a:latin typeface="18 VAG Rounded Bold   07390"/>
                <a:cs typeface=""/>
              </a:rPr>
              <a:t/>
            </a:r>
            <a:br>
              <a:rPr lang="en-US" sz="3200" b="1" dirty="0" smtClean="0">
                <a:latin typeface="18 VAG Rounded Bold   07390"/>
                <a:cs typeface=""/>
              </a:rPr>
            </a:br>
            <a:r>
              <a:rPr lang="en-US" sz="2800" b="1" dirty="0" smtClean="0">
                <a:solidFill>
                  <a:schemeClr val="tx1"/>
                </a:solidFill>
                <a:latin typeface="18 VAG Rounded Bold   07390"/>
                <a:cs typeface=""/>
              </a:rPr>
              <a:t>Lecture #5</a:t>
            </a:r>
            <a:br>
              <a:rPr lang="en-US" sz="2800" b="1" dirty="0" smtClean="0">
                <a:solidFill>
                  <a:schemeClr val="tx1"/>
                </a:solidFill>
                <a:latin typeface="18 VAG Rounded Bold   07390"/>
                <a:cs typeface=""/>
              </a:rPr>
            </a:br>
            <a:r>
              <a:rPr lang="en-US" sz="2800" b="1" dirty="0" smtClean="0">
                <a:solidFill>
                  <a:schemeClr val="tx1"/>
                </a:solidFill>
                <a:latin typeface="18 VAG Rounded Bold   07390"/>
                <a:cs typeface=""/>
              </a:rPr>
              <a:t>Programming Paradigms</a:t>
            </a:r>
            <a:r>
              <a:rPr lang="en-US" sz="3200" b="1" dirty="0" smtClean="0">
                <a:solidFill>
                  <a:schemeClr val="tx2"/>
                </a:solidFill>
                <a:latin typeface="18 VAG Rounded Bold   07390"/>
                <a:cs typeface=""/>
              </a:rPr>
              <a:t/>
            </a:r>
            <a:br>
              <a:rPr lang="en-US" sz="3200" b="1" dirty="0" smtClean="0">
                <a:solidFill>
                  <a:schemeClr val="tx2"/>
                </a:solidFill>
                <a:latin typeface="18 VAG Rounded Bold   07390"/>
                <a:cs typeface=""/>
              </a:rPr>
            </a:br>
            <a:endParaRPr lang="en-US" sz="3200" b="1" dirty="0" smtClean="0">
              <a:solidFill>
                <a:schemeClr val="bg2"/>
              </a:solidFill>
              <a:latin typeface="18 VAG Rounded Bold   07390"/>
              <a:cs typeface=""/>
            </a:endParaRPr>
          </a:p>
          <a:p>
            <a:pPr algn="ctr">
              <a:lnSpc>
                <a:spcPct val="77000"/>
              </a:lnSpc>
            </a:pPr>
            <a:r>
              <a:rPr lang="en-US" sz="3200" b="1" dirty="0" smtClean="0">
                <a:solidFill>
                  <a:schemeClr val="bg2"/>
                </a:solidFill>
                <a:latin typeface="18 VAG Rounded Bold   07390"/>
                <a:cs typeface=""/>
              </a:rPr>
              <a:t>2012-02-01</a:t>
            </a:r>
            <a:endParaRPr lang="en-US" sz="3200" b="1" dirty="0">
              <a:solidFill>
                <a:schemeClr val="bg2"/>
              </a:solidFill>
              <a:latin typeface="18 VAG Rounded Bold   07390"/>
              <a:cs typeface=""/>
            </a:endParaRPr>
          </a:p>
        </p:txBody>
      </p:sp>
      <p:sp>
        <p:nvSpPr>
          <p:cNvPr id="48" name="Title 47"/>
          <p:cNvSpPr>
            <a:spLocks noGrp="1"/>
          </p:cNvSpPr>
          <p:nvPr>
            <p:ph type="ctrTitle"/>
          </p:nvPr>
        </p:nvSpPr>
        <p:spPr>
          <a:xfrm>
            <a:off x="381000" y="3429000"/>
            <a:ext cx="83820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FFFF00"/>
                </a:solidFill>
              </a:rPr>
              <a:t>Dilemma of </a:t>
            </a:r>
            <a:r>
              <a:rPr lang="en-US" sz="2800" dirty="0" smtClean="0">
                <a:solidFill>
                  <a:srgbClr val="FFFF00"/>
                </a:solidFill>
              </a:rPr>
              <a:t>being a cyborg</a:t>
            </a:r>
            <a:endParaRPr lang="en-US" sz="2800" dirty="0">
              <a:solidFill>
                <a:srgbClr val="FFFF00"/>
              </a:solidFill>
              <a:ea typeface="+mj-ea"/>
              <a:cs typeface="+mj-cs"/>
            </a:endParaRPr>
          </a:p>
        </p:txBody>
      </p:sp>
      <p:sp>
        <p:nvSpPr>
          <p:cNvPr id="15365" name="Subtitle 48"/>
          <p:cNvSpPr>
            <a:spLocks noGrp="1"/>
          </p:cNvSpPr>
          <p:nvPr>
            <p:ph type="subTitle" idx="1"/>
          </p:nvPr>
        </p:nvSpPr>
        <p:spPr>
          <a:xfrm>
            <a:off x="381001" y="4038600"/>
            <a:ext cx="5638799" cy="1981200"/>
          </a:xfrm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en-US" sz="2400" dirty="0" smtClean="0">
                <a:latin typeface="18 VAG Rounded Light   02390"/>
                <a:ea typeface="ＭＳ Ｐゴシック" pitchFamily="-65" charset="-128"/>
                <a:cs typeface="ＭＳ Ｐゴシック" pitchFamily="-65" charset="-128"/>
              </a:rPr>
              <a:t>Story details the move to Digital of many things precious to us – music, photos, videos.  Is there something lost in the process?  and what happens when that data is deleted.  YOUR backup solution?</a:t>
            </a:r>
            <a:endParaRPr lang="en-US" sz="2400" i="1" dirty="0" smtClean="0">
              <a:solidFill>
                <a:schemeClr val="accent4"/>
              </a:solidFill>
              <a:latin typeface="18 VAG Rounded Light   0239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0" y="2438400"/>
            <a:ext cx="23622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  <a:t>UC Berkeley EECS</a:t>
            </a:r>
            <a:b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</a:br>
            <a: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  <a:t>Lecturer SOE</a:t>
            </a:r>
            <a:b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</a:br>
            <a: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  <a:t>Dan </a:t>
            </a:r>
            <a:r>
              <a:rPr lang="en-US" sz="2000" b="1" dirty="0">
                <a:solidFill>
                  <a:schemeClr val="bg2"/>
                </a:solidFill>
                <a:latin typeface="18 VAG Rounded Bold   07390"/>
              </a:rPr>
              <a:t>Garcia</a:t>
            </a:r>
          </a:p>
          <a:p>
            <a:pPr algn="ctr">
              <a:defRPr/>
            </a:pPr>
            <a:endParaRPr lang="en-US" sz="2000" b="1" dirty="0">
              <a:solidFill>
                <a:schemeClr val="bg2"/>
              </a:solidFill>
              <a:latin typeface="18 VAG Rounded Bold   07390"/>
            </a:endParaRPr>
          </a:p>
        </p:txBody>
      </p:sp>
      <p:sp>
        <p:nvSpPr>
          <p:cNvPr id="15367" name="Subtitle 48"/>
          <p:cNvSpPr txBox="1">
            <a:spLocks/>
          </p:cNvSpPr>
          <p:nvPr/>
        </p:nvSpPr>
        <p:spPr bwMode="auto">
          <a:xfrm>
            <a:off x="0" y="59436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84">
            <a:prstTxWarp prst="textNoShape">
              <a:avLst/>
            </a:prstTxWarp>
          </a:bodyPr>
          <a:lstStyle/>
          <a:p>
            <a:pPr algn="ctr"/>
            <a:r>
              <a:rPr lang="en-US" sz="2400" b="1" dirty="0" err="1">
                <a:latin typeface="Courier New" pitchFamily="1" charset="0"/>
              </a:rPr>
              <a:t>http://www.nytimes.com/2012/01/29/magazine/what-happens-when-data-disappears.html</a:t>
            </a:r>
            <a:endParaRPr lang="en-US" sz="2400" b="1" dirty="0" smtClean="0">
              <a:latin typeface="Courier New" pitchFamily="1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5867400" y="5638800"/>
            <a:ext cx="3200400" cy="47194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271" y="228600"/>
            <a:ext cx="2186330" cy="25908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248400" y="3262546"/>
            <a:ext cx="2570788" cy="2300054"/>
            <a:chOff x="5715000" y="2961794"/>
            <a:chExt cx="3332788" cy="298180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rcRect l="1212" t="8300" r="56061" b="6061"/>
            <a:stretch>
              <a:fillRect/>
            </a:stretch>
          </p:blipFill>
          <p:spPr>
            <a:xfrm>
              <a:off x="5715000" y="2961794"/>
              <a:ext cx="3255818" cy="100060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rcRect l="43838" t="8498" r="44344" b="5336"/>
            <a:stretch>
              <a:fillRect/>
            </a:stretch>
          </p:blipFill>
          <p:spPr>
            <a:xfrm>
              <a:off x="6934200" y="3952394"/>
              <a:ext cx="900546" cy="1006764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rcRect l="55455" t="7839" r="808" b="6522"/>
            <a:stretch>
              <a:fillRect/>
            </a:stretch>
          </p:blipFill>
          <p:spPr>
            <a:xfrm>
              <a:off x="5715000" y="4942994"/>
              <a:ext cx="3332788" cy="1000606"/>
            </a:xfrm>
            <a:prstGeom prst="rect">
              <a:avLst/>
            </a:prstGeom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new counter.gif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28663" b="-28663"/>
          <a:stretch>
            <a:fillRect/>
          </a:stretch>
        </p:blipFill>
        <p:spPr>
          <a:xfrm>
            <a:off x="914400" y="533401"/>
            <a:ext cx="2784011" cy="3657600"/>
          </a:xfrm>
        </p:spPr>
      </p:pic>
      <p:pic>
        <p:nvPicPr>
          <p:cNvPr id="8" name="Content Placeholder 7" descr="counter instantiation.gif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20514" b="-20514"/>
          <a:stretch>
            <a:fillRect/>
          </a:stretch>
        </p:blipFill>
        <p:spPr>
          <a:xfrm>
            <a:off x="990600" y="3200400"/>
            <a:ext cx="2784011" cy="365760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OOP in BYOB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4449"/>
          <a:stretch>
            <a:fillRect/>
          </a:stretch>
        </p:blipFill>
        <p:spPr>
          <a:xfrm>
            <a:off x="4572000" y="2133601"/>
            <a:ext cx="3072330" cy="297180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724400" y="5181600"/>
            <a:ext cx="2752293" cy="396429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553200" y="1981200"/>
            <a:ext cx="609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creen shot 2010-09-15 at 4.54.19 A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0" y="1447800"/>
            <a:ext cx="4933687" cy="609600"/>
          </a:xfrm>
          <a:prstGeom prst="rect">
            <a:avLst/>
          </a:prstGeom>
        </p:spPr>
      </p:pic>
      <p:pic>
        <p:nvPicPr>
          <p:cNvPr id="15" name="Picture 14" descr="run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5715000"/>
            <a:ext cx="2222500" cy="508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Express </a:t>
            </a:r>
            <a:r>
              <a:rPr lang="en-US" u="sng" dirty="0"/>
              <a:t>what</a:t>
            </a:r>
            <a:r>
              <a:rPr lang="en-US" dirty="0"/>
              <a:t> computation desired without specifying </a:t>
            </a:r>
            <a:r>
              <a:rPr lang="en-US" u="sng" dirty="0"/>
              <a:t>how</a:t>
            </a:r>
            <a:r>
              <a:rPr lang="en-US" dirty="0"/>
              <a:t> it carries it out</a:t>
            </a:r>
          </a:p>
          <a:p>
            <a:pPr lvl="1"/>
            <a:r>
              <a:rPr lang="en-US" dirty="0"/>
              <a:t>Often a series of assertions and queries</a:t>
            </a:r>
          </a:p>
          <a:p>
            <a:pPr lvl="1"/>
            <a:r>
              <a:rPr lang="en-US" dirty="0"/>
              <a:t>Feels like magic!</a:t>
            </a:r>
          </a:p>
          <a:p>
            <a:r>
              <a:rPr lang="en-US" dirty="0"/>
              <a:t>Sub-categories</a:t>
            </a:r>
          </a:p>
          <a:p>
            <a:pPr lvl="1"/>
            <a:r>
              <a:rPr lang="en-US" dirty="0"/>
              <a:t>Logic</a:t>
            </a:r>
          </a:p>
          <a:p>
            <a:pPr lvl="1"/>
            <a:r>
              <a:rPr lang="en-US" dirty="0"/>
              <a:t>Constraint</a:t>
            </a:r>
          </a:p>
          <a:p>
            <a:pPr lvl="2"/>
            <a:r>
              <a:rPr lang="en-US" dirty="0"/>
              <a:t>We saw in Sketchpad!</a:t>
            </a:r>
          </a:p>
          <a:p>
            <a:r>
              <a:rPr lang="en-US" dirty="0" smtClean="0"/>
              <a:t>Example: </a:t>
            </a:r>
            <a:r>
              <a:rPr lang="en-US" dirty="0"/>
              <a:t>Prolog</a:t>
            </a:r>
          </a:p>
        </p:txBody>
      </p:sp>
      <p:pic>
        <p:nvPicPr>
          <p:cNvPr id="8" name="Content Placeholder 7" descr="decl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8166" t="20721" r="8241" b="1835"/>
          <a:stretch>
            <a:fillRect/>
          </a:stretch>
        </p:blipFill>
        <p:spPr>
          <a:xfrm>
            <a:off x="4583885" y="1828800"/>
            <a:ext cx="4178488" cy="2811894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Declarative Programming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>
                <a:solidFill>
                  <a:schemeClr val="tx1">
                    <a:lumMod val="75000"/>
                  </a:schemeClr>
                </a:solidFill>
                <a:latin typeface="Courier New"/>
                <a:cs typeface="Courier New"/>
              </a:rPr>
              <a:t>en.wikipedia.org/wiki/Declarative_programming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4495800" y="4724400"/>
            <a:ext cx="4343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latin typeface="18 VAG Rounded Thin   55390"/>
              </a:rPr>
              <a:t>Anders Hejlsberg</a:t>
            </a:r>
            <a:br>
              <a:rPr lang="en-US" sz="2000">
                <a:solidFill>
                  <a:schemeClr val="tx1"/>
                </a:solidFill>
                <a:latin typeface="18 VAG Rounded Thin   55390"/>
              </a:rPr>
            </a:br>
            <a:r>
              <a:rPr lang="en-US" sz="2000">
                <a:solidFill>
                  <a:schemeClr val="tx1"/>
                </a:solidFill>
                <a:latin typeface="18 VAG Rounded Thin   55390"/>
              </a:rPr>
              <a:t>“The Future of C#” @ PDC2008</a:t>
            </a:r>
            <a:br>
              <a:rPr lang="en-US" sz="2000">
                <a:solidFill>
                  <a:schemeClr val="tx1"/>
                </a:solidFill>
                <a:latin typeface="18 VAG Rounded Thin   55390"/>
              </a:rPr>
            </a:br>
            <a:r>
              <a:rPr lang="en-US" sz="2000">
                <a:solidFill>
                  <a:schemeClr val="tx1"/>
                </a:solidFill>
                <a:latin typeface="18 VAG Rounded Thin   55390"/>
              </a:rPr>
              <a:t>channel9.msdn.com/pdc2008/TL16/</a:t>
            </a:r>
            <a:endParaRPr lang="en-US" sz="100" b="1">
              <a:solidFill>
                <a:schemeClr val="tx1"/>
              </a:solidFill>
              <a:latin typeface="18 VAG Rounded Thin   55390"/>
              <a:cs typeface="Courier New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/>
              <a:t>Five schoolgirls sat for an examination. Their parents – so they thought – showed an undue degree of interest in the result.  They therefore agreed that, in writing home about the examination, </a:t>
            </a:r>
            <a:r>
              <a:rPr lang="en-US" sz="2400">
                <a:solidFill>
                  <a:srgbClr val="FFFF00"/>
                </a:solidFill>
              </a:rPr>
              <a:t>each girl should make one true statement and one untrue one</a:t>
            </a:r>
            <a:r>
              <a:rPr lang="en-US" sz="2400"/>
              <a:t>. The following are the relevant passages from their letters: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/>
              <a:t>Betty</a:t>
            </a:r>
          </a:p>
          <a:p>
            <a:pPr lvl="1"/>
            <a:r>
              <a:rPr lang="en-US" sz="1800"/>
              <a:t>Kitty was 2</a:t>
            </a:r>
            <a:r>
              <a:rPr lang="en-US" sz="1800" baseline="30000"/>
              <a:t>nd</a:t>
            </a:r>
            <a:endParaRPr lang="en-US" sz="1800"/>
          </a:p>
          <a:p>
            <a:pPr lvl="1"/>
            <a:r>
              <a:rPr lang="en-US" sz="1800"/>
              <a:t>I was 3</a:t>
            </a:r>
            <a:r>
              <a:rPr lang="en-US" sz="1800" baseline="30000"/>
              <a:t>rd</a:t>
            </a:r>
            <a:endParaRPr lang="en-US" sz="1800"/>
          </a:p>
          <a:p>
            <a:r>
              <a:rPr lang="en-US" sz="2000"/>
              <a:t>Ethel</a:t>
            </a:r>
          </a:p>
          <a:p>
            <a:pPr lvl="1"/>
            <a:r>
              <a:rPr lang="en-US" sz="1800"/>
              <a:t>I was on top</a:t>
            </a:r>
          </a:p>
          <a:p>
            <a:pPr lvl="1"/>
            <a:r>
              <a:rPr lang="en-US" sz="1800"/>
              <a:t>Joan was 2</a:t>
            </a:r>
            <a:r>
              <a:rPr lang="en-US" sz="1800" baseline="30000"/>
              <a:t>nd</a:t>
            </a:r>
            <a:endParaRPr lang="en-US" sz="1800"/>
          </a:p>
          <a:p>
            <a:r>
              <a:rPr lang="en-US" sz="2000"/>
              <a:t>Joan</a:t>
            </a:r>
          </a:p>
          <a:p>
            <a:pPr lvl="1"/>
            <a:r>
              <a:rPr lang="en-US" sz="1800"/>
              <a:t>I was 3</a:t>
            </a:r>
            <a:r>
              <a:rPr lang="en-US" sz="1800" baseline="30000"/>
              <a:t>rd</a:t>
            </a:r>
            <a:endParaRPr lang="en-US" sz="1800"/>
          </a:p>
          <a:p>
            <a:pPr lvl="1"/>
            <a:r>
              <a:rPr lang="en-US" sz="1800"/>
              <a:t>Ethel was last</a:t>
            </a:r>
          </a:p>
          <a:p>
            <a:r>
              <a:rPr lang="en-US" sz="2000"/>
              <a:t>Kitty</a:t>
            </a:r>
          </a:p>
          <a:p>
            <a:pPr lvl="1"/>
            <a:r>
              <a:rPr lang="en-US" sz="1800"/>
              <a:t>I came out 2</a:t>
            </a:r>
            <a:r>
              <a:rPr lang="en-US" sz="1800" baseline="30000"/>
              <a:t>nd</a:t>
            </a:r>
            <a:endParaRPr lang="en-US" sz="1800"/>
          </a:p>
          <a:p>
            <a:pPr lvl="1"/>
            <a:r>
              <a:rPr lang="en-US" sz="1800"/>
              <a:t>Mary was only 4</a:t>
            </a:r>
            <a:r>
              <a:rPr lang="en-US" sz="1800" baseline="30000"/>
              <a:t>th</a:t>
            </a:r>
            <a:endParaRPr lang="en-US" sz="1800"/>
          </a:p>
          <a:p>
            <a:r>
              <a:rPr lang="en-US" sz="2000"/>
              <a:t>Mary</a:t>
            </a:r>
          </a:p>
          <a:p>
            <a:pPr lvl="1"/>
            <a:r>
              <a:rPr lang="en-US" sz="1800"/>
              <a:t>I was 4</a:t>
            </a:r>
            <a:r>
              <a:rPr lang="en-US" sz="1800" baseline="30000"/>
              <a:t>th</a:t>
            </a:r>
            <a:endParaRPr lang="en-US" sz="1800"/>
          </a:p>
          <a:p>
            <a:pPr lvl="1"/>
            <a:r>
              <a:rPr lang="en-US" sz="1800"/>
              <a:t>Betty was 1</a:t>
            </a:r>
            <a:r>
              <a:rPr lang="en-US" sz="1800" baseline="30000"/>
              <a:t>st</a:t>
            </a:r>
            <a:r>
              <a:rPr lang="en-US" sz="180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Declarative Programming Example</a:t>
            </a:r>
          </a:p>
        </p:txBody>
      </p:sp>
      <p:pic>
        <p:nvPicPr>
          <p:cNvPr id="7" name="Picture 6" descr="Screen shot 2010-09-15 at 4.33.54 AM.png"/>
          <p:cNvPicPr>
            <a:picLocks noChangeAspect="1"/>
          </p:cNvPicPr>
          <p:nvPr/>
        </p:nvPicPr>
        <p:blipFill>
          <a:blip r:embed="rId2"/>
          <a:srcRect b="1303"/>
          <a:stretch>
            <a:fillRect/>
          </a:stretch>
        </p:blipFill>
        <p:spPr>
          <a:xfrm>
            <a:off x="7315200" y="2057400"/>
            <a:ext cx="1270000" cy="1269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4449"/>
          <a:stretch>
            <a:fillRect/>
          </a:stretch>
        </p:blipFill>
        <p:spPr>
          <a:xfrm>
            <a:off x="7239000" y="3429000"/>
            <a:ext cx="1417999" cy="137160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82613" indent="-514350">
              <a:buFont typeface="+mj-lt"/>
              <a:buAutoNum type="alphaLcParenR"/>
            </a:pPr>
            <a:r>
              <a:rPr lang="en-US"/>
              <a:t>Functional</a:t>
            </a:r>
          </a:p>
          <a:p>
            <a:pPr marL="582613" indent="-514350">
              <a:buFont typeface="+mj-lt"/>
              <a:buAutoNum type="alphaLcParenR"/>
            </a:pPr>
            <a:r>
              <a:rPr lang="en-US"/>
              <a:t>Imperative</a:t>
            </a:r>
          </a:p>
          <a:p>
            <a:pPr marL="582613" indent="-514350">
              <a:buFont typeface="+mj-lt"/>
              <a:buAutoNum type="alphaLcParenR"/>
            </a:pPr>
            <a:r>
              <a:rPr lang="en-US"/>
              <a:t>OOP</a:t>
            </a:r>
          </a:p>
          <a:p>
            <a:pPr marL="582613" indent="-514350">
              <a:buFont typeface="+mj-lt"/>
              <a:buAutoNum type="alphaLcParenR"/>
            </a:pPr>
            <a:r>
              <a:rPr lang="en-US"/>
              <a:t>Declarative</a:t>
            </a:r>
          </a:p>
          <a:p>
            <a:pPr marL="582613" indent="-514350">
              <a:buFont typeface="+mj-lt"/>
              <a:buAutoNum type="alphaLcParenR"/>
            </a:pPr>
            <a:r>
              <a:rPr lang="en-US"/>
              <a:t>All equally powerful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/>
              <a:t>Of 4 paradigms, what’s the </a:t>
            </a:r>
            <a:r>
              <a:rPr lang="en-US" sz="3500" u="sng"/>
              <a:t>most</a:t>
            </a:r>
            <a:r>
              <a:rPr lang="en-US" sz="3500"/>
              <a:t> powerful?</a:t>
            </a:r>
          </a:p>
        </p:txBody>
      </p:sp>
      <p:pic>
        <p:nvPicPr>
          <p:cNvPr id="8" name="Picture 10"/>
          <p:cNvPicPr>
            <a:picLocks noChangeAspect="1"/>
          </p:cNvPicPr>
          <p:nvPr/>
        </p:nvPicPr>
        <p:blipFill>
          <a:blip r:embed="rId2"/>
          <a:srcRect l="7298" t="14340" r="10573" b="10814"/>
          <a:stretch>
            <a:fillRect/>
          </a:stretch>
        </p:blipFill>
        <p:spPr bwMode="auto">
          <a:xfrm>
            <a:off x="5334000" y="1295400"/>
            <a:ext cx="2815484" cy="2566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rcRect b="4779"/>
          <a:stretch>
            <a:fillRect/>
          </a:stretch>
        </p:blipFill>
        <p:spPr>
          <a:xfrm>
            <a:off x="2286000" y="3505200"/>
            <a:ext cx="4852737" cy="33528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4336256" cy="5305864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u="sng" dirty="0"/>
              <a:t>Turing Machine</a:t>
            </a:r>
            <a:r>
              <a:rPr lang="en-US" sz="2000" dirty="0"/>
              <a:t> has an infinite tape of 1s and 0s and instructions that say whether to move the tape left, right, read, or write it</a:t>
            </a:r>
          </a:p>
          <a:p>
            <a:pPr lvl="1"/>
            <a:r>
              <a:rPr lang="en-US" sz="1600" dirty="0"/>
              <a:t>Can simulate any computer algorithm!</a:t>
            </a:r>
          </a:p>
          <a:p>
            <a:r>
              <a:rPr lang="en-US" sz="2000" dirty="0"/>
              <a:t>A </a:t>
            </a:r>
            <a:r>
              <a:rPr lang="en-US" sz="2000" u="sng" dirty="0"/>
              <a:t>Universal Turing Machine</a:t>
            </a:r>
            <a:r>
              <a:rPr lang="en-US" sz="2000" dirty="0"/>
              <a:t> is one that can simulate a Turing machine on any input</a:t>
            </a:r>
          </a:p>
          <a:p>
            <a:r>
              <a:rPr lang="en-US" sz="2000" dirty="0"/>
              <a:t>A language is considered </a:t>
            </a:r>
            <a:r>
              <a:rPr lang="en-US" sz="2000" u="sng" dirty="0"/>
              <a:t>Turing Complete</a:t>
            </a:r>
            <a:r>
              <a:rPr lang="en-US" sz="2000" dirty="0"/>
              <a:t> if it can simulate a </a:t>
            </a:r>
            <a:r>
              <a:rPr lang="en-US" sz="2000" u="sng" dirty="0"/>
              <a:t>Universal Turing Machine</a:t>
            </a:r>
          </a:p>
          <a:p>
            <a:pPr lvl="1"/>
            <a:r>
              <a:rPr lang="en-US" sz="1600" dirty="0"/>
              <a:t>A way to decide that one programming language or paradigm is just as powerful as another</a:t>
            </a:r>
          </a:p>
        </p:txBody>
      </p:sp>
      <p:pic>
        <p:nvPicPr>
          <p:cNvPr id="8" name="Content Placeholder 7" descr="turingMachine.gif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45889" b="-45889"/>
          <a:stretch>
            <a:fillRect/>
          </a:stretch>
        </p:blipFill>
        <p:spPr>
          <a:xfrm>
            <a:off x="4981929" y="0"/>
            <a:ext cx="3385430" cy="4447736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Turing Completeness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822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 err="1">
                <a:solidFill>
                  <a:schemeClr val="tx1">
                    <a:lumMod val="75000"/>
                  </a:schemeClr>
                </a:solidFill>
                <a:latin typeface="Courier New"/>
                <a:cs typeface="Courier New"/>
              </a:rPr>
              <a:t>en.wikipedia.org</a:t>
            </a:r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urier New"/>
                <a:cs typeface="Courier New"/>
              </a:rPr>
              <a:t>/wiki/</a:t>
            </a:r>
            <a:r>
              <a:rPr lang="en-US" sz="2000" b="1" dirty="0" err="1" smtClean="0">
                <a:solidFill>
                  <a:schemeClr val="tx1">
                    <a:lumMod val="75000"/>
                  </a:schemeClr>
                </a:solidFill>
                <a:latin typeface="Courier New"/>
                <a:cs typeface="Courier New"/>
              </a:rPr>
              <a:t>Turing_completeness</a:t>
            </a:r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urier New"/>
                <a:cs typeface="Courier New"/>
              </a:rPr>
              <a:t/>
            </a:r>
            <a:b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urier New"/>
                <a:cs typeface="Courier New"/>
              </a:rPr>
            </a:br>
            <a:r>
              <a:rPr lang="en-US" sz="2000" b="1" dirty="0" err="1">
                <a:solidFill>
                  <a:schemeClr val="tx1">
                    <a:lumMod val="75000"/>
                  </a:schemeClr>
                </a:solidFill>
                <a:latin typeface="Courier New"/>
                <a:cs typeface="Courier New"/>
              </a:rPr>
              <a:t>ironphoenix.org</a:t>
            </a:r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urier New"/>
                <a:cs typeface="Courier New"/>
              </a:rPr>
              <a:t>/</a:t>
            </a:r>
            <a:r>
              <a:rPr lang="en-US" sz="2000" b="1" dirty="0" err="1">
                <a:solidFill>
                  <a:schemeClr val="tx1">
                    <a:lumMod val="75000"/>
                  </a:schemeClr>
                </a:solidFill>
                <a:latin typeface="Courier New"/>
                <a:cs typeface="Courier New"/>
              </a:rPr>
              <a:t>tril</a:t>
            </a:r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urier New"/>
                <a:cs typeface="Courier New"/>
              </a:rPr>
              <a:t>/tm/</a:t>
            </a:r>
          </a:p>
        </p:txBody>
      </p:sp>
      <p:pic>
        <p:nvPicPr>
          <p:cNvPr id="9" name="Picture 8" descr="candy_button_pap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800" y="3886200"/>
            <a:ext cx="3378200" cy="208498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495800" y="3276600"/>
            <a:ext cx="4343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latin typeface="18 VAG Rounded Thin   55390"/>
              </a:rPr>
              <a:t>Turing Machine by Tom Dunne</a:t>
            </a:r>
            <a:endParaRPr lang="en-US" sz="100" b="1">
              <a:solidFill>
                <a:schemeClr val="tx1"/>
              </a:solidFill>
              <a:latin typeface="18 VAG Rounded Thin   55390"/>
              <a:cs typeface="Courier New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95800" y="5943600"/>
            <a:ext cx="4343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latin typeface="18 VAG Rounded Thin   55390"/>
              </a:rPr>
              <a:t>Xkcd comic “Candy Button Paper”</a:t>
            </a:r>
            <a:endParaRPr lang="en-US" sz="100" b="1">
              <a:solidFill>
                <a:schemeClr val="tx1"/>
              </a:solidFill>
              <a:latin typeface="18 VAG Rounded Thin   55390"/>
              <a:cs typeface="Courier New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Functional</a:t>
            </a:r>
          </a:p>
          <a:p>
            <a:pPr lvl="1"/>
            <a:r>
              <a:rPr lang="en-US"/>
              <a:t>Evaluate an expression and use the resulting value for something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r>
              <a:rPr lang="en-US"/>
              <a:t>Imperative	</a:t>
            </a:r>
          </a:p>
          <a:p>
            <a:pPr lvl="1"/>
            <a:r>
              <a:rPr lang="en-US"/>
              <a:t>First </a:t>
            </a:r>
            <a:r>
              <a:rPr lang="en-US" i="1"/>
              <a:t>do this</a:t>
            </a:r>
            <a:r>
              <a:rPr lang="en-US"/>
              <a:t> </a:t>
            </a:r>
            <a:br>
              <a:rPr lang="en-US"/>
            </a:br>
            <a:r>
              <a:rPr lang="en-US"/>
              <a:t>and next </a:t>
            </a:r>
            <a:r>
              <a:rPr lang="en-US" i="1"/>
              <a:t>do that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Object-oriented</a:t>
            </a:r>
          </a:p>
          <a:p>
            <a:pPr lvl="1"/>
            <a:r>
              <a:rPr lang="en-US"/>
              <a:t>Send messages between objects to simulate the temporal evolution of a set of real world phenomena</a:t>
            </a:r>
            <a:br>
              <a:rPr lang="en-US"/>
            </a:br>
            <a:endParaRPr lang="en-US"/>
          </a:p>
          <a:p>
            <a:r>
              <a:rPr lang="en-US"/>
              <a:t>Declarative</a:t>
            </a:r>
          </a:p>
          <a:p>
            <a:pPr lvl="1"/>
            <a:r>
              <a:rPr lang="en-US"/>
              <a:t>Answer a question via search for a solution</a:t>
            </a:r>
          </a:p>
          <a:p>
            <a:pPr lvl="1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Ways to Remember the Paradigms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4102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>
                <a:solidFill>
                  <a:schemeClr val="tx1">
                    <a:lumMod val="75000"/>
                  </a:schemeClr>
                </a:solidFill>
                <a:latin typeface="Courier New"/>
                <a:cs typeface="Courier New"/>
              </a:rPr>
              <a:t>www.cs.aau.dk/~normark/prog3-03/html/notes/paradigms_themes-paradigm-overview-section.html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>
                <a:solidFill>
                  <a:schemeClr val="tx1">
                    <a:lumMod val="75000"/>
                  </a:schemeClr>
                </a:solidFill>
                <a:latin typeface="Courier New"/>
                <a:cs typeface="Courier New"/>
              </a:rPr>
              <a:t>en.wikipedia.org/wiki/Programming_paradigm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9" name="Rectangle 11"/>
          <p:cNvSpPr>
            <a:spLocks noGrp="1" noChangeArrowheads="1"/>
          </p:cNvSpPr>
          <p:nvPr>
            <p:ph sz="half" idx="1"/>
          </p:nvPr>
        </p:nvSpPr>
        <p:spPr>
          <a:xfrm>
            <a:off x="464344" y="990601"/>
            <a:ext cx="4260056" cy="5305864"/>
          </a:xfrm>
        </p:spPr>
        <p:txBody>
          <a:bodyPr/>
          <a:lstStyle/>
          <a:p>
            <a:r>
              <a:rPr lang="en-US" sz="2400" dirty="0" smtClean="0"/>
              <a:t>Each paradigm has its  unique benefits</a:t>
            </a:r>
          </a:p>
          <a:p>
            <a:pPr lvl="1"/>
            <a:r>
              <a:rPr lang="en-US" sz="2000" dirty="0" smtClean="0"/>
              <a:t>If a language is Turing complete, it is equally powerful</a:t>
            </a:r>
          </a:p>
          <a:p>
            <a:pPr lvl="1"/>
            <a:r>
              <a:rPr lang="en-US" sz="2000" dirty="0" smtClean="0"/>
              <a:t>Paradigms vary in efficiency, scalability, overhead, fun, “how” vs “what” to specify, etc.</a:t>
            </a:r>
            <a:endParaRPr lang="en-US" sz="2000" dirty="0"/>
          </a:p>
          <a:p>
            <a:r>
              <a:rPr lang="en-US" sz="2400" dirty="0" smtClean="0"/>
              <a:t>Modern languages usually take the best from all</a:t>
            </a:r>
          </a:p>
          <a:p>
            <a:pPr lvl="1"/>
            <a:r>
              <a:rPr lang="en-US" sz="2000" dirty="0" smtClean="0"/>
              <a:t>E.g., Scratch</a:t>
            </a:r>
          </a:p>
          <a:p>
            <a:pPr lvl="2"/>
            <a:r>
              <a:rPr lang="en-US" sz="1800" dirty="0" smtClean="0"/>
              <a:t>Can be functional</a:t>
            </a:r>
          </a:p>
          <a:p>
            <a:pPr lvl="2"/>
            <a:r>
              <a:rPr lang="en-US" sz="1800" dirty="0" smtClean="0"/>
              <a:t>Can be imperative</a:t>
            </a:r>
          </a:p>
          <a:p>
            <a:pPr lvl="2"/>
            <a:r>
              <a:rPr lang="en-US" sz="1800" dirty="0" smtClean="0"/>
              <a:t>Can be object-oriented</a:t>
            </a:r>
          </a:p>
          <a:p>
            <a:pPr lvl="2"/>
            <a:r>
              <a:rPr lang="en-US" sz="1800" dirty="0" smtClean="0"/>
              <a:t>Can be declarative</a:t>
            </a:r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8" name="Content Placeholder 7" descr="jean_sammet_book.jp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-5950" r="-5950"/>
          <a:stretch>
            <a:fillRect/>
          </a:stretch>
        </p:blipFill>
        <p:spPr>
          <a:xfrm>
            <a:off x="5167312" y="1281547"/>
            <a:ext cx="3595688" cy="4723972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What are they? </a:t>
            </a:r>
          </a:p>
          <a:p>
            <a:pPr lvl="1"/>
            <a:r>
              <a:rPr lang="en-US" dirty="0" smtClean="0"/>
              <a:t>Most are Hybrids!</a:t>
            </a:r>
          </a:p>
          <a:p>
            <a:r>
              <a:rPr lang="en-US" dirty="0" smtClean="0"/>
              <a:t>The Four Primary ones</a:t>
            </a:r>
          </a:p>
          <a:p>
            <a:pPr lvl="1"/>
            <a:r>
              <a:rPr lang="en-US" dirty="0" smtClean="0"/>
              <a:t>Functional</a:t>
            </a:r>
          </a:p>
          <a:p>
            <a:pPr lvl="1"/>
            <a:r>
              <a:rPr lang="en-US" dirty="0" smtClean="0"/>
              <a:t>Imperative</a:t>
            </a:r>
          </a:p>
          <a:p>
            <a:pPr lvl="1"/>
            <a:r>
              <a:rPr lang="en-US" dirty="0" smtClean="0"/>
              <a:t>Object-Oriented</a:t>
            </a:r>
          </a:p>
          <a:p>
            <a:pPr lvl="2"/>
            <a:r>
              <a:rPr lang="en-US" dirty="0" smtClean="0"/>
              <a:t>OOP Example: Skecthpad </a:t>
            </a:r>
          </a:p>
          <a:p>
            <a:pPr lvl="1"/>
            <a:r>
              <a:rPr lang="en-US" dirty="0" smtClean="0"/>
              <a:t>Declarative</a:t>
            </a:r>
          </a:p>
          <a:p>
            <a:r>
              <a:rPr lang="en-US" dirty="0" smtClean="0"/>
              <a:t>Turing Completeness</a:t>
            </a:r>
          </a:p>
          <a:p>
            <a:r>
              <a:rPr lang="en-US" dirty="0" smtClean="0"/>
              <a:t>Summary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18968" b="-18968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Paradigms Lecture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724400" y="5562600"/>
            <a:ext cx="4038600" cy="47194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/>
              <a:t>“The concepts and abstractions used to represent the elements of a program (e.g., objects, functions, variables, constraints, etc.) and the steps that compose a computation (assignation, evaluation, continuations, data flows, etc.).”</a:t>
            </a:r>
          </a:p>
          <a:p>
            <a:r>
              <a:rPr lang="en-US" sz="2400"/>
              <a:t>Or, a way to</a:t>
            </a:r>
            <a:br>
              <a:rPr lang="en-US" sz="2400"/>
            </a:br>
            <a:r>
              <a:rPr lang="en-US" sz="2400">
                <a:solidFill>
                  <a:srgbClr val="FFFF00"/>
                </a:solidFill>
              </a:rPr>
              <a:t>classify the style</a:t>
            </a:r>
            <a:br>
              <a:rPr lang="en-US" sz="2400">
                <a:solidFill>
                  <a:srgbClr val="FFFF00"/>
                </a:solidFill>
              </a:rPr>
            </a:br>
            <a:r>
              <a:rPr lang="en-US" sz="2400"/>
              <a:t>of programming.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7523" r="-7523"/>
          <a:stretch>
            <a:fillRect/>
          </a:stretch>
        </p:blipFill>
        <p:spPr>
          <a:xfrm>
            <a:off x="4814888" y="1200208"/>
            <a:ext cx="3719512" cy="488665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Programming Paradigms?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>
                <a:solidFill>
                  <a:schemeClr val="tx1">
                    <a:lumMod val="75000"/>
                  </a:schemeClr>
                </a:solidFill>
                <a:latin typeface="Courier New"/>
                <a:cs typeface="Courier New"/>
              </a:rPr>
              <a:t>en.wikipedia.org/wiki/Programming_paradigm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82613" indent="-514350">
              <a:buFont typeface="+mj-lt"/>
              <a:buAutoNum type="alphaLcParenR"/>
            </a:pPr>
            <a:endParaRPr lang="en-US"/>
          </a:p>
          <a:p>
            <a:pPr marL="582613" indent="-514350">
              <a:buFont typeface="+mj-lt"/>
              <a:buAutoNum type="alphaLcParenR"/>
            </a:pPr>
            <a:endParaRPr lang="en-US"/>
          </a:p>
          <a:p>
            <a:pPr marL="582613" indent="-514350">
              <a:buFont typeface="+mj-lt"/>
              <a:buAutoNum type="alphaLcParenR"/>
            </a:pPr>
            <a:endParaRPr lang="en-US"/>
          </a:p>
          <a:p>
            <a:pPr marL="582613" indent="-514350">
              <a:buFont typeface="+mj-lt"/>
              <a:buAutoNum type="alphaLcParenR"/>
            </a:pPr>
            <a:endParaRPr lang="en-US"/>
          </a:p>
          <a:p>
            <a:pPr marL="582613" indent="-514350">
              <a:buNone/>
            </a:pPr>
            <a:endParaRPr lang="en-US"/>
          </a:p>
          <a:p>
            <a:pPr marL="582613" indent="-514350">
              <a:buFont typeface="+mj-lt"/>
              <a:buAutoNum type="alphaLcParenR"/>
            </a:pPr>
            <a:r>
              <a:rPr lang="en-US"/>
              <a:t>1 (functional)</a:t>
            </a:r>
          </a:p>
          <a:p>
            <a:pPr marL="582613" indent="-514350">
              <a:buFont typeface="+mj-lt"/>
              <a:buAutoNum type="alphaLcParenR"/>
            </a:pPr>
            <a:r>
              <a:rPr lang="en-US"/>
              <a:t>1 (not functional)</a:t>
            </a:r>
          </a:p>
          <a:p>
            <a:pPr marL="582613" indent="-514350">
              <a:buFont typeface="+mj-lt"/>
              <a:buAutoNum type="alphaLcParenR"/>
            </a:pPr>
            <a:r>
              <a:rPr lang="en-US"/>
              <a:t>2</a:t>
            </a:r>
          </a:p>
          <a:p>
            <a:pPr marL="582613" indent="-514350">
              <a:buFont typeface="+mj-lt"/>
              <a:buAutoNum type="alphaLcParenR"/>
            </a:pPr>
            <a:r>
              <a:rPr lang="en-US"/>
              <a:t>3</a:t>
            </a:r>
          </a:p>
          <a:p>
            <a:pPr marL="582613" indent="-514350">
              <a:buFont typeface="+mj-lt"/>
              <a:buAutoNum type="alphaLcParenR"/>
            </a:pPr>
            <a:r>
              <a:rPr lang="en-US"/>
              <a:t>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Of 4 paradigms, how many can BYOB be?</a:t>
            </a:r>
          </a:p>
        </p:txBody>
      </p:sp>
      <p:pic>
        <p:nvPicPr>
          <p:cNvPr id="8" name="Picture 10"/>
          <p:cNvPicPr>
            <a:picLocks noChangeAspect="1"/>
          </p:cNvPicPr>
          <p:nvPr/>
        </p:nvPicPr>
        <p:blipFill>
          <a:blip r:embed="rId3"/>
          <a:srcRect l="7298" t="14340" r="10573" b="10814"/>
          <a:stretch>
            <a:fillRect/>
          </a:stretch>
        </p:blipFill>
        <p:spPr bwMode="auto">
          <a:xfrm>
            <a:off x="994516" y="1167602"/>
            <a:ext cx="2815484" cy="2566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b="1">
                <a:solidFill>
                  <a:schemeClr val="tx1">
                    <a:lumMod val="75000"/>
                  </a:schemeClr>
                </a:solidFill>
                <a:latin typeface="Courier New"/>
                <a:cs typeface="Courier New"/>
              </a:rPr>
              <a:t>byob.berkeley.edu</a:t>
            </a:r>
            <a:endParaRPr lang="en-US" sz="400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4449"/>
          <a:stretch>
            <a:fillRect/>
          </a:stretch>
        </p:blipFill>
        <p:spPr>
          <a:xfrm>
            <a:off x="4572000" y="2133600"/>
            <a:ext cx="3657600" cy="3537919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4724400" y="5700252"/>
            <a:ext cx="3276600" cy="47194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553200" y="1981200"/>
            <a:ext cx="609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4717256" cy="5305864"/>
          </a:xfrm>
        </p:spPr>
        <p:txBody>
          <a:bodyPr/>
          <a:lstStyle/>
          <a:p>
            <a:r>
              <a:rPr lang="en-US"/>
              <a:t>This makes it hard to teach to students, because most languages have facets of several paradigms!</a:t>
            </a:r>
          </a:p>
          <a:p>
            <a:pPr lvl="1"/>
            <a:r>
              <a:rPr lang="en-US"/>
              <a:t>Called “Multi-paradigm” languages</a:t>
            </a:r>
          </a:p>
          <a:p>
            <a:pPr lvl="1"/>
            <a:r>
              <a:rPr lang="en-US"/>
              <a:t>Scratch too!</a:t>
            </a:r>
          </a:p>
          <a:p>
            <a:r>
              <a:rPr lang="en-US"/>
              <a:t>It’s like giving someone a juice drink (with many fruit in it) and asking to taste just one fruit!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39597" r="-39597"/>
          <a:stretch>
            <a:fillRect/>
          </a:stretch>
        </p:blipFill>
        <p:spPr>
          <a:xfrm>
            <a:off x="4655344" y="1437761"/>
            <a:ext cx="3698241" cy="4858704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Most Languages Are Hybrids!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4183856" cy="5305864"/>
          </a:xfrm>
        </p:spPr>
        <p:txBody>
          <a:bodyPr/>
          <a:lstStyle/>
          <a:p>
            <a:r>
              <a:rPr lang="en-US" sz="2400" dirty="0"/>
              <a:t>Computation is the evaluation of </a:t>
            </a:r>
            <a:r>
              <a:rPr lang="en-US" sz="2400" dirty="0">
                <a:solidFill>
                  <a:srgbClr val="FFFF00"/>
                </a:solidFill>
              </a:rPr>
              <a:t>functions</a:t>
            </a:r>
          </a:p>
          <a:p>
            <a:pPr lvl="1"/>
            <a:r>
              <a:rPr lang="en-US" sz="2000" dirty="0"/>
              <a:t>Plugging pipes together</a:t>
            </a:r>
          </a:p>
          <a:p>
            <a:pPr lvl="1"/>
            <a:r>
              <a:rPr lang="en-US" sz="2000" dirty="0"/>
              <a:t>Each pipe, or function, has exactly 1 output</a:t>
            </a:r>
          </a:p>
          <a:p>
            <a:pPr lvl="1"/>
            <a:r>
              <a:rPr lang="en-US" sz="2000" dirty="0"/>
              <a:t>Functions can be input!</a:t>
            </a:r>
          </a:p>
          <a:p>
            <a:r>
              <a:rPr lang="en-US" sz="2400" dirty="0"/>
              <a:t>Features</a:t>
            </a:r>
          </a:p>
          <a:p>
            <a:pPr lvl="1"/>
            <a:r>
              <a:rPr lang="en-US" sz="2000" dirty="0"/>
              <a:t>No state</a:t>
            </a:r>
          </a:p>
          <a:p>
            <a:pPr lvl="2"/>
            <a:r>
              <a:rPr lang="en-US" sz="1600" dirty="0"/>
              <a:t>E.g., variable assignments </a:t>
            </a:r>
          </a:p>
          <a:p>
            <a:pPr lvl="1"/>
            <a:r>
              <a:rPr lang="en-US" sz="2000" dirty="0"/>
              <a:t>No mutation </a:t>
            </a:r>
          </a:p>
          <a:p>
            <a:pPr lvl="2"/>
            <a:r>
              <a:rPr lang="en-US" sz="1600" dirty="0"/>
              <a:t>E.g., changing variable values </a:t>
            </a:r>
          </a:p>
          <a:p>
            <a:pPr lvl="1"/>
            <a:r>
              <a:rPr lang="en-US" sz="2000" dirty="0"/>
              <a:t>No side effects</a:t>
            </a:r>
          </a:p>
          <a:p>
            <a:r>
              <a:rPr lang="en-US" sz="2400" dirty="0" smtClean="0"/>
              <a:t>Examples (</a:t>
            </a:r>
            <a:r>
              <a:rPr lang="en-US" sz="2400" dirty="0" err="1" smtClean="0"/>
              <a:t>tho</a:t>
            </a:r>
            <a:r>
              <a:rPr lang="en-US" sz="2400" dirty="0" smtClean="0"/>
              <a:t> not pure)</a:t>
            </a:r>
            <a:endParaRPr lang="en-US" sz="2400" dirty="0"/>
          </a:p>
          <a:p>
            <a:pPr lvl="1"/>
            <a:r>
              <a:rPr lang="en-US" sz="2000" dirty="0"/>
              <a:t>Scheme, Scratch BYOB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Programming (review)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>
                <a:solidFill>
                  <a:schemeClr val="tx1">
                    <a:lumMod val="75000"/>
                  </a:schemeClr>
                </a:solidFill>
                <a:latin typeface="Courier New"/>
                <a:cs typeface="Courier New"/>
              </a:rPr>
              <a:t>en.wikipedia.org/wiki/Functional_programming</a:t>
            </a:r>
          </a:p>
        </p:txBody>
      </p:sp>
      <p:grpSp>
        <p:nvGrpSpPr>
          <p:cNvPr id="31" name="Group 29"/>
          <p:cNvGrpSpPr/>
          <p:nvPr/>
        </p:nvGrpSpPr>
        <p:grpSpPr>
          <a:xfrm>
            <a:off x="4419600" y="1143000"/>
            <a:ext cx="4267200" cy="707886"/>
            <a:chOff x="4419600" y="1143000"/>
            <a:chExt cx="4267200" cy="707886"/>
          </a:xfrm>
        </p:grpSpPr>
        <p:sp>
          <p:nvSpPr>
            <p:cNvPr id="32" name="Rectangle 31"/>
            <p:cNvSpPr/>
            <p:nvPr/>
          </p:nvSpPr>
          <p:spPr>
            <a:xfrm>
              <a:off x="4419600" y="1143000"/>
              <a:ext cx="42672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>
                  <a:solidFill>
                    <a:schemeClr val="tx1"/>
                  </a:solidFill>
                  <a:latin typeface="Courier New"/>
                  <a:cs typeface="Courier New"/>
                </a:rPr>
                <a:t>f(x)=(x+3)* x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8001000" y="1240368"/>
              <a:ext cx="487389" cy="512232"/>
            </a:xfrm>
            <a:custGeom>
              <a:avLst/>
              <a:gdLst>
                <a:gd name="connsiteX0" fmla="*/ 0 w 1117985"/>
                <a:gd name="connsiteY0" fmla="*/ 327956 h 791566"/>
                <a:gd name="connsiteX1" fmla="*/ 125214 w 1117985"/>
                <a:gd name="connsiteY1" fmla="*/ 757280 h 791566"/>
                <a:gd name="connsiteX2" fmla="*/ 178878 w 1117985"/>
                <a:gd name="connsiteY2" fmla="*/ 122238 h 791566"/>
                <a:gd name="connsiteX3" fmla="*/ 1117985 w 1117985"/>
                <a:gd name="connsiteY3" fmla="*/ 23851 h 791566"/>
                <a:gd name="connsiteX0" fmla="*/ 0 w 1117985"/>
                <a:gd name="connsiteY0" fmla="*/ 304105 h 767715"/>
                <a:gd name="connsiteX1" fmla="*/ 125214 w 1117985"/>
                <a:gd name="connsiteY1" fmla="*/ 733429 h 767715"/>
                <a:gd name="connsiteX2" fmla="*/ 178878 w 1117985"/>
                <a:gd name="connsiteY2" fmla="*/ 98387 h 767715"/>
                <a:gd name="connsiteX3" fmla="*/ 1117985 w 1117985"/>
                <a:gd name="connsiteY3" fmla="*/ 0 h 767715"/>
                <a:gd name="connsiteX0" fmla="*/ 0 w 1117985"/>
                <a:gd name="connsiteY0" fmla="*/ 304105 h 733429"/>
                <a:gd name="connsiteX1" fmla="*/ 125214 w 1117985"/>
                <a:gd name="connsiteY1" fmla="*/ 733429 h 733429"/>
                <a:gd name="connsiteX2" fmla="*/ 178878 w 1117985"/>
                <a:gd name="connsiteY2" fmla="*/ 98387 h 733429"/>
                <a:gd name="connsiteX3" fmla="*/ 1117985 w 1117985"/>
                <a:gd name="connsiteY3" fmla="*/ 0 h 733429"/>
                <a:gd name="connsiteX0" fmla="*/ 0 w 1117985"/>
                <a:gd name="connsiteY0" fmla="*/ 327956 h 757280"/>
                <a:gd name="connsiteX1" fmla="*/ 125214 w 1117985"/>
                <a:gd name="connsiteY1" fmla="*/ 757280 h 757280"/>
                <a:gd name="connsiteX2" fmla="*/ 178878 w 1117985"/>
                <a:gd name="connsiteY2" fmla="*/ 122238 h 757280"/>
                <a:gd name="connsiteX3" fmla="*/ 1117985 w 1117985"/>
                <a:gd name="connsiteY3" fmla="*/ 23851 h 757280"/>
                <a:gd name="connsiteX0" fmla="*/ 0 w 1117985"/>
                <a:gd name="connsiteY0" fmla="*/ 327956 h 757280"/>
                <a:gd name="connsiteX1" fmla="*/ 125214 w 1117985"/>
                <a:gd name="connsiteY1" fmla="*/ 757280 h 757280"/>
                <a:gd name="connsiteX2" fmla="*/ 178878 w 1117985"/>
                <a:gd name="connsiteY2" fmla="*/ 122238 h 757280"/>
                <a:gd name="connsiteX3" fmla="*/ 1117985 w 1117985"/>
                <a:gd name="connsiteY3" fmla="*/ 23851 h 757280"/>
                <a:gd name="connsiteX0" fmla="*/ 0 w 1117985"/>
                <a:gd name="connsiteY0" fmla="*/ 327956 h 757280"/>
                <a:gd name="connsiteX1" fmla="*/ 125214 w 1117985"/>
                <a:gd name="connsiteY1" fmla="*/ 757280 h 757280"/>
                <a:gd name="connsiteX2" fmla="*/ 178878 w 1117985"/>
                <a:gd name="connsiteY2" fmla="*/ 122238 h 757280"/>
                <a:gd name="connsiteX3" fmla="*/ 1117985 w 1117985"/>
                <a:gd name="connsiteY3" fmla="*/ 23851 h 757280"/>
                <a:gd name="connsiteX0" fmla="*/ 0 w 1117985"/>
                <a:gd name="connsiteY0" fmla="*/ 632756 h 1062080"/>
                <a:gd name="connsiteX1" fmla="*/ 125214 w 1117985"/>
                <a:gd name="connsiteY1" fmla="*/ 1062080 h 1062080"/>
                <a:gd name="connsiteX2" fmla="*/ 178878 w 1117985"/>
                <a:gd name="connsiteY2" fmla="*/ 122238 h 1062080"/>
                <a:gd name="connsiteX3" fmla="*/ 1117985 w 1117985"/>
                <a:gd name="connsiteY3" fmla="*/ 328651 h 1062080"/>
                <a:gd name="connsiteX0" fmla="*/ 0 w 1117985"/>
                <a:gd name="connsiteY0" fmla="*/ 632756 h 1062080"/>
                <a:gd name="connsiteX1" fmla="*/ 125214 w 1117985"/>
                <a:gd name="connsiteY1" fmla="*/ 1062080 h 1062080"/>
                <a:gd name="connsiteX2" fmla="*/ 178878 w 1117985"/>
                <a:gd name="connsiteY2" fmla="*/ 122238 h 1062080"/>
                <a:gd name="connsiteX3" fmla="*/ 1117985 w 1117985"/>
                <a:gd name="connsiteY3" fmla="*/ 328651 h 1062080"/>
                <a:gd name="connsiteX0" fmla="*/ 0 w 1117985"/>
                <a:gd name="connsiteY0" fmla="*/ 632756 h 1062080"/>
                <a:gd name="connsiteX1" fmla="*/ 125214 w 1117985"/>
                <a:gd name="connsiteY1" fmla="*/ 1062080 h 1062080"/>
                <a:gd name="connsiteX2" fmla="*/ 178878 w 1117985"/>
                <a:gd name="connsiteY2" fmla="*/ 122238 h 1062080"/>
                <a:gd name="connsiteX3" fmla="*/ 1117985 w 1117985"/>
                <a:gd name="connsiteY3" fmla="*/ 328651 h 1062080"/>
                <a:gd name="connsiteX0" fmla="*/ 0 w 1117985"/>
                <a:gd name="connsiteY0" fmla="*/ 632756 h 1062080"/>
                <a:gd name="connsiteX1" fmla="*/ 125214 w 1117985"/>
                <a:gd name="connsiteY1" fmla="*/ 1062080 h 1062080"/>
                <a:gd name="connsiteX2" fmla="*/ 178878 w 1117985"/>
                <a:gd name="connsiteY2" fmla="*/ 122238 h 1062080"/>
                <a:gd name="connsiteX3" fmla="*/ 1117985 w 1117985"/>
                <a:gd name="connsiteY3" fmla="*/ 328651 h 1062080"/>
                <a:gd name="connsiteX0" fmla="*/ 0 w 1117985"/>
                <a:gd name="connsiteY0" fmla="*/ 632756 h 1062080"/>
                <a:gd name="connsiteX1" fmla="*/ 125214 w 1117985"/>
                <a:gd name="connsiteY1" fmla="*/ 1062080 h 1062080"/>
                <a:gd name="connsiteX2" fmla="*/ 178878 w 1117985"/>
                <a:gd name="connsiteY2" fmla="*/ 122238 h 1062080"/>
                <a:gd name="connsiteX3" fmla="*/ 1117985 w 1117985"/>
                <a:gd name="connsiteY3" fmla="*/ 328651 h 1062080"/>
                <a:gd name="connsiteX0" fmla="*/ 0 w 1117985"/>
                <a:gd name="connsiteY0" fmla="*/ 404156 h 833480"/>
                <a:gd name="connsiteX1" fmla="*/ 125214 w 1117985"/>
                <a:gd name="connsiteY1" fmla="*/ 833480 h 833480"/>
                <a:gd name="connsiteX2" fmla="*/ 178878 w 1117985"/>
                <a:gd name="connsiteY2" fmla="*/ 122238 h 833480"/>
                <a:gd name="connsiteX3" fmla="*/ 1117985 w 1117985"/>
                <a:gd name="connsiteY3" fmla="*/ 100051 h 833480"/>
                <a:gd name="connsiteX0" fmla="*/ 0 w 1117985"/>
                <a:gd name="connsiteY0" fmla="*/ 304105 h 733429"/>
                <a:gd name="connsiteX1" fmla="*/ 125214 w 1117985"/>
                <a:gd name="connsiteY1" fmla="*/ 733429 h 733429"/>
                <a:gd name="connsiteX2" fmla="*/ 178878 w 1117985"/>
                <a:gd name="connsiteY2" fmla="*/ 22187 h 733429"/>
                <a:gd name="connsiteX3" fmla="*/ 1117985 w 1117985"/>
                <a:gd name="connsiteY3" fmla="*/ 0 h 733429"/>
                <a:gd name="connsiteX0" fmla="*/ 0 w 1270385"/>
                <a:gd name="connsiteY0" fmla="*/ 304105 h 733429"/>
                <a:gd name="connsiteX1" fmla="*/ 125214 w 1270385"/>
                <a:gd name="connsiteY1" fmla="*/ 733429 h 733429"/>
                <a:gd name="connsiteX2" fmla="*/ 178878 w 1270385"/>
                <a:gd name="connsiteY2" fmla="*/ 22187 h 733429"/>
                <a:gd name="connsiteX3" fmla="*/ 1270385 w 1270385"/>
                <a:gd name="connsiteY3" fmla="*/ 0 h 733429"/>
                <a:gd name="connsiteX0" fmla="*/ 0 w 1270385"/>
                <a:gd name="connsiteY0" fmla="*/ 304105 h 733429"/>
                <a:gd name="connsiteX1" fmla="*/ 125214 w 1270385"/>
                <a:gd name="connsiteY1" fmla="*/ 733429 h 733429"/>
                <a:gd name="connsiteX2" fmla="*/ 178878 w 1270385"/>
                <a:gd name="connsiteY2" fmla="*/ 22187 h 733429"/>
                <a:gd name="connsiteX3" fmla="*/ 1270385 w 1270385"/>
                <a:gd name="connsiteY3" fmla="*/ 0 h 733429"/>
                <a:gd name="connsiteX0" fmla="*/ 0 w 1270385"/>
                <a:gd name="connsiteY0" fmla="*/ 304105 h 733429"/>
                <a:gd name="connsiteX1" fmla="*/ 125214 w 1270385"/>
                <a:gd name="connsiteY1" fmla="*/ 733429 h 733429"/>
                <a:gd name="connsiteX2" fmla="*/ 178878 w 1270385"/>
                <a:gd name="connsiteY2" fmla="*/ 22187 h 733429"/>
                <a:gd name="connsiteX3" fmla="*/ 1270385 w 1270385"/>
                <a:gd name="connsiteY3" fmla="*/ 0 h 733429"/>
                <a:gd name="connsiteX0" fmla="*/ 0 w 1270385"/>
                <a:gd name="connsiteY0" fmla="*/ 304105 h 733429"/>
                <a:gd name="connsiteX1" fmla="*/ 125214 w 1270385"/>
                <a:gd name="connsiteY1" fmla="*/ 733429 h 733429"/>
                <a:gd name="connsiteX2" fmla="*/ 178878 w 1270385"/>
                <a:gd name="connsiteY2" fmla="*/ 22187 h 733429"/>
                <a:gd name="connsiteX3" fmla="*/ 1270385 w 1270385"/>
                <a:gd name="connsiteY3" fmla="*/ 0 h 733429"/>
                <a:gd name="connsiteX0" fmla="*/ 0 w 1270385"/>
                <a:gd name="connsiteY0" fmla="*/ 459229 h 888553"/>
                <a:gd name="connsiteX1" fmla="*/ 125214 w 1270385"/>
                <a:gd name="connsiteY1" fmla="*/ 888553 h 888553"/>
                <a:gd name="connsiteX2" fmla="*/ 178878 w 1270385"/>
                <a:gd name="connsiteY2" fmla="*/ 177311 h 888553"/>
                <a:gd name="connsiteX3" fmla="*/ 1270385 w 1270385"/>
                <a:gd name="connsiteY3" fmla="*/ 155124 h 888553"/>
                <a:gd name="connsiteX0" fmla="*/ 0 w 1270385"/>
                <a:gd name="connsiteY0" fmla="*/ 459229 h 888553"/>
                <a:gd name="connsiteX1" fmla="*/ 125214 w 1270385"/>
                <a:gd name="connsiteY1" fmla="*/ 888553 h 888553"/>
                <a:gd name="connsiteX2" fmla="*/ 178878 w 1270385"/>
                <a:gd name="connsiteY2" fmla="*/ 177311 h 888553"/>
                <a:gd name="connsiteX3" fmla="*/ 1270385 w 1270385"/>
                <a:gd name="connsiteY3" fmla="*/ 155124 h 888553"/>
                <a:gd name="connsiteX0" fmla="*/ 0 w 1270385"/>
                <a:gd name="connsiteY0" fmla="*/ 304105 h 733429"/>
                <a:gd name="connsiteX1" fmla="*/ 125214 w 1270385"/>
                <a:gd name="connsiteY1" fmla="*/ 733429 h 733429"/>
                <a:gd name="connsiteX2" fmla="*/ 178878 w 1270385"/>
                <a:gd name="connsiteY2" fmla="*/ 22187 h 733429"/>
                <a:gd name="connsiteX3" fmla="*/ 1270385 w 1270385"/>
                <a:gd name="connsiteY3" fmla="*/ 0 h 733429"/>
                <a:gd name="connsiteX0" fmla="*/ 0 w 677718"/>
                <a:gd name="connsiteY0" fmla="*/ 282938 h 712262"/>
                <a:gd name="connsiteX1" fmla="*/ 125214 w 677718"/>
                <a:gd name="connsiteY1" fmla="*/ 712262 h 712262"/>
                <a:gd name="connsiteX2" fmla="*/ 178878 w 677718"/>
                <a:gd name="connsiteY2" fmla="*/ 1020 h 712262"/>
                <a:gd name="connsiteX3" fmla="*/ 677718 w 677718"/>
                <a:gd name="connsiteY3" fmla="*/ 0 h 712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7718" h="712262">
                  <a:moveTo>
                    <a:pt x="0" y="282938"/>
                  </a:moveTo>
                  <a:lnTo>
                    <a:pt x="125214" y="712262"/>
                  </a:lnTo>
                  <a:lnTo>
                    <a:pt x="178878" y="1020"/>
                  </a:lnTo>
                  <a:lnTo>
                    <a:pt x="677718" y="0"/>
                  </a:lnTo>
                </a:path>
              </a:pathLst>
            </a:custGeom>
            <a:ln w="7620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25"/>
          <p:cNvGrpSpPr/>
          <p:nvPr/>
        </p:nvGrpSpPr>
        <p:grpSpPr>
          <a:xfrm>
            <a:off x="5623012" y="3668590"/>
            <a:ext cx="1139021" cy="1273023"/>
            <a:chOff x="5105400" y="1371600"/>
            <a:chExt cx="1295400" cy="1447800"/>
          </a:xfrm>
        </p:grpSpPr>
        <p:sp>
          <p:nvSpPr>
            <p:cNvPr id="35" name="Down Arrow Callout 34"/>
            <p:cNvSpPr/>
            <p:nvPr/>
          </p:nvSpPr>
          <p:spPr>
            <a:xfrm>
              <a:off x="5105400" y="1600200"/>
              <a:ext cx="1295400" cy="1219200"/>
            </a:xfrm>
            <a:prstGeom prst="downArrowCallou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105400" y="1371600"/>
              <a:ext cx="457200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943600" y="1371600"/>
              <a:ext cx="457200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437032" y="1486483"/>
              <a:ext cx="685800" cy="9450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b="1">
                  <a:solidFill>
                    <a:schemeClr val="tx1"/>
                  </a:solidFill>
                  <a:latin typeface="Courier New"/>
                  <a:cs typeface="Courier New"/>
                </a:rPr>
                <a:t>+</a:t>
              </a:r>
            </a:p>
          </p:txBody>
        </p:sp>
      </p:grpSp>
      <p:sp>
        <p:nvSpPr>
          <p:cNvPr id="40" name="Rectangle 39"/>
          <p:cNvSpPr/>
          <p:nvPr/>
        </p:nvSpPr>
        <p:spPr>
          <a:xfrm>
            <a:off x="4953000" y="2931577"/>
            <a:ext cx="2590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>
                <a:solidFill>
                  <a:schemeClr val="tx1"/>
                </a:solidFill>
                <a:latin typeface="Courier New"/>
                <a:cs typeface="Courier New"/>
              </a:rPr>
              <a:t>x 3</a:t>
            </a:r>
          </a:p>
        </p:txBody>
      </p:sp>
      <p:grpSp>
        <p:nvGrpSpPr>
          <p:cNvPr id="41" name="Group 24"/>
          <p:cNvGrpSpPr/>
          <p:nvPr/>
        </p:nvGrpSpPr>
        <p:grpSpPr>
          <a:xfrm>
            <a:off x="5757014" y="4941613"/>
            <a:ext cx="2479045" cy="1273023"/>
            <a:chOff x="5791200" y="4419600"/>
            <a:chExt cx="1295400" cy="1447800"/>
          </a:xfrm>
        </p:grpSpPr>
        <p:sp>
          <p:nvSpPr>
            <p:cNvPr id="42" name="Down Arrow Callout 41"/>
            <p:cNvSpPr/>
            <p:nvPr/>
          </p:nvSpPr>
          <p:spPr>
            <a:xfrm>
              <a:off x="5791200" y="4648200"/>
              <a:ext cx="1295400" cy="1219200"/>
            </a:xfrm>
            <a:prstGeom prst="downArrowCallou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791200" y="4419600"/>
              <a:ext cx="457200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629400" y="4419600"/>
              <a:ext cx="457200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122832" y="4534483"/>
              <a:ext cx="685800" cy="9450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b="1">
                  <a:solidFill>
                    <a:schemeClr val="tx1"/>
                  </a:solidFill>
                  <a:latin typeface="Courier New"/>
                  <a:cs typeface="Courier New"/>
                </a:rPr>
                <a:t>*</a:t>
              </a:r>
            </a:p>
          </p:txBody>
        </p:sp>
      </p:grpSp>
      <p:grpSp>
        <p:nvGrpSpPr>
          <p:cNvPr id="48" name="Group 26"/>
          <p:cNvGrpSpPr/>
          <p:nvPr/>
        </p:nvGrpSpPr>
        <p:grpSpPr>
          <a:xfrm>
            <a:off x="7239000" y="3668590"/>
            <a:ext cx="1139021" cy="1273023"/>
            <a:chOff x="6858000" y="1524000"/>
            <a:chExt cx="1295400" cy="1447800"/>
          </a:xfrm>
        </p:grpSpPr>
        <p:sp>
          <p:nvSpPr>
            <p:cNvPr id="50" name="Down Arrow Callout 49"/>
            <p:cNvSpPr/>
            <p:nvPr/>
          </p:nvSpPr>
          <p:spPr>
            <a:xfrm>
              <a:off x="6858000" y="1752600"/>
              <a:ext cx="1295400" cy="1219200"/>
            </a:xfrm>
            <a:prstGeom prst="downArrowCallou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239000" y="1524000"/>
              <a:ext cx="533400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7315200" y="1905000"/>
              <a:ext cx="387700" cy="407462"/>
            </a:xfrm>
            <a:custGeom>
              <a:avLst/>
              <a:gdLst>
                <a:gd name="connsiteX0" fmla="*/ 0 w 1117985"/>
                <a:gd name="connsiteY0" fmla="*/ 327956 h 791566"/>
                <a:gd name="connsiteX1" fmla="*/ 125214 w 1117985"/>
                <a:gd name="connsiteY1" fmla="*/ 757280 h 791566"/>
                <a:gd name="connsiteX2" fmla="*/ 178878 w 1117985"/>
                <a:gd name="connsiteY2" fmla="*/ 122238 h 791566"/>
                <a:gd name="connsiteX3" fmla="*/ 1117985 w 1117985"/>
                <a:gd name="connsiteY3" fmla="*/ 23851 h 791566"/>
                <a:gd name="connsiteX0" fmla="*/ 0 w 1117985"/>
                <a:gd name="connsiteY0" fmla="*/ 304105 h 767715"/>
                <a:gd name="connsiteX1" fmla="*/ 125214 w 1117985"/>
                <a:gd name="connsiteY1" fmla="*/ 733429 h 767715"/>
                <a:gd name="connsiteX2" fmla="*/ 178878 w 1117985"/>
                <a:gd name="connsiteY2" fmla="*/ 98387 h 767715"/>
                <a:gd name="connsiteX3" fmla="*/ 1117985 w 1117985"/>
                <a:gd name="connsiteY3" fmla="*/ 0 h 767715"/>
                <a:gd name="connsiteX0" fmla="*/ 0 w 1117985"/>
                <a:gd name="connsiteY0" fmla="*/ 304105 h 733429"/>
                <a:gd name="connsiteX1" fmla="*/ 125214 w 1117985"/>
                <a:gd name="connsiteY1" fmla="*/ 733429 h 733429"/>
                <a:gd name="connsiteX2" fmla="*/ 178878 w 1117985"/>
                <a:gd name="connsiteY2" fmla="*/ 98387 h 733429"/>
                <a:gd name="connsiteX3" fmla="*/ 1117985 w 1117985"/>
                <a:gd name="connsiteY3" fmla="*/ 0 h 733429"/>
                <a:gd name="connsiteX0" fmla="*/ 0 w 1117985"/>
                <a:gd name="connsiteY0" fmla="*/ 327956 h 757280"/>
                <a:gd name="connsiteX1" fmla="*/ 125214 w 1117985"/>
                <a:gd name="connsiteY1" fmla="*/ 757280 h 757280"/>
                <a:gd name="connsiteX2" fmla="*/ 178878 w 1117985"/>
                <a:gd name="connsiteY2" fmla="*/ 122238 h 757280"/>
                <a:gd name="connsiteX3" fmla="*/ 1117985 w 1117985"/>
                <a:gd name="connsiteY3" fmla="*/ 23851 h 757280"/>
                <a:gd name="connsiteX0" fmla="*/ 0 w 1117985"/>
                <a:gd name="connsiteY0" fmla="*/ 327956 h 757280"/>
                <a:gd name="connsiteX1" fmla="*/ 125214 w 1117985"/>
                <a:gd name="connsiteY1" fmla="*/ 757280 h 757280"/>
                <a:gd name="connsiteX2" fmla="*/ 178878 w 1117985"/>
                <a:gd name="connsiteY2" fmla="*/ 122238 h 757280"/>
                <a:gd name="connsiteX3" fmla="*/ 1117985 w 1117985"/>
                <a:gd name="connsiteY3" fmla="*/ 23851 h 757280"/>
                <a:gd name="connsiteX0" fmla="*/ 0 w 1117985"/>
                <a:gd name="connsiteY0" fmla="*/ 327956 h 757280"/>
                <a:gd name="connsiteX1" fmla="*/ 125214 w 1117985"/>
                <a:gd name="connsiteY1" fmla="*/ 757280 h 757280"/>
                <a:gd name="connsiteX2" fmla="*/ 178878 w 1117985"/>
                <a:gd name="connsiteY2" fmla="*/ 122238 h 757280"/>
                <a:gd name="connsiteX3" fmla="*/ 1117985 w 1117985"/>
                <a:gd name="connsiteY3" fmla="*/ 23851 h 757280"/>
                <a:gd name="connsiteX0" fmla="*/ 0 w 1117985"/>
                <a:gd name="connsiteY0" fmla="*/ 632756 h 1062080"/>
                <a:gd name="connsiteX1" fmla="*/ 125214 w 1117985"/>
                <a:gd name="connsiteY1" fmla="*/ 1062080 h 1062080"/>
                <a:gd name="connsiteX2" fmla="*/ 178878 w 1117985"/>
                <a:gd name="connsiteY2" fmla="*/ 122238 h 1062080"/>
                <a:gd name="connsiteX3" fmla="*/ 1117985 w 1117985"/>
                <a:gd name="connsiteY3" fmla="*/ 328651 h 1062080"/>
                <a:gd name="connsiteX0" fmla="*/ 0 w 1117985"/>
                <a:gd name="connsiteY0" fmla="*/ 632756 h 1062080"/>
                <a:gd name="connsiteX1" fmla="*/ 125214 w 1117985"/>
                <a:gd name="connsiteY1" fmla="*/ 1062080 h 1062080"/>
                <a:gd name="connsiteX2" fmla="*/ 178878 w 1117985"/>
                <a:gd name="connsiteY2" fmla="*/ 122238 h 1062080"/>
                <a:gd name="connsiteX3" fmla="*/ 1117985 w 1117985"/>
                <a:gd name="connsiteY3" fmla="*/ 328651 h 1062080"/>
                <a:gd name="connsiteX0" fmla="*/ 0 w 1117985"/>
                <a:gd name="connsiteY0" fmla="*/ 632756 h 1062080"/>
                <a:gd name="connsiteX1" fmla="*/ 125214 w 1117985"/>
                <a:gd name="connsiteY1" fmla="*/ 1062080 h 1062080"/>
                <a:gd name="connsiteX2" fmla="*/ 178878 w 1117985"/>
                <a:gd name="connsiteY2" fmla="*/ 122238 h 1062080"/>
                <a:gd name="connsiteX3" fmla="*/ 1117985 w 1117985"/>
                <a:gd name="connsiteY3" fmla="*/ 328651 h 1062080"/>
                <a:gd name="connsiteX0" fmla="*/ 0 w 1117985"/>
                <a:gd name="connsiteY0" fmla="*/ 632756 h 1062080"/>
                <a:gd name="connsiteX1" fmla="*/ 125214 w 1117985"/>
                <a:gd name="connsiteY1" fmla="*/ 1062080 h 1062080"/>
                <a:gd name="connsiteX2" fmla="*/ 178878 w 1117985"/>
                <a:gd name="connsiteY2" fmla="*/ 122238 h 1062080"/>
                <a:gd name="connsiteX3" fmla="*/ 1117985 w 1117985"/>
                <a:gd name="connsiteY3" fmla="*/ 328651 h 1062080"/>
                <a:gd name="connsiteX0" fmla="*/ 0 w 1117985"/>
                <a:gd name="connsiteY0" fmla="*/ 632756 h 1062080"/>
                <a:gd name="connsiteX1" fmla="*/ 125214 w 1117985"/>
                <a:gd name="connsiteY1" fmla="*/ 1062080 h 1062080"/>
                <a:gd name="connsiteX2" fmla="*/ 178878 w 1117985"/>
                <a:gd name="connsiteY2" fmla="*/ 122238 h 1062080"/>
                <a:gd name="connsiteX3" fmla="*/ 1117985 w 1117985"/>
                <a:gd name="connsiteY3" fmla="*/ 328651 h 1062080"/>
                <a:gd name="connsiteX0" fmla="*/ 0 w 1117985"/>
                <a:gd name="connsiteY0" fmla="*/ 404156 h 833480"/>
                <a:gd name="connsiteX1" fmla="*/ 125214 w 1117985"/>
                <a:gd name="connsiteY1" fmla="*/ 833480 h 833480"/>
                <a:gd name="connsiteX2" fmla="*/ 178878 w 1117985"/>
                <a:gd name="connsiteY2" fmla="*/ 122238 h 833480"/>
                <a:gd name="connsiteX3" fmla="*/ 1117985 w 1117985"/>
                <a:gd name="connsiteY3" fmla="*/ 100051 h 833480"/>
                <a:gd name="connsiteX0" fmla="*/ 0 w 1117985"/>
                <a:gd name="connsiteY0" fmla="*/ 304105 h 733429"/>
                <a:gd name="connsiteX1" fmla="*/ 125214 w 1117985"/>
                <a:gd name="connsiteY1" fmla="*/ 733429 h 733429"/>
                <a:gd name="connsiteX2" fmla="*/ 178878 w 1117985"/>
                <a:gd name="connsiteY2" fmla="*/ 22187 h 733429"/>
                <a:gd name="connsiteX3" fmla="*/ 1117985 w 1117985"/>
                <a:gd name="connsiteY3" fmla="*/ 0 h 733429"/>
                <a:gd name="connsiteX0" fmla="*/ 0 w 1270385"/>
                <a:gd name="connsiteY0" fmla="*/ 304105 h 733429"/>
                <a:gd name="connsiteX1" fmla="*/ 125214 w 1270385"/>
                <a:gd name="connsiteY1" fmla="*/ 733429 h 733429"/>
                <a:gd name="connsiteX2" fmla="*/ 178878 w 1270385"/>
                <a:gd name="connsiteY2" fmla="*/ 22187 h 733429"/>
                <a:gd name="connsiteX3" fmla="*/ 1270385 w 1270385"/>
                <a:gd name="connsiteY3" fmla="*/ 0 h 733429"/>
                <a:gd name="connsiteX0" fmla="*/ 0 w 1270385"/>
                <a:gd name="connsiteY0" fmla="*/ 304105 h 733429"/>
                <a:gd name="connsiteX1" fmla="*/ 125214 w 1270385"/>
                <a:gd name="connsiteY1" fmla="*/ 733429 h 733429"/>
                <a:gd name="connsiteX2" fmla="*/ 178878 w 1270385"/>
                <a:gd name="connsiteY2" fmla="*/ 22187 h 733429"/>
                <a:gd name="connsiteX3" fmla="*/ 1270385 w 1270385"/>
                <a:gd name="connsiteY3" fmla="*/ 0 h 733429"/>
                <a:gd name="connsiteX0" fmla="*/ 0 w 1270385"/>
                <a:gd name="connsiteY0" fmla="*/ 304105 h 733429"/>
                <a:gd name="connsiteX1" fmla="*/ 125214 w 1270385"/>
                <a:gd name="connsiteY1" fmla="*/ 733429 h 733429"/>
                <a:gd name="connsiteX2" fmla="*/ 178878 w 1270385"/>
                <a:gd name="connsiteY2" fmla="*/ 22187 h 733429"/>
                <a:gd name="connsiteX3" fmla="*/ 1270385 w 1270385"/>
                <a:gd name="connsiteY3" fmla="*/ 0 h 733429"/>
                <a:gd name="connsiteX0" fmla="*/ 0 w 1270385"/>
                <a:gd name="connsiteY0" fmla="*/ 304105 h 733429"/>
                <a:gd name="connsiteX1" fmla="*/ 125214 w 1270385"/>
                <a:gd name="connsiteY1" fmla="*/ 733429 h 733429"/>
                <a:gd name="connsiteX2" fmla="*/ 178878 w 1270385"/>
                <a:gd name="connsiteY2" fmla="*/ 22187 h 733429"/>
                <a:gd name="connsiteX3" fmla="*/ 1270385 w 1270385"/>
                <a:gd name="connsiteY3" fmla="*/ 0 h 733429"/>
                <a:gd name="connsiteX0" fmla="*/ 0 w 1270385"/>
                <a:gd name="connsiteY0" fmla="*/ 459229 h 888553"/>
                <a:gd name="connsiteX1" fmla="*/ 125214 w 1270385"/>
                <a:gd name="connsiteY1" fmla="*/ 888553 h 888553"/>
                <a:gd name="connsiteX2" fmla="*/ 178878 w 1270385"/>
                <a:gd name="connsiteY2" fmla="*/ 177311 h 888553"/>
                <a:gd name="connsiteX3" fmla="*/ 1270385 w 1270385"/>
                <a:gd name="connsiteY3" fmla="*/ 155124 h 888553"/>
                <a:gd name="connsiteX0" fmla="*/ 0 w 1270385"/>
                <a:gd name="connsiteY0" fmla="*/ 459229 h 888553"/>
                <a:gd name="connsiteX1" fmla="*/ 125214 w 1270385"/>
                <a:gd name="connsiteY1" fmla="*/ 888553 h 888553"/>
                <a:gd name="connsiteX2" fmla="*/ 178878 w 1270385"/>
                <a:gd name="connsiteY2" fmla="*/ 177311 h 888553"/>
                <a:gd name="connsiteX3" fmla="*/ 1270385 w 1270385"/>
                <a:gd name="connsiteY3" fmla="*/ 155124 h 888553"/>
                <a:gd name="connsiteX0" fmla="*/ 0 w 1270385"/>
                <a:gd name="connsiteY0" fmla="*/ 304105 h 733429"/>
                <a:gd name="connsiteX1" fmla="*/ 125214 w 1270385"/>
                <a:gd name="connsiteY1" fmla="*/ 733429 h 733429"/>
                <a:gd name="connsiteX2" fmla="*/ 178878 w 1270385"/>
                <a:gd name="connsiteY2" fmla="*/ 22187 h 733429"/>
                <a:gd name="connsiteX3" fmla="*/ 1270385 w 1270385"/>
                <a:gd name="connsiteY3" fmla="*/ 0 h 733429"/>
                <a:gd name="connsiteX0" fmla="*/ 0 w 677718"/>
                <a:gd name="connsiteY0" fmla="*/ 282938 h 712262"/>
                <a:gd name="connsiteX1" fmla="*/ 125214 w 677718"/>
                <a:gd name="connsiteY1" fmla="*/ 712262 h 712262"/>
                <a:gd name="connsiteX2" fmla="*/ 178878 w 677718"/>
                <a:gd name="connsiteY2" fmla="*/ 1020 h 712262"/>
                <a:gd name="connsiteX3" fmla="*/ 677718 w 677718"/>
                <a:gd name="connsiteY3" fmla="*/ 0 h 712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7718" h="712262">
                  <a:moveTo>
                    <a:pt x="0" y="282938"/>
                  </a:moveTo>
                  <a:lnTo>
                    <a:pt x="125214" y="712262"/>
                  </a:lnTo>
                  <a:lnTo>
                    <a:pt x="178878" y="1020"/>
                  </a:lnTo>
                  <a:lnTo>
                    <a:pt x="677718" y="0"/>
                  </a:lnTo>
                </a:path>
              </a:pathLst>
            </a:custGeom>
            <a:ln w="7620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Freeform 52"/>
          <p:cNvSpPr/>
          <p:nvPr/>
        </p:nvSpPr>
        <p:spPr>
          <a:xfrm>
            <a:off x="5154004" y="2563018"/>
            <a:ext cx="3684119" cy="3960710"/>
          </a:xfrm>
          <a:custGeom>
            <a:avLst/>
            <a:gdLst>
              <a:gd name="connsiteX0" fmla="*/ 1372487 w 4275219"/>
              <a:gd name="connsiteY0" fmla="*/ 23666 h 4496403"/>
              <a:gd name="connsiteX1" fmla="*/ 3076265 w 4275219"/>
              <a:gd name="connsiteY1" fmla="*/ 0 h 4496403"/>
              <a:gd name="connsiteX2" fmla="*/ 3084153 w 4275219"/>
              <a:gd name="connsiteY2" fmla="*/ 607409 h 4496403"/>
              <a:gd name="connsiteX3" fmla="*/ 4267332 w 4275219"/>
              <a:gd name="connsiteY3" fmla="*/ 599521 h 4496403"/>
              <a:gd name="connsiteX4" fmla="*/ 4275219 w 4275219"/>
              <a:gd name="connsiteY4" fmla="*/ 3920548 h 4496403"/>
              <a:gd name="connsiteX5" fmla="*/ 2595106 w 4275219"/>
              <a:gd name="connsiteY5" fmla="*/ 3912659 h 4496403"/>
              <a:gd name="connsiteX6" fmla="*/ 2595106 w 4275219"/>
              <a:gd name="connsiteY6" fmla="*/ 4157201 h 4496403"/>
              <a:gd name="connsiteX7" fmla="*/ 2902732 w 4275219"/>
              <a:gd name="connsiteY7" fmla="*/ 4141424 h 4496403"/>
              <a:gd name="connsiteX8" fmla="*/ 2232264 w 4275219"/>
              <a:gd name="connsiteY8" fmla="*/ 4496403 h 4496403"/>
              <a:gd name="connsiteX9" fmla="*/ 1569684 w 4275219"/>
              <a:gd name="connsiteY9" fmla="*/ 4157201 h 4496403"/>
              <a:gd name="connsiteX10" fmla="*/ 1861535 w 4275219"/>
              <a:gd name="connsiteY10" fmla="*/ 4172978 h 4496403"/>
              <a:gd name="connsiteX11" fmla="*/ 1861535 w 4275219"/>
              <a:gd name="connsiteY11" fmla="*/ 3991544 h 4496403"/>
              <a:gd name="connsiteX12" fmla="*/ 110430 w 4275219"/>
              <a:gd name="connsiteY12" fmla="*/ 3959990 h 4496403"/>
              <a:gd name="connsiteX13" fmla="*/ 0 w 4275219"/>
              <a:gd name="connsiteY13" fmla="*/ 504860 h 4496403"/>
              <a:gd name="connsiteX14" fmla="*/ 1396151 w 4275219"/>
              <a:gd name="connsiteY14" fmla="*/ 512748 h 4496403"/>
              <a:gd name="connsiteX15" fmla="*/ 1380375 w 4275219"/>
              <a:gd name="connsiteY15" fmla="*/ 173546 h 4496403"/>
              <a:gd name="connsiteX0" fmla="*/ 1372487 w 4275219"/>
              <a:gd name="connsiteY0" fmla="*/ 23666 h 4496403"/>
              <a:gd name="connsiteX1" fmla="*/ 3076265 w 4275219"/>
              <a:gd name="connsiteY1" fmla="*/ 0 h 4496403"/>
              <a:gd name="connsiteX2" fmla="*/ 3084153 w 4275219"/>
              <a:gd name="connsiteY2" fmla="*/ 607409 h 4496403"/>
              <a:gd name="connsiteX3" fmla="*/ 4267332 w 4275219"/>
              <a:gd name="connsiteY3" fmla="*/ 599521 h 4496403"/>
              <a:gd name="connsiteX4" fmla="*/ 4275219 w 4275219"/>
              <a:gd name="connsiteY4" fmla="*/ 3920548 h 4496403"/>
              <a:gd name="connsiteX5" fmla="*/ 2595106 w 4275219"/>
              <a:gd name="connsiteY5" fmla="*/ 3912659 h 4496403"/>
              <a:gd name="connsiteX6" fmla="*/ 2595106 w 4275219"/>
              <a:gd name="connsiteY6" fmla="*/ 4157201 h 4496403"/>
              <a:gd name="connsiteX7" fmla="*/ 2902732 w 4275219"/>
              <a:gd name="connsiteY7" fmla="*/ 4141424 h 4496403"/>
              <a:gd name="connsiteX8" fmla="*/ 2232264 w 4275219"/>
              <a:gd name="connsiteY8" fmla="*/ 4496403 h 4496403"/>
              <a:gd name="connsiteX9" fmla="*/ 1569684 w 4275219"/>
              <a:gd name="connsiteY9" fmla="*/ 4157201 h 4496403"/>
              <a:gd name="connsiteX10" fmla="*/ 1861535 w 4275219"/>
              <a:gd name="connsiteY10" fmla="*/ 4172978 h 4496403"/>
              <a:gd name="connsiteX11" fmla="*/ 1861535 w 4275219"/>
              <a:gd name="connsiteY11" fmla="*/ 3991544 h 4496403"/>
              <a:gd name="connsiteX12" fmla="*/ 110430 w 4275219"/>
              <a:gd name="connsiteY12" fmla="*/ 3959990 h 4496403"/>
              <a:gd name="connsiteX13" fmla="*/ 0 w 4275219"/>
              <a:gd name="connsiteY13" fmla="*/ 504860 h 4496403"/>
              <a:gd name="connsiteX14" fmla="*/ 1396151 w 4275219"/>
              <a:gd name="connsiteY14" fmla="*/ 512748 h 4496403"/>
              <a:gd name="connsiteX15" fmla="*/ 1380375 w 4275219"/>
              <a:gd name="connsiteY15" fmla="*/ 173546 h 4496403"/>
              <a:gd name="connsiteX16" fmla="*/ 1372487 w 4275219"/>
              <a:gd name="connsiteY16" fmla="*/ 23666 h 4496403"/>
              <a:gd name="connsiteX0" fmla="*/ 1372487 w 4275219"/>
              <a:gd name="connsiteY0" fmla="*/ 23666 h 4496403"/>
              <a:gd name="connsiteX1" fmla="*/ 3076265 w 4275219"/>
              <a:gd name="connsiteY1" fmla="*/ 0 h 4496403"/>
              <a:gd name="connsiteX2" fmla="*/ 3084153 w 4275219"/>
              <a:gd name="connsiteY2" fmla="*/ 607409 h 4496403"/>
              <a:gd name="connsiteX3" fmla="*/ 4267332 w 4275219"/>
              <a:gd name="connsiteY3" fmla="*/ 599521 h 4496403"/>
              <a:gd name="connsiteX4" fmla="*/ 4275219 w 4275219"/>
              <a:gd name="connsiteY4" fmla="*/ 3920548 h 4496403"/>
              <a:gd name="connsiteX5" fmla="*/ 2595106 w 4275219"/>
              <a:gd name="connsiteY5" fmla="*/ 3912659 h 4496403"/>
              <a:gd name="connsiteX6" fmla="*/ 2595106 w 4275219"/>
              <a:gd name="connsiteY6" fmla="*/ 4157201 h 4496403"/>
              <a:gd name="connsiteX7" fmla="*/ 2902732 w 4275219"/>
              <a:gd name="connsiteY7" fmla="*/ 4141424 h 4496403"/>
              <a:gd name="connsiteX8" fmla="*/ 2232264 w 4275219"/>
              <a:gd name="connsiteY8" fmla="*/ 4496403 h 4496403"/>
              <a:gd name="connsiteX9" fmla="*/ 1569684 w 4275219"/>
              <a:gd name="connsiteY9" fmla="*/ 4157201 h 4496403"/>
              <a:gd name="connsiteX10" fmla="*/ 1861535 w 4275219"/>
              <a:gd name="connsiteY10" fmla="*/ 4172978 h 4496403"/>
              <a:gd name="connsiteX11" fmla="*/ 1861535 w 4275219"/>
              <a:gd name="connsiteY11" fmla="*/ 3991544 h 4496403"/>
              <a:gd name="connsiteX12" fmla="*/ 110430 w 4275219"/>
              <a:gd name="connsiteY12" fmla="*/ 3959990 h 4496403"/>
              <a:gd name="connsiteX13" fmla="*/ 0 w 4275219"/>
              <a:gd name="connsiteY13" fmla="*/ 504860 h 4496403"/>
              <a:gd name="connsiteX14" fmla="*/ 1396151 w 4275219"/>
              <a:gd name="connsiteY14" fmla="*/ 512748 h 4496403"/>
              <a:gd name="connsiteX15" fmla="*/ 1372487 w 4275219"/>
              <a:gd name="connsiteY15" fmla="*/ 23666 h 4496403"/>
              <a:gd name="connsiteX0" fmla="*/ 1372487 w 4275219"/>
              <a:gd name="connsiteY0" fmla="*/ 23666 h 4496403"/>
              <a:gd name="connsiteX1" fmla="*/ 3076265 w 4275219"/>
              <a:gd name="connsiteY1" fmla="*/ 0 h 4496403"/>
              <a:gd name="connsiteX2" fmla="*/ 3084153 w 4275219"/>
              <a:gd name="connsiteY2" fmla="*/ 607409 h 4496403"/>
              <a:gd name="connsiteX3" fmla="*/ 4267332 w 4275219"/>
              <a:gd name="connsiteY3" fmla="*/ 599521 h 4496403"/>
              <a:gd name="connsiteX4" fmla="*/ 4275219 w 4275219"/>
              <a:gd name="connsiteY4" fmla="*/ 3920548 h 4496403"/>
              <a:gd name="connsiteX5" fmla="*/ 2595106 w 4275219"/>
              <a:gd name="connsiteY5" fmla="*/ 3912659 h 4496403"/>
              <a:gd name="connsiteX6" fmla="*/ 2595106 w 4275219"/>
              <a:gd name="connsiteY6" fmla="*/ 4157201 h 4496403"/>
              <a:gd name="connsiteX7" fmla="*/ 2902732 w 4275219"/>
              <a:gd name="connsiteY7" fmla="*/ 4141424 h 4496403"/>
              <a:gd name="connsiteX8" fmla="*/ 2232264 w 4275219"/>
              <a:gd name="connsiteY8" fmla="*/ 4496403 h 4496403"/>
              <a:gd name="connsiteX9" fmla="*/ 1569684 w 4275219"/>
              <a:gd name="connsiteY9" fmla="*/ 4157201 h 4496403"/>
              <a:gd name="connsiteX10" fmla="*/ 1861535 w 4275219"/>
              <a:gd name="connsiteY10" fmla="*/ 4172978 h 4496403"/>
              <a:gd name="connsiteX11" fmla="*/ 1861535 w 4275219"/>
              <a:gd name="connsiteY11" fmla="*/ 3991544 h 4496403"/>
              <a:gd name="connsiteX12" fmla="*/ 110430 w 4275219"/>
              <a:gd name="connsiteY12" fmla="*/ 3959990 h 4496403"/>
              <a:gd name="connsiteX13" fmla="*/ 0 w 4275219"/>
              <a:gd name="connsiteY13" fmla="*/ 504860 h 4496403"/>
              <a:gd name="connsiteX14" fmla="*/ 1396151 w 4275219"/>
              <a:gd name="connsiteY14" fmla="*/ 512748 h 4496403"/>
              <a:gd name="connsiteX15" fmla="*/ 1372487 w 4275219"/>
              <a:gd name="connsiteY15" fmla="*/ 23666 h 4496403"/>
              <a:gd name="connsiteX0" fmla="*/ 1262057 w 4164789"/>
              <a:gd name="connsiteY0" fmla="*/ 23666 h 4496403"/>
              <a:gd name="connsiteX1" fmla="*/ 2965835 w 4164789"/>
              <a:gd name="connsiteY1" fmla="*/ 0 h 4496403"/>
              <a:gd name="connsiteX2" fmla="*/ 2973723 w 4164789"/>
              <a:gd name="connsiteY2" fmla="*/ 607409 h 4496403"/>
              <a:gd name="connsiteX3" fmla="*/ 4156902 w 4164789"/>
              <a:gd name="connsiteY3" fmla="*/ 599521 h 4496403"/>
              <a:gd name="connsiteX4" fmla="*/ 4164789 w 4164789"/>
              <a:gd name="connsiteY4" fmla="*/ 3920548 h 4496403"/>
              <a:gd name="connsiteX5" fmla="*/ 2484676 w 4164789"/>
              <a:gd name="connsiteY5" fmla="*/ 3912659 h 4496403"/>
              <a:gd name="connsiteX6" fmla="*/ 2484676 w 4164789"/>
              <a:gd name="connsiteY6" fmla="*/ 4157201 h 4496403"/>
              <a:gd name="connsiteX7" fmla="*/ 2792302 w 4164789"/>
              <a:gd name="connsiteY7" fmla="*/ 4141424 h 4496403"/>
              <a:gd name="connsiteX8" fmla="*/ 2121834 w 4164789"/>
              <a:gd name="connsiteY8" fmla="*/ 4496403 h 4496403"/>
              <a:gd name="connsiteX9" fmla="*/ 1459254 w 4164789"/>
              <a:gd name="connsiteY9" fmla="*/ 4157201 h 4496403"/>
              <a:gd name="connsiteX10" fmla="*/ 1751105 w 4164789"/>
              <a:gd name="connsiteY10" fmla="*/ 4172978 h 4496403"/>
              <a:gd name="connsiteX11" fmla="*/ 1751105 w 4164789"/>
              <a:gd name="connsiteY11" fmla="*/ 3991544 h 4496403"/>
              <a:gd name="connsiteX12" fmla="*/ 0 w 4164789"/>
              <a:gd name="connsiteY12" fmla="*/ 3959990 h 4496403"/>
              <a:gd name="connsiteX13" fmla="*/ 41970 w 4164789"/>
              <a:gd name="connsiteY13" fmla="*/ 504860 h 4496403"/>
              <a:gd name="connsiteX14" fmla="*/ 1285721 w 4164789"/>
              <a:gd name="connsiteY14" fmla="*/ 512748 h 4496403"/>
              <a:gd name="connsiteX15" fmla="*/ 1262057 w 4164789"/>
              <a:gd name="connsiteY15" fmla="*/ 23666 h 4496403"/>
              <a:gd name="connsiteX0" fmla="*/ 1566857 w 4164789"/>
              <a:gd name="connsiteY0" fmla="*/ 99866 h 4496403"/>
              <a:gd name="connsiteX1" fmla="*/ 2965835 w 4164789"/>
              <a:gd name="connsiteY1" fmla="*/ 0 h 4496403"/>
              <a:gd name="connsiteX2" fmla="*/ 2973723 w 4164789"/>
              <a:gd name="connsiteY2" fmla="*/ 607409 h 4496403"/>
              <a:gd name="connsiteX3" fmla="*/ 4156902 w 4164789"/>
              <a:gd name="connsiteY3" fmla="*/ 599521 h 4496403"/>
              <a:gd name="connsiteX4" fmla="*/ 4164789 w 4164789"/>
              <a:gd name="connsiteY4" fmla="*/ 3920548 h 4496403"/>
              <a:gd name="connsiteX5" fmla="*/ 2484676 w 4164789"/>
              <a:gd name="connsiteY5" fmla="*/ 3912659 h 4496403"/>
              <a:gd name="connsiteX6" fmla="*/ 2484676 w 4164789"/>
              <a:gd name="connsiteY6" fmla="*/ 4157201 h 4496403"/>
              <a:gd name="connsiteX7" fmla="*/ 2792302 w 4164789"/>
              <a:gd name="connsiteY7" fmla="*/ 4141424 h 4496403"/>
              <a:gd name="connsiteX8" fmla="*/ 2121834 w 4164789"/>
              <a:gd name="connsiteY8" fmla="*/ 4496403 h 4496403"/>
              <a:gd name="connsiteX9" fmla="*/ 1459254 w 4164789"/>
              <a:gd name="connsiteY9" fmla="*/ 4157201 h 4496403"/>
              <a:gd name="connsiteX10" fmla="*/ 1751105 w 4164789"/>
              <a:gd name="connsiteY10" fmla="*/ 4172978 h 4496403"/>
              <a:gd name="connsiteX11" fmla="*/ 1751105 w 4164789"/>
              <a:gd name="connsiteY11" fmla="*/ 3991544 h 4496403"/>
              <a:gd name="connsiteX12" fmla="*/ 0 w 4164789"/>
              <a:gd name="connsiteY12" fmla="*/ 3959990 h 4496403"/>
              <a:gd name="connsiteX13" fmla="*/ 41970 w 4164789"/>
              <a:gd name="connsiteY13" fmla="*/ 504860 h 4496403"/>
              <a:gd name="connsiteX14" fmla="*/ 1285721 w 4164789"/>
              <a:gd name="connsiteY14" fmla="*/ 512748 h 4496403"/>
              <a:gd name="connsiteX15" fmla="*/ 1566857 w 4164789"/>
              <a:gd name="connsiteY15" fmla="*/ 99866 h 4496403"/>
              <a:gd name="connsiteX0" fmla="*/ 1293807 w 4164789"/>
              <a:gd name="connsiteY0" fmla="*/ 0 h 4504487"/>
              <a:gd name="connsiteX1" fmla="*/ 2965835 w 4164789"/>
              <a:gd name="connsiteY1" fmla="*/ 8084 h 4504487"/>
              <a:gd name="connsiteX2" fmla="*/ 2973723 w 4164789"/>
              <a:gd name="connsiteY2" fmla="*/ 615493 h 4504487"/>
              <a:gd name="connsiteX3" fmla="*/ 4156902 w 4164789"/>
              <a:gd name="connsiteY3" fmla="*/ 607605 h 4504487"/>
              <a:gd name="connsiteX4" fmla="*/ 4164789 w 4164789"/>
              <a:gd name="connsiteY4" fmla="*/ 3928632 h 4504487"/>
              <a:gd name="connsiteX5" fmla="*/ 2484676 w 4164789"/>
              <a:gd name="connsiteY5" fmla="*/ 3920743 h 4504487"/>
              <a:gd name="connsiteX6" fmla="*/ 2484676 w 4164789"/>
              <a:gd name="connsiteY6" fmla="*/ 4165285 h 4504487"/>
              <a:gd name="connsiteX7" fmla="*/ 2792302 w 4164789"/>
              <a:gd name="connsiteY7" fmla="*/ 4149508 h 4504487"/>
              <a:gd name="connsiteX8" fmla="*/ 2121834 w 4164789"/>
              <a:gd name="connsiteY8" fmla="*/ 4504487 h 4504487"/>
              <a:gd name="connsiteX9" fmla="*/ 1459254 w 4164789"/>
              <a:gd name="connsiteY9" fmla="*/ 4165285 h 4504487"/>
              <a:gd name="connsiteX10" fmla="*/ 1751105 w 4164789"/>
              <a:gd name="connsiteY10" fmla="*/ 4181062 h 4504487"/>
              <a:gd name="connsiteX11" fmla="*/ 1751105 w 4164789"/>
              <a:gd name="connsiteY11" fmla="*/ 3999628 h 4504487"/>
              <a:gd name="connsiteX12" fmla="*/ 0 w 4164789"/>
              <a:gd name="connsiteY12" fmla="*/ 3968074 h 4504487"/>
              <a:gd name="connsiteX13" fmla="*/ 41970 w 4164789"/>
              <a:gd name="connsiteY13" fmla="*/ 512944 h 4504487"/>
              <a:gd name="connsiteX14" fmla="*/ 1285721 w 4164789"/>
              <a:gd name="connsiteY14" fmla="*/ 520832 h 4504487"/>
              <a:gd name="connsiteX15" fmla="*/ 1293807 w 4164789"/>
              <a:gd name="connsiteY15" fmla="*/ 0 h 4504487"/>
              <a:gd name="connsiteX0" fmla="*/ 1557029 w 4428011"/>
              <a:gd name="connsiteY0" fmla="*/ 0 h 4504487"/>
              <a:gd name="connsiteX1" fmla="*/ 3229057 w 4428011"/>
              <a:gd name="connsiteY1" fmla="*/ 8084 h 4504487"/>
              <a:gd name="connsiteX2" fmla="*/ 3236945 w 4428011"/>
              <a:gd name="connsiteY2" fmla="*/ 615493 h 4504487"/>
              <a:gd name="connsiteX3" fmla="*/ 4420124 w 4428011"/>
              <a:gd name="connsiteY3" fmla="*/ 607605 h 4504487"/>
              <a:gd name="connsiteX4" fmla="*/ 4428011 w 4428011"/>
              <a:gd name="connsiteY4" fmla="*/ 3928632 h 4504487"/>
              <a:gd name="connsiteX5" fmla="*/ 2747898 w 4428011"/>
              <a:gd name="connsiteY5" fmla="*/ 3920743 h 4504487"/>
              <a:gd name="connsiteX6" fmla="*/ 2747898 w 4428011"/>
              <a:gd name="connsiteY6" fmla="*/ 4165285 h 4504487"/>
              <a:gd name="connsiteX7" fmla="*/ 3055524 w 4428011"/>
              <a:gd name="connsiteY7" fmla="*/ 4149508 h 4504487"/>
              <a:gd name="connsiteX8" fmla="*/ 2385056 w 4428011"/>
              <a:gd name="connsiteY8" fmla="*/ 4504487 h 4504487"/>
              <a:gd name="connsiteX9" fmla="*/ 1722476 w 4428011"/>
              <a:gd name="connsiteY9" fmla="*/ 4165285 h 4504487"/>
              <a:gd name="connsiteX10" fmla="*/ 2014327 w 4428011"/>
              <a:gd name="connsiteY10" fmla="*/ 4181062 h 4504487"/>
              <a:gd name="connsiteX11" fmla="*/ 2014327 w 4428011"/>
              <a:gd name="connsiteY11" fmla="*/ 3999628 h 4504487"/>
              <a:gd name="connsiteX12" fmla="*/ 263222 w 4428011"/>
              <a:gd name="connsiteY12" fmla="*/ 3968074 h 4504487"/>
              <a:gd name="connsiteX13" fmla="*/ 305192 w 4428011"/>
              <a:gd name="connsiteY13" fmla="*/ 512944 h 4504487"/>
              <a:gd name="connsiteX14" fmla="*/ 0 w 4428011"/>
              <a:gd name="connsiteY14" fmla="*/ 894502 h 4504487"/>
              <a:gd name="connsiteX15" fmla="*/ 1548943 w 4428011"/>
              <a:gd name="connsiteY15" fmla="*/ 520832 h 4504487"/>
              <a:gd name="connsiteX16" fmla="*/ 1557029 w 4428011"/>
              <a:gd name="connsiteY16" fmla="*/ 0 h 4504487"/>
              <a:gd name="connsiteX0" fmla="*/ 1293807 w 4164789"/>
              <a:gd name="connsiteY0" fmla="*/ 0 h 4504487"/>
              <a:gd name="connsiteX1" fmla="*/ 2965835 w 4164789"/>
              <a:gd name="connsiteY1" fmla="*/ 8084 h 4504487"/>
              <a:gd name="connsiteX2" fmla="*/ 2973723 w 4164789"/>
              <a:gd name="connsiteY2" fmla="*/ 615493 h 4504487"/>
              <a:gd name="connsiteX3" fmla="*/ 4156902 w 4164789"/>
              <a:gd name="connsiteY3" fmla="*/ 607605 h 4504487"/>
              <a:gd name="connsiteX4" fmla="*/ 4164789 w 4164789"/>
              <a:gd name="connsiteY4" fmla="*/ 3928632 h 4504487"/>
              <a:gd name="connsiteX5" fmla="*/ 2484676 w 4164789"/>
              <a:gd name="connsiteY5" fmla="*/ 3920743 h 4504487"/>
              <a:gd name="connsiteX6" fmla="*/ 2484676 w 4164789"/>
              <a:gd name="connsiteY6" fmla="*/ 4165285 h 4504487"/>
              <a:gd name="connsiteX7" fmla="*/ 2792302 w 4164789"/>
              <a:gd name="connsiteY7" fmla="*/ 4149508 h 4504487"/>
              <a:gd name="connsiteX8" fmla="*/ 2121834 w 4164789"/>
              <a:gd name="connsiteY8" fmla="*/ 4504487 h 4504487"/>
              <a:gd name="connsiteX9" fmla="*/ 1459254 w 4164789"/>
              <a:gd name="connsiteY9" fmla="*/ 4165285 h 4504487"/>
              <a:gd name="connsiteX10" fmla="*/ 1751105 w 4164789"/>
              <a:gd name="connsiteY10" fmla="*/ 4181062 h 4504487"/>
              <a:gd name="connsiteX11" fmla="*/ 1751105 w 4164789"/>
              <a:gd name="connsiteY11" fmla="*/ 3999628 h 4504487"/>
              <a:gd name="connsiteX12" fmla="*/ 0 w 4164789"/>
              <a:gd name="connsiteY12" fmla="*/ 3968074 h 4504487"/>
              <a:gd name="connsiteX13" fmla="*/ 41970 w 4164789"/>
              <a:gd name="connsiteY13" fmla="*/ 512944 h 4504487"/>
              <a:gd name="connsiteX14" fmla="*/ 1285721 w 4164789"/>
              <a:gd name="connsiteY14" fmla="*/ 520832 h 4504487"/>
              <a:gd name="connsiteX15" fmla="*/ 1293807 w 4164789"/>
              <a:gd name="connsiteY15" fmla="*/ 0 h 4504487"/>
              <a:gd name="connsiteX0" fmla="*/ 1480437 w 4351419"/>
              <a:gd name="connsiteY0" fmla="*/ 0 h 4504487"/>
              <a:gd name="connsiteX1" fmla="*/ 3152465 w 4351419"/>
              <a:gd name="connsiteY1" fmla="*/ 8084 h 4504487"/>
              <a:gd name="connsiteX2" fmla="*/ 3160353 w 4351419"/>
              <a:gd name="connsiteY2" fmla="*/ 615493 h 4504487"/>
              <a:gd name="connsiteX3" fmla="*/ 4343532 w 4351419"/>
              <a:gd name="connsiteY3" fmla="*/ 607605 h 4504487"/>
              <a:gd name="connsiteX4" fmla="*/ 4351419 w 4351419"/>
              <a:gd name="connsiteY4" fmla="*/ 3928632 h 4504487"/>
              <a:gd name="connsiteX5" fmla="*/ 2671306 w 4351419"/>
              <a:gd name="connsiteY5" fmla="*/ 3920743 h 4504487"/>
              <a:gd name="connsiteX6" fmla="*/ 2671306 w 4351419"/>
              <a:gd name="connsiteY6" fmla="*/ 4165285 h 4504487"/>
              <a:gd name="connsiteX7" fmla="*/ 2978932 w 4351419"/>
              <a:gd name="connsiteY7" fmla="*/ 4149508 h 4504487"/>
              <a:gd name="connsiteX8" fmla="*/ 2308464 w 4351419"/>
              <a:gd name="connsiteY8" fmla="*/ 4504487 h 4504487"/>
              <a:gd name="connsiteX9" fmla="*/ 1645884 w 4351419"/>
              <a:gd name="connsiteY9" fmla="*/ 4165285 h 4504487"/>
              <a:gd name="connsiteX10" fmla="*/ 1937735 w 4351419"/>
              <a:gd name="connsiteY10" fmla="*/ 4181062 h 4504487"/>
              <a:gd name="connsiteX11" fmla="*/ 1937735 w 4351419"/>
              <a:gd name="connsiteY11" fmla="*/ 3999628 h 4504487"/>
              <a:gd name="connsiteX12" fmla="*/ 186630 w 4351419"/>
              <a:gd name="connsiteY12" fmla="*/ 3968074 h 4504487"/>
              <a:gd name="connsiteX13" fmla="*/ 0 w 4351419"/>
              <a:gd name="connsiteY13" fmla="*/ 284344 h 4504487"/>
              <a:gd name="connsiteX14" fmla="*/ 1472351 w 4351419"/>
              <a:gd name="connsiteY14" fmla="*/ 520832 h 4504487"/>
              <a:gd name="connsiteX15" fmla="*/ 1480437 w 4351419"/>
              <a:gd name="connsiteY15" fmla="*/ 0 h 4504487"/>
              <a:gd name="connsiteX0" fmla="*/ 1386094 w 4257076"/>
              <a:gd name="connsiteY0" fmla="*/ 0 h 4504487"/>
              <a:gd name="connsiteX1" fmla="*/ 3058122 w 4257076"/>
              <a:gd name="connsiteY1" fmla="*/ 8084 h 4504487"/>
              <a:gd name="connsiteX2" fmla="*/ 3066010 w 4257076"/>
              <a:gd name="connsiteY2" fmla="*/ 615493 h 4504487"/>
              <a:gd name="connsiteX3" fmla="*/ 4249189 w 4257076"/>
              <a:gd name="connsiteY3" fmla="*/ 607605 h 4504487"/>
              <a:gd name="connsiteX4" fmla="*/ 4257076 w 4257076"/>
              <a:gd name="connsiteY4" fmla="*/ 3928632 h 4504487"/>
              <a:gd name="connsiteX5" fmla="*/ 2576963 w 4257076"/>
              <a:gd name="connsiteY5" fmla="*/ 3920743 h 4504487"/>
              <a:gd name="connsiteX6" fmla="*/ 2576963 w 4257076"/>
              <a:gd name="connsiteY6" fmla="*/ 4165285 h 4504487"/>
              <a:gd name="connsiteX7" fmla="*/ 2884589 w 4257076"/>
              <a:gd name="connsiteY7" fmla="*/ 4149508 h 4504487"/>
              <a:gd name="connsiteX8" fmla="*/ 2214121 w 4257076"/>
              <a:gd name="connsiteY8" fmla="*/ 4504487 h 4504487"/>
              <a:gd name="connsiteX9" fmla="*/ 1551541 w 4257076"/>
              <a:gd name="connsiteY9" fmla="*/ 4165285 h 4504487"/>
              <a:gd name="connsiteX10" fmla="*/ 1843392 w 4257076"/>
              <a:gd name="connsiteY10" fmla="*/ 4181062 h 4504487"/>
              <a:gd name="connsiteX11" fmla="*/ 1843392 w 4257076"/>
              <a:gd name="connsiteY11" fmla="*/ 3999628 h 4504487"/>
              <a:gd name="connsiteX12" fmla="*/ 92287 w 4257076"/>
              <a:gd name="connsiteY12" fmla="*/ 3968074 h 4504487"/>
              <a:gd name="connsiteX13" fmla="*/ 0 w 4257076"/>
              <a:gd name="connsiteY13" fmla="*/ 502058 h 4504487"/>
              <a:gd name="connsiteX14" fmla="*/ 1378008 w 4257076"/>
              <a:gd name="connsiteY14" fmla="*/ 520832 h 4504487"/>
              <a:gd name="connsiteX15" fmla="*/ 1386094 w 4257076"/>
              <a:gd name="connsiteY15" fmla="*/ 0 h 4504487"/>
              <a:gd name="connsiteX0" fmla="*/ 1309894 w 4180876"/>
              <a:gd name="connsiteY0" fmla="*/ 0 h 4504487"/>
              <a:gd name="connsiteX1" fmla="*/ 2981922 w 4180876"/>
              <a:gd name="connsiteY1" fmla="*/ 8084 h 4504487"/>
              <a:gd name="connsiteX2" fmla="*/ 2989810 w 4180876"/>
              <a:gd name="connsiteY2" fmla="*/ 615493 h 4504487"/>
              <a:gd name="connsiteX3" fmla="*/ 4172989 w 4180876"/>
              <a:gd name="connsiteY3" fmla="*/ 607605 h 4504487"/>
              <a:gd name="connsiteX4" fmla="*/ 4180876 w 4180876"/>
              <a:gd name="connsiteY4" fmla="*/ 3928632 h 4504487"/>
              <a:gd name="connsiteX5" fmla="*/ 2500763 w 4180876"/>
              <a:gd name="connsiteY5" fmla="*/ 3920743 h 4504487"/>
              <a:gd name="connsiteX6" fmla="*/ 2500763 w 4180876"/>
              <a:gd name="connsiteY6" fmla="*/ 4165285 h 4504487"/>
              <a:gd name="connsiteX7" fmla="*/ 2808389 w 4180876"/>
              <a:gd name="connsiteY7" fmla="*/ 4149508 h 4504487"/>
              <a:gd name="connsiteX8" fmla="*/ 2137921 w 4180876"/>
              <a:gd name="connsiteY8" fmla="*/ 4504487 h 4504487"/>
              <a:gd name="connsiteX9" fmla="*/ 1475341 w 4180876"/>
              <a:gd name="connsiteY9" fmla="*/ 4165285 h 4504487"/>
              <a:gd name="connsiteX10" fmla="*/ 1767192 w 4180876"/>
              <a:gd name="connsiteY10" fmla="*/ 4181062 h 4504487"/>
              <a:gd name="connsiteX11" fmla="*/ 1767192 w 4180876"/>
              <a:gd name="connsiteY11" fmla="*/ 3999628 h 4504487"/>
              <a:gd name="connsiteX12" fmla="*/ 16087 w 4180876"/>
              <a:gd name="connsiteY12" fmla="*/ 3968074 h 4504487"/>
              <a:gd name="connsiteX13" fmla="*/ 0 w 4180876"/>
              <a:gd name="connsiteY13" fmla="*/ 505687 h 4504487"/>
              <a:gd name="connsiteX14" fmla="*/ 1301808 w 4180876"/>
              <a:gd name="connsiteY14" fmla="*/ 520832 h 4504487"/>
              <a:gd name="connsiteX15" fmla="*/ 1309894 w 4180876"/>
              <a:gd name="connsiteY15" fmla="*/ 0 h 4504487"/>
              <a:gd name="connsiteX0" fmla="*/ 1309894 w 4180876"/>
              <a:gd name="connsiteY0" fmla="*/ 0 h 4504487"/>
              <a:gd name="connsiteX1" fmla="*/ 2981922 w 4180876"/>
              <a:gd name="connsiteY1" fmla="*/ 8084 h 4504487"/>
              <a:gd name="connsiteX2" fmla="*/ 2989810 w 4180876"/>
              <a:gd name="connsiteY2" fmla="*/ 615493 h 4504487"/>
              <a:gd name="connsiteX3" fmla="*/ 4172989 w 4180876"/>
              <a:gd name="connsiteY3" fmla="*/ 607605 h 4504487"/>
              <a:gd name="connsiteX4" fmla="*/ 4180876 w 4180876"/>
              <a:gd name="connsiteY4" fmla="*/ 3928632 h 4504487"/>
              <a:gd name="connsiteX5" fmla="*/ 2500763 w 4180876"/>
              <a:gd name="connsiteY5" fmla="*/ 3920743 h 4504487"/>
              <a:gd name="connsiteX6" fmla="*/ 2500763 w 4180876"/>
              <a:gd name="connsiteY6" fmla="*/ 4165285 h 4504487"/>
              <a:gd name="connsiteX7" fmla="*/ 2808389 w 4180876"/>
              <a:gd name="connsiteY7" fmla="*/ 4149508 h 4504487"/>
              <a:gd name="connsiteX8" fmla="*/ 2137921 w 4180876"/>
              <a:gd name="connsiteY8" fmla="*/ 4504487 h 4504487"/>
              <a:gd name="connsiteX9" fmla="*/ 1475341 w 4180876"/>
              <a:gd name="connsiteY9" fmla="*/ 4165285 h 4504487"/>
              <a:gd name="connsiteX10" fmla="*/ 1767192 w 4180876"/>
              <a:gd name="connsiteY10" fmla="*/ 4181062 h 4504487"/>
              <a:gd name="connsiteX11" fmla="*/ 1767192 w 4180876"/>
              <a:gd name="connsiteY11" fmla="*/ 3999628 h 4504487"/>
              <a:gd name="connsiteX12" fmla="*/ 16087 w 4180876"/>
              <a:gd name="connsiteY12" fmla="*/ 3968074 h 4504487"/>
              <a:gd name="connsiteX13" fmla="*/ 0 w 4180876"/>
              <a:gd name="connsiteY13" fmla="*/ 522620 h 4504487"/>
              <a:gd name="connsiteX14" fmla="*/ 1301808 w 4180876"/>
              <a:gd name="connsiteY14" fmla="*/ 520832 h 4504487"/>
              <a:gd name="connsiteX15" fmla="*/ 1309894 w 4180876"/>
              <a:gd name="connsiteY15" fmla="*/ 0 h 4504487"/>
              <a:gd name="connsiteX0" fmla="*/ 1301428 w 4172410"/>
              <a:gd name="connsiteY0" fmla="*/ 0 h 4504487"/>
              <a:gd name="connsiteX1" fmla="*/ 2973456 w 4172410"/>
              <a:gd name="connsiteY1" fmla="*/ 8084 h 4504487"/>
              <a:gd name="connsiteX2" fmla="*/ 2981344 w 4172410"/>
              <a:gd name="connsiteY2" fmla="*/ 615493 h 4504487"/>
              <a:gd name="connsiteX3" fmla="*/ 4164523 w 4172410"/>
              <a:gd name="connsiteY3" fmla="*/ 607605 h 4504487"/>
              <a:gd name="connsiteX4" fmla="*/ 4172410 w 4172410"/>
              <a:gd name="connsiteY4" fmla="*/ 3928632 h 4504487"/>
              <a:gd name="connsiteX5" fmla="*/ 2492297 w 4172410"/>
              <a:gd name="connsiteY5" fmla="*/ 3920743 h 4504487"/>
              <a:gd name="connsiteX6" fmla="*/ 2492297 w 4172410"/>
              <a:gd name="connsiteY6" fmla="*/ 4165285 h 4504487"/>
              <a:gd name="connsiteX7" fmla="*/ 2799923 w 4172410"/>
              <a:gd name="connsiteY7" fmla="*/ 4149508 h 4504487"/>
              <a:gd name="connsiteX8" fmla="*/ 2129455 w 4172410"/>
              <a:gd name="connsiteY8" fmla="*/ 4504487 h 4504487"/>
              <a:gd name="connsiteX9" fmla="*/ 1466875 w 4172410"/>
              <a:gd name="connsiteY9" fmla="*/ 4165285 h 4504487"/>
              <a:gd name="connsiteX10" fmla="*/ 1758726 w 4172410"/>
              <a:gd name="connsiteY10" fmla="*/ 4181062 h 4504487"/>
              <a:gd name="connsiteX11" fmla="*/ 1758726 w 4172410"/>
              <a:gd name="connsiteY11" fmla="*/ 3999628 h 4504487"/>
              <a:gd name="connsiteX12" fmla="*/ 7621 w 4172410"/>
              <a:gd name="connsiteY12" fmla="*/ 3968074 h 4504487"/>
              <a:gd name="connsiteX13" fmla="*/ 0 w 4172410"/>
              <a:gd name="connsiteY13" fmla="*/ 522620 h 4504487"/>
              <a:gd name="connsiteX14" fmla="*/ 1293342 w 4172410"/>
              <a:gd name="connsiteY14" fmla="*/ 520832 h 4504487"/>
              <a:gd name="connsiteX15" fmla="*/ 1301428 w 4172410"/>
              <a:gd name="connsiteY15" fmla="*/ 0 h 4504487"/>
              <a:gd name="connsiteX0" fmla="*/ 1301428 w 4189923"/>
              <a:gd name="connsiteY0" fmla="*/ 0 h 4504487"/>
              <a:gd name="connsiteX1" fmla="*/ 2973456 w 4189923"/>
              <a:gd name="connsiteY1" fmla="*/ 8084 h 4504487"/>
              <a:gd name="connsiteX2" fmla="*/ 2981344 w 4189923"/>
              <a:gd name="connsiteY2" fmla="*/ 615493 h 4504487"/>
              <a:gd name="connsiteX3" fmla="*/ 4189923 w 4189923"/>
              <a:gd name="connsiteY3" fmla="*/ 594905 h 4504487"/>
              <a:gd name="connsiteX4" fmla="*/ 4172410 w 4189923"/>
              <a:gd name="connsiteY4" fmla="*/ 3928632 h 4504487"/>
              <a:gd name="connsiteX5" fmla="*/ 2492297 w 4189923"/>
              <a:gd name="connsiteY5" fmla="*/ 3920743 h 4504487"/>
              <a:gd name="connsiteX6" fmla="*/ 2492297 w 4189923"/>
              <a:gd name="connsiteY6" fmla="*/ 4165285 h 4504487"/>
              <a:gd name="connsiteX7" fmla="*/ 2799923 w 4189923"/>
              <a:gd name="connsiteY7" fmla="*/ 4149508 h 4504487"/>
              <a:gd name="connsiteX8" fmla="*/ 2129455 w 4189923"/>
              <a:gd name="connsiteY8" fmla="*/ 4504487 h 4504487"/>
              <a:gd name="connsiteX9" fmla="*/ 1466875 w 4189923"/>
              <a:gd name="connsiteY9" fmla="*/ 4165285 h 4504487"/>
              <a:gd name="connsiteX10" fmla="*/ 1758726 w 4189923"/>
              <a:gd name="connsiteY10" fmla="*/ 4181062 h 4504487"/>
              <a:gd name="connsiteX11" fmla="*/ 1758726 w 4189923"/>
              <a:gd name="connsiteY11" fmla="*/ 3999628 h 4504487"/>
              <a:gd name="connsiteX12" fmla="*/ 7621 w 4189923"/>
              <a:gd name="connsiteY12" fmla="*/ 3968074 h 4504487"/>
              <a:gd name="connsiteX13" fmla="*/ 0 w 4189923"/>
              <a:gd name="connsiteY13" fmla="*/ 522620 h 4504487"/>
              <a:gd name="connsiteX14" fmla="*/ 1293342 w 4189923"/>
              <a:gd name="connsiteY14" fmla="*/ 520832 h 4504487"/>
              <a:gd name="connsiteX15" fmla="*/ 1301428 w 4189923"/>
              <a:gd name="connsiteY15" fmla="*/ 0 h 4504487"/>
              <a:gd name="connsiteX0" fmla="*/ 1301428 w 4189923"/>
              <a:gd name="connsiteY0" fmla="*/ 0 h 4504487"/>
              <a:gd name="connsiteX1" fmla="*/ 2973456 w 4189923"/>
              <a:gd name="connsiteY1" fmla="*/ 8084 h 4504487"/>
              <a:gd name="connsiteX2" fmla="*/ 2981344 w 4189923"/>
              <a:gd name="connsiteY2" fmla="*/ 615493 h 4504487"/>
              <a:gd name="connsiteX3" fmla="*/ 4189923 w 4189923"/>
              <a:gd name="connsiteY3" fmla="*/ 594905 h 4504487"/>
              <a:gd name="connsiteX4" fmla="*/ 4176643 w 4189923"/>
              <a:gd name="connsiteY4" fmla="*/ 3962499 h 4504487"/>
              <a:gd name="connsiteX5" fmla="*/ 2492297 w 4189923"/>
              <a:gd name="connsiteY5" fmla="*/ 3920743 h 4504487"/>
              <a:gd name="connsiteX6" fmla="*/ 2492297 w 4189923"/>
              <a:gd name="connsiteY6" fmla="*/ 4165285 h 4504487"/>
              <a:gd name="connsiteX7" fmla="*/ 2799923 w 4189923"/>
              <a:gd name="connsiteY7" fmla="*/ 4149508 h 4504487"/>
              <a:gd name="connsiteX8" fmla="*/ 2129455 w 4189923"/>
              <a:gd name="connsiteY8" fmla="*/ 4504487 h 4504487"/>
              <a:gd name="connsiteX9" fmla="*/ 1466875 w 4189923"/>
              <a:gd name="connsiteY9" fmla="*/ 4165285 h 4504487"/>
              <a:gd name="connsiteX10" fmla="*/ 1758726 w 4189923"/>
              <a:gd name="connsiteY10" fmla="*/ 4181062 h 4504487"/>
              <a:gd name="connsiteX11" fmla="*/ 1758726 w 4189923"/>
              <a:gd name="connsiteY11" fmla="*/ 3999628 h 4504487"/>
              <a:gd name="connsiteX12" fmla="*/ 7621 w 4189923"/>
              <a:gd name="connsiteY12" fmla="*/ 3968074 h 4504487"/>
              <a:gd name="connsiteX13" fmla="*/ 0 w 4189923"/>
              <a:gd name="connsiteY13" fmla="*/ 522620 h 4504487"/>
              <a:gd name="connsiteX14" fmla="*/ 1293342 w 4189923"/>
              <a:gd name="connsiteY14" fmla="*/ 520832 h 4504487"/>
              <a:gd name="connsiteX15" fmla="*/ 1301428 w 4189923"/>
              <a:gd name="connsiteY15" fmla="*/ 0 h 4504487"/>
              <a:gd name="connsiteX0" fmla="*/ 1301428 w 4189923"/>
              <a:gd name="connsiteY0" fmla="*/ 0 h 4504487"/>
              <a:gd name="connsiteX1" fmla="*/ 2973456 w 4189923"/>
              <a:gd name="connsiteY1" fmla="*/ 8084 h 4504487"/>
              <a:gd name="connsiteX2" fmla="*/ 2981344 w 4189923"/>
              <a:gd name="connsiteY2" fmla="*/ 615493 h 4504487"/>
              <a:gd name="connsiteX3" fmla="*/ 4189923 w 4189923"/>
              <a:gd name="connsiteY3" fmla="*/ 594905 h 4504487"/>
              <a:gd name="connsiteX4" fmla="*/ 4176643 w 4189923"/>
              <a:gd name="connsiteY4" fmla="*/ 3962499 h 4504487"/>
              <a:gd name="connsiteX5" fmla="*/ 2483830 w 4189923"/>
              <a:gd name="connsiteY5" fmla="*/ 3958843 h 4504487"/>
              <a:gd name="connsiteX6" fmla="*/ 2492297 w 4189923"/>
              <a:gd name="connsiteY6" fmla="*/ 4165285 h 4504487"/>
              <a:gd name="connsiteX7" fmla="*/ 2799923 w 4189923"/>
              <a:gd name="connsiteY7" fmla="*/ 4149508 h 4504487"/>
              <a:gd name="connsiteX8" fmla="*/ 2129455 w 4189923"/>
              <a:gd name="connsiteY8" fmla="*/ 4504487 h 4504487"/>
              <a:gd name="connsiteX9" fmla="*/ 1466875 w 4189923"/>
              <a:gd name="connsiteY9" fmla="*/ 4165285 h 4504487"/>
              <a:gd name="connsiteX10" fmla="*/ 1758726 w 4189923"/>
              <a:gd name="connsiteY10" fmla="*/ 4181062 h 4504487"/>
              <a:gd name="connsiteX11" fmla="*/ 1758726 w 4189923"/>
              <a:gd name="connsiteY11" fmla="*/ 3999628 h 4504487"/>
              <a:gd name="connsiteX12" fmla="*/ 7621 w 4189923"/>
              <a:gd name="connsiteY12" fmla="*/ 3968074 h 4504487"/>
              <a:gd name="connsiteX13" fmla="*/ 0 w 4189923"/>
              <a:gd name="connsiteY13" fmla="*/ 522620 h 4504487"/>
              <a:gd name="connsiteX14" fmla="*/ 1293342 w 4189923"/>
              <a:gd name="connsiteY14" fmla="*/ 520832 h 4504487"/>
              <a:gd name="connsiteX15" fmla="*/ 1301428 w 4189923"/>
              <a:gd name="connsiteY15" fmla="*/ 0 h 4504487"/>
              <a:gd name="connsiteX0" fmla="*/ 1301428 w 4189923"/>
              <a:gd name="connsiteY0" fmla="*/ 0 h 4504487"/>
              <a:gd name="connsiteX1" fmla="*/ 2973456 w 4189923"/>
              <a:gd name="connsiteY1" fmla="*/ 8084 h 4504487"/>
              <a:gd name="connsiteX2" fmla="*/ 2981344 w 4189923"/>
              <a:gd name="connsiteY2" fmla="*/ 615493 h 4504487"/>
              <a:gd name="connsiteX3" fmla="*/ 4189923 w 4189923"/>
              <a:gd name="connsiteY3" fmla="*/ 594905 h 4504487"/>
              <a:gd name="connsiteX4" fmla="*/ 4176643 w 4189923"/>
              <a:gd name="connsiteY4" fmla="*/ 3962499 h 4504487"/>
              <a:gd name="connsiteX5" fmla="*/ 2483830 w 4189923"/>
              <a:gd name="connsiteY5" fmla="*/ 3958843 h 4504487"/>
              <a:gd name="connsiteX6" fmla="*/ 2492297 w 4189923"/>
              <a:gd name="connsiteY6" fmla="*/ 4165285 h 4504487"/>
              <a:gd name="connsiteX7" fmla="*/ 2799923 w 4189923"/>
              <a:gd name="connsiteY7" fmla="*/ 4149508 h 4504487"/>
              <a:gd name="connsiteX8" fmla="*/ 2129455 w 4189923"/>
              <a:gd name="connsiteY8" fmla="*/ 4504487 h 4504487"/>
              <a:gd name="connsiteX9" fmla="*/ 1466875 w 4189923"/>
              <a:gd name="connsiteY9" fmla="*/ 4165285 h 4504487"/>
              <a:gd name="connsiteX10" fmla="*/ 1758726 w 4189923"/>
              <a:gd name="connsiteY10" fmla="*/ 4181062 h 4504487"/>
              <a:gd name="connsiteX11" fmla="*/ 1758726 w 4189923"/>
              <a:gd name="connsiteY11" fmla="*/ 3957295 h 4504487"/>
              <a:gd name="connsiteX12" fmla="*/ 7621 w 4189923"/>
              <a:gd name="connsiteY12" fmla="*/ 3968074 h 4504487"/>
              <a:gd name="connsiteX13" fmla="*/ 0 w 4189923"/>
              <a:gd name="connsiteY13" fmla="*/ 522620 h 4504487"/>
              <a:gd name="connsiteX14" fmla="*/ 1293342 w 4189923"/>
              <a:gd name="connsiteY14" fmla="*/ 520832 h 4504487"/>
              <a:gd name="connsiteX15" fmla="*/ 1301428 w 4189923"/>
              <a:gd name="connsiteY15" fmla="*/ 0 h 4504487"/>
              <a:gd name="connsiteX0" fmla="*/ 1301428 w 4189923"/>
              <a:gd name="connsiteY0" fmla="*/ 0 h 4504487"/>
              <a:gd name="connsiteX1" fmla="*/ 2973456 w 4189923"/>
              <a:gd name="connsiteY1" fmla="*/ 8084 h 4504487"/>
              <a:gd name="connsiteX2" fmla="*/ 2981344 w 4189923"/>
              <a:gd name="connsiteY2" fmla="*/ 615493 h 4504487"/>
              <a:gd name="connsiteX3" fmla="*/ 4189923 w 4189923"/>
              <a:gd name="connsiteY3" fmla="*/ 594905 h 4504487"/>
              <a:gd name="connsiteX4" fmla="*/ 4176643 w 4189923"/>
              <a:gd name="connsiteY4" fmla="*/ 3962499 h 4504487"/>
              <a:gd name="connsiteX5" fmla="*/ 2483830 w 4189923"/>
              <a:gd name="connsiteY5" fmla="*/ 3958843 h 4504487"/>
              <a:gd name="connsiteX6" fmla="*/ 2492297 w 4189923"/>
              <a:gd name="connsiteY6" fmla="*/ 4165285 h 4504487"/>
              <a:gd name="connsiteX7" fmla="*/ 2799923 w 4189923"/>
              <a:gd name="connsiteY7" fmla="*/ 4149508 h 4504487"/>
              <a:gd name="connsiteX8" fmla="*/ 2129455 w 4189923"/>
              <a:gd name="connsiteY8" fmla="*/ 4504487 h 4504487"/>
              <a:gd name="connsiteX9" fmla="*/ 1466875 w 4189923"/>
              <a:gd name="connsiteY9" fmla="*/ 4165285 h 4504487"/>
              <a:gd name="connsiteX10" fmla="*/ 1758726 w 4189923"/>
              <a:gd name="connsiteY10" fmla="*/ 4155662 h 4504487"/>
              <a:gd name="connsiteX11" fmla="*/ 1758726 w 4189923"/>
              <a:gd name="connsiteY11" fmla="*/ 3957295 h 4504487"/>
              <a:gd name="connsiteX12" fmla="*/ 7621 w 4189923"/>
              <a:gd name="connsiteY12" fmla="*/ 3968074 h 4504487"/>
              <a:gd name="connsiteX13" fmla="*/ 0 w 4189923"/>
              <a:gd name="connsiteY13" fmla="*/ 522620 h 4504487"/>
              <a:gd name="connsiteX14" fmla="*/ 1293342 w 4189923"/>
              <a:gd name="connsiteY14" fmla="*/ 520832 h 4504487"/>
              <a:gd name="connsiteX15" fmla="*/ 1301428 w 4189923"/>
              <a:gd name="connsiteY15" fmla="*/ 0 h 4504487"/>
              <a:gd name="connsiteX0" fmla="*/ 1301428 w 4189923"/>
              <a:gd name="connsiteY0" fmla="*/ 0 h 4504487"/>
              <a:gd name="connsiteX1" fmla="*/ 2973456 w 4189923"/>
              <a:gd name="connsiteY1" fmla="*/ 8084 h 4504487"/>
              <a:gd name="connsiteX2" fmla="*/ 2981344 w 4189923"/>
              <a:gd name="connsiteY2" fmla="*/ 615493 h 4504487"/>
              <a:gd name="connsiteX3" fmla="*/ 4189923 w 4189923"/>
              <a:gd name="connsiteY3" fmla="*/ 594905 h 4504487"/>
              <a:gd name="connsiteX4" fmla="*/ 4176643 w 4189923"/>
              <a:gd name="connsiteY4" fmla="*/ 3962499 h 4504487"/>
              <a:gd name="connsiteX5" fmla="*/ 2483830 w 4189923"/>
              <a:gd name="connsiteY5" fmla="*/ 3958843 h 4504487"/>
              <a:gd name="connsiteX6" fmla="*/ 2492297 w 4189923"/>
              <a:gd name="connsiteY6" fmla="*/ 4165285 h 4504487"/>
              <a:gd name="connsiteX7" fmla="*/ 2799923 w 4189923"/>
              <a:gd name="connsiteY7" fmla="*/ 4149508 h 4504487"/>
              <a:gd name="connsiteX8" fmla="*/ 2129455 w 4189923"/>
              <a:gd name="connsiteY8" fmla="*/ 4504487 h 4504487"/>
              <a:gd name="connsiteX9" fmla="*/ 1473225 w 4189923"/>
              <a:gd name="connsiteY9" fmla="*/ 4168460 h 4504487"/>
              <a:gd name="connsiteX10" fmla="*/ 1758726 w 4189923"/>
              <a:gd name="connsiteY10" fmla="*/ 4155662 h 4504487"/>
              <a:gd name="connsiteX11" fmla="*/ 1758726 w 4189923"/>
              <a:gd name="connsiteY11" fmla="*/ 3957295 h 4504487"/>
              <a:gd name="connsiteX12" fmla="*/ 7621 w 4189923"/>
              <a:gd name="connsiteY12" fmla="*/ 3968074 h 4504487"/>
              <a:gd name="connsiteX13" fmla="*/ 0 w 4189923"/>
              <a:gd name="connsiteY13" fmla="*/ 522620 h 4504487"/>
              <a:gd name="connsiteX14" fmla="*/ 1293342 w 4189923"/>
              <a:gd name="connsiteY14" fmla="*/ 520832 h 4504487"/>
              <a:gd name="connsiteX15" fmla="*/ 1301428 w 4189923"/>
              <a:gd name="connsiteY15" fmla="*/ 0 h 4504487"/>
              <a:gd name="connsiteX0" fmla="*/ 1301428 w 4189923"/>
              <a:gd name="connsiteY0" fmla="*/ 0 h 4504487"/>
              <a:gd name="connsiteX1" fmla="*/ 2973456 w 4189923"/>
              <a:gd name="connsiteY1" fmla="*/ 8084 h 4504487"/>
              <a:gd name="connsiteX2" fmla="*/ 2981344 w 4189923"/>
              <a:gd name="connsiteY2" fmla="*/ 615493 h 4504487"/>
              <a:gd name="connsiteX3" fmla="*/ 4189923 w 4189923"/>
              <a:gd name="connsiteY3" fmla="*/ 594905 h 4504487"/>
              <a:gd name="connsiteX4" fmla="*/ 4176643 w 4189923"/>
              <a:gd name="connsiteY4" fmla="*/ 3962499 h 4504487"/>
              <a:gd name="connsiteX5" fmla="*/ 2483830 w 4189923"/>
              <a:gd name="connsiteY5" fmla="*/ 3958843 h 4504487"/>
              <a:gd name="connsiteX6" fmla="*/ 2492297 w 4189923"/>
              <a:gd name="connsiteY6" fmla="*/ 4165285 h 4504487"/>
              <a:gd name="connsiteX7" fmla="*/ 2799923 w 4189923"/>
              <a:gd name="connsiteY7" fmla="*/ 4149508 h 4504487"/>
              <a:gd name="connsiteX8" fmla="*/ 2129455 w 4189923"/>
              <a:gd name="connsiteY8" fmla="*/ 4504487 h 4504487"/>
              <a:gd name="connsiteX9" fmla="*/ 1473225 w 4189923"/>
              <a:gd name="connsiteY9" fmla="*/ 4155760 h 4504487"/>
              <a:gd name="connsiteX10" fmla="*/ 1758726 w 4189923"/>
              <a:gd name="connsiteY10" fmla="*/ 4155662 h 4504487"/>
              <a:gd name="connsiteX11" fmla="*/ 1758726 w 4189923"/>
              <a:gd name="connsiteY11" fmla="*/ 3957295 h 4504487"/>
              <a:gd name="connsiteX12" fmla="*/ 7621 w 4189923"/>
              <a:gd name="connsiteY12" fmla="*/ 3968074 h 4504487"/>
              <a:gd name="connsiteX13" fmla="*/ 0 w 4189923"/>
              <a:gd name="connsiteY13" fmla="*/ 522620 h 4504487"/>
              <a:gd name="connsiteX14" fmla="*/ 1293342 w 4189923"/>
              <a:gd name="connsiteY14" fmla="*/ 520832 h 4504487"/>
              <a:gd name="connsiteX15" fmla="*/ 1301428 w 4189923"/>
              <a:gd name="connsiteY15" fmla="*/ 0 h 4504487"/>
              <a:gd name="connsiteX0" fmla="*/ 1301428 w 4189923"/>
              <a:gd name="connsiteY0" fmla="*/ 0 h 4504487"/>
              <a:gd name="connsiteX1" fmla="*/ 2973456 w 4189923"/>
              <a:gd name="connsiteY1" fmla="*/ 8084 h 4504487"/>
              <a:gd name="connsiteX2" fmla="*/ 2981344 w 4189923"/>
              <a:gd name="connsiteY2" fmla="*/ 615493 h 4504487"/>
              <a:gd name="connsiteX3" fmla="*/ 4189923 w 4189923"/>
              <a:gd name="connsiteY3" fmla="*/ 594905 h 4504487"/>
              <a:gd name="connsiteX4" fmla="*/ 4176643 w 4189923"/>
              <a:gd name="connsiteY4" fmla="*/ 3962499 h 4504487"/>
              <a:gd name="connsiteX5" fmla="*/ 2483830 w 4189923"/>
              <a:gd name="connsiteY5" fmla="*/ 3958843 h 4504487"/>
              <a:gd name="connsiteX6" fmla="*/ 2492297 w 4189923"/>
              <a:gd name="connsiteY6" fmla="*/ 4146235 h 4504487"/>
              <a:gd name="connsiteX7" fmla="*/ 2799923 w 4189923"/>
              <a:gd name="connsiteY7" fmla="*/ 4149508 h 4504487"/>
              <a:gd name="connsiteX8" fmla="*/ 2129455 w 4189923"/>
              <a:gd name="connsiteY8" fmla="*/ 4504487 h 4504487"/>
              <a:gd name="connsiteX9" fmla="*/ 1473225 w 4189923"/>
              <a:gd name="connsiteY9" fmla="*/ 4155760 h 4504487"/>
              <a:gd name="connsiteX10" fmla="*/ 1758726 w 4189923"/>
              <a:gd name="connsiteY10" fmla="*/ 4155662 h 4504487"/>
              <a:gd name="connsiteX11" fmla="*/ 1758726 w 4189923"/>
              <a:gd name="connsiteY11" fmla="*/ 3957295 h 4504487"/>
              <a:gd name="connsiteX12" fmla="*/ 7621 w 4189923"/>
              <a:gd name="connsiteY12" fmla="*/ 3968074 h 4504487"/>
              <a:gd name="connsiteX13" fmla="*/ 0 w 4189923"/>
              <a:gd name="connsiteY13" fmla="*/ 522620 h 4504487"/>
              <a:gd name="connsiteX14" fmla="*/ 1293342 w 4189923"/>
              <a:gd name="connsiteY14" fmla="*/ 520832 h 4504487"/>
              <a:gd name="connsiteX15" fmla="*/ 1301428 w 4189923"/>
              <a:gd name="connsiteY15" fmla="*/ 0 h 4504487"/>
              <a:gd name="connsiteX0" fmla="*/ 1301428 w 4189923"/>
              <a:gd name="connsiteY0" fmla="*/ 0 h 4504487"/>
              <a:gd name="connsiteX1" fmla="*/ 2973456 w 4189923"/>
              <a:gd name="connsiteY1" fmla="*/ 8084 h 4504487"/>
              <a:gd name="connsiteX2" fmla="*/ 2981344 w 4189923"/>
              <a:gd name="connsiteY2" fmla="*/ 579207 h 4504487"/>
              <a:gd name="connsiteX3" fmla="*/ 4189923 w 4189923"/>
              <a:gd name="connsiteY3" fmla="*/ 594905 h 4504487"/>
              <a:gd name="connsiteX4" fmla="*/ 4176643 w 4189923"/>
              <a:gd name="connsiteY4" fmla="*/ 3962499 h 4504487"/>
              <a:gd name="connsiteX5" fmla="*/ 2483830 w 4189923"/>
              <a:gd name="connsiteY5" fmla="*/ 3958843 h 4504487"/>
              <a:gd name="connsiteX6" fmla="*/ 2492297 w 4189923"/>
              <a:gd name="connsiteY6" fmla="*/ 4146235 h 4504487"/>
              <a:gd name="connsiteX7" fmla="*/ 2799923 w 4189923"/>
              <a:gd name="connsiteY7" fmla="*/ 4149508 h 4504487"/>
              <a:gd name="connsiteX8" fmla="*/ 2129455 w 4189923"/>
              <a:gd name="connsiteY8" fmla="*/ 4504487 h 4504487"/>
              <a:gd name="connsiteX9" fmla="*/ 1473225 w 4189923"/>
              <a:gd name="connsiteY9" fmla="*/ 4155760 h 4504487"/>
              <a:gd name="connsiteX10" fmla="*/ 1758726 w 4189923"/>
              <a:gd name="connsiteY10" fmla="*/ 4155662 h 4504487"/>
              <a:gd name="connsiteX11" fmla="*/ 1758726 w 4189923"/>
              <a:gd name="connsiteY11" fmla="*/ 3957295 h 4504487"/>
              <a:gd name="connsiteX12" fmla="*/ 7621 w 4189923"/>
              <a:gd name="connsiteY12" fmla="*/ 3968074 h 4504487"/>
              <a:gd name="connsiteX13" fmla="*/ 0 w 4189923"/>
              <a:gd name="connsiteY13" fmla="*/ 522620 h 4504487"/>
              <a:gd name="connsiteX14" fmla="*/ 1293342 w 4189923"/>
              <a:gd name="connsiteY14" fmla="*/ 520832 h 4504487"/>
              <a:gd name="connsiteX15" fmla="*/ 1301428 w 4189923"/>
              <a:gd name="connsiteY15" fmla="*/ 0 h 4504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189923" h="4504487">
                <a:moveTo>
                  <a:pt x="1301428" y="0"/>
                </a:moveTo>
                <a:lnTo>
                  <a:pt x="2973456" y="8084"/>
                </a:lnTo>
                <a:lnTo>
                  <a:pt x="2981344" y="579207"/>
                </a:lnTo>
                <a:lnTo>
                  <a:pt x="4189923" y="594905"/>
                </a:lnTo>
                <a:cubicBezTo>
                  <a:pt x="4184085" y="1706147"/>
                  <a:pt x="4182481" y="2851257"/>
                  <a:pt x="4176643" y="3962499"/>
                </a:cubicBezTo>
                <a:lnTo>
                  <a:pt x="2483830" y="3958843"/>
                </a:lnTo>
                <a:lnTo>
                  <a:pt x="2492297" y="4146235"/>
                </a:lnTo>
                <a:lnTo>
                  <a:pt x="2799923" y="4149508"/>
                </a:lnTo>
                <a:lnTo>
                  <a:pt x="2129455" y="4504487"/>
                </a:lnTo>
                <a:lnTo>
                  <a:pt x="1473225" y="4155760"/>
                </a:lnTo>
                <a:lnTo>
                  <a:pt x="1758726" y="4155662"/>
                </a:lnTo>
                <a:lnTo>
                  <a:pt x="1758726" y="3957295"/>
                </a:lnTo>
                <a:lnTo>
                  <a:pt x="7621" y="3968074"/>
                </a:lnTo>
                <a:cubicBezTo>
                  <a:pt x="2259" y="2813945"/>
                  <a:pt x="5362" y="1676749"/>
                  <a:pt x="0" y="522620"/>
                </a:cubicBezTo>
                <a:lnTo>
                  <a:pt x="1293342" y="520832"/>
                </a:lnTo>
                <a:lnTo>
                  <a:pt x="1301428" y="0"/>
                </a:lnTo>
                <a:close/>
              </a:path>
            </a:pathLst>
          </a:cu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781800" y="1828800"/>
            <a:ext cx="5232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>
                <a:solidFill>
                  <a:schemeClr val="tx1"/>
                </a:solidFill>
                <a:latin typeface="Courier New"/>
                <a:cs typeface="Courier New"/>
              </a:rPr>
              <a:t>x</a:t>
            </a:r>
          </a:p>
        </p:txBody>
      </p:sp>
      <p:cxnSp>
        <p:nvCxnSpPr>
          <p:cNvPr id="55" name="Straight Arrow Connector 54"/>
          <p:cNvCxnSpPr>
            <a:stCxn id="54" idx="2"/>
          </p:cNvCxnSpPr>
          <p:nvPr/>
        </p:nvCxnSpPr>
        <p:spPr>
          <a:xfrm rot="16200000" flipH="1">
            <a:off x="7030640" y="2611039"/>
            <a:ext cx="602158" cy="576562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629400" y="3845004"/>
            <a:ext cx="69258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>
                <a:solidFill>
                  <a:schemeClr val="accent2"/>
                </a:solidFill>
                <a:latin typeface="Courier New"/>
                <a:cs typeface="Courier New"/>
              </a:rPr>
              <a:t>f</a:t>
            </a:r>
          </a:p>
        </p:txBody>
      </p:sp>
      <p:sp>
        <p:nvSpPr>
          <p:cNvPr id="57" name="Rectangle 56"/>
          <p:cNvSpPr/>
          <p:nvPr/>
        </p:nvSpPr>
        <p:spPr>
          <a:xfrm>
            <a:off x="7543800" y="2895600"/>
            <a:ext cx="5232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>
                <a:solidFill>
                  <a:schemeClr val="tx1"/>
                </a:solidFill>
                <a:latin typeface="Courier New"/>
                <a:cs typeface="Courier New"/>
              </a:rPr>
              <a:t>x</a:t>
            </a:r>
            <a:endParaRPr lang="en-US" sz="4400"/>
          </a:p>
        </p:txBody>
      </p:sp>
      <p:cxnSp>
        <p:nvCxnSpPr>
          <p:cNvPr id="58" name="Straight Arrow Connector 57"/>
          <p:cNvCxnSpPr>
            <a:stCxn id="54" idx="2"/>
          </p:cNvCxnSpPr>
          <p:nvPr/>
        </p:nvCxnSpPr>
        <p:spPr>
          <a:xfrm rot="5400000">
            <a:off x="6230540" y="2463701"/>
            <a:ext cx="678359" cy="947438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4717256" cy="5305864"/>
          </a:xfrm>
        </p:spPr>
        <p:txBody>
          <a:bodyPr/>
          <a:lstStyle/>
          <a:p>
            <a:r>
              <a:rPr lang="en-US" sz="2400" dirty="0" smtClean="0"/>
              <a:t>“</a:t>
            </a:r>
            <a:r>
              <a:rPr lang="en-US" sz="2400" dirty="0"/>
              <a:t>Sequential” Programming</a:t>
            </a:r>
          </a:p>
          <a:p>
            <a:r>
              <a:rPr lang="en-US" sz="2400" dirty="0"/>
              <a:t>Computation a series of steps</a:t>
            </a:r>
          </a:p>
          <a:p>
            <a:pPr lvl="1"/>
            <a:r>
              <a:rPr lang="en-US" sz="2000" dirty="0"/>
              <a:t>Assignment allowed</a:t>
            </a:r>
          </a:p>
          <a:p>
            <a:pPr lvl="2"/>
            <a:r>
              <a:rPr lang="en-US" sz="1800" dirty="0"/>
              <a:t>Setting variables</a:t>
            </a:r>
          </a:p>
          <a:p>
            <a:pPr lvl="1"/>
            <a:r>
              <a:rPr lang="en-US" sz="2000" dirty="0"/>
              <a:t>Mutation allowed</a:t>
            </a:r>
          </a:p>
          <a:p>
            <a:pPr lvl="2"/>
            <a:r>
              <a:rPr lang="en-US" sz="1800" dirty="0"/>
              <a:t>Changing variables</a:t>
            </a:r>
          </a:p>
          <a:p>
            <a:r>
              <a:rPr lang="en-US" sz="2400" dirty="0"/>
              <a:t>Like following a recipe. E.g.,</a:t>
            </a:r>
          </a:p>
          <a:p>
            <a:r>
              <a:rPr lang="en-US" sz="2400" dirty="0"/>
              <a:t>Procedure f(x)</a:t>
            </a:r>
          </a:p>
          <a:p>
            <a:pPr lvl="1"/>
            <a:r>
              <a:rPr lang="en-US" sz="2000" dirty="0" err="1"/>
              <a:t>ans</a:t>
            </a:r>
            <a:r>
              <a:rPr lang="en-US" sz="2000" dirty="0"/>
              <a:t> = x</a:t>
            </a:r>
          </a:p>
          <a:p>
            <a:pPr lvl="1"/>
            <a:r>
              <a:rPr lang="en-US" sz="2000" dirty="0" err="1"/>
              <a:t>ans</a:t>
            </a:r>
            <a:r>
              <a:rPr lang="en-US" sz="2000" dirty="0"/>
              <a:t> =   </a:t>
            </a:r>
            <a:r>
              <a:rPr lang="en-US" sz="2000" dirty="0" err="1"/>
              <a:t>ans</a:t>
            </a:r>
            <a:endParaRPr lang="en-US" sz="2000" dirty="0"/>
          </a:p>
          <a:p>
            <a:pPr lvl="1"/>
            <a:r>
              <a:rPr lang="en-US" sz="2000" dirty="0" err="1"/>
              <a:t>ans</a:t>
            </a:r>
            <a:r>
              <a:rPr lang="en-US" sz="2000" dirty="0"/>
              <a:t> = (x+3) * </a:t>
            </a:r>
            <a:r>
              <a:rPr lang="en-US" sz="2000" dirty="0" err="1"/>
              <a:t>ans</a:t>
            </a:r>
            <a:endParaRPr lang="en-US" sz="2000" dirty="0"/>
          </a:p>
          <a:p>
            <a:pPr lvl="1"/>
            <a:r>
              <a:rPr lang="en-US" sz="2000" dirty="0"/>
              <a:t>return </a:t>
            </a:r>
            <a:r>
              <a:rPr lang="en-US" sz="2000" dirty="0" err="1"/>
              <a:t>ans</a:t>
            </a:r>
            <a:endParaRPr lang="en-US" sz="2000" dirty="0"/>
          </a:p>
          <a:p>
            <a:r>
              <a:rPr lang="en-US" dirty="0"/>
              <a:t>Examples: </a:t>
            </a:r>
            <a:r>
              <a:rPr lang="en-US" dirty="0" smtClean="0"/>
              <a:t>(</a:t>
            </a:r>
            <a:r>
              <a:rPr lang="en-US" dirty="0" err="1" smtClean="0"/>
              <a:t>tho</a:t>
            </a:r>
            <a:r>
              <a:rPr lang="en-US" dirty="0" smtClean="0"/>
              <a:t> not pure)</a:t>
            </a:r>
          </a:p>
          <a:p>
            <a:pPr lvl="1"/>
            <a:r>
              <a:rPr lang="en-US" dirty="0" smtClean="0"/>
              <a:t>Pascal</a:t>
            </a:r>
            <a:r>
              <a:rPr lang="en-US" dirty="0"/>
              <a:t>, C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10114" b="-10114"/>
          <a:stretch>
            <a:fillRect/>
          </a:stretch>
        </p:blipFill>
        <p:spPr>
          <a:xfrm>
            <a:off x="4655344" y="1475936"/>
            <a:ext cx="4038600" cy="5305864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Imperative Programming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>
                <a:solidFill>
                  <a:schemeClr val="tx1">
                    <a:lumMod val="75000"/>
                  </a:schemeClr>
                </a:solidFill>
                <a:latin typeface="Courier New"/>
                <a:cs typeface="Courier New"/>
              </a:rPr>
              <a:t>en.wikipedia.org/wiki/Imperative_programming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4800600" y="1066800"/>
            <a:ext cx="42672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ourier New"/>
                <a:cs typeface="Courier New"/>
              </a:rPr>
              <a:t>f(x)=(x+3)* x</a:t>
            </a:r>
          </a:p>
        </p:txBody>
      </p:sp>
      <p:sp>
        <p:nvSpPr>
          <p:cNvPr id="10" name="Freeform 9"/>
          <p:cNvSpPr/>
          <p:nvPr/>
        </p:nvSpPr>
        <p:spPr>
          <a:xfrm>
            <a:off x="8077200" y="1143000"/>
            <a:ext cx="487389" cy="512232"/>
          </a:xfrm>
          <a:custGeom>
            <a:avLst/>
            <a:gdLst>
              <a:gd name="connsiteX0" fmla="*/ 0 w 1117985"/>
              <a:gd name="connsiteY0" fmla="*/ 327956 h 791566"/>
              <a:gd name="connsiteX1" fmla="*/ 125214 w 1117985"/>
              <a:gd name="connsiteY1" fmla="*/ 757280 h 791566"/>
              <a:gd name="connsiteX2" fmla="*/ 178878 w 1117985"/>
              <a:gd name="connsiteY2" fmla="*/ 122238 h 791566"/>
              <a:gd name="connsiteX3" fmla="*/ 1117985 w 1117985"/>
              <a:gd name="connsiteY3" fmla="*/ 23851 h 791566"/>
              <a:gd name="connsiteX0" fmla="*/ 0 w 1117985"/>
              <a:gd name="connsiteY0" fmla="*/ 304105 h 767715"/>
              <a:gd name="connsiteX1" fmla="*/ 125214 w 1117985"/>
              <a:gd name="connsiteY1" fmla="*/ 733429 h 767715"/>
              <a:gd name="connsiteX2" fmla="*/ 178878 w 1117985"/>
              <a:gd name="connsiteY2" fmla="*/ 98387 h 767715"/>
              <a:gd name="connsiteX3" fmla="*/ 1117985 w 1117985"/>
              <a:gd name="connsiteY3" fmla="*/ 0 h 767715"/>
              <a:gd name="connsiteX0" fmla="*/ 0 w 1117985"/>
              <a:gd name="connsiteY0" fmla="*/ 304105 h 733429"/>
              <a:gd name="connsiteX1" fmla="*/ 125214 w 1117985"/>
              <a:gd name="connsiteY1" fmla="*/ 733429 h 733429"/>
              <a:gd name="connsiteX2" fmla="*/ 178878 w 1117985"/>
              <a:gd name="connsiteY2" fmla="*/ 98387 h 733429"/>
              <a:gd name="connsiteX3" fmla="*/ 1117985 w 1117985"/>
              <a:gd name="connsiteY3" fmla="*/ 0 h 733429"/>
              <a:gd name="connsiteX0" fmla="*/ 0 w 1117985"/>
              <a:gd name="connsiteY0" fmla="*/ 327956 h 757280"/>
              <a:gd name="connsiteX1" fmla="*/ 125214 w 1117985"/>
              <a:gd name="connsiteY1" fmla="*/ 757280 h 757280"/>
              <a:gd name="connsiteX2" fmla="*/ 178878 w 1117985"/>
              <a:gd name="connsiteY2" fmla="*/ 122238 h 757280"/>
              <a:gd name="connsiteX3" fmla="*/ 1117985 w 1117985"/>
              <a:gd name="connsiteY3" fmla="*/ 23851 h 757280"/>
              <a:gd name="connsiteX0" fmla="*/ 0 w 1117985"/>
              <a:gd name="connsiteY0" fmla="*/ 327956 h 757280"/>
              <a:gd name="connsiteX1" fmla="*/ 125214 w 1117985"/>
              <a:gd name="connsiteY1" fmla="*/ 757280 h 757280"/>
              <a:gd name="connsiteX2" fmla="*/ 178878 w 1117985"/>
              <a:gd name="connsiteY2" fmla="*/ 122238 h 757280"/>
              <a:gd name="connsiteX3" fmla="*/ 1117985 w 1117985"/>
              <a:gd name="connsiteY3" fmla="*/ 23851 h 757280"/>
              <a:gd name="connsiteX0" fmla="*/ 0 w 1117985"/>
              <a:gd name="connsiteY0" fmla="*/ 327956 h 757280"/>
              <a:gd name="connsiteX1" fmla="*/ 125214 w 1117985"/>
              <a:gd name="connsiteY1" fmla="*/ 757280 h 757280"/>
              <a:gd name="connsiteX2" fmla="*/ 178878 w 1117985"/>
              <a:gd name="connsiteY2" fmla="*/ 122238 h 757280"/>
              <a:gd name="connsiteX3" fmla="*/ 1117985 w 1117985"/>
              <a:gd name="connsiteY3" fmla="*/ 23851 h 757280"/>
              <a:gd name="connsiteX0" fmla="*/ 0 w 1117985"/>
              <a:gd name="connsiteY0" fmla="*/ 632756 h 1062080"/>
              <a:gd name="connsiteX1" fmla="*/ 125214 w 1117985"/>
              <a:gd name="connsiteY1" fmla="*/ 1062080 h 1062080"/>
              <a:gd name="connsiteX2" fmla="*/ 178878 w 1117985"/>
              <a:gd name="connsiteY2" fmla="*/ 122238 h 1062080"/>
              <a:gd name="connsiteX3" fmla="*/ 1117985 w 1117985"/>
              <a:gd name="connsiteY3" fmla="*/ 328651 h 1062080"/>
              <a:gd name="connsiteX0" fmla="*/ 0 w 1117985"/>
              <a:gd name="connsiteY0" fmla="*/ 632756 h 1062080"/>
              <a:gd name="connsiteX1" fmla="*/ 125214 w 1117985"/>
              <a:gd name="connsiteY1" fmla="*/ 1062080 h 1062080"/>
              <a:gd name="connsiteX2" fmla="*/ 178878 w 1117985"/>
              <a:gd name="connsiteY2" fmla="*/ 122238 h 1062080"/>
              <a:gd name="connsiteX3" fmla="*/ 1117985 w 1117985"/>
              <a:gd name="connsiteY3" fmla="*/ 328651 h 1062080"/>
              <a:gd name="connsiteX0" fmla="*/ 0 w 1117985"/>
              <a:gd name="connsiteY0" fmla="*/ 632756 h 1062080"/>
              <a:gd name="connsiteX1" fmla="*/ 125214 w 1117985"/>
              <a:gd name="connsiteY1" fmla="*/ 1062080 h 1062080"/>
              <a:gd name="connsiteX2" fmla="*/ 178878 w 1117985"/>
              <a:gd name="connsiteY2" fmla="*/ 122238 h 1062080"/>
              <a:gd name="connsiteX3" fmla="*/ 1117985 w 1117985"/>
              <a:gd name="connsiteY3" fmla="*/ 328651 h 1062080"/>
              <a:gd name="connsiteX0" fmla="*/ 0 w 1117985"/>
              <a:gd name="connsiteY0" fmla="*/ 632756 h 1062080"/>
              <a:gd name="connsiteX1" fmla="*/ 125214 w 1117985"/>
              <a:gd name="connsiteY1" fmla="*/ 1062080 h 1062080"/>
              <a:gd name="connsiteX2" fmla="*/ 178878 w 1117985"/>
              <a:gd name="connsiteY2" fmla="*/ 122238 h 1062080"/>
              <a:gd name="connsiteX3" fmla="*/ 1117985 w 1117985"/>
              <a:gd name="connsiteY3" fmla="*/ 328651 h 1062080"/>
              <a:gd name="connsiteX0" fmla="*/ 0 w 1117985"/>
              <a:gd name="connsiteY0" fmla="*/ 632756 h 1062080"/>
              <a:gd name="connsiteX1" fmla="*/ 125214 w 1117985"/>
              <a:gd name="connsiteY1" fmla="*/ 1062080 h 1062080"/>
              <a:gd name="connsiteX2" fmla="*/ 178878 w 1117985"/>
              <a:gd name="connsiteY2" fmla="*/ 122238 h 1062080"/>
              <a:gd name="connsiteX3" fmla="*/ 1117985 w 1117985"/>
              <a:gd name="connsiteY3" fmla="*/ 328651 h 1062080"/>
              <a:gd name="connsiteX0" fmla="*/ 0 w 1117985"/>
              <a:gd name="connsiteY0" fmla="*/ 404156 h 833480"/>
              <a:gd name="connsiteX1" fmla="*/ 125214 w 1117985"/>
              <a:gd name="connsiteY1" fmla="*/ 833480 h 833480"/>
              <a:gd name="connsiteX2" fmla="*/ 178878 w 1117985"/>
              <a:gd name="connsiteY2" fmla="*/ 122238 h 833480"/>
              <a:gd name="connsiteX3" fmla="*/ 1117985 w 1117985"/>
              <a:gd name="connsiteY3" fmla="*/ 100051 h 833480"/>
              <a:gd name="connsiteX0" fmla="*/ 0 w 1117985"/>
              <a:gd name="connsiteY0" fmla="*/ 304105 h 733429"/>
              <a:gd name="connsiteX1" fmla="*/ 125214 w 1117985"/>
              <a:gd name="connsiteY1" fmla="*/ 733429 h 733429"/>
              <a:gd name="connsiteX2" fmla="*/ 178878 w 1117985"/>
              <a:gd name="connsiteY2" fmla="*/ 22187 h 733429"/>
              <a:gd name="connsiteX3" fmla="*/ 1117985 w 1117985"/>
              <a:gd name="connsiteY3" fmla="*/ 0 h 733429"/>
              <a:gd name="connsiteX0" fmla="*/ 0 w 1270385"/>
              <a:gd name="connsiteY0" fmla="*/ 304105 h 733429"/>
              <a:gd name="connsiteX1" fmla="*/ 125214 w 1270385"/>
              <a:gd name="connsiteY1" fmla="*/ 733429 h 733429"/>
              <a:gd name="connsiteX2" fmla="*/ 178878 w 1270385"/>
              <a:gd name="connsiteY2" fmla="*/ 22187 h 733429"/>
              <a:gd name="connsiteX3" fmla="*/ 1270385 w 1270385"/>
              <a:gd name="connsiteY3" fmla="*/ 0 h 733429"/>
              <a:gd name="connsiteX0" fmla="*/ 0 w 1270385"/>
              <a:gd name="connsiteY0" fmla="*/ 304105 h 733429"/>
              <a:gd name="connsiteX1" fmla="*/ 125214 w 1270385"/>
              <a:gd name="connsiteY1" fmla="*/ 733429 h 733429"/>
              <a:gd name="connsiteX2" fmla="*/ 178878 w 1270385"/>
              <a:gd name="connsiteY2" fmla="*/ 22187 h 733429"/>
              <a:gd name="connsiteX3" fmla="*/ 1270385 w 1270385"/>
              <a:gd name="connsiteY3" fmla="*/ 0 h 733429"/>
              <a:gd name="connsiteX0" fmla="*/ 0 w 1270385"/>
              <a:gd name="connsiteY0" fmla="*/ 304105 h 733429"/>
              <a:gd name="connsiteX1" fmla="*/ 125214 w 1270385"/>
              <a:gd name="connsiteY1" fmla="*/ 733429 h 733429"/>
              <a:gd name="connsiteX2" fmla="*/ 178878 w 1270385"/>
              <a:gd name="connsiteY2" fmla="*/ 22187 h 733429"/>
              <a:gd name="connsiteX3" fmla="*/ 1270385 w 1270385"/>
              <a:gd name="connsiteY3" fmla="*/ 0 h 733429"/>
              <a:gd name="connsiteX0" fmla="*/ 0 w 1270385"/>
              <a:gd name="connsiteY0" fmla="*/ 304105 h 733429"/>
              <a:gd name="connsiteX1" fmla="*/ 125214 w 1270385"/>
              <a:gd name="connsiteY1" fmla="*/ 733429 h 733429"/>
              <a:gd name="connsiteX2" fmla="*/ 178878 w 1270385"/>
              <a:gd name="connsiteY2" fmla="*/ 22187 h 733429"/>
              <a:gd name="connsiteX3" fmla="*/ 1270385 w 1270385"/>
              <a:gd name="connsiteY3" fmla="*/ 0 h 733429"/>
              <a:gd name="connsiteX0" fmla="*/ 0 w 1270385"/>
              <a:gd name="connsiteY0" fmla="*/ 459229 h 888553"/>
              <a:gd name="connsiteX1" fmla="*/ 125214 w 1270385"/>
              <a:gd name="connsiteY1" fmla="*/ 888553 h 888553"/>
              <a:gd name="connsiteX2" fmla="*/ 178878 w 1270385"/>
              <a:gd name="connsiteY2" fmla="*/ 177311 h 888553"/>
              <a:gd name="connsiteX3" fmla="*/ 1270385 w 1270385"/>
              <a:gd name="connsiteY3" fmla="*/ 155124 h 888553"/>
              <a:gd name="connsiteX0" fmla="*/ 0 w 1270385"/>
              <a:gd name="connsiteY0" fmla="*/ 459229 h 888553"/>
              <a:gd name="connsiteX1" fmla="*/ 125214 w 1270385"/>
              <a:gd name="connsiteY1" fmla="*/ 888553 h 888553"/>
              <a:gd name="connsiteX2" fmla="*/ 178878 w 1270385"/>
              <a:gd name="connsiteY2" fmla="*/ 177311 h 888553"/>
              <a:gd name="connsiteX3" fmla="*/ 1270385 w 1270385"/>
              <a:gd name="connsiteY3" fmla="*/ 155124 h 888553"/>
              <a:gd name="connsiteX0" fmla="*/ 0 w 1270385"/>
              <a:gd name="connsiteY0" fmla="*/ 304105 h 733429"/>
              <a:gd name="connsiteX1" fmla="*/ 125214 w 1270385"/>
              <a:gd name="connsiteY1" fmla="*/ 733429 h 733429"/>
              <a:gd name="connsiteX2" fmla="*/ 178878 w 1270385"/>
              <a:gd name="connsiteY2" fmla="*/ 22187 h 733429"/>
              <a:gd name="connsiteX3" fmla="*/ 1270385 w 1270385"/>
              <a:gd name="connsiteY3" fmla="*/ 0 h 733429"/>
              <a:gd name="connsiteX0" fmla="*/ 0 w 677718"/>
              <a:gd name="connsiteY0" fmla="*/ 282938 h 712262"/>
              <a:gd name="connsiteX1" fmla="*/ 125214 w 677718"/>
              <a:gd name="connsiteY1" fmla="*/ 712262 h 712262"/>
              <a:gd name="connsiteX2" fmla="*/ 178878 w 677718"/>
              <a:gd name="connsiteY2" fmla="*/ 1020 h 712262"/>
              <a:gd name="connsiteX3" fmla="*/ 677718 w 677718"/>
              <a:gd name="connsiteY3" fmla="*/ 0 h 71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718" h="712262">
                <a:moveTo>
                  <a:pt x="0" y="282938"/>
                </a:moveTo>
                <a:lnTo>
                  <a:pt x="125214" y="712262"/>
                </a:lnTo>
                <a:lnTo>
                  <a:pt x="178878" y="1020"/>
                </a:lnTo>
                <a:lnTo>
                  <a:pt x="677718" y="0"/>
                </a:lnTo>
              </a:path>
            </a:pathLst>
          </a:custGeom>
          <a:ln w="762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959429" y="4624851"/>
            <a:ext cx="609600" cy="328149"/>
          </a:xfrm>
          <a:custGeom>
            <a:avLst/>
            <a:gdLst>
              <a:gd name="connsiteX0" fmla="*/ 0 w 1117985"/>
              <a:gd name="connsiteY0" fmla="*/ 327956 h 791566"/>
              <a:gd name="connsiteX1" fmla="*/ 125214 w 1117985"/>
              <a:gd name="connsiteY1" fmla="*/ 757280 h 791566"/>
              <a:gd name="connsiteX2" fmla="*/ 178878 w 1117985"/>
              <a:gd name="connsiteY2" fmla="*/ 122238 h 791566"/>
              <a:gd name="connsiteX3" fmla="*/ 1117985 w 1117985"/>
              <a:gd name="connsiteY3" fmla="*/ 23851 h 791566"/>
              <a:gd name="connsiteX0" fmla="*/ 0 w 1117985"/>
              <a:gd name="connsiteY0" fmla="*/ 304105 h 767715"/>
              <a:gd name="connsiteX1" fmla="*/ 125214 w 1117985"/>
              <a:gd name="connsiteY1" fmla="*/ 733429 h 767715"/>
              <a:gd name="connsiteX2" fmla="*/ 178878 w 1117985"/>
              <a:gd name="connsiteY2" fmla="*/ 98387 h 767715"/>
              <a:gd name="connsiteX3" fmla="*/ 1117985 w 1117985"/>
              <a:gd name="connsiteY3" fmla="*/ 0 h 767715"/>
              <a:gd name="connsiteX0" fmla="*/ 0 w 1117985"/>
              <a:gd name="connsiteY0" fmla="*/ 304105 h 733429"/>
              <a:gd name="connsiteX1" fmla="*/ 125214 w 1117985"/>
              <a:gd name="connsiteY1" fmla="*/ 733429 h 733429"/>
              <a:gd name="connsiteX2" fmla="*/ 178878 w 1117985"/>
              <a:gd name="connsiteY2" fmla="*/ 98387 h 733429"/>
              <a:gd name="connsiteX3" fmla="*/ 1117985 w 1117985"/>
              <a:gd name="connsiteY3" fmla="*/ 0 h 733429"/>
              <a:gd name="connsiteX0" fmla="*/ 0 w 1117985"/>
              <a:gd name="connsiteY0" fmla="*/ 327956 h 757280"/>
              <a:gd name="connsiteX1" fmla="*/ 125214 w 1117985"/>
              <a:gd name="connsiteY1" fmla="*/ 757280 h 757280"/>
              <a:gd name="connsiteX2" fmla="*/ 178878 w 1117985"/>
              <a:gd name="connsiteY2" fmla="*/ 122238 h 757280"/>
              <a:gd name="connsiteX3" fmla="*/ 1117985 w 1117985"/>
              <a:gd name="connsiteY3" fmla="*/ 23851 h 757280"/>
              <a:gd name="connsiteX0" fmla="*/ 0 w 1117985"/>
              <a:gd name="connsiteY0" fmla="*/ 327956 h 757280"/>
              <a:gd name="connsiteX1" fmla="*/ 125214 w 1117985"/>
              <a:gd name="connsiteY1" fmla="*/ 757280 h 757280"/>
              <a:gd name="connsiteX2" fmla="*/ 178878 w 1117985"/>
              <a:gd name="connsiteY2" fmla="*/ 122238 h 757280"/>
              <a:gd name="connsiteX3" fmla="*/ 1117985 w 1117985"/>
              <a:gd name="connsiteY3" fmla="*/ 23851 h 757280"/>
              <a:gd name="connsiteX0" fmla="*/ 0 w 1117985"/>
              <a:gd name="connsiteY0" fmla="*/ 327956 h 757280"/>
              <a:gd name="connsiteX1" fmla="*/ 125214 w 1117985"/>
              <a:gd name="connsiteY1" fmla="*/ 757280 h 757280"/>
              <a:gd name="connsiteX2" fmla="*/ 178878 w 1117985"/>
              <a:gd name="connsiteY2" fmla="*/ 122238 h 757280"/>
              <a:gd name="connsiteX3" fmla="*/ 1117985 w 1117985"/>
              <a:gd name="connsiteY3" fmla="*/ 23851 h 757280"/>
              <a:gd name="connsiteX0" fmla="*/ 0 w 1117985"/>
              <a:gd name="connsiteY0" fmla="*/ 632756 h 1062080"/>
              <a:gd name="connsiteX1" fmla="*/ 125214 w 1117985"/>
              <a:gd name="connsiteY1" fmla="*/ 1062080 h 1062080"/>
              <a:gd name="connsiteX2" fmla="*/ 178878 w 1117985"/>
              <a:gd name="connsiteY2" fmla="*/ 122238 h 1062080"/>
              <a:gd name="connsiteX3" fmla="*/ 1117985 w 1117985"/>
              <a:gd name="connsiteY3" fmla="*/ 328651 h 1062080"/>
              <a:gd name="connsiteX0" fmla="*/ 0 w 1117985"/>
              <a:gd name="connsiteY0" fmla="*/ 632756 h 1062080"/>
              <a:gd name="connsiteX1" fmla="*/ 125214 w 1117985"/>
              <a:gd name="connsiteY1" fmla="*/ 1062080 h 1062080"/>
              <a:gd name="connsiteX2" fmla="*/ 178878 w 1117985"/>
              <a:gd name="connsiteY2" fmla="*/ 122238 h 1062080"/>
              <a:gd name="connsiteX3" fmla="*/ 1117985 w 1117985"/>
              <a:gd name="connsiteY3" fmla="*/ 328651 h 1062080"/>
              <a:gd name="connsiteX0" fmla="*/ 0 w 1117985"/>
              <a:gd name="connsiteY0" fmla="*/ 632756 h 1062080"/>
              <a:gd name="connsiteX1" fmla="*/ 125214 w 1117985"/>
              <a:gd name="connsiteY1" fmla="*/ 1062080 h 1062080"/>
              <a:gd name="connsiteX2" fmla="*/ 178878 w 1117985"/>
              <a:gd name="connsiteY2" fmla="*/ 122238 h 1062080"/>
              <a:gd name="connsiteX3" fmla="*/ 1117985 w 1117985"/>
              <a:gd name="connsiteY3" fmla="*/ 328651 h 1062080"/>
              <a:gd name="connsiteX0" fmla="*/ 0 w 1117985"/>
              <a:gd name="connsiteY0" fmla="*/ 632756 h 1062080"/>
              <a:gd name="connsiteX1" fmla="*/ 125214 w 1117985"/>
              <a:gd name="connsiteY1" fmla="*/ 1062080 h 1062080"/>
              <a:gd name="connsiteX2" fmla="*/ 178878 w 1117985"/>
              <a:gd name="connsiteY2" fmla="*/ 122238 h 1062080"/>
              <a:gd name="connsiteX3" fmla="*/ 1117985 w 1117985"/>
              <a:gd name="connsiteY3" fmla="*/ 328651 h 1062080"/>
              <a:gd name="connsiteX0" fmla="*/ 0 w 1117985"/>
              <a:gd name="connsiteY0" fmla="*/ 632756 h 1062080"/>
              <a:gd name="connsiteX1" fmla="*/ 125214 w 1117985"/>
              <a:gd name="connsiteY1" fmla="*/ 1062080 h 1062080"/>
              <a:gd name="connsiteX2" fmla="*/ 178878 w 1117985"/>
              <a:gd name="connsiteY2" fmla="*/ 122238 h 1062080"/>
              <a:gd name="connsiteX3" fmla="*/ 1117985 w 1117985"/>
              <a:gd name="connsiteY3" fmla="*/ 328651 h 1062080"/>
              <a:gd name="connsiteX0" fmla="*/ 0 w 1117985"/>
              <a:gd name="connsiteY0" fmla="*/ 404156 h 833480"/>
              <a:gd name="connsiteX1" fmla="*/ 125214 w 1117985"/>
              <a:gd name="connsiteY1" fmla="*/ 833480 h 833480"/>
              <a:gd name="connsiteX2" fmla="*/ 178878 w 1117985"/>
              <a:gd name="connsiteY2" fmla="*/ 122238 h 833480"/>
              <a:gd name="connsiteX3" fmla="*/ 1117985 w 1117985"/>
              <a:gd name="connsiteY3" fmla="*/ 100051 h 833480"/>
              <a:gd name="connsiteX0" fmla="*/ 0 w 1117985"/>
              <a:gd name="connsiteY0" fmla="*/ 304105 h 733429"/>
              <a:gd name="connsiteX1" fmla="*/ 125214 w 1117985"/>
              <a:gd name="connsiteY1" fmla="*/ 733429 h 733429"/>
              <a:gd name="connsiteX2" fmla="*/ 178878 w 1117985"/>
              <a:gd name="connsiteY2" fmla="*/ 22187 h 733429"/>
              <a:gd name="connsiteX3" fmla="*/ 1117985 w 1117985"/>
              <a:gd name="connsiteY3" fmla="*/ 0 h 733429"/>
              <a:gd name="connsiteX0" fmla="*/ 0 w 1270385"/>
              <a:gd name="connsiteY0" fmla="*/ 304105 h 733429"/>
              <a:gd name="connsiteX1" fmla="*/ 125214 w 1270385"/>
              <a:gd name="connsiteY1" fmla="*/ 733429 h 733429"/>
              <a:gd name="connsiteX2" fmla="*/ 178878 w 1270385"/>
              <a:gd name="connsiteY2" fmla="*/ 22187 h 733429"/>
              <a:gd name="connsiteX3" fmla="*/ 1270385 w 1270385"/>
              <a:gd name="connsiteY3" fmla="*/ 0 h 733429"/>
              <a:gd name="connsiteX0" fmla="*/ 0 w 1270385"/>
              <a:gd name="connsiteY0" fmla="*/ 304105 h 733429"/>
              <a:gd name="connsiteX1" fmla="*/ 125214 w 1270385"/>
              <a:gd name="connsiteY1" fmla="*/ 733429 h 733429"/>
              <a:gd name="connsiteX2" fmla="*/ 178878 w 1270385"/>
              <a:gd name="connsiteY2" fmla="*/ 22187 h 733429"/>
              <a:gd name="connsiteX3" fmla="*/ 1270385 w 1270385"/>
              <a:gd name="connsiteY3" fmla="*/ 0 h 733429"/>
              <a:gd name="connsiteX0" fmla="*/ 0 w 1270385"/>
              <a:gd name="connsiteY0" fmla="*/ 304105 h 733429"/>
              <a:gd name="connsiteX1" fmla="*/ 125214 w 1270385"/>
              <a:gd name="connsiteY1" fmla="*/ 733429 h 733429"/>
              <a:gd name="connsiteX2" fmla="*/ 178878 w 1270385"/>
              <a:gd name="connsiteY2" fmla="*/ 22187 h 733429"/>
              <a:gd name="connsiteX3" fmla="*/ 1270385 w 1270385"/>
              <a:gd name="connsiteY3" fmla="*/ 0 h 733429"/>
              <a:gd name="connsiteX0" fmla="*/ 0 w 1270385"/>
              <a:gd name="connsiteY0" fmla="*/ 304105 h 733429"/>
              <a:gd name="connsiteX1" fmla="*/ 125214 w 1270385"/>
              <a:gd name="connsiteY1" fmla="*/ 733429 h 733429"/>
              <a:gd name="connsiteX2" fmla="*/ 178878 w 1270385"/>
              <a:gd name="connsiteY2" fmla="*/ 22187 h 733429"/>
              <a:gd name="connsiteX3" fmla="*/ 1270385 w 1270385"/>
              <a:gd name="connsiteY3" fmla="*/ 0 h 733429"/>
              <a:gd name="connsiteX0" fmla="*/ 0 w 1270385"/>
              <a:gd name="connsiteY0" fmla="*/ 459229 h 888553"/>
              <a:gd name="connsiteX1" fmla="*/ 125214 w 1270385"/>
              <a:gd name="connsiteY1" fmla="*/ 888553 h 888553"/>
              <a:gd name="connsiteX2" fmla="*/ 178878 w 1270385"/>
              <a:gd name="connsiteY2" fmla="*/ 177311 h 888553"/>
              <a:gd name="connsiteX3" fmla="*/ 1270385 w 1270385"/>
              <a:gd name="connsiteY3" fmla="*/ 155124 h 888553"/>
              <a:gd name="connsiteX0" fmla="*/ 0 w 1270385"/>
              <a:gd name="connsiteY0" fmla="*/ 459229 h 888553"/>
              <a:gd name="connsiteX1" fmla="*/ 125214 w 1270385"/>
              <a:gd name="connsiteY1" fmla="*/ 888553 h 888553"/>
              <a:gd name="connsiteX2" fmla="*/ 178878 w 1270385"/>
              <a:gd name="connsiteY2" fmla="*/ 177311 h 888553"/>
              <a:gd name="connsiteX3" fmla="*/ 1270385 w 1270385"/>
              <a:gd name="connsiteY3" fmla="*/ 155124 h 888553"/>
              <a:gd name="connsiteX0" fmla="*/ 0 w 1270385"/>
              <a:gd name="connsiteY0" fmla="*/ 304105 h 733429"/>
              <a:gd name="connsiteX1" fmla="*/ 125214 w 1270385"/>
              <a:gd name="connsiteY1" fmla="*/ 733429 h 733429"/>
              <a:gd name="connsiteX2" fmla="*/ 178878 w 1270385"/>
              <a:gd name="connsiteY2" fmla="*/ 22187 h 733429"/>
              <a:gd name="connsiteX3" fmla="*/ 1270385 w 1270385"/>
              <a:gd name="connsiteY3" fmla="*/ 0 h 733429"/>
              <a:gd name="connsiteX0" fmla="*/ 0 w 677718"/>
              <a:gd name="connsiteY0" fmla="*/ 282938 h 712262"/>
              <a:gd name="connsiteX1" fmla="*/ 125214 w 677718"/>
              <a:gd name="connsiteY1" fmla="*/ 712262 h 712262"/>
              <a:gd name="connsiteX2" fmla="*/ 178878 w 677718"/>
              <a:gd name="connsiteY2" fmla="*/ 1020 h 712262"/>
              <a:gd name="connsiteX3" fmla="*/ 677718 w 677718"/>
              <a:gd name="connsiteY3" fmla="*/ 0 h 712262"/>
              <a:gd name="connsiteX0" fmla="*/ 0 w 1323163"/>
              <a:gd name="connsiteY0" fmla="*/ 282938 h 712262"/>
              <a:gd name="connsiteX1" fmla="*/ 125214 w 1323163"/>
              <a:gd name="connsiteY1" fmla="*/ 712262 h 712262"/>
              <a:gd name="connsiteX2" fmla="*/ 178878 w 1323163"/>
              <a:gd name="connsiteY2" fmla="*/ 1020 h 712262"/>
              <a:gd name="connsiteX3" fmla="*/ 1323163 w 1323163"/>
              <a:gd name="connsiteY3" fmla="*/ 0 h 71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3163" h="712262">
                <a:moveTo>
                  <a:pt x="0" y="282938"/>
                </a:moveTo>
                <a:lnTo>
                  <a:pt x="125214" y="712262"/>
                </a:lnTo>
                <a:lnTo>
                  <a:pt x="178878" y="1020"/>
                </a:lnTo>
                <a:lnTo>
                  <a:pt x="1323163" y="0"/>
                </a:lnTo>
              </a:path>
            </a:pathLst>
          </a:custGeom>
          <a:ln w="38100" cap="rnd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4183856" cy="5305864"/>
          </a:xfrm>
        </p:spPr>
        <p:txBody>
          <a:bodyPr/>
          <a:lstStyle/>
          <a:p>
            <a:r>
              <a:rPr lang="en-US" sz="2400" u="sng" dirty="0"/>
              <a:t>Objects</a:t>
            </a:r>
            <a:r>
              <a:rPr lang="en-US" sz="2400" dirty="0"/>
              <a:t> as data structures  </a:t>
            </a:r>
          </a:p>
          <a:p>
            <a:pPr lvl="1"/>
            <a:r>
              <a:rPr lang="en-US" sz="2000" dirty="0"/>
              <a:t>With </a:t>
            </a:r>
            <a:r>
              <a:rPr lang="en-US" sz="2000" u="sng" dirty="0"/>
              <a:t>methods</a:t>
            </a:r>
            <a:r>
              <a:rPr lang="en-US" sz="2000" dirty="0"/>
              <a:t> you ask of them</a:t>
            </a:r>
          </a:p>
          <a:p>
            <a:pPr lvl="2"/>
            <a:r>
              <a:rPr lang="en-US" sz="1600" dirty="0"/>
              <a:t>These are the </a:t>
            </a:r>
            <a:r>
              <a:rPr lang="en-US" sz="1600" dirty="0" smtClean="0"/>
              <a:t>behaviors</a:t>
            </a:r>
            <a:endParaRPr lang="en-US" sz="1600" dirty="0"/>
          </a:p>
          <a:p>
            <a:pPr lvl="1"/>
            <a:r>
              <a:rPr lang="en-US" sz="2000" dirty="0"/>
              <a:t>With </a:t>
            </a:r>
            <a:r>
              <a:rPr lang="en-US" sz="2000" u="sng" dirty="0"/>
              <a:t>local state</a:t>
            </a:r>
            <a:r>
              <a:rPr lang="en-US" sz="2000" dirty="0"/>
              <a:t>, to remember</a:t>
            </a:r>
          </a:p>
          <a:p>
            <a:pPr lvl="2"/>
            <a:r>
              <a:rPr lang="en-US" sz="1600" dirty="0"/>
              <a:t>These are the attributes</a:t>
            </a:r>
          </a:p>
          <a:p>
            <a:r>
              <a:rPr lang="en-US" sz="2400" u="sng" dirty="0"/>
              <a:t>Classes</a:t>
            </a:r>
            <a:r>
              <a:rPr lang="en-US" sz="2400" dirty="0"/>
              <a:t> &amp; </a:t>
            </a:r>
            <a:r>
              <a:rPr lang="en-US" sz="2400" u="sng" dirty="0"/>
              <a:t>Instances</a:t>
            </a:r>
          </a:p>
          <a:p>
            <a:pPr lvl="1"/>
            <a:r>
              <a:rPr lang="en-US" sz="2000" dirty="0"/>
              <a:t>Instance an example of class</a:t>
            </a:r>
          </a:p>
          <a:p>
            <a:pPr lvl="1"/>
            <a:r>
              <a:rPr lang="en-US" sz="2000" dirty="0"/>
              <a:t>E.g., Fluffy is instance of Dog</a:t>
            </a:r>
          </a:p>
          <a:p>
            <a:r>
              <a:rPr lang="en-US" sz="2400" u="sng" dirty="0"/>
              <a:t>Inheritance</a:t>
            </a:r>
            <a:r>
              <a:rPr lang="en-US" sz="2400" dirty="0"/>
              <a:t> saves code</a:t>
            </a:r>
          </a:p>
          <a:p>
            <a:pPr lvl="1"/>
            <a:r>
              <a:rPr lang="en-US" sz="2000" dirty="0"/>
              <a:t>Hierarchical classes</a:t>
            </a:r>
          </a:p>
          <a:p>
            <a:pPr lvl="1"/>
            <a:r>
              <a:rPr lang="en-US" sz="2000" dirty="0"/>
              <a:t>E.g., pianist special case of musician, a special case of performer</a:t>
            </a:r>
          </a:p>
          <a:p>
            <a:r>
              <a:rPr lang="en-US" sz="2400" dirty="0" smtClean="0"/>
              <a:t>Examples (</a:t>
            </a:r>
            <a:r>
              <a:rPr lang="en-US" sz="2400" dirty="0" err="1" smtClean="0"/>
              <a:t>tho</a:t>
            </a:r>
            <a:r>
              <a:rPr lang="en-US" sz="2400" dirty="0" smtClean="0"/>
              <a:t> not pure)</a:t>
            </a:r>
          </a:p>
          <a:p>
            <a:pPr lvl="1"/>
            <a:r>
              <a:rPr lang="en-US" sz="2000" dirty="0" smtClean="0"/>
              <a:t>Java</a:t>
            </a:r>
            <a:r>
              <a:rPr lang="en-US" sz="2000" dirty="0"/>
              <a:t>, C++</a:t>
            </a:r>
          </a:p>
        </p:txBody>
      </p:sp>
      <p:pic>
        <p:nvPicPr>
          <p:cNvPr id="11" name="Content Placeholder 10" descr="OOP-Objects.gif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51710" b="-51710"/>
          <a:stretch>
            <a:fillRect/>
          </a:stretch>
        </p:blipFill>
        <p:spPr/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Object-Oriented Programming (OOP)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>
                <a:solidFill>
                  <a:schemeClr val="tx1">
                    <a:lumMod val="75000"/>
                  </a:schemeClr>
                </a:solidFill>
                <a:latin typeface="Courier New"/>
                <a:cs typeface="Courier New"/>
              </a:rPr>
              <a:t>en.wikipedia.org/wiki/Object-oriented_programming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95800" y="4953000"/>
            <a:ext cx="434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solidFill>
                  <a:schemeClr val="tx1">
                    <a:lumMod val="75000"/>
                  </a:schemeClr>
                </a:solidFill>
                <a:latin typeface="Courier New"/>
                <a:cs typeface="Courier New"/>
              </a:rPr>
              <a:t>www3.ntu.edu.sg/home/ehchua/programming/java/images/OOP-Objects.gif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/>
              <a:t>Dr. Ivan Sutherland</a:t>
            </a:r>
          </a:p>
          <a:p>
            <a:pPr lvl="1"/>
            <a:r>
              <a:rPr lang="en-US" sz="2000"/>
              <a:t>“Father of Computer Graphics”</a:t>
            </a:r>
          </a:p>
          <a:p>
            <a:pPr lvl="1"/>
            <a:r>
              <a:rPr lang="en-US" sz="2000"/>
              <a:t>1988 Turing Award (“Nobel prize” for CS)</a:t>
            </a:r>
          </a:p>
          <a:p>
            <a:pPr lvl="1"/>
            <a:r>
              <a:rPr lang="en-US" sz="2000"/>
              <a:t>Wrote Sketchpad for his foundational 1963 thesis </a:t>
            </a:r>
          </a:p>
          <a:p>
            <a:r>
              <a:rPr lang="en-US" sz="2400"/>
              <a:t>The most impressive software ever written</a:t>
            </a:r>
          </a:p>
          <a:p>
            <a:r>
              <a:rPr lang="en-US" sz="2400"/>
              <a:t>First…</a:t>
            </a:r>
          </a:p>
          <a:p>
            <a:pPr lvl="1"/>
            <a:r>
              <a:rPr lang="en-US" sz="2000"/>
              <a:t>Object-oriented system</a:t>
            </a:r>
          </a:p>
          <a:p>
            <a:pPr lvl="1"/>
            <a:r>
              <a:rPr lang="en-US" sz="2000"/>
              <a:t>Graphical user interface</a:t>
            </a:r>
          </a:p>
          <a:p>
            <a:pPr lvl="1"/>
            <a:r>
              <a:rPr lang="en-US" sz="2000"/>
              <a:t>non-procedural language</a:t>
            </a:r>
          </a:p>
        </p:txBody>
      </p:sp>
      <p:pic>
        <p:nvPicPr>
          <p:cNvPr id="8" name="Content Placeholder 7" descr="Sketchpad-Apple.jp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45139" b="-45139"/>
          <a:stretch>
            <a:fillRect/>
          </a:stretch>
        </p:blipFill>
        <p:spPr>
          <a:xfrm>
            <a:off x="4655344" y="2237936"/>
            <a:ext cx="4038600" cy="5305864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OOP Example : SketchPad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>
                <a:solidFill>
                  <a:schemeClr val="tx1">
                    <a:lumMod val="75000"/>
                  </a:schemeClr>
                </a:solidFill>
                <a:latin typeface="Courier New"/>
                <a:cs typeface="Courier New"/>
              </a:rPr>
              <a:t>en.wikipedia.org/wiki/Sketchpad</a:t>
            </a:r>
          </a:p>
        </p:txBody>
      </p:sp>
      <p:pic>
        <p:nvPicPr>
          <p:cNvPr id="10" name="Picture 9" descr="Ivan_Sutherland_at_CH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143000"/>
            <a:ext cx="1600200" cy="2148840"/>
          </a:xfrm>
          <a:prstGeom prst="rect">
            <a:avLst/>
          </a:prstGeom>
        </p:spPr>
      </p:pic>
      <p:pic>
        <p:nvPicPr>
          <p:cNvPr id="12" name="Picture 11" descr="youtube_logo.jpg"/>
          <p:cNvPicPr>
            <a:picLocks noChangeAspect="1"/>
          </p:cNvPicPr>
          <p:nvPr/>
        </p:nvPicPr>
        <p:blipFill>
          <a:blip r:embed="rId4"/>
          <a:srcRect l="5242" t="16401" r="4527" b="27095"/>
          <a:stretch>
            <a:fillRect/>
          </a:stretch>
        </p:blipFill>
        <p:spPr>
          <a:xfrm>
            <a:off x="4680326" y="3510901"/>
            <a:ext cx="746224" cy="3507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172200" y="1676400"/>
            <a:ext cx="2667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latin typeface="18 VAG Rounded Thin   55390"/>
              </a:rPr>
              <a:t>Spent the past</a:t>
            </a:r>
            <a:br>
              <a:rPr lang="en-US" sz="2000">
                <a:solidFill>
                  <a:schemeClr val="tx1"/>
                </a:solidFill>
                <a:latin typeface="18 VAG Rounded Thin   55390"/>
              </a:rPr>
            </a:br>
            <a:r>
              <a:rPr lang="en-US" sz="2000">
                <a:solidFill>
                  <a:schemeClr val="tx1"/>
                </a:solidFill>
                <a:latin typeface="18 VAG Rounded Thin   55390"/>
              </a:rPr>
              <a:t>few years doing</a:t>
            </a:r>
            <a:br>
              <a:rPr lang="en-US" sz="2000">
                <a:solidFill>
                  <a:schemeClr val="tx1"/>
                </a:solidFill>
                <a:latin typeface="18 VAG Rounded Thin   55390"/>
              </a:rPr>
            </a:br>
            <a:r>
              <a:rPr lang="en-US" sz="2000">
                <a:solidFill>
                  <a:schemeClr val="tx1"/>
                </a:solidFill>
                <a:latin typeface="18 VAG Rounded Thin   55390"/>
              </a:rPr>
              <a:t>research @ Berkeley</a:t>
            </a:r>
            <a:br>
              <a:rPr lang="en-US" sz="2000">
                <a:solidFill>
                  <a:schemeClr val="tx1"/>
                </a:solidFill>
                <a:latin typeface="18 VAG Rounded Thin   55390"/>
              </a:rPr>
            </a:br>
            <a:r>
              <a:rPr lang="en-US" sz="2000">
                <a:solidFill>
                  <a:schemeClr val="tx1"/>
                </a:solidFill>
                <a:latin typeface="18 VAG Rounded Thin   55390"/>
              </a:rPr>
              <a:t>in EECS dept!</a:t>
            </a:r>
            <a:endParaRPr lang="en-US" sz="100" b="1">
              <a:solidFill>
                <a:schemeClr val="tx1"/>
              </a:solidFill>
              <a:latin typeface="18 VAG Rounded Thin   55390"/>
              <a:cs typeface="Courier New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ヒラギノ丸ゴ Pro W4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44280</TotalTime>
  <Pages>47</Pages>
  <Words>1051</Words>
  <Application>Microsoft Macintosh PowerPoint</Application>
  <PresentationFormat>Letter Paper (8.5x11 in)</PresentationFormat>
  <Paragraphs>171</Paragraphs>
  <Slides>16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Metro</vt:lpstr>
      <vt:lpstr>Dilemma of being a cyborg</vt:lpstr>
      <vt:lpstr>Programming Paradigms Lecture</vt:lpstr>
      <vt:lpstr>What are Programming Paradigms?</vt:lpstr>
      <vt:lpstr>Of 4 paradigms, how many can BYOB be?</vt:lpstr>
      <vt:lpstr>Most Languages Are Hybrids!</vt:lpstr>
      <vt:lpstr>Functional Programming (review)</vt:lpstr>
      <vt:lpstr>Imperative Programming</vt:lpstr>
      <vt:lpstr>Object-Oriented Programming (OOP)</vt:lpstr>
      <vt:lpstr>OOP Example : SketchPad</vt:lpstr>
      <vt:lpstr>OOP in BYOB</vt:lpstr>
      <vt:lpstr>Declarative Programming</vt:lpstr>
      <vt:lpstr>Declarative Programming Example</vt:lpstr>
      <vt:lpstr>Of 4 paradigms, what’s the most powerful?</vt:lpstr>
      <vt:lpstr>Turing Completeness</vt:lpstr>
      <vt:lpstr>Ways to Remember the Paradigms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CS61C - Lecture 13</dc:title>
  <dc:subject/>
  <dc:creator>John Wawrzynek</dc:creator>
  <cp:keywords/>
  <dc:description/>
  <cp:lastModifiedBy>Dan Garcia</cp:lastModifiedBy>
  <cp:revision>2880</cp:revision>
  <cp:lastPrinted>2012-01-29T20:10:40Z</cp:lastPrinted>
  <dcterms:created xsi:type="dcterms:W3CDTF">2012-01-29T19:46:30Z</dcterms:created>
  <dcterms:modified xsi:type="dcterms:W3CDTF">2012-01-29T20:11:07Z</dcterms:modified>
</cp:coreProperties>
</file>