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1047" r:id="rId2"/>
    <p:sldId id="1048" r:id="rId3"/>
    <p:sldId id="1060" r:id="rId4"/>
    <p:sldId id="1062" r:id="rId5"/>
    <p:sldId id="1063" r:id="rId6"/>
    <p:sldId id="1064" r:id="rId7"/>
    <p:sldId id="1049" r:id="rId8"/>
    <p:sldId id="1050" r:id="rId9"/>
    <p:sldId id="1051" r:id="rId10"/>
    <p:sldId id="1066" r:id="rId11"/>
    <p:sldId id="1061" r:id="rId12"/>
    <p:sldId id="1065" r:id="rId13"/>
    <p:sldId id="1052" r:id="rId14"/>
    <p:sldId id="1053" r:id="rId15"/>
    <p:sldId id="1054" r:id="rId16"/>
    <p:sldId id="1056" r:id="rId17"/>
    <p:sldId id="1067" r:id="rId18"/>
    <p:sldId id="1059" r:id="rId19"/>
  </p:sldIdLst>
  <p:sldSz cx="9144000" cy="6858000" type="letter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5pPr>
    <a:lvl6pPr marL="22860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6pPr>
    <a:lvl7pPr marL="27432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7pPr>
    <a:lvl8pPr marL="32004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8pPr>
    <a:lvl9pPr marL="36576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0306"/>
    <a:srgbClr val="32415C"/>
    <a:srgbClr val="FB0A10"/>
    <a:srgbClr val="94F0E4"/>
    <a:srgbClr val="5771A0"/>
    <a:srgbClr val="800080"/>
    <a:srgbClr val="66FF33"/>
    <a:srgbClr val="FF0000"/>
    <a:srgbClr val="3333CC"/>
    <a:srgbClr val="FF8D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50" autoAdjust="0"/>
    <p:restoredTop sz="81191" autoAdjust="0"/>
  </p:normalViewPr>
  <p:slideViewPr>
    <p:cSldViewPr>
      <p:cViewPr varScale="1">
        <p:scale>
          <a:sx n="123" d="100"/>
          <a:sy n="123" d="100"/>
        </p:scale>
        <p:origin x="-96" y="-2824"/>
      </p:cViewPr>
      <p:guideLst>
        <p:guide orient="horz" pos="2160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82" y="-90"/>
      </p:cViewPr>
      <p:guideLst>
        <p:guide orient="horz" pos="2931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623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596900"/>
            <a:ext cx="4637087" cy="3478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8638" y="4424363"/>
            <a:ext cx="6049962" cy="418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82" tIns="45329" rIns="92282" bIns="45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1955301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itchFamily="-65" charset="0"/>
        <a:ea typeface="ＭＳ Ｐゴシック" charset="-128"/>
        <a:cs typeface="ＭＳ Ｐゴシック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  <a:ln/>
        </p:spPr>
        <p:txBody>
          <a:bodyPr lIns="93324" tIns="46662" rIns="93324" bIns="46662"/>
          <a:lstStyle/>
          <a:p>
            <a:fld id="{2DDFBDA5-76AA-4847-B7B8-7237FF84888D}" type="slidenum">
              <a:rPr lang="en-US"/>
              <a:pPr/>
              <a:t>7</a:t>
            </a:fld>
            <a:endParaRPr lang="en-US"/>
          </a:p>
        </p:txBody>
      </p:sp>
      <p:sp>
        <p:nvSpPr>
          <p:cNvPr id="5068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4275" y="698500"/>
            <a:ext cx="4654550" cy="34909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414" y="4421823"/>
            <a:ext cx="5150273" cy="418909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  <a:ln/>
        </p:spPr>
        <p:txBody>
          <a:bodyPr lIns="93324" tIns="46662" rIns="93324" bIns="46662"/>
          <a:lstStyle/>
          <a:p>
            <a:fld id="{DA9949C9-5E8E-B54A-BF9C-4AAE3C8DD7B0}" type="slidenum">
              <a:rPr lang="en-US"/>
              <a:pPr/>
              <a:t>8</a:t>
            </a:fld>
            <a:endParaRPr lang="en-US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  <a:ln/>
        </p:spPr>
        <p:txBody>
          <a:bodyPr lIns="93324" tIns="46662" rIns="93324" bIns="46662"/>
          <a:lstStyle/>
          <a:p>
            <a:fld id="{66179038-FDE1-984C-9676-3209643987F8}" type="slidenum">
              <a:rPr lang="en-US"/>
              <a:pPr/>
              <a:t>9</a:t>
            </a:fld>
            <a:endParaRPr lang="en-US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  <a:ln/>
        </p:spPr>
        <p:txBody>
          <a:bodyPr lIns="93324" tIns="46662" rIns="93324" bIns="46662"/>
          <a:lstStyle/>
          <a:p>
            <a:fld id="{737CF975-E8D8-4C43-BD3C-8FE1F14F278B}" type="slidenum">
              <a:rPr lang="en-US"/>
              <a:pPr/>
              <a:t>13</a:t>
            </a:fld>
            <a:endParaRPr lang="en-US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  <a:ln/>
        </p:spPr>
        <p:txBody>
          <a:bodyPr lIns="93324" tIns="46662" rIns="93324" bIns="46662"/>
          <a:lstStyle/>
          <a:p>
            <a:fld id="{737CF975-E8D8-4C43-BD3C-8FE1F14F278B}" type="slidenum">
              <a:rPr lang="en-US"/>
              <a:pPr/>
              <a:t>14</a:t>
            </a:fld>
            <a:endParaRPr lang="en-US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  <a:ln/>
        </p:spPr>
        <p:txBody>
          <a:bodyPr lIns="93324" tIns="46662" rIns="93324" bIns="46662"/>
          <a:lstStyle/>
          <a:p>
            <a:fld id="{5825C956-3914-3C43-84BC-31F7DD24BC18}" type="slidenum">
              <a:rPr lang="en-US"/>
              <a:pPr/>
              <a:t>15</a:t>
            </a:fld>
            <a:endParaRPr lang="en-US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  <a:ln/>
        </p:spPr>
        <p:txBody>
          <a:bodyPr lIns="93324" tIns="46662" rIns="93324" bIns="46662"/>
          <a:lstStyle/>
          <a:p>
            <a:fld id="{30CAC9AD-5504-1E44-931B-5E62773E338F}" type="slidenum">
              <a:rPr lang="en-US"/>
              <a:pPr/>
              <a:t>16</a:t>
            </a:fld>
            <a:endParaRPr lang="en-US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  <a:ln/>
        </p:spPr>
        <p:txBody>
          <a:bodyPr lIns="93324" tIns="46662" rIns="93324" bIns="46662"/>
          <a:lstStyle/>
          <a:p>
            <a:fld id="{BB24DFB2-039E-7C48-B595-D07844711DF9}" type="slidenum">
              <a:rPr lang="en-US"/>
              <a:pPr/>
              <a:t>18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038600" cy="53058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990601"/>
            <a:ext cx="4038600" cy="53058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2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89012"/>
            <a:ext cx="8229600" cy="158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0" y="6622038"/>
            <a:ext cx="9144000" cy="235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UC Berkeley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CS10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“</a:t>
            </a:r>
            <a:r>
              <a:rPr lang="en-US" sz="1200" b="1" baseline="0" dirty="0" smtClean="0">
                <a:solidFill>
                  <a:schemeClr val="tx1"/>
                </a:solidFill>
                <a:latin typeface="18 VAG Rounded Black   09390"/>
              </a:rPr>
              <a:t>The Beauty and Joy of Computing” </a:t>
            </a:r>
            <a:r>
              <a:rPr lang="en-US" sz="1200" b="1" baseline="0" dirty="0" smtClean="0">
                <a:solidFill>
                  <a:srgbClr val="FFFF00"/>
                </a:solidFill>
                <a:latin typeface="18 VAG Rounded Black   09390"/>
              </a:rPr>
              <a:t>: Computational Game Theory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(</a:t>
            </a:r>
            <a:fld id="{0382F9D6-1C8F-9447-89CA-9F506CE985D4}" type="slidenum">
              <a:rPr lang="en-US" sz="1200" b="1">
                <a:solidFill>
                  <a:schemeClr val="tx1"/>
                </a:solidFill>
                <a:latin typeface="18 VAG Rounded Black   09390"/>
              </a:rPr>
              <a:pPr algn="ctr">
                <a:defRPr/>
              </a:pPr>
              <a:t>‹#›</a:t>
            </a:fld>
            <a:r>
              <a:rPr lang="en-US" sz="1200" b="1" dirty="0">
                <a:solidFill>
                  <a:schemeClr val="tx1"/>
                </a:solidFill>
                <a:latin typeface="18 VAG Rounded Black   09390"/>
              </a:rPr>
              <a:t>)</a:t>
            </a:r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8079606" y="6248400"/>
            <a:ext cx="1064394" cy="205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dirty="0">
                <a:solidFill>
                  <a:schemeClr val="tx1"/>
                </a:solidFill>
                <a:latin typeface="18 VAG Rounded Black   09390"/>
              </a:rPr>
              <a:t>Garcia,</a:t>
            </a:r>
            <a:r>
              <a:rPr lang="en-US" sz="1000" b="1" dirty="0" smtClean="0">
                <a:solidFill>
                  <a:schemeClr val="tx1"/>
                </a:solidFill>
                <a:latin typeface="18 VAG Rounded Black   09390"/>
              </a:rPr>
              <a:t> Fall </a:t>
            </a:r>
            <a:r>
              <a:rPr lang="en-US" sz="1000" b="1" dirty="0" smtClean="0">
                <a:solidFill>
                  <a:schemeClr val="tx1"/>
                </a:solidFill>
                <a:latin typeface="18 VAG Rounded Black   09390"/>
              </a:rPr>
              <a:t>2010</a:t>
            </a:r>
            <a:endParaRPr lang="en-US" sz="1000" b="1" dirty="0">
              <a:solidFill>
                <a:schemeClr val="tx1"/>
              </a:solidFill>
              <a:latin typeface="18 VAG Rounded Black   09390"/>
            </a:endParaRPr>
          </a:p>
        </p:txBody>
      </p:sp>
      <p:pic>
        <p:nvPicPr>
          <p:cNvPr id="12" name="Picture 25" descr="Seal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200" y="6192838"/>
            <a:ext cx="609600" cy="609600"/>
          </a:xfrm>
          <a:prstGeom prst="rect">
            <a:avLst/>
          </a:prstGeom>
          <a:noFill/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26400" y="6464300"/>
            <a:ext cx="1117600" cy="39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3767D12C-1D62-DB44-B351-8710E9C41DB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EB5093A4-CC93-424A-94EB-96D0AD625C4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86300" y="1143000"/>
            <a:ext cx="3848100" cy="21383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23925" y="1219200"/>
            <a:ext cx="3848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4425" y="1219200"/>
            <a:ext cx="3848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848600" y="6324600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AEF22044-61D0-6049-915D-BC75111831AC}" type="slidenum">
              <a:rPr lang="en-US"/>
              <a:pPr/>
              <a:t>‹#›</a:t>
            </a:fld>
            <a:r>
              <a:rPr lang="en-US"/>
              <a:t>/12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28800" y="6324600"/>
            <a:ext cx="5486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200 Students Can't Be Wrong! : GamesCrafters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8E3342FC-85AC-0141-B4E7-B626C592947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01C1680E-D985-8A48-BA9E-A9F7CF2082B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F08356AB-6050-C54D-8146-0D0927CCFB8F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50361CD5-B477-9E43-A365-B6CBAABDE15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CD69752C-0324-1C40-9504-CBF4C9360C2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44F050E0-6EC7-2D45-8299-7B7E99CE3E4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9956C743-C58C-B546-AEA2-8065E3DEDFB6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20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59693" y="1302242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1299" y="1395381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0613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59693" y="1302242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1299" y="1395381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0613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59692" y="13022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1298" y="1395380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0612" y="1301265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458E6A8A-592E-AF43-B50A-9BAEEB4055E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6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Rectangle 10"/>
          <p:cNvSpPr>
            <a:spLocks noChangeArrowheads="1"/>
          </p:cNvSpPr>
          <p:nvPr userDrawn="1"/>
        </p:nvSpPr>
        <p:spPr bwMode="auto">
          <a:xfrm>
            <a:off x="0" y="6622038"/>
            <a:ext cx="9144000" cy="235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UC Berkeley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CS10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“</a:t>
            </a:r>
            <a:r>
              <a:rPr lang="en-US" sz="1200" b="1" baseline="0" dirty="0" smtClean="0">
                <a:solidFill>
                  <a:schemeClr val="tx1"/>
                </a:solidFill>
                <a:latin typeface="18 VAG Rounded Black   09390"/>
              </a:rPr>
              <a:t>The Beauty and Joy of Computing” </a:t>
            </a:r>
            <a:r>
              <a:rPr lang="en-US" sz="1200" b="1" baseline="0" dirty="0" smtClean="0">
                <a:solidFill>
                  <a:srgbClr val="FFFF00"/>
                </a:solidFill>
                <a:latin typeface="18 VAG Rounded Black   09390"/>
              </a:rPr>
              <a:t>: Computational Game Theory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(</a:t>
            </a:r>
            <a:fld id="{0382F9D6-1C8F-9447-89CA-9F506CE985D4}" type="slidenum">
              <a:rPr lang="en-US" sz="1200" b="1">
                <a:solidFill>
                  <a:schemeClr val="tx1"/>
                </a:solidFill>
                <a:latin typeface="18 VAG Rounded Black   09390"/>
              </a:rPr>
              <a:pPr algn="ctr">
                <a:defRPr/>
              </a:pPr>
              <a:t>‹#›</a:t>
            </a:fld>
            <a:r>
              <a:rPr lang="en-US" sz="1200" b="1" dirty="0">
                <a:solidFill>
                  <a:schemeClr val="tx1"/>
                </a:solidFill>
                <a:latin typeface="18 VAG Rounded Black   09390"/>
              </a:rPr>
              <a:t>)</a:t>
            </a:r>
          </a:p>
        </p:txBody>
      </p:sp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8079606" y="6248400"/>
            <a:ext cx="1064394" cy="205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dirty="0">
                <a:solidFill>
                  <a:schemeClr val="tx1"/>
                </a:solidFill>
                <a:latin typeface="18 VAG Rounded Black   09390"/>
              </a:rPr>
              <a:t>Garcia,</a:t>
            </a:r>
            <a:r>
              <a:rPr lang="en-US" sz="1000" b="1" dirty="0" smtClean="0">
                <a:solidFill>
                  <a:schemeClr val="tx1"/>
                </a:solidFill>
                <a:latin typeface="18 VAG Rounded Black   09390"/>
              </a:rPr>
              <a:t> Fall </a:t>
            </a:r>
            <a:r>
              <a:rPr lang="en-US" sz="1000" b="1" dirty="0" smtClean="0">
                <a:solidFill>
                  <a:schemeClr val="tx1"/>
                </a:solidFill>
                <a:latin typeface="18 VAG Rounded Black   09390"/>
              </a:rPr>
              <a:t>2010</a:t>
            </a:r>
            <a:endParaRPr lang="en-US" sz="1000" b="1" dirty="0">
              <a:solidFill>
                <a:schemeClr val="tx1"/>
              </a:solidFill>
              <a:latin typeface="18 VAG Rounded Black   0939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989012"/>
            <a:ext cx="8229600" cy="158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5" descr="Seal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76200" y="6192838"/>
            <a:ext cx="609600" cy="6096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26400" y="6464300"/>
            <a:ext cx="1117600" cy="3937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0" i="0" kern="1200" spc="-100">
          <a:solidFill>
            <a:srgbClr val="C1EEFF"/>
          </a:solidFill>
          <a:latin typeface="18 VAG Rounded Bold   07390"/>
          <a:ea typeface="ＭＳ Ｐゴシック" charset="-128"/>
          <a:cs typeface="AppleGaramond Bd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9pPr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-65" charset="2"/>
        <a:buChar char=""/>
        <a:defRPr sz="3000" b="0" i="0" kern="1200">
          <a:solidFill>
            <a:schemeClr val="tx1"/>
          </a:solidFill>
          <a:latin typeface="18 VAG Rounded Bold   07390"/>
          <a:ea typeface="ＭＳ Ｐゴシック" charset="-128"/>
          <a:cs typeface="ＭＳ Ｐゴシック" charset="-128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-65" charset="2"/>
        <a:buChar char=""/>
        <a:defRPr sz="2600" b="0" i="0" kern="1200">
          <a:solidFill>
            <a:schemeClr val="accent3">
              <a:lumMod val="40000"/>
              <a:lumOff val="60000"/>
            </a:schemeClr>
          </a:solidFill>
          <a:latin typeface="18 VAG Rounded Light   02390"/>
          <a:ea typeface="ＭＳ Ｐゴシック" charset="-128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Font typeface="Wingdings 2" pitchFamily="-65" charset="2"/>
        <a:buChar char=""/>
        <a:defRPr sz="2400" b="0" i="0" kern="1200">
          <a:solidFill>
            <a:schemeClr val="tx2">
              <a:lumMod val="90000"/>
            </a:schemeClr>
          </a:solidFill>
          <a:latin typeface="18 VAG Rounded Light   02390"/>
          <a:ea typeface="ＭＳ Ｐゴシック" charset="-128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3" pitchFamily="-65" charset="2"/>
        <a:buChar char=""/>
        <a:defRPr sz="2200" b="0" i="0" kern="1200">
          <a:solidFill>
            <a:srgbClr val="F273AF"/>
          </a:solidFill>
          <a:latin typeface="18 VAG Rounded Light   02390"/>
          <a:ea typeface="ＭＳ Ｐゴシック" charset="-128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-65" charset="2"/>
        <a:buChar char=""/>
        <a:defRPr sz="2000" b="0" i="0" kern="1200">
          <a:solidFill>
            <a:schemeClr val="tx1"/>
          </a:solidFill>
          <a:latin typeface="18 VAG Rounded Light   02390"/>
          <a:ea typeface="ＭＳ Ｐゴシック" charset="-128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1600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981200" y="0"/>
            <a:ext cx="7162800" cy="27718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77000"/>
              </a:lnSpc>
            </a:pPr>
            <a:r>
              <a:rPr lang="en-US" sz="3200" b="1" dirty="0" smtClean="0">
                <a:solidFill>
                  <a:schemeClr val="accent2"/>
                </a:solidFill>
              </a:rPr>
              <a:t/>
            </a:r>
            <a:br>
              <a:rPr lang="en-US" sz="3200" b="1" dirty="0" smtClean="0">
                <a:solidFill>
                  <a:schemeClr val="accent2"/>
                </a:solidFill>
              </a:rPr>
            </a:br>
            <a:r>
              <a:rPr lang="en-US" sz="36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>CS10</a:t>
            </a:r>
            <a:r>
              <a:rPr lang="en-US" sz="36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/>
            </a:r>
            <a:br>
              <a:rPr lang="en-US" sz="3600" b="1" dirty="0" smtClean="0">
                <a:solidFill>
                  <a:schemeClr val="tx2"/>
                </a:solidFill>
                <a:latin typeface="18 VAG Rounded Bold   07390"/>
                <a:cs typeface=""/>
              </a:rPr>
            </a:br>
            <a:r>
              <a:rPr lang="en-US" sz="36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>The Beauty and Joy of Computing</a:t>
            </a:r>
            <a: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/>
            </a:r>
            <a:b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</a:br>
            <a:r>
              <a:rPr lang="en-US" sz="3200" b="1" dirty="0" smtClean="0">
                <a:latin typeface="18 VAG Rounded Bold   07390"/>
                <a:cs typeface=""/>
              </a:rPr>
              <a:t/>
            </a:r>
            <a:br>
              <a:rPr lang="en-US" sz="3200" b="1" dirty="0" smtClean="0">
                <a:latin typeface="18 VAG Rounded Bold   07390"/>
                <a:cs typeface=""/>
              </a:rPr>
            </a:br>
            <a: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  <a:t>Lecture </a:t>
            </a:r>
            <a: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  <a:t>#22 </a:t>
            </a:r>
            <a: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  <a:t>: Computational Game Theory</a:t>
            </a:r>
            <a: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/>
            </a:r>
            <a:b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</a:br>
            <a:endParaRPr lang="en-US" sz="3200" b="1" dirty="0" smtClean="0">
              <a:solidFill>
                <a:schemeClr val="bg2"/>
              </a:solidFill>
              <a:latin typeface="18 VAG Rounded Bold   07390"/>
              <a:cs typeface=""/>
            </a:endParaRPr>
          </a:p>
          <a:p>
            <a:pPr algn="ctr">
              <a:lnSpc>
                <a:spcPct val="77000"/>
              </a:lnSpc>
            </a:pPr>
            <a:r>
              <a:rPr lang="en-US" sz="3200" b="1" dirty="0" smtClean="0">
                <a:solidFill>
                  <a:schemeClr val="bg2"/>
                </a:solidFill>
                <a:latin typeface="18 VAG Rounded Bold   07390"/>
                <a:cs typeface=""/>
              </a:rPr>
              <a:t>2010</a:t>
            </a:r>
            <a:r>
              <a:rPr lang="en-US" sz="3200" b="1" smtClean="0">
                <a:solidFill>
                  <a:schemeClr val="bg2"/>
                </a:solidFill>
                <a:latin typeface="18 VAG Rounded Bold   07390"/>
                <a:cs typeface=""/>
              </a:rPr>
              <a:t>-11-</a:t>
            </a:r>
            <a:r>
              <a:rPr lang="en-US" sz="3200" b="1" dirty="0" smtClean="0">
                <a:solidFill>
                  <a:schemeClr val="bg2"/>
                </a:solidFill>
                <a:latin typeface="18 VAG Rounded Bold   07390"/>
                <a:cs typeface=""/>
              </a:rPr>
              <a:t>17</a:t>
            </a:r>
            <a:endParaRPr lang="en-US" sz="3200" b="1" dirty="0">
              <a:solidFill>
                <a:schemeClr val="bg2"/>
              </a:solidFill>
              <a:latin typeface="18 VAG Rounded Bold   07390"/>
              <a:cs typeface=""/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ctrTitle"/>
          </p:nvPr>
        </p:nvSpPr>
        <p:spPr>
          <a:xfrm>
            <a:off x="381000" y="3810000"/>
            <a:ext cx="5562599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FF00"/>
                </a:solidFill>
              </a:rPr>
              <a:t>Checkers solved in 2007!</a:t>
            </a:r>
            <a:endParaRPr lang="en-US" sz="2800" dirty="0">
              <a:solidFill>
                <a:srgbClr val="FFFF00"/>
              </a:solidFill>
              <a:ea typeface="+mj-ea"/>
              <a:cs typeface="+mj-cs"/>
            </a:endParaRPr>
          </a:p>
        </p:txBody>
      </p:sp>
      <p:sp>
        <p:nvSpPr>
          <p:cNvPr id="15365" name="Subtitle 48"/>
          <p:cNvSpPr>
            <a:spLocks noGrp="1"/>
          </p:cNvSpPr>
          <p:nvPr>
            <p:ph type="subTitle" idx="1"/>
          </p:nvPr>
        </p:nvSpPr>
        <p:spPr>
          <a:xfrm>
            <a:off x="381001" y="4419600"/>
            <a:ext cx="4495799" cy="2209800"/>
          </a:xfrm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A 19-year project led by Prof Jonathan Schaeffer, he used dozens (sometimes hundreds) of computers and AI to prove it is, in perfect play, a … draw! This means that if two Gods were to play, nobody would ever win!</a:t>
            </a:r>
            <a:endParaRPr lang="en-US" dirty="0" smtClean="0">
              <a:solidFill>
                <a:schemeClr val="accent4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0" y="2438400"/>
            <a:ext cx="2362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UC </a:t>
            </a: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Berkeley EECS</a:t>
            </a: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/>
            </a:r>
            <a:b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</a:b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Lecturer SOE</a:t>
            </a:r>
            <a:b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</a:b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Dan </a:t>
            </a: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Garcia</a:t>
            </a:r>
            <a:endParaRPr lang="en-US" sz="2000" b="1" dirty="0">
              <a:solidFill>
                <a:schemeClr val="bg2"/>
              </a:solidFill>
              <a:latin typeface="18 VAG Rounded Bold   07390"/>
            </a:endParaRPr>
          </a:p>
        </p:txBody>
      </p:sp>
      <p:sp>
        <p:nvSpPr>
          <p:cNvPr id="15367" name="Subtitle 48"/>
          <p:cNvSpPr txBox="1">
            <a:spLocks/>
          </p:cNvSpPr>
          <p:nvPr/>
        </p:nvSpPr>
        <p:spPr bwMode="auto">
          <a:xfrm>
            <a:off x="0" y="62484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84">
            <a:prstTxWarp prst="textNoShape">
              <a:avLst/>
            </a:prstTxWarp>
          </a:bodyPr>
          <a:lstStyle/>
          <a:p>
            <a:pPr algn="ctr"/>
            <a:r>
              <a:rPr lang="en-US" sz="3600" b="1" dirty="0" err="1" smtClean="0">
                <a:latin typeface="Courier New" pitchFamily="1" charset="0"/>
              </a:rPr>
              <a:t>www.cs.ualberta.ca/~chinook/</a:t>
            </a:r>
            <a:endParaRPr lang="en-US" sz="3600" b="1" dirty="0" smtClean="0">
              <a:latin typeface="Courier New" pitchFamily="1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953000" y="5852652"/>
            <a:ext cx="38862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191256"/>
            <a:ext cx="3901440" cy="2599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6" name="Picture 10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 l="2933" r="2933"/>
          <a:stretch>
            <a:fillRect/>
          </a:stretch>
        </p:blipFill>
        <p:spPr>
          <a:xfrm>
            <a:off x="4648200" y="990601"/>
            <a:ext cx="4038600" cy="5305864"/>
          </a:xfrm>
        </p:spPr>
      </p:pic>
      <p:sp>
        <p:nvSpPr>
          <p:cNvPr id="4505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57200" y="990601"/>
            <a:ext cx="4038600" cy="5305864"/>
          </a:xfrm>
          <a:noFill/>
        </p:spPr>
        <p:txBody>
          <a:bodyPr/>
          <a:lstStyle/>
          <a:p>
            <a:r>
              <a:rPr lang="en-US" sz="2800" dirty="0">
                <a:effectLst/>
              </a:rPr>
              <a:t>We </a:t>
            </a:r>
            <a:r>
              <a:rPr lang="en-US" sz="2800" u="sng" dirty="0">
                <a:effectLst/>
              </a:rPr>
              <a:t>strongly solve</a:t>
            </a:r>
            <a:r>
              <a:rPr lang="en-US" sz="2800" dirty="0">
                <a:effectLst/>
              </a:rPr>
              <a:t> abstract strategy games and puzzles</a:t>
            </a:r>
          </a:p>
          <a:p>
            <a:pPr lvl="1"/>
            <a:r>
              <a:rPr lang="en-US" sz="2400" dirty="0">
                <a:effectLst/>
              </a:rPr>
              <a:t>70 games / puzzles in our system</a:t>
            </a:r>
          </a:p>
          <a:p>
            <a:pPr lvl="1"/>
            <a:r>
              <a:rPr lang="en-US" sz="2400" dirty="0">
                <a:effectLst/>
              </a:rPr>
              <a:t>Allows perfect play against an opponent</a:t>
            </a:r>
          </a:p>
          <a:p>
            <a:pPr lvl="1"/>
            <a:r>
              <a:rPr lang="en-US" sz="2400" dirty="0">
                <a:effectLst/>
              </a:rPr>
              <a:t>Ability to do a post-game analysis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CCFFFF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GamesCrafters</a:t>
            </a:r>
          </a:p>
        </p:txBody>
      </p:sp>
    </p:spTree>
    <p:extLst>
      <p:ext uri="{BB962C8B-B14F-4D97-AF65-F5344CB8AC3E}">
        <p14:creationId xmlns:p14="http://schemas.microsoft.com/office/powerpoint/2010/main" val="894119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did you mean “strongly solve”?</a:t>
            </a:r>
          </a:p>
        </p:txBody>
      </p:sp>
      <p:pic>
        <p:nvPicPr>
          <p:cNvPr id="9" name="Content Placeholder 8" descr="Screen shot 2009-09-12 at 11.19.41 P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497" b="-10497"/>
          <a:stretch>
            <a:fillRect/>
          </a:stretch>
        </p:blipFill>
        <p:spPr/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503353" y="5882769"/>
            <a:ext cx="21339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Wargames (1983)</a:t>
            </a:r>
            <a:endParaRPr lang="en-US" sz="20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Bold   0739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Weakly </a:t>
            </a:r>
            <a:r>
              <a:rPr lang="en-US"/>
              <a:t>Solving A Game (Checkers)</a:t>
            </a:r>
          </a:p>
        </p:txBody>
      </p:sp>
      <p:pic>
        <p:nvPicPr>
          <p:cNvPr id="13312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clrChange>
              <a:clrFrom>
                <a:srgbClr val="000400"/>
              </a:clrFrom>
              <a:clrTo>
                <a:srgbClr val="000400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286000" y="1381780"/>
            <a:ext cx="4157663" cy="4171950"/>
          </a:xfrm>
        </p:spPr>
      </p:pic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6553200" y="3743980"/>
            <a:ext cx="2133600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accent2"/>
                </a:solidFill>
                <a:latin typeface="18 VAG Rounded Bold   07390"/>
              </a:rPr>
              <a:t>Endgame databases</a:t>
            </a:r>
          </a:p>
          <a:p>
            <a:pPr algn="ctr"/>
            <a:r>
              <a:rPr lang="en-US" sz="2400" b="1">
                <a:solidFill>
                  <a:schemeClr val="accent2"/>
                </a:solidFill>
                <a:latin typeface="18 VAG Rounded Bold   07390"/>
              </a:rPr>
              <a:t>(solved)</a:t>
            </a:r>
            <a:endParaRPr lang="en-US" sz="2400">
              <a:latin typeface="18 VAG Rounded Bold   07390"/>
            </a:endParaRP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609600" y="2880717"/>
            <a:ext cx="1981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chemeClr val="accent2"/>
                </a:solidFill>
                <a:latin typeface="18 VAG Rounded Bold   07390"/>
              </a:rPr>
              <a:t>Master:</a:t>
            </a:r>
          </a:p>
          <a:p>
            <a:pPr algn="ctr"/>
            <a:r>
              <a:rPr lang="en-US" sz="2000" b="1">
                <a:solidFill>
                  <a:schemeClr val="accent2"/>
                </a:solidFill>
                <a:latin typeface="18 VAG Rounded Bold   07390"/>
              </a:rPr>
              <a:t>main line of</a:t>
            </a:r>
          </a:p>
          <a:p>
            <a:pPr algn="ctr"/>
            <a:r>
              <a:rPr lang="en-US" sz="2000" b="1">
                <a:solidFill>
                  <a:schemeClr val="accent2"/>
                </a:solidFill>
                <a:latin typeface="18 VAG Rounded Bold   07390"/>
              </a:rPr>
              <a:t>play to consider</a:t>
            </a: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6324600" y="2143780"/>
            <a:ext cx="2514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  <a:latin typeface="18 VAG Rounded Bold   07390"/>
              </a:rPr>
              <a:t>Workers: </a:t>
            </a:r>
            <a:br>
              <a:rPr lang="en-US" sz="2000" b="1">
                <a:solidFill>
                  <a:schemeClr val="accent2"/>
                </a:solidFill>
                <a:latin typeface="18 VAG Rounded Bold   07390"/>
              </a:rPr>
            </a:br>
            <a:r>
              <a:rPr lang="en-US" sz="2000" b="1">
                <a:solidFill>
                  <a:schemeClr val="accent2"/>
                </a:solidFill>
                <a:latin typeface="18 VAG Rounded Bold   07390"/>
              </a:rPr>
              <a:t>positions to search</a:t>
            </a:r>
            <a:endParaRPr lang="en-US" sz="2000">
              <a:latin typeface="18 VAG Rounded Bold   07390"/>
            </a:endParaRPr>
          </a:p>
        </p:txBody>
      </p:sp>
      <p:sp>
        <p:nvSpPr>
          <p:cNvPr id="133137" name="Line 17"/>
          <p:cNvSpPr>
            <a:spLocks noChangeShapeType="1"/>
          </p:cNvSpPr>
          <p:nvPr/>
        </p:nvSpPr>
        <p:spPr bwMode="auto">
          <a:xfrm rot="837214" flipV="1">
            <a:off x="2248684" y="2838053"/>
            <a:ext cx="2060997" cy="531870"/>
          </a:xfrm>
          <a:prstGeom prst="line">
            <a:avLst/>
          </a:prstGeom>
          <a:noFill/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38" name="Line 18"/>
          <p:cNvSpPr>
            <a:spLocks noChangeShapeType="1"/>
          </p:cNvSpPr>
          <p:nvPr/>
        </p:nvSpPr>
        <p:spPr bwMode="auto">
          <a:xfrm flipH="1">
            <a:off x="4876800" y="2372380"/>
            <a:ext cx="2057400" cy="0"/>
          </a:xfrm>
          <a:prstGeom prst="line">
            <a:avLst/>
          </a:prstGeom>
          <a:noFill/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39" name="Line 19"/>
          <p:cNvSpPr>
            <a:spLocks noChangeShapeType="1"/>
          </p:cNvSpPr>
          <p:nvPr/>
        </p:nvSpPr>
        <p:spPr bwMode="auto">
          <a:xfrm rot="-1398365" flipH="1" flipV="1">
            <a:off x="4419600" y="3883680"/>
            <a:ext cx="2286000" cy="990600"/>
          </a:xfrm>
          <a:prstGeom prst="line">
            <a:avLst/>
          </a:prstGeom>
          <a:noFill/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40" name="Text Box 20"/>
          <p:cNvSpPr txBox="1">
            <a:spLocks noChangeArrowheads="1"/>
          </p:cNvSpPr>
          <p:nvPr/>
        </p:nvSpPr>
        <p:spPr bwMode="auto">
          <a:xfrm>
            <a:off x="2057400" y="5648980"/>
            <a:ext cx="47021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chemeClr val="tx1"/>
                </a:solidFill>
                <a:latin typeface="18 VAG Rounded Bold   07390"/>
              </a:rPr>
              <a:t>Log of Search Space Size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970789" y="0"/>
            <a:ext cx="51732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b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  <a:cs typeface="Courier New"/>
              </a:rPr>
              <a:t>Thanks to Jonathan Schaeffer for this slide…</a:t>
            </a:r>
            <a:endParaRPr lang="en-US" sz="20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Bold   07390"/>
              <a:cs typeface="Courier New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261382" y="1464117"/>
            <a:ext cx="372609" cy="2293435"/>
          </a:xfrm>
          <a:custGeom>
            <a:avLst/>
            <a:gdLst>
              <a:gd name="connsiteX0" fmla="*/ 125953 w 400598"/>
              <a:gd name="connsiteY0" fmla="*/ 0 h 2293435"/>
              <a:gd name="connsiteX1" fmla="*/ 26240 w 400598"/>
              <a:gd name="connsiteY1" fmla="*/ 162693 h 2293435"/>
              <a:gd name="connsiteX2" fmla="*/ 283393 w 400598"/>
              <a:gd name="connsiteY2" fmla="*/ 493325 h 2293435"/>
              <a:gd name="connsiteX3" fmla="*/ 78721 w 400598"/>
              <a:gd name="connsiteY3" fmla="*/ 818709 h 2293435"/>
              <a:gd name="connsiteX4" fmla="*/ 283393 w 400598"/>
              <a:gd name="connsiteY4" fmla="*/ 1165086 h 2293435"/>
              <a:gd name="connsiteX5" fmla="*/ 178433 w 400598"/>
              <a:gd name="connsiteY5" fmla="*/ 1312034 h 2293435"/>
              <a:gd name="connsiteX6" fmla="*/ 304385 w 400598"/>
              <a:gd name="connsiteY6" fmla="*/ 1500967 h 2293435"/>
              <a:gd name="connsiteX7" fmla="*/ 188929 w 400598"/>
              <a:gd name="connsiteY7" fmla="*/ 1647915 h 2293435"/>
              <a:gd name="connsiteX8" fmla="*/ 398849 w 400598"/>
              <a:gd name="connsiteY8" fmla="*/ 1968051 h 2293435"/>
              <a:gd name="connsiteX9" fmla="*/ 199425 w 400598"/>
              <a:gd name="connsiteY9" fmla="*/ 2293435 h 2293435"/>
              <a:gd name="connsiteX0" fmla="*/ 125953 w 400598"/>
              <a:gd name="connsiteY0" fmla="*/ 0 h 2293435"/>
              <a:gd name="connsiteX1" fmla="*/ 26240 w 400598"/>
              <a:gd name="connsiteY1" fmla="*/ 162693 h 2293435"/>
              <a:gd name="connsiteX2" fmla="*/ 283393 w 400598"/>
              <a:gd name="connsiteY2" fmla="*/ 493325 h 2293435"/>
              <a:gd name="connsiteX3" fmla="*/ 78721 w 400598"/>
              <a:gd name="connsiteY3" fmla="*/ 818709 h 2293435"/>
              <a:gd name="connsiteX4" fmla="*/ 283393 w 400598"/>
              <a:gd name="connsiteY4" fmla="*/ 1165086 h 2293435"/>
              <a:gd name="connsiteX5" fmla="*/ 178433 w 400598"/>
              <a:gd name="connsiteY5" fmla="*/ 1312034 h 2293435"/>
              <a:gd name="connsiteX6" fmla="*/ 304385 w 400598"/>
              <a:gd name="connsiteY6" fmla="*/ 1500967 h 2293435"/>
              <a:gd name="connsiteX7" fmla="*/ 188929 w 400598"/>
              <a:gd name="connsiteY7" fmla="*/ 1647915 h 2293435"/>
              <a:gd name="connsiteX8" fmla="*/ 398849 w 400598"/>
              <a:gd name="connsiteY8" fmla="*/ 1968051 h 2293435"/>
              <a:gd name="connsiteX9" fmla="*/ 199425 w 400598"/>
              <a:gd name="connsiteY9" fmla="*/ 2293435 h 2293435"/>
              <a:gd name="connsiteX0" fmla="*/ 125953 w 400598"/>
              <a:gd name="connsiteY0" fmla="*/ 0 h 2293435"/>
              <a:gd name="connsiteX1" fmla="*/ 26240 w 400598"/>
              <a:gd name="connsiteY1" fmla="*/ 162693 h 2293435"/>
              <a:gd name="connsiteX2" fmla="*/ 283393 w 400598"/>
              <a:gd name="connsiteY2" fmla="*/ 493325 h 2293435"/>
              <a:gd name="connsiteX3" fmla="*/ 78721 w 400598"/>
              <a:gd name="connsiteY3" fmla="*/ 818709 h 2293435"/>
              <a:gd name="connsiteX4" fmla="*/ 283393 w 400598"/>
              <a:gd name="connsiteY4" fmla="*/ 1165086 h 2293435"/>
              <a:gd name="connsiteX5" fmla="*/ 178433 w 400598"/>
              <a:gd name="connsiteY5" fmla="*/ 1312034 h 2293435"/>
              <a:gd name="connsiteX6" fmla="*/ 304385 w 400598"/>
              <a:gd name="connsiteY6" fmla="*/ 1500967 h 2293435"/>
              <a:gd name="connsiteX7" fmla="*/ 188929 w 400598"/>
              <a:gd name="connsiteY7" fmla="*/ 1647915 h 2293435"/>
              <a:gd name="connsiteX8" fmla="*/ 398849 w 400598"/>
              <a:gd name="connsiteY8" fmla="*/ 1968051 h 2293435"/>
              <a:gd name="connsiteX9" fmla="*/ 199425 w 400598"/>
              <a:gd name="connsiteY9" fmla="*/ 2293435 h 2293435"/>
              <a:gd name="connsiteX0" fmla="*/ 125953 w 400598"/>
              <a:gd name="connsiteY0" fmla="*/ 0 h 2293435"/>
              <a:gd name="connsiteX1" fmla="*/ 26240 w 400598"/>
              <a:gd name="connsiteY1" fmla="*/ 162693 h 2293435"/>
              <a:gd name="connsiteX2" fmla="*/ 283393 w 400598"/>
              <a:gd name="connsiteY2" fmla="*/ 493325 h 2293435"/>
              <a:gd name="connsiteX3" fmla="*/ 78721 w 400598"/>
              <a:gd name="connsiteY3" fmla="*/ 818709 h 2293435"/>
              <a:gd name="connsiteX4" fmla="*/ 283393 w 400598"/>
              <a:gd name="connsiteY4" fmla="*/ 1165086 h 2293435"/>
              <a:gd name="connsiteX5" fmla="*/ 178433 w 400598"/>
              <a:gd name="connsiteY5" fmla="*/ 1312034 h 2293435"/>
              <a:gd name="connsiteX6" fmla="*/ 304385 w 400598"/>
              <a:gd name="connsiteY6" fmla="*/ 1500967 h 2293435"/>
              <a:gd name="connsiteX7" fmla="*/ 188929 w 400598"/>
              <a:gd name="connsiteY7" fmla="*/ 1647915 h 2293435"/>
              <a:gd name="connsiteX8" fmla="*/ 398849 w 400598"/>
              <a:gd name="connsiteY8" fmla="*/ 1968051 h 2293435"/>
              <a:gd name="connsiteX9" fmla="*/ 199425 w 400598"/>
              <a:gd name="connsiteY9" fmla="*/ 2293435 h 2293435"/>
              <a:gd name="connsiteX0" fmla="*/ 99713 w 374358"/>
              <a:gd name="connsiteY0" fmla="*/ 0 h 2293435"/>
              <a:gd name="connsiteX1" fmla="*/ 0 w 374358"/>
              <a:gd name="connsiteY1" fmla="*/ 162693 h 2293435"/>
              <a:gd name="connsiteX2" fmla="*/ 257153 w 374358"/>
              <a:gd name="connsiteY2" fmla="*/ 493325 h 2293435"/>
              <a:gd name="connsiteX3" fmla="*/ 52481 w 374358"/>
              <a:gd name="connsiteY3" fmla="*/ 818709 h 2293435"/>
              <a:gd name="connsiteX4" fmla="*/ 257153 w 374358"/>
              <a:gd name="connsiteY4" fmla="*/ 1165086 h 2293435"/>
              <a:gd name="connsiteX5" fmla="*/ 152193 w 374358"/>
              <a:gd name="connsiteY5" fmla="*/ 1312034 h 2293435"/>
              <a:gd name="connsiteX6" fmla="*/ 278145 w 374358"/>
              <a:gd name="connsiteY6" fmla="*/ 1500967 h 2293435"/>
              <a:gd name="connsiteX7" fmla="*/ 162689 w 374358"/>
              <a:gd name="connsiteY7" fmla="*/ 1647915 h 2293435"/>
              <a:gd name="connsiteX8" fmla="*/ 372609 w 374358"/>
              <a:gd name="connsiteY8" fmla="*/ 1968051 h 2293435"/>
              <a:gd name="connsiteX9" fmla="*/ 173185 w 374358"/>
              <a:gd name="connsiteY9" fmla="*/ 2293435 h 2293435"/>
              <a:gd name="connsiteX0" fmla="*/ 99713 w 374358"/>
              <a:gd name="connsiteY0" fmla="*/ 0 h 2293435"/>
              <a:gd name="connsiteX1" fmla="*/ 0 w 374358"/>
              <a:gd name="connsiteY1" fmla="*/ 162693 h 2293435"/>
              <a:gd name="connsiteX2" fmla="*/ 257153 w 374358"/>
              <a:gd name="connsiteY2" fmla="*/ 493325 h 2293435"/>
              <a:gd name="connsiteX3" fmla="*/ 52481 w 374358"/>
              <a:gd name="connsiteY3" fmla="*/ 818709 h 2293435"/>
              <a:gd name="connsiteX4" fmla="*/ 257153 w 374358"/>
              <a:gd name="connsiteY4" fmla="*/ 1165086 h 2293435"/>
              <a:gd name="connsiteX5" fmla="*/ 152193 w 374358"/>
              <a:gd name="connsiteY5" fmla="*/ 1312034 h 2293435"/>
              <a:gd name="connsiteX6" fmla="*/ 278145 w 374358"/>
              <a:gd name="connsiteY6" fmla="*/ 1500967 h 2293435"/>
              <a:gd name="connsiteX7" fmla="*/ 162689 w 374358"/>
              <a:gd name="connsiteY7" fmla="*/ 1647915 h 2293435"/>
              <a:gd name="connsiteX8" fmla="*/ 372609 w 374358"/>
              <a:gd name="connsiteY8" fmla="*/ 1968051 h 2293435"/>
              <a:gd name="connsiteX9" fmla="*/ 173185 w 374358"/>
              <a:gd name="connsiteY9" fmla="*/ 2293435 h 2293435"/>
              <a:gd name="connsiteX0" fmla="*/ 99713 w 374358"/>
              <a:gd name="connsiteY0" fmla="*/ 0 h 2293435"/>
              <a:gd name="connsiteX1" fmla="*/ 0 w 374358"/>
              <a:gd name="connsiteY1" fmla="*/ 162693 h 2293435"/>
              <a:gd name="connsiteX2" fmla="*/ 257153 w 374358"/>
              <a:gd name="connsiteY2" fmla="*/ 493325 h 2293435"/>
              <a:gd name="connsiteX3" fmla="*/ 52481 w 374358"/>
              <a:gd name="connsiteY3" fmla="*/ 818709 h 2293435"/>
              <a:gd name="connsiteX4" fmla="*/ 257153 w 374358"/>
              <a:gd name="connsiteY4" fmla="*/ 1165086 h 2293435"/>
              <a:gd name="connsiteX5" fmla="*/ 152193 w 374358"/>
              <a:gd name="connsiteY5" fmla="*/ 1312034 h 2293435"/>
              <a:gd name="connsiteX6" fmla="*/ 278145 w 374358"/>
              <a:gd name="connsiteY6" fmla="*/ 1500967 h 2293435"/>
              <a:gd name="connsiteX7" fmla="*/ 162689 w 374358"/>
              <a:gd name="connsiteY7" fmla="*/ 1647915 h 2293435"/>
              <a:gd name="connsiteX8" fmla="*/ 372609 w 374358"/>
              <a:gd name="connsiteY8" fmla="*/ 1968051 h 2293435"/>
              <a:gd name="connsiteX9" fmla="*/ 173185 w 374358"/>
              <a:gd name="connsiteY9" fmla="*/ 2293435 h 2293435"/>
              <a:gd name="connsiteX0" fmla="*/ 99713 w 374358"/>
              <a:gd name="connsiteY0" fmla="*/ 0 h 2293435"/>
              <a:gd name="connsiteX1" fmla="*/ 0 w 374358"/>
              <a:gd name="connsiteY1" fmla="*/ 162693 h 2293435"/>
              <a:gd name="connsiteX2" fmla="*/ 257153 w 374358"/>
              <a:gd name="connsiteY2" fmla="*/ 493325 h 2293435"/>
              <a:gd name="connsiteX3" fmla="*/ 52481 w 374358"/>
              <a:gd name="connsiteY3" fmla="*/ 818709 h 2293435"/>
              <a:gd name="connsiteX4" fmla="*/ 257153 w 374358"/>
              <a:gd name="connsiteY4" fmla="*/ 1165086 h 2293435"/>
              <a:gd name="connsiteX5" fmla="*/ 152193 w 374358"/>
              <a:gd name="connsiteY5" fmla="*/ 1312034 h 2293435"/>
              <a:gd name="connsiteX6" fmla="*/ 278145 w 374358"/>
              <a:gd name="connsiteY6" fmla="*/ 1500967 h 2293435"/>
              <a:gd name="connsiteX7" fmla="*/ 162689 w 374358"/>
              <a:gd name="connsiteY7" fmla="*/ 1647915 h 2293435"/>
              <a:gd name="connsiteX8" fmla="*/ 372609 w 374358"/>
              <a:gd name="connsiteY8" fmla="*/ 1968051 h 2293435"/>
              <a:gd name="connsiteX9" fmla="*/ 173185 w 374358"/>
              <a:gd name="connsiteY9" fmla="*/ 2293435 h 2293435"/>
              <a:gd name="connsiteX0" fmla="*/ 99713 w 374358"/>
              <a:gd name="connsiteY0" fmla="*/ 0 h 2293435"/>
              <a:gd name="connsiteX1" fmla="*/ 0 w 374358"/>
              <a:gd name="connsiteY1" fmla="*/ 162693 h 2293435"/>
              <a:gd name="connsiteX2" fmla="*/ 257153 w 374358"/>
              <a:gd name="connsiteY2" fmla="*/ 493325 h 2293435"/>
              <a:gd name="connsiteX3" fmla="*/ 52481 w 374358"/>
              <a:gd name="connsiteY3" fmla="*/ 818709 h 2293435"/>
              <a:gd name="connsiteX4" fmla="*/ 257153 w 374358"/>
              <a:gd name="connsiteY4" fmla="*/ 1165086 h 2293435"/>
              <a:gd name="connsiteX5" fmla="*/ 152193 w 374358"/>
              <a:gd name="connsiteY5" fmla="*/ 1312034 h 2293435"/>
              <a:gd name="connsiteX6" fmla="*/ 278145 w 374358"/>
              <a:gd name="connsiteY6" fmla="*/ 1500967 h 2293435"/>
              <a:gd name="connsiteX7" fmla="*/ 162689 w 374358"/>
              <a:gd name="connsiteY7" fmla="*/ 1647915 h 2293435"/>
              <a:gd name="connsiteX8" fmla="*/ 372609 w 374358"/>
              <a:gd name="connsiteY8" fmla="*/ 1968051 h 2293435"/>
              <a:gd name="connsiteX9" fmla="*/ 173185 w 374358"/>
              <a:gd name="connsiteY9" fmla="*/ 2293435 h 2293435"/>
              <a:gd name="connsiteX0" fmla="*/ 99713 w 372609"/>
              <a:gd name="connsiteY0" fmla="*/ 0 h 2293435"/>
              <a:gd name="connsiteX1" fmla="*/ 0 w 372609"/>
              <a:gd name="connsiteY1" fmla="*/ 162693 h 2293435"/>
              <a:gd name="connsiteX2" fmla="*/ 257153 w 372609"/>
              <a:gd name="connsiteY2" fmla="*/ 493325 h 2293435"/>
              <a:gd name="connsiteX3" fmla="*/ 52481 w 372609"/>
              <a:gd name="connsiteY3" fmla="*/ 818709 h 2293435"/>
              <a:gd name="connsiteX4" fmla="*/ 257153 w 372609"/>
              <a:gd name="connsiteY4" fmla="*/ 1165086 h 2293435"/>
              <a:gd name="connsiteX5" fmla="*/ 152193 w 372609"/>
              <a:gd name="connsiteY5" fmla="*/ 1312034 h 2293435"/>
              <a:gd name="connsiteX6" fmla="*/ 278145 w 372609"/>
              <a:gd name="connsiteY6" fmla="*/ 1500967 h 2293435"/>
              <a:gd name="connsiteX7" fmla="*/ 162689 w 372609"/>
              <a:gd name="connsiteY7" fmla="*/ 1647915 h 2293435"/>
              <a:gd name="connsiteX8" fmla="*/ 372609 w 372609"/>
              <a:gd name="connsiteY8" fmla="*/ 1968051 h 2293435"/>
              <a:gd name="connsiteX9" fmla="*/ 173185 w 372609"/>
              <a:gd name="connsiteY9" fmla="*/ 2293435 h 2293435"/>
              <a:gd name="connsiteX0" fmla="*/ 99713 w 372609"/>
              <a:gd name="connsiteY0" fmla="*/ 0 h 2293435"/>
              <a:gd name="connsiteX1" fmla="*/ 0 w 372609"/>
              <a:gd name="connsiteY1" fmla="*/ 162693 h 2293435"/>
              <a:gd name="connsiteX2" fmla="*/ 257153 w 372609"/>
              <a:gd name="connsiteY2" fmla="*/ 493325 h 2293435"/>
              <a:gd name="connsiteX3" fmla="*/ 52481 w 372609"/>
              <a:gd name="connsiteY3" fmla="*/ 818709 h 2293435"/>
              <a:gd name="connsiteX4" fmla="*/ 257153 w 372609"/>
              <a:gd name="connsiteY4" fmla="*/ 1165086 h 2293435"/>
              <a:gd name="connsiteX5" fmla="*/ 152193 w 372609"/>
              <a:gd name="connsiteY5" fmla="*/ 1312034 h 2293435"/>
              <a:gd name="connsiteX6" fmla="*/ 278145 w 372609"/>
              <a:gd name="connsiteY6" fmla="*/ 1500967 h 2293435"/>
              <a:gd name="connsiteX7" fmla="*/ 162689 w 372609"/>
              <a:gd name="connsiteY7" fmla="*/ 1647915 h 2293435"/>
              <a:gd name="connsiteX8" fmla="*/ 372609 w 372609"/>
              <a:gd name="connsiteY8" fmla="*/ 1968051 h 2293435"/>
              <a:gd name="connsiteX9" fmla="*/ 173185 w 372609"/>
              <a:gd name="connsiteY9" fmla="*/ 2293435 h 2293435"/>
              <a:gd name="connsiteX0" fmla="*/ 99713 w 372609"/>
              <a:gd name="connsiteY0" fmla="*/ 0 h 2293435"/>
              <a:gd name="connsiteX1" fmla="*/ 0 w 372609"/>
              <a:gd name="connsiteY1" fmla="*/ 162693 h 2293435"/>
              <a:gd name="connsiteX2" fmla="*/ 257153 w 372609"/>
              <a:gd name="connsiteY2" fmla="*/ 493325 h 2293435"/>
              <a:gd name="connsiteX3" fmla="*/ 52481 w 372609"/>
              <a:gd name="connsiteY3" fmla="*/ 818709 h 2293435"/>
              <a:gd name="connsiteX4" fmla="*/ 257153 w 372609"/>
              <a:gd name="connsiteY4" fmla="*/ 1165086 h 2293435"/>
              <a:gd name="connsiteX5" fmla="*/ 152193 w 372609"/>
              <a:gd name="connsiteY5" fmla="*/ 1312034 h 2293435"/>
              <a:gd name="connsiteX6" fmla="*/ 278145 w 372609"/>
              <a:gd name="connsiteY6" fmla="*/ 1500967 h 2293435"/>
              <a:gd name="connsiteX7" fmla="*/ 162689 w 372609"/>
              <a:gd name="connsiteY7" fmla="*/ 1647915 h 2293435"/>
              <a:gd name="connsiteX8" fmla="*/ 372609 w 372609"/>
              <a:gd name="connsiteY8" fmla="*/ 1968051 h 2293435"/>
              <a:gd name="connsiteX9" fmla="*/ 173185 w 372609"/>
              <a:gd name="connsiteY9" fmla="*/ 2293435 h 229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2609" h="2293435">
                <a:moveTo>
                  <a:pt x="99713" y="0"/>
                </a:moveTo>
                <a:lnTo>
                  <a:pt x="0" y="162693"/>
                </a:lnTo>
                <a:lnTo>
                  <a:pt x="257153" y="493325"/>
                </a:lnTo>
                <a:lnTo>
                  <a:pt x="52481" y="818709"/>
                </a:lnTo>
                <a:lnTo>
                  <a:pt x="257153" y="1165086"/>
                </a:lnTo>
                <a:lnTo>
                  <a:pt x="152193" y="1312034"/>
                </a:lnTo>
                <a:lnTo>
                  <a:pt x="278145" y="1500967"/>
                </a:lnTo>
                <a:lnTo>
                  <a:pt x="162689" y="1647915"/>
                </a:lnTo>
                <a:lnTo>
                  <a:pt x="372609" y="1968051"/>
                </a:lnTo>
                <a:lnTo>
                  <a:pt x="173185" y="2293435"/>
                </a:lnTo>
              </a:path>
            </a:pathLst>
          </a:custGeom>
          <a:ln w="76200" cap="rnd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Solving Example</a:t>
            </a:r>
            <a:r>
              <a:rPr lang="en-US" dirty="0"/>
              <a:t>: 1,2,…,10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23925" y="1219200"/>
            <a:ext cx="4181475" cy="4876800"/>
          </a:xfrm>
        </p:spPr>
        <p:txBody>
          <a:bodyPr/>
          <a:lstStyle/>
          <a:p>
            <a:r>
              <a:rPr lang="en-US" sz="2000"/>
              <a:t>Rules (on your turn):</a:t>
            </a:r>
          </a:p>
          <a:p>
            <a:pPr lvl="1"/>
            <a:r>
              <a:rPr lang="en-US" sz="1800"/>
              <a:t>Running total = 0</a:t>
            </a:r>
          </a:p>
          <a:p>
            <a:r>
              <a:rPr lang="en-US" sz="2000"/>
              <a:t>Rules (on your turn):</a:t>
            </a:r>
          </a:p>
          <a:p>
            <a:pPr lvl="1"/>
            <a:r>
              <a:rPr lang="en-US" sz="1800"/>
              <a:t>Add 1 or 2 to running total</a:t>
            </a:r>
          </a:p>
          <a:p>
            <a:r>
              <a:rPr lang="en-US" sz="2000"/>
              <a:t>Goal</a:t>
            </a:r>
          </a:p>
          <a:p>
            <a:pPr lvl="1"/>
            <a:r>
              <a:rPr lang="en-US" sz="1800"/>
              <a:t>Be the FIRST to get to 10</a:t>
            </a:r>
          </a:p>
          <a:p>
            <a:r>
              <a:rPr lang="en-US" sz="2400"/>
              <a:t>Example</a:t>
            </a:r>
          </a:p>
          <a:p>
            <a:pPr lvl="1"/>
            <a:r>
              <a:rPr lang="en-US" sz="2000"/>
              <a:t>Ana: “2 to make it 2”</a:t>
            </a:r>
          </a:p>
          <a:p>
            <a:pPr lvl="1"/>
            <a:r>
              <a:rPr lang="en-US" sz="2000">
                <a:solidFill>
                  <a:schemeClr val="accent6"/>
                </a:solidFill>
              </a:rPr>
              <a:t>Bob: “1 to make it 3”</a:t>
            </a:r>
          </a:p>
          <a:p>
            <a:pPr lvl="1"/>
            <a:r>
              <a:rPr lang="en-US" sz="2000"/>
              <a:t>Ana: “2 to make it 5”</a:t>
            </a:r>
          </a:p>
          <a:p>
            <a:pPr lvl="1"/>
            <a:r>
              <a:rPr lang="en-US" sz="2000">
                <a:solidFill>
                  <a:schemeClr val="accent6"/>
                </a:solidFill>
              </a:rPr>
              <a:t>Bob: “2 to make it 7” </a:t>
            </a:r>
            <a:r>
              <a:rPr lang="en-US" sz="2000">
                <a:solidFill>
                  <a:schemeClr val="accent6"/>
                </a:solidFill>
                <a:sym typeface="Wingdings"/>
              </a:rPr>
              <a:t> photo</a:t>
            </a:r>
            <a:endParaRPr lang="en-US" sz="2000">
              <a:solidFill>
                <a:schemeClr val="accent6"/>
              </a:solidFill>
            </a:endParaRPr>
          </a:p>
          <a:p>
            <a:pPr lvl="1"/>
            <a:r>
              <a:rPr lang="en-US" sz="2000"/>
              <a:t>Ana: “1 to make it 8”</a:t>
            </a:r>
          </a:p>
          <a:p>
            <a:pPr lvl="1"/>
            <a:r>
              <a:rPr lang="en-US" sz="2000">
                <a:solidFill>
                  <a:schemeClr val="accent6"/>
                </a:solidFill>
              </a:rPr>
              <a:t>Bob: “2 to make it 10” I WIN!</a:t>
            </a:r>
          </a:p>
        </p:txBody>
      </p:sp>
      <p:sp>
        <p:nvSpPr>
          <p:cNvPr id="522245" name="Rectangle 5"/>
          <p:cNvSpPr>
            <a:spLocks noChangeArrowheads="1"/>
          </p:cNvSpPr>
          <p:nvPr/>
        </p:nvSpPr>
        <p:spPr bwMode="auto">
          <a:xfrm>
            <a:off x="5801848" y="4724400"/>
            <a:ext cx="21980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7 ducks (out of 10)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273" y="2362200"/>
            <a:ext cx="3656527" cy="238283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Tic-Tac-Toe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23925" y="1219200"/>
            <a:ext cx="3648075" cy="4876800"/>
          </a:xfrm>
        </p:spPr>
        <p:txBody>
          <a:bodyPr/>
          <a:lstStyle/>
          <a:p>
            <a:r>
              <a:rPr lang="en-US" sz="2400"/>
              <a:t>Rules (on your turn):</a:t>
            </a:r>
          </a:p>
          <a:p>
            <a:pPr lvl="1"/>
            <a:r>
              <a:rPr lang="en-US" sz="2000"/>
              <a:t>Place your X or O in an empty slot on 3x3 board</a:t>
            </a:r>
          </a:p>
          <a:p>
            <a:r>
              <a:rPr lang="en-US" sz="2400"/>
              <a:t>Goal</a:t>
            </a:r>
          </a:p>
          <a:p>
            <a:pPr lvl="1"/>
            <a:r>
              <a:rPr lang="en-US" sz="2000"/>
              <a:t>If your make 3-in-a-row </a:t>
            </a:r>
            <a:r>
              <a:rPr lang="en-US" sz="2000" u="sng"/>
              <a:t>first</a:t>
            </a:r>
            <a:r>
              <a:rPr lang="en-US" sz="2000"/>
              <a:t> in any row / column / diag, win</a:t>
            </a:r>
          </a:p>
          <a:p>
            <a:pPr lvl="1"/>
            <a:r>
              <a:rPr lang="en-US" sz="2000"/>
              <a:t>Else if board is full with no 3-in-row, tie</a:t>
            </a:r>
          </a:p>
          <a:p>
            <a:r>
              <a:rPr lang="en-US" sz="2400">
                <a:solidFill>
                  <a:schemeClr val="accent1"/>
                </a:solidFill>
              </a:rPr>
              <a:t>Misére is tricky</a:t>
            </a:r>
          </a:p>
          <a:p>
            <a:pPr lvl="1"/>
            <a:r>
              <a:rPr lang="en-US" sz="2000"/>
              <a:t>3-in-row LOSES</a:t>
            </a:r>
          </a:p>
          <a:p>
            <a:pPr lvl="1"/>
            <a:r>
              <a:rPr lang="en-US" sz="2000"/>
              <a:t>Pair up and play now, then swap who goes 1st</a:t>
            </a:r>
          </a:p>
        </p:txBody>
      </p:sp>
      <p:pic>
        <p:nvPicPr>
          <p:cNvPr id="522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91100" y="1409700"/>
            <a:ext cx="3848100" cy="4076700"/>
          </a:xfrm>
          <a:prstGeom prst="rect">
            <a:avLst/>
          </a:prstGeom>
          <a:noFill/>
        </p:spPr>
      </p:pic>
      <p:sp>
        <p:nvSpPr>
          <p:cNvPr id="522245" name="Rectangle 5"/>
          <p:cNvSpPr>
            <a:spLocks noChangeArrowheads="1"/>
          </p:cNvSpPr>
          <p:nvPr/>
        </p:nvSpPr>
        <p:spPr bwMode="auto">
          <a:xfrm>
            <a:off x="4849813" y="5470525"/>
            <a:ext cx="4102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Values Visualization for Tic-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Tac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-Toe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9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Tic-</a:t>
            </a:r>
            <a:r>
              <a:rPr lang="en-US" dirty="0" err="1" smtClean="0"/>
              <a:t>Tac</a:t>
            </a:r>
            <a:r>
              <a:rPr lang="en-US" dirty="0" smtClean="0"/>
              <a:t>-Toe Answer Visualized!</a:t>
            </a:r>
            <a:endParaRPr lang="en-US" dirty="0"/>
          </a:p>
        </p:txBody>
      </p:sp>
      <p:sp>
        <p:nvSpPr>
          <p:cNvPr id="523370" name="Rectangle 10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Recursive Values Visualization Image</a:t>
            </a:r>
          </a:p>
          <a:p>
            <a:r>
              <a:rPr lang="en-US" sz="2800" dirty="0" err="1"/>
              <a:t>Mis</a:t>
            </a:r>
            <a:r>
              <a:rPr lang="en-US" altLang="ja-JP" sz="2800" dirty="0" err="1">
                <a:ea typeface="ＭＳ Ｐゴシック" pitchFamily="-65" charset="-128"/>
                <a:cs typeface="ＭＳ Ｐゴシック" pitchFamily="-65" charset="-128"/>
              </a:rPr>
              <a:t>é</a:t>
            </a:r>
            <a:r>
              <a:rPr lang="en-US" sz="2800" dirty="0" err="1"/>
              <a:t>re</a:t>
            </a:r>
            <a:r>
              <a:rPr lang="en-US" sz="2800" dirty="0"/>
              <a:t> Tic-tac-toe</a:t>
            </a:r>
          </a:p>
          <a:p>
            <a:pPr lvl="1"/>
            <a:r>
              <a:rPr lang="en-US" sz="2400" dirty="0"/>
              <a:t>Outer rim is </a:t>
            </a:r>
            <a:r>
              <a:rPr lang="en-US" sz="2400" dirty="0">
                <a:solidFill>
                  <a:schemeClr val="accent1"/>
                </a:solidFill>
              </a:rPr>
              <a:t>position</a:t>
            </a:r>
            <a:endParaRPr lang="en-US" sz="2400" dirty="0"/>
          </a:p>
          <a:p>
            <a:pPr lvl="1"/>
            <a:r>
              <a:rPr lang="en-US" sz="2400" dirty="0"/>
              <a:t>Inner levels </a:t>
            </a:r>
            <a:r>
              <a:rPr lang="en-US" sz="2400" dirty="0">
                <a:solidFill>
                  <a:schemeClr val="accent1"/>
                </a:solidFill>
              </a:rPr>
              <a:t>moves</a:t>
            </a:r>
            <a:endParaRPr lang="en-US" sz="2400" dirty="0"/>
          </a:p>
          <a:p>
            <a:pPr lvl="1"/>
            <a:r>
              <a:rPr lang="en-US" sz="2400" dirty="0"/>
              <a:t>Legend</a:t>
            </a:r>
          </a:p>
          <a:p>
            <a:pPr lvl="2">
              <a:buFont typeface="Wingdings" pitchFamily="-65" charset="2"/>
              <a:buNone/>
            </a:pPr>
            <a:r>
              <a:rPr lang="en-US" sz="2000" dirty="0">
                <a:solidFill>
                  <a:schemeClr val="tx1"/>
                </a:solidFill>
              </a:rPr>
              <a:t>Lose</a:t>
            </a:r>
          </a:p>
          <a:p>
            <a:pPr lvl="2">
              <a:buFont typeface="Wingdings" pitchFamily="-65" charset="2"/>
              <a:buNone/>
            </a:pPr>
            <a:r>
              <a:rPr lang="en-US" sz="2000" dirty="0">
                <a:solidFill>
                  <a:schemeClr val="tx1"/>
                </a:solidFill>
              </a:rPr>
              <a:t>Tie</a:t>
            </a:r>
          </a:p>
          <a:p>
            <a:pPr lvl="2">
              <a:buFont typeface="Wingdings" pitchFamily="-65" charset="2"/>
              <a:buNone/>
            </a:pPr>
            <a:r>
              <a:rPr lang="en-US" sz="2000" dirty="0">
                <a:solidFill>
                  <a:schemeClr val="tx1"/>
                </a:solidFill>
              </a:rPr>
              <a:t>Win</a:t>
            </a:r>
          </a:p>
        </p:txBody>
      </p:sp>
      <p:sp>
        <p:nvSpPr>
          <p:cNvPr id="523284" name="Rectangle 20"/>
          <p:cNvSpPr>
            <a:spLocks noChangeArrowheads="1"/>
          </p:cNvSpPr>
          <p:nvPr/>
        </p:nvSpPr>
        <p:spPr bwMode="auto">
          <a:xfrm>
            <a:off x="1066800" y="3800475"/>
            <a:ext cx="152400" cy="152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3285" name="Rectangle 21"/>
          <p:cNvSpPr>
            <a:spLocks noChangeArrowheads="1"/>
          </p:cNvSpPr>
          <p:nvPr/>
        </p:nvSpPr>
        <p:spPr bwMode="auto">
          <a:xfrm>
            <a:off x="1066800" y="3429000"/>
            <a:ext cx="152400" cy="152400"/>
          </a:xfrm>
          <a:prstGeom prst="rect">
            <a:avLst/>
          </a:prstGeom>
          <a:solidFill>
            <a:srgbClr val="800000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3286" name="Rectangle 22"/>
          <p:cNvSpPr>
            <a:spLocks noChangeArrowheads="1"/>
          </p:cNvSpPr>
          <p:nvPr/>
        </p:nvSpPr>
        <p:spPr bwMode="auto">
          <a:xfrm>
            <a:off x="1066800" y="4165600"/>
            <a:ext cx="152400" cy="15240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08"/>
          <p:cNvGrpSpPr>
            <a:grpSpLocks/>
          </p:cNvGrpSpPr>
          <p:nvPr/>
        </p:nvGrpSpPr>
        <p:grpSpPr bwMode="auto">
          <a:xfrm>
            <a:off x="5253038" y="1828800"/>
            <a:ext cx="3200400" cy="3200400"/>
            <a:chOff x="3309" y="1152"/>
            <a:chExt cx="2016" cy="2016"/>
          </a:xfrm>
        </p:grpSpPr>
        <p:sp>
          <p:nvSpPr>
            <p:cNvPr id="523268" name="Rectangle 4"/>
            <p:cNvSpPr>
              <a:spLocks noChangeArrowheads="1"/>
            </p:cNvSpPr>
            <p:nvPr/>
          </p:nvSpPr>
          <p:spPr bwMode="auto">
            <a:xfrm>
              <a:off x="3309" y="1152"/>
              <a:ext cx="576" cy="576"/>
            </a:xfrm>
            <a:prstGeom prst="rect">
              <a:avLst/>
            </a:prstGeom>
            <a:noFill/>
            <a:ln w="1524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269" name="Rectangle 5"/>
            <p:cNvSpPr>
              <a:spLocks noChangeArrowheads="1"/>
            </p:cNvSpPr>
            <p:nvPr/>
          </p:nvSpPr>
          <p:spPr bwMode="auto">
            <a:xfrm>
              <a:off x="3309" y="1872"/>
              <a:ext cx="576" cy="576"/>
            </a:xfrm>
            <a:prstGeom prst="rect">
              <a:avLst/>
            </a:prstGeom>
            <a:noFill/>
            <a:ln w="1524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270" name="Rectangle 6"/>
            <p:cNvSpPr>
              <a:spLocks noChangeArrowheads="1"/>
            </p:cNvSpPr>
            <p:nvPr/>
          </p:nvSpPr>
          <p:spPr bwMode="auto">
            <a:xfrm>
              <a:off x="3309" y="2592"/>
              <a:ext cx="576" cy="576"/>
            </a:xfrm>
            <a:prstGeom prst="rect">
              <a:avLst/>
            </a:prstGeom>
            <a:noFill/>
            <a:ln w="1524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271" name="Rectangle 7"/>
            <p:cNvSpPr>
              <a:spLocks noChangeArrowheads="1"/>
            </p:cNvSpPr>
            <p:nvPr/>
          </p:nvSpPr>
          <p:spPr bwMode="auto">
            <a:xfrm>
              <a:off x="4029" y="1152"/>
              <a:ext cx="576" cy="576"/>
            </a:xfrm>
            <a:prstGeom prst="rect">
              <a:avLst/>
            </a:prstGeom>
            <a:noFill/>
            <a:ln w="1524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272" name="Rectangle 8"/>
            <p:cNvSpPr>
              <a:spLocks noChangeArrowheads="1"/>
            </p:cNvSpPr>
            <p:nvPr/>
          </p:nvSpPr>
          <p:spPr bwMode="auto">
            <a:xfrm>
              <a:off x="4029" y="1872"/>
              <a:ext cx="576" cy="576"/>
            </a:xfrm>
            <a:prstGeom prst="rect">
              <a:avLst/>
            </a:prstGeom>
            <a:noFill/>
            <a:ln w="1524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273" name="Rectangle 9"/>
            <p:cNvSpPr>
              <a:spLocks noChangeArrowheads="1"/>
            </p:cNvSpPr>
            <p:nvPr/>
          </p:nvSpPr>
          <p:spPr bwMode="auto">
            <a:xfrm>
              <a:off x="4029" y="2592"/>
              <a:ext cx="576" cy="576"/>
            </a:xfrm>
            <a:prstGeom prst="rect">
              <a:avLst/>
            </a:prstGeom>
            <a:noFill/>
            <a:ln w="1524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274" name="Rectangle 10"/>
            <p:cNvSpPr>
              <a:spLocks noChangeArrowheads="1"/>
            </p:cNvSpPr>
            <p:nvPr/>
          </p:nvSpPr>
          <p:spPr bwMode="auto">
            <a:xfrm>
              <a:off x="4749" y="1152"/>
              <a:ext cx="576" cy="576"/>
            </a:xfrm>
            <a:prstGeom prst="rect">
              <a:avLst/>
            </a:prstGeom>
            <a:noFill/>
            <a:ln w="1524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275" name="Rectangle 11"/>
            <p:cNvSpPr>
              <a:spLocks noChangeArrowheads="1"/>
            </p:cNvSpPr>
            <p:nvPr/>
          </p:nvSpPr>
          <p:spPr bwMode="auto">
            <a:xfrm>
              <a:off x="4749" y="1872"/>
              <a:ext cx="576" cy="576"/>
            </a:xfrm>
            <a:prstGeom prst="rect">
              <a:avLst/>
            </a:prstGeom>
            <a:noFill/>
            <a:ln w="1524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276" name="Rectangle 12"/>
            <p:cNvSpPr>
              <a:spLocks noChangeArrowheads="1"/>
            </p:cNvSpPr>
            <p:nvPr/>
          </p:nvSpPr>
          <p:spPr bwMode="auto">
            <a:xfrm>
              <a:off x="4749" y="2592"/>
              <a:ext cx="576" cy="576"/>
            </a:xfrm>
            <a:prstGeom prst="rect">
              <a:avLst/>
            </a:prstGeom>
            <a:noFill/>
            <a:ln w="1524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3281" name="Rectangle 17"/>
          <p:cNvSpPr>
            <a:spLocks noChangeArrowheads="1"/>
          </p:cNvSpPr>
          <p:nvPr/>
        </p:nvSpPr>
        <p:spPr bwMode="auto">
          <a:xfrm>
            <a:off x="5024438" y="1600200"/>
            <a:ext cx="3657600" cy="3657600"/>
          </a:xfrm>
          <a:prstGeom prst="rect">
            <a:avLst/>
          </a:prstGeom>
          <a:noFill/>
          <a:ln w="152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111"/>
          <p:cNvGrpSpPr>
            <a:grpSpLocks/>
          </p:cNvGrpSpPr>
          <p:nvPr/>
        </p:nvGrpSpPr>
        <p:grpSpPr bwMode="auto">
          <a:xfrm>
            <a:off x="5403850" y="1979613"/>
            <a:ext cx="2895600" cy="2895600"/>
            <a:chOff x="3404" y="1247"/>
            <a:chExt cx="1824" cy="1824"/>
          </a:xfrm>
        </p:grpSpPr>
        <p:sp>
          <p:nvSpPr>
            <p:cNvPr id="523292" name="Rectangle 28"/>
            <p:cNvSpPr>
              <a:spLocks noChangeArrowheads="1"/>
            </p:cNvSpPr>
            <p:nvPr/>
          </p:nvSpPr>
          <p:spPr bwMode="auto">
            <a:xfrm rot="10800000">
              <a:off x="3548" y="2975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293" name="Rectangle 29"/>
            <p:cNvSpPr>
              <a:spLocks noChangeArrowheads="1"/>
            </p:cNvSpPr>
            <p:nvPr/>
          </p:nvSpPr>
          <p:spPr bwMode="auto">
            <a:xfrm rot="10800000">
              <a:off x="3692" y="2975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294" name="Rectangle 30"/>
            <p:cNvSpPr>
              <a:spLocks noChangeArrowheads="1"/>
            </p:cNvSpPr>
            <p:nvPr/>
          </p:nvSpPr>
          <p:spPr bwMode="auto">
            <a:xfrm rot="10800000">
              <a:off x="3692" y="2831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295" name="Rectangle 31"/>
            <p:cNvSpPr>
              <a:spLocks noChangeArrowheads="1"/>
            </p:cNvSpPr>
            <p:nvPr/>
          </p:nvSpPr>
          <p:spPr bwMode="auto">
            <a:xfrm rot="10800000">
              <a:off x="3692" y="2687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296" name="Rectangle 32"/>
            <p:cNvSpPr>
              <a:spLocks noChangeArrowheads="1"/>
            </p:cNvSpPr>
            <p:nvPr/>
          </p:nvSpPr>
          <p:spPr bwMode="auto">
            <a:xfrm rot="10800000">
              <a:off x="3548" y="2687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297" name="Rectangle 33"/>
            <p:cNvSpPr>
              <a:spLocks noChangeArrowheads="1"/>
            </p:cNvSpPr>
            <p:nvPr/>
          </p:nvSpPr>
          <p:spPr bwMode="auto">
            <a:xfrm rot="10800000">
              <a:off x="3404" y="2687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298" name="Rectangle 34"/>
            <p:cNvSpPr>
              <a:spLocks noChangeArrowheads="1"/>
            </p:cNvSpPr>
            <p:nvPr/>
          </p:nvSpPr>
          <p:spPr bwMode="auto">
            <a:xfrm rot="10800000">
              <a:off x="3404" y="2831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299" name="Rectangle 35"/>
            <p:cNvSpPr>
              <a:spLocks noChangeArrowheads="1"/>
            </p:cNvSpPr>
            <p:nvPr/>
          </p:nvSpPr>
          <p:spPr bwMode="auto">
            <a:xfrm rot="10800000">
              <a:off x="3549" y="2832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00" name="Rectangle 36"/>
            <p:cNvSpPr>
              <a:spLocks noChangeArrowheads="1"/>
            </p:cNvSpPr>
            <p:nvPr/>
          </p:nvSpPr>
          <p:spPr bwMode="auto">
            <a:xfrm rot="5400000">
              <a:off x="5132" y="2831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01" name="Rectangle 37"/>
            <p:cNvSpPr>
              <a:spLocks noChangeArrowheads="1"/>
            </p:cNvSpPr>
            <p:nvPr/>
          </p:nvSpPr>
          <p:spPr bwMode="auto">
            <a:xfrm rot="5400000">
              <a:off x="5132" y="2687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02" name="Rectangle 38"/>
            <p:cNvSpPr>
              <a:spLocks noChangeArrowheads="1"/>
            </p:cNvSpPr>
            <p:nvPr/>
          </p:nvSpPr>
          <p:spPr bwMode="auto">
            <a:xfrm rot="5400000">
              <a:off x="4988" y="2687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03" name="Rectangle 39"/>
            <p:cNvSpPr>
              <a:spLocks noChangeArrowheads="1"/>
            </p:cNvSpPr>
            <p:nvPr/>
          </p:nvSpPr>
          <p:spPr bwMode="auto">
            <a:xfrm rot="5400000">
              <a:off x="4844" y="2687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04" name="Rectangle 40"/>
            <p:cNvSpPr>
              <a:spLocks noChangeArrowheads="1"/>
            </p:cNvSpPr>
            <p:nvPr/>
          </p:nvSpPr>
          <p:spPr bwMode="auto">
            <a:xfrm rot="5400000">
              <a:off x="4844" y="2831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05" name="Rectangle 41"/>
            <p:cNvSpPr>
              <a:spLocks noChangeArrowheads="1"/>
            </p:cNvSpPr>
            <p:nvPr/>
          </p:nvSpPr>
          <p:spPr bwMode="auto">
            <a:xfrm rot="5400000">
              <a:off x="4844" y="2975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06" name="Rectangle 42"/>
            <p:cNvSpPr>
              <a:spLocks noChangeArrowheads="1"/>
            </p:cNvSpPr>
            <p:nvPr/>
          </p:nvSpPr>
          <p:spPr bwMode="auto">
            <a:xfrm rot="5400000">
              <a:off x="4988" y="2975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07" name="Rectangle 43"/>
            <p:cNvSpPr>
              <a:spLocks noChangeArrowheads="1"/>
            </p:cNvSpPr>
            <p:nvPr/>
          </p:nvSpPr>
          <p:spPr bwMode="auto">
            <a:xfrm rot="5400000">
              <a:off x="4989" y="2832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08" name="Rectangle 44"/>
            <p:cNvSpPr>
              <a:spLocks noChangeArrowheads="1"/>
            </p:cNvSpPr>
            <p:nvPr/>
          </p:nvSpPr>
          <p:spPr bwMode="auto">
            <a:xfrm rot="16200000">
              <a:off x="3404" y="1391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09" name="Rectangle 45"/>
            <p:cNvSpPr>
              <a:spLocks noChangeArrowheads="1"/>
            </p:cNvSpPr>
            <p:nvPr/>
          </p:nvSpPr>
          <p:spPr bwMode="auto">
            <a:xfrm rot="16200000">
              <a:off x="3404" y="1535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10" name="Rectangle 46"/>
            <p:cNvSpPr>
              <a:spLocks noChangeArrowheads="1"/>
            </p:cNvSpPr>
            <p:nvPr/>
          </p:nvSpPr>
          <p:spPr bwMode="auto">
            <a:xfrm rot="16200000">
              <a:off x="3548" y="1535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11" name="Rectangle 47"/>
            <p:cNvSpPr>
              <a:spLocks noChangeArrowheads="1"/>
            </p:cNvSpPr>
            <p:nvPr/>
          </p:nvSpPr>
          <p:spPr bwMode="auto">
            <a:xfrm rot="16200000">
              <a:off x="3692" y="1535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12" name="Rectangle 48"/>
            <p:cNvSpPr>
              <a:spLocks noChangeArrowheads="1"/>
            </p:cNvSpPr>
            <p:nvPr/>
          </p:nvSpPr>
          <p:spPr bwMode="auto">
            <a:xfrm rot="16200000">
              <a:off x="3692" y="1391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13" name="Rectangle 49"/>
            <p:cNvSpPr>
              <a:spLocks noChangeArrowheads="1"/>
            </p:cNvSpPr>
            <p:nvPr/>
          </p:nvSpPr>
          <p:spPr bwMode="auto">
            <a:xfrm rot="16200000">
              <a:off x="3692" y="1247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14" name="Rectangle 50"/>
            <p:cNvSpPr>
              <a:spLocks noChangeArrowheads="1"/>
            </p:cNvSpPr>
            <p:nvPr/>
          </p:nvSpPr>
          <p:spPr bwMode="auto">
            <a:xfrm rot="16200000">
              <a:off x="3548" y="1247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15" name="Rectangle 51"/>
            <p:cNvSpPr>
              <a:spLocks noChangeArrowheads="1"/>
            </p:cNvSpPr>
            <p:nvPr/>
          </p:nvSpPr>
          <p:spPr bwMode="auto">
            <a:xfrm rot="16200000">
              <a:off x="3549" y="1392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16" name="Rectangle 52"/>
            <p:cNvSpPr>
              <a:spLocks noChangeArrowheads="1"/>
            </p:cNvSpPr>
            <p:nvPr/>
          </p:nvSpPr>
          <p:spPr bwMode="auto">
            <a:xfrm>
              <a:off x="4125" y="1248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17" name="Rectangle 53"/>
            <p:cNvSpPr>
              <a:spLocks noChangeArrowheads="1"/>
            </p:cNvSpPr>
            <p:nvPr/>
          </p:nvSpPr>
          <p:spPr bwMode="auto">
            <a:xfrm>
              <a:off x="4413" y="1248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18" name="Rectangle 54"/>
            <p:cNvSpPr>
              <a:spLocks noChangeArrowheads="1"/>
            </p:cNvSpPr>
            <p:nvPr/>
          </p:nvSpPr>
          <p:spPr bwMode="auto">
            <a:xfrm>
              <a:off x="4269" y="1392"/>
              <a:ext cx="96" cy="96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19" name="Rectangle 55"/>
            <p:cNvSpPr>
              <a:spLocks noChangeArrowheads="1"/>
            </p:cNvSpPr>
            <p:nvPr/>
          </p:nvSpPr>
          <p:spPr bwMode="auto">
            <a:xfrm>
              <a:off x="4269" y="1536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20" name="Rectangle 56"/>
            <p:cNvSpPr>
              <a:spLocks noChangeArrowheads="1"/>
            </p:cNvSpPr>
            <p:nvPr/>
          </p:nvSpPr>
          <p:spPr bwMode="auto">
            <a:xfrm>
              <a:off x="4413" y="1392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21" name="Rectangle 57"/>
            <p:cNvSpPr>
              <a:spLocks noChangeArrowheads="1"/>
            </p:cNvSpPr>
            <p:nvPr/>
          </p:nvSpPr>
          <p:spPr bwMode="auto">
            <a:xfrm>
              <a:off x="4413" y="1536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22" name="Rectangle 58"/>
            <p:cNvSpPr>
              <a:spLocks noChangeArrowheads="1"/>
            </p:cNvSpPr>
            <p:nvPr/>
          </p:nvSpPr>
          <p:spPr bwMode="auto">
            <a:xfrm>
              <a:off x="4125" y="1536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23" name="Rectangle 59"/>
            <p:cNvSpPr>
              <a:spLocks noChangeArrowheads="1"/>
            </p:cNvSpPr>
            <p:nvPr/>
          </p:nvSpPr>
          <p:spPr bwMode="auto">
            <a:xfrm>
              <a:off x="4125" y="1392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24" name="Rectangle 60"/>
            <p:cNvSpPr>
              <a:spLocks noChangeArrowheads="1"/>
            </p:cNvSpPr>
            <p:nvPr/>
          </p:nvSpPr>
          <p:spPr bwMode="auto">
            <a:xfrm rot="5400000">
              <a:off x="5132" y="1967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25" name="Rectangle 61"/>
            <p:cNvSpPr>
              <a:spLocks noChangeArrowheads="1"/>
            </p:cNvSpPr>
            <p:nvPr/>
          </p:nvSpPr>
          <p:spPr bwMode="auto">
            <a:xfrm rot="5400000">
              <a:off x="5132" y="2255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26" name="Rectangle 62"/>
            <p:cNvSpPr>
              <a:spLocks noChangeArrowheads="1"/>
            </p:cNvSpPr>
            <p:nvPr/>
          </p:nvSpPr>
          <p:spPr bwMode="auto">
            <a:xfrm rot="5400000">
              <a:off x="4989" y="2112"/>
              <a:ext cx="96" cy="96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27" name="Rectangle 63"/>
            <p:cNvSpPr>
              <a:spLocks noChangeArrowheads="1"/>
            </p:cNvSpPr>
            <p:nvPr/>
          </p:nvSpPr>
          <p:spPr bwMode="auto">
            <a:xfrm rot="5400000">
              <a:off x="4844" y="2111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28" name="Rectangle 64"/>
            <p:cNvSpPr>
              <a:spLocks noChangeArrowheads="1"/>
            </p:cNvSpPr>
            <p:nvPr/>
          </p:nvSpPr>
          <p:spPr bwMode="auto">
            <a:xfrm rot="5400000">
              <a:off x="4988" y="2255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29" name="Rectangle 65"/>
            <p:cNvSpPr>
              <a:spLocks noChangeArrowheads="1"/>
            </p:cNvSpPr>
            <p:nvPr/>
          </p:nvSpPr>
          <p:spPr bwMode="auto">
            <a:xfrm rot="5400000">
              <a:off x="4844" y="2255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30" name="Rectangle 66"/>
            <p:cNvSpPr>
              <a:spLocks noChangeArrowheads="1"/>
            </p:cNvSpPr>
            <p:nvPr/>
          </p:nvSpPr>
          <p:spPr bwMode="auto">
            <a:xfrm rot="5400000">
              <a:off x="4844" y="1967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31" name="Rectangle 67"/>
            <p:cNvSpPr>
              <a:spLocks noChangeArrowheads="1"/>
            </p:cNvSpPr>
            <p:nvPr/>
          </p:nvSpPr>
          <p:spPr bwMode="auto">
            <a:xfrm rot="5400000">
              <a:off x="4988" y="1967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32" name="Rectangle 68"/>
            <p:cNvSpPr>
              <a:spLocks noChangeArrowheads="1"/>
            </p:cNvSpPr>
            <p:nvPr/>
          </p:nvSpPr>
          <p:spPr bwMode="auto">
            <a:xfrm rot="10800000">
              <a:off x="4412" y="2975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33" name="Rectangle 69"/>
            <p:cNvSpPr>
              <a:spLocks noChangeArrowheads="1"/>
            </p:cNvSpPr>
            <p:nvPr/>
          </p:nvSpPr>
          <p:spPr bwMode="auto">
            <a:xfrm rot="10800000">
              <a:off x="4124" y="2975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34" name="Rectangle 70"/>
            <p:cNvSpPr>
              <a:spLocks noChangeArrowheads="1"/>
            </p:cNvSpPr>
            <p:nvPr/>
          </p:nvSpPr>
          <p:spPr bwMode="auto">
            <a:xfrm rot="10800000">
              <a:off x="4269" y="2832"/>
              <a:ext cx="96" cy="96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35" name="Rectangle 71"/>
            <p:cNvSpPr>
              <a:spLocks noChangeArrowheads="1"/>
            </p:cNvSpPr>
            <p:nvPr/>
          </p:nvSpPr>
          <p:spPr bwMode="auto">
            <a:xfrm rot="10800000">
              <a:off x="4268" y="2687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36" name="Rectangle 72"/>
            <p:cNvSpPr>
              <a:spLocks noChangeArrowheads="1"/>
            </p:cNvSpPr>
            <p:nvPr/>
          </p:nvSpPr>
          <p:spPr bwMode="auto">
            <a:xfrm rot="10800000">
              <a:off x="4124" y="2831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37" name="Rectangle 73"/>
            <p:cNvSpPr>
              <a:spLocks noChangeArrowheads="1"/>
            </p:cNvSpPr>
            <p:nvPr/>
          </p:nvSpPr>
          <p:spPr bwMode="auto">
            <a:xfrm rot="10800000">
              <a:off x="4124" y="2687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38" name="Rectangle 74"/>
            <p:cNvSpPr>
              <a:spLocks noChangeArrowheads="1"/>
            </p:cNvSpPr>
            <p:nvPr/>
          </p:nvSpPr>
          <p:spPr bwMode="auto">
            <a:xfrm rot="10800000">
              <a:off x="4412" y="2687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39" name="Rectangle 75"/>
            <p:cNvSpPr>
              <a:spLocks noChangeArrowheads="1"/>
            </p:cNvSpPr>
            <p:nvPr/>
          </p:nvSpPr>
          <p:spPr bwMode="auto">
            <a:xfrm rot="10800000">
              <a:off x="4412" y="2831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40" name="Rectangle 76"/>
            <p:cNvSpPr>
              <a:spLocks noChangeArrowheads="1"/>
            </p:cNvSpPr>
            <p:nvPr/>
          </p:nvSpPr>
          <p:spPr bwMode="auto">
            <a:xfrm rot="16200000">
              <a:off x="3404" y="2255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41" name="Rectangle 77"/>
            <p:cNvSpPr>
              <a:spLocks noChangeArrowheads="1"/>
            </p:cNvSpPr>
            <p:nvPr/>
          </p:nvSpPr>
          <p:spPr bwMode="auto">
            <a:xfrm rot="16200000">
              <a:off x="3404" y="1967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42" name="Rectangle 78"/>
            <p:cNvSpPr>
              <a:spLocks noChangeArrowheads="1"/>
            </p:cNvSpPr>
            <p:nvPr/>
          </p:nvSpPr>
          <p:spPr bwMode="auto">
            <a:xfrm rot="16200000">
              <a:off x="3549" y="2112"/>
              <a:ext cx="96" cy="96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43" name="Rectangle 79"/>
            <p:cNvSpPr>
              <a:spLocks noChangeArrowheads="1"/>
            </p:cNvSpPr>
            <p:nvPr/>
          </p:nvSpPr>
          <p:spPr bwMode="auto">
            <a:xfrm rot="16200000">
              <a:off x="3692" y="2111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44" name="Rectangle 80"/>
            <p:cNvSpPr>
              <a:spLocks noChangeArrowheads="1"/>
            </p:cNvSpPr>
            <p:nvPr/>
          </p:nvSpPr>
          <p:spPr bwMode="auto">
            <a:xfrm rot="16200000">
              <a:off x="3548" y="1967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45" name="Rectangle 81"/>
            <p:cNvSpPr>
              <a:spLocks noChangeArrowheads="1"/>
            </p:cNvSpPr>
            <p:nvPr/>
          </p:nvSpPr>
          <p:spPr bwMode="auto">
            <a:xfrm rot="16200000">
              <a:off x="3692" y="1967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46" name="Rectangle 82"/>
            <p:cNvSpPr>
              <a:spLocks noChangeArrowheads="1"/>
            </p:cNvSpPr>
            <p:nvPr/>
          </p:nvSpPr>
          <p:spPr bwMode="auto">
            <a:xfrm rot="16200000">
              <a:off x="3692" y="2255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47" name="Rectangle 83"/>
            <p:cNvSpPr>
              <a:spLocks noChangeArrowheads="1"/>
            </p:cNvSpPr>
            <p:nvPr/>
          </p:nvSpPr>
          <p:spPr bwMode="auto">
            <a:xfrm rot="16200000">
              <a:off x="3548" y="2255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48" name="Rectangle 84"/>
            <p:cNvSpPr>
              <a:spLocks noChangeArrowheads="1"/>
            </p:cNvSpPr>
            <p:nvPr/>
          </p:nvSpPr>
          <p:spPr bwMode="auto">
            <a:xfrm rot="5400000">
              <a:off x="4412" y="1967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49" name="Rectangle 85"/>
            <p:cNvSpPr>
              <a:spLocks noChangeArrowheads="1"/>
            </p:cNvSpPr>
            <p:nvPr/>
          </p:nvSpPr>
          <p:spPr bwMode="auto">
            <a:xfrm rot="5400000">
              <a:off x="4412" y="2255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50" name="Rectangle 86"/>
            <p:cNvSpPr>
              <a:spLocks noChangeArrowheads="1"/>
            </p:cNvSpPr>
            <p:nvPr/>
          </p:nvSpPr>
          <p:spPr bwMode="auto">
            <a:xfrm rot="5400000">
              <a:off x="4125" y="2256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51" name="Rectangle 87"/>
            <p:cNvSpPr>
              <a:spLocks noChangeArrowheads="1"/>
            </p:cNvSpPr>
            <p:nvPr/>
          </p:nvSpPr>
          <p:spPr bwMode="auto">
            <a:xfrm rot="5400000">
              <a:off x="4125" y="1968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52" name="Rectangle 88"/>
            <p:cNvSpPr>
              <a:spLocks noChangeArrowheads="1"/>
            </p:cNvSpPr>
            <p:nvPr/>
          </p:nvSpPr>
          <p:spPr bwMode="auto">
            <a:xfrm rot="5400000">
              <a:off x="4268" y="2255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53" name="Rectangle 89"/>
            <p:cNvSpPr>
              <a:spLocks noChangeArrowheads="1"/>
            </p:cNvSpPr>
            <p:nvPr/>
          </p:nvSpPr>
          <p:spPr bwMode="auto">
            <a:xfrm rot="5400000">
              <a:off x="4125" y="2112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54" name="Rectangle 90"/>
            <p:cNvSpPr>
              <a:spLocks noChangeArrowheads="1"/>
            </p:cNvSpPr>
            <p:nvPr/>
          </p:nvSpPr>
          <p:spPr bwMode="auto">
            <a:xfrm rot="5400000">
              <a:off x="4413" y="2112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55" name="Rectangle 91"/>
            <p:cNvSpPr>
              <a:spLocks noChangeArrowheads="1"/>
            </p:cNvSpPr>
            <p:nvPr/>
          </p:nvSpPr>
          <p:spPr bwMode="auto">
            <a:xfrm rot="5400000">
              <a:off x="4269" y="1968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10"/>
          <p:cNvGrpSpPr>
            <a:grpSpLocks/>
          </p:cNvGrpSpPr>
          <p:nvPr/>
        </p:nvGrpSpPr>
        <p:grpSpPr bwMode="auto">
          <a:xfrm>
            <a:off x="7691438" y="1981200"/>
            <a:ext cx="609600" cy="609600"/>
            <a:chOff x="4845" y="1248"/>
            <a:chExt cx="384" cy="384"/>
          </a:xfrm>
        </p:grpSpPr>
        <p:sp>
          <p:nvSpPr>
            <p:cNvPr id="523358" name="Rectangle 94"/>
            <p:cNvSpPr>
              <a:spLocks noChangeArrowheads="1"/>
            </p:cNvSpPr>
            <p:nvPr/>
          </p:nvSpPr>
          <p:spPr bwMode="auto">
            <a:xfrm>
              <a:off x="4989" y="1248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59" name="Rectangle 95"/>
            <p:cNvSpPr>
              <a:spLocks noChangeArrowheads="1"/>
            </p:cNvSpPr>
            <p:nvPr/>
          </p:nvSpPr>
          <p:spPr bwMode="auto">
            <a:xfrm>
              <a:off x="4845" y="1248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60" name="Rectangle 96"/>
            <p:cNvSpPr>
              <a:spLocks noChangeArrowheads="1"/>
            </p:cNvSpPr>
            <p:nvPr/>
          </p:nvSpPr>
          <p:spPr bwMode="auto">
            <a:xfrm>
              <a:off x="4845" y="1392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61" name="Rectangle 97"/>
            <p:cNvSpPr>
              <a:spLocks noChangeArrowheads="1"/>
            </p:cNvSpPr>
            <p:nvPr/>
          </p:nvSpPr>
          <p:spPr bwMode="auto">
            <a:xfrm>
              <a:off x="4845" y="1536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62" name="Rectangle 98"/>
            <p:cNvSpPr>
              <a:spLocks noChangeArrowheads="1"/>
            </p:cNvSpPr>
            <p:nvPr/>
          </p:nvSpPr>
          <p:spPr bwMode="auto">
            <a:xfrm>
              <a:off x="4989" y="1536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63" name="Rectangle 99"/>
            <p:cNvSpPr>
              <a:spLocks noChangeArrowheads="1"/>
            </p:cNvSpPr>
            <p:nvPr/>
          </p:nvSpPr>
          <p:spPr bwMode="auto">
            <a:xfrm>
              <a:off x="5133" y="1536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64" name="Rectangle 100"/>
            <p:cNvSpPr>
              <a:spLocks noChangeArrowheads="1"/>
            </p:cNvSpPr>
            <p:nvPr/>
          </p:nvSpPr>
          <p:spPr bwMode="auto">
            <a:xfrm>
              <a:off x="5133" y="1392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65" name="Rectangle 101"/>
            <p:cNvSpPr>
              <a:spLocks noChangeArrowheads="1"/>
            </p:cNvSpPr>
            <p:nvPr/>
          </p:nvSpPr>
          <p:spPr bwMode="auto">
            <a:xfrm>
              <a:off x="4989" y="1392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3369" name="Rectangle 105"/>
          <p:cNvSpPr>
            <a:spLocks noChangeArrowheads="1"/>
          </p:cNvSpPr>
          <p:nvPr/>
        </p:nvSpPr>
        <p:spPr bwMode="auto">
          <a:xfrm>
            <a:off x="4978400" y="5410200"/>
            <a:ext cx="3806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Mis</a:t>
            </a:r>
            <a:r>
              <a:rPr lang="en-US" altLang="ja-JP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  <a:ea typeface="ＭＳ Ｐゴシック" pitchFamily="-65" charset="-128"/>
                <a:cs typeface="ＭＳ Ｐゴシック" pitchFamily="-65" charset="-128"/>
              </a:rPr>
              <a:t>ére</a:t>
            </a:r>
            <a:r>
              <a:rPr lang="en-US" altLang="ja-JP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  <a:ea typeface="ＭＳ Ｐゴシック" pitchFamily="-65" charset="-128"/>
                <a:cs typeface="ＭＳ Ｐゴシック" pitchFamily="-65" charset="-128"/>
              </a:rPr>
              <a:t> Tic-</a:t>
            </a:r>
            <a:r>
              <a:rPr lang="en-US" altLang="ja-JP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  <a:ea typeface="ＭＳ Ｐゴシック" pitchFamily="-65" charset="-128"/>
                <a:cs typeface="ＭＳ Ｐゴシック" pitchFamily="-65" charset="-128"/>
              </a:rPr>
              <a:t>Tac</a:t>
            </a:r>
            <a:r>
              <a:rPr lang="en-US" altLang="ja-JP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  <a:ea typeface="ＭＳ Ｐゴシック" pitchFamily="-65" charset="-128"/>
                <a:cs typeface="ＭＳ Ｐゴシック" pitchFamily="-65" charset="-128"/>
              </a:rPr>
              <a:t>-Toe 2-ply Answer</a:t>
            </a:r>
            <a:endParaRPr lang="en-US" sz="2000" b="0" dirty="0">
              <a:effectLst>
                <a:outerShdw blurRad="38100" dist="38100" dir="2700000" algn="tl">
                  <a:srgbClr val="000000"/>
                </a:outerShdw>
              </a:effectLst>
              <a:latin typeface="18 VAG Rounded Bold   0739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81" grpId="0" animBg="1"/>
      <p:bldP spid="52336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762000"/>
          </a:xfrm>
        </p:spPr>
        <p:txBody>
          <a:bodyPr/>
          <a:lstStyle/>
          <a:p>
            <a:r>
              <a:rPr lang="en-US" dirty="0" err="1"/>
              <a:t>GamesCrafters</a:t>
            </a:r>
            <a:endParaRPr lang="en-US" dirty="0"/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4957588" y="0"/>
            <a:ext cx="41864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/>
                <a:cs typeface="Courier New"/>
              </a:rPr>
              <a:t>GamesCrafters.berkeley.edu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/>
              <a:cs typeface="Courier New"/>
            </a:endParaRPr>
          </a:p>
        </p:txBody>
      </p:sp>
      <p:sp>
        <p:nvSpPr>
          <p:cNvPr id="47718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4181475" cy="4876800"/>
          </a:xfrm>
        </p:spPr>
        <p:txBody>
          <a:bodyPr/>
          <a:lstStyle/>
          <a:p>
            <a:r>
              <a:rPr lang="en-US" sz="2000" dirty="0"/>
              <a:t>Undergraduate Computational Game Theory Research Group</a:t>
            </a:r>
            <a:endParaRPr lang="en-US" sz="2000" dirty="0" smtClean="0"/>
          </a:p>
          <a:p>
            <a:r>
              <a:rPr lang="en-US" sz="2000" dirty="0" smtClean="0"/>
              <a:t>300 </a:t>
            </a:r>
            <a:r>
              <a:rPr lang="en-US" sz="2000" dirty="0" smtClean="0"/>
              <a:t>students </a:t>
            </a:r>
            <a:r>
              <a:rPr lang="en-US" sz="2000" dirty="0"/>
              <a:t>since 2001</a:t>
            </a:r>
          </a:p>
          <a:p>
            <a:pPr lvl="1"/>
            <a:r>
              <a:rPr lang="en-US" sz="1800" dirty="0"/>
              <a:t>We now average</a:t>
            </a:r>
            <a:r>
              <a:rPr lang="en-US" sz="1800" dirty="0" smtClean="0"/>
              <a:t> 20/</a:t>
            </a:r>
            <a:r>
              <a:rPr lang="en-US" sz="1800" dirty="0"/>
              <a:t>semester!</a:t>
            </a:r>
          </a:p>
          <a:p>
            <a:pPr lvl="1"/>
            <a:r>
              <a:rPr lang="en-US" sz="1800" dirty="0"/>
              <a:t>They work in teams of 2+</a:t>
            </a:r>
          </a:p>
          <a:p>
            <a:r>
              <a:rPr lang="en-US" sz="2000" dirty="0"/>
              <a:t>Most return, take more senior roles (sub-group team leads)</a:t>
            </a:r>
          </a:p>
          <a:p>
            <a:pPr lvl="1"/>
            <a:r>
              <a:rPr lang="en-US" sz="1800" u="sng" dirty="0">
                <a:solidFill>
                  <a:schemeClr val="accent1"/>
                </a:solidFill>
              </a:rPr>
              <a:t>M</a:t>
            </a:r>
            <a:r>
              <a:rPr lang="en-US" sz="1800" dirty="0">
                <a:solidFill>
                  <a:schemeClr val="accent1"/>
                </a:solidFill>
              </a:rPr>
              <a:t>aximization</a:t>
            </a:r>
            <a:r>
              <a:rPr lang="en-US" sz="1800" dirty="0"/>
              <a:t> (bottom-up solve)</a:t>
            </a:r>
          </a:p>
          <a:p>
            <a:pPr lvl="1"/>
            <a:r>
              <a:rPr lang="en-US" sz="1800" u="sng" dirty="0">
                <a:solidFill>
                  <a:schemeClr val="accent1"/>
                </a:solidFill>
              </a:rPr>
              <a:t>O</a:t>
            </a:r>
            <a:r>
              <a:rPr lang="en-US" sz="1800" dirty="0">
                <a:solidFill>
                  <a:schemeClr val="accent1"/>
                </a:solidFill>
              </a:rPr>
              <a:t>h, </a:t>
            </a:r>
            <a:r>
              <a:rPr lang="en-US" sz="1800" dirty="0" err="1">
                <a:solidFill>
                  <a:schemeClr val="accent1"/>
                </a:solidFill>
              </a:rPr>
              <a:t>DeepaBlue</a:t>
            </a:r>
            <a:r>
              <a:rPr lang="en-US" sz="1800" dirty="0"/>
              <a:t> (parallelization)</a:t>
            </a:r>
          </a:p>
          <a:p>
            <a:pPr lvl="1"/>
            <a:r>
              <a:rPr lang="en-US" sz="1800" u="sng" dirty="0">
                <a:solidFill>
                  <a:schemeClr val="accent1"/>
                </a:solidFill>
              </a:rPr>
              <a:t>G</a:t>
            </a:r>
            <a:r>
              <a:rPr lang="en-US" sz="1800" dirty="0">
                <a:solidFill>
                  <a:schemeClr val="accent1"/>
                </a:solidFill>
              </a:rPr>
              <a:t>UI</a:t>
            </a:r>
            <a:r>
              <a:rPr lang="en-US" sz="1800" dirty="0"/>
              <a:t> (graphical interface work)</a:t>
            </a:r>
          </a:p>
          <a:p>
            <a:pPr lvl="1"/>
            <a:r>
              <a:rPr lang="en-US" sz="1800" u="sng" dirty="0">
                <a:solidFill>
                  <a:schemeClr val="accent1"/>
                </a:solidFill>
              </a:rPr>
              <a:t>R</a:t>
            </a:r>
            <a:r>
              <a:rPr lang="en-US" sz="1800" dirty="0">
                <a:solidFill>
                  <a:schemeClr val="accent1"/>
                </a:solidFill>
              </a:rPr>
              <a:t>etro</a:t>
            </a:r>
            <a:r>
              <a:rPr lang="en-US" sz="1800" dirty="0"/>
              <a:t> (GUI refactoring)</a:t>
            </a:r>
          </a:p>
          <a:p>
            <a:pPr lvl="1"/>
            <a:r>
              <a:rPr lang="en-US" sz="1800" u="sng" dirty="0">
                <a:solidFill>
                  <a:schemeClr val="accent1"/>
                </a:solidFill>
              </a:rPr>
              <a:t>A</a:t>
            </a:r>
            <a:r>
              <a:rPr lang="en-US" sz="1800" dirty="0">
                <a:solidFill>
                  <a:schemeClr val="accent1"/>
                </a:solidFill>
              </a:rPr>
              <a:t>rchitecture</a:t>
            </a:r>
            <a:r>
              <a:rPr lang="en-US" sz="1800" dirty="0"/>
              <a:t> (core)</a:t>
            </a:r>
          </a:p>
          <a:p>
            <a:pPr lvl="1"/>
            <a:r>
              <a:rPr lang="en-US" sz="1800" u="sng" dirty="0">
                <a:solidFill>
                  <a:schemeClr val="accent1"/>
                </a:solidFill>
              </a:rPr>
              <a:t>N</a:t>
            </a:r>
            <a:r>
              <a:rPr lang="en-US" sz="1800" dirty="0">
                <a:solidFill>
                  <a:schemeClr val="accent1"/>
                </a:solidFill>
              </a:rPr>
              <a:t>ew/ice Games</a:t>
            </a:r>
            <a:r>
              <a:rPr lang="en-US" sz="1800" dirty="0"/>
              <a:t> (add / </a:t>
            </a:r>
            <a:r>
              <a:rPr lang="en-US" sz="1800" dirty="0" err="1"/>
              <a:t>refactor</a:t>
            </a:r>
            <a:r>
              <a:rPr lang="en-US" sz="1800" dirty="0"/>
              <a:t>)</a:t>
            </a:r>
          </a:p>
          <a:p>
            <a:pPr lvl="1"/>
            <a:r>
              <a:rPr lang="en-US" sz="1800" u="sng" dirty="0">
                <a:solidFill>
                  <a:schemeClr val="accent1"/>
                </a:solidFill>
              </a:rPr>
              <a:t>D</a:t>
            </a:r>
            <a:r>
              <a:rPr lang="en-US" sz="1800" dirty="0">
                <a:solidFill>
                  <a:schemeClr val="accent1"/>
                </a:solidFill>
              </a:rPr>
              <a:t>ocumentation</a:t>
            </a:r>
            <a:r>
              <a:rPr lang="en-US" sz="1800" dirty="0"/>
              <a:t> (games &amp; code)</a:t>
            </a:r>
          </a:p>
        </p:txBody>
      </p:sp>
      <p:pic>
        <p:nvPicPr>
          <p:cNvPr id="477198" name="Picture 14" descr="OXtransp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289550" y="1219200"/>
            <a:ext cx="3117850" cy="4876800"/>
          </a:xfrm>
        </p:spPr>
      </p:pic>
      <p:sp>
        <p:nvSpPr>
          <p:cNvPr id="10" name="Oval 9"/>
          <p:cNvSpPr/>
          <p:nvPr/>
        </p:nvSpPr>
        <p:spPr>
          <a:xfrm>
            <a:off x="5334000" y="6019800"/>
            <a:ext cx="32004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4 Solved, </a:t>
            </a:r>
            <a:r>
              <a:rPr lang="en-US" dirty="0" smtClean="0"/>
              <a:t>Online!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We’ve just finished a solve of Connect 4!!</a:t>
            </a:r>
          </a:p>
          <a:p>
            <a:r>
              <a:rPr lang="en-US" dirty="0"/>
              <a:t>It took 30 Machines x 8 Cores x </a:t>
            </a:r>
            <a:r>
              <a:rPr lang="en-US" dirty="0" smtClean="0"/>
              <a:t>1 </a:t>
            </a:r>
            <a:r>
              <a:rPr lang="en-US" dirty="0"/>
              <a:t>weeks</a:t>
            </a:r>
          </a:p>
          <a:p>
            <a:r>
              <a:rPr lang="en-US" dirty="0" smtClean="0"/>
              <a:t>Win </a:t>
            </a:r>
            <a:r>
              <a:rPr lang="en-US" dirty="0"/>
              <a:t>for the first player (go in the middle!)</a:t>
            </a:r>
          </a:p>
          <a:p>
            <a:pPr lvl="1"/>
            <a:r>
              <a:rPr lang="en-US" dirty="0"/>
              <a:t>3,5 = tie</a:t>
            </a:r>
          </a:p>
          <a:p>
            <a:pPr lvl="1"/>
            <a:r>
              <a:rPr lang="en-US" dirty="0"/>
              <a:t>1,2,6,7 = </a:t>
            </a:r>
            <a:r>
              <a:rPr lang="en-US" dirty="0" smtClean="0"/>
              <a:t>lose</a:t>
            </a:r>
            <a:endParaRPr lang="en-US" dirty="0"/>
          </a:p>
        </p:txBody>
      </p:sp>
      <p:pic>
        <p:nvPicPr>
          <p:cNvPr id="5" name="Content Placeholder 4" descr="giant_connect4_1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0521" b="-105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77302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9" name="Rectangle 11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Board games are </a:t>
            </a:r>
            <a:r>
              <a:rPr lang="en-US" dirty="0" smtClean="0">
                <a:solidFill>
                  <a:schemeClr val="accent2"/>
                </a:solidFill>
              </a:rPr>
              <a:t>exponential </a:t>
            </a:r>
            <a:r>
              <a:rPr lang="en-US" dirty="0" smtClean="0"/>
              <a:t>in nature</a:t>
            </a:r>
          </a:p>
          <a:p>
            <a:pPr lvl="1"/>
            <a:r>
              <a:rPr lang="en-US" dirty="0" smtClean="0"/>
              <a:t>So has been the progress of the speed / capacity of computers!</a:t>
            </a:r>
          </a:p>
          <a:p>
            <a:pPr lvl="1"/>
            <a:r>
              <a:rPr lang="en-US" dirty="0" smtClean="0"/>
              <a:t>Therefore, every few years, we only get to solve one more “ply”</a:t>
            </a:r>
          </a:p>
          <a:p>
            <a:r>
              <a:rPr lang="en-US" dirty="0" smtClean="0"/>
              <a:t>One by one, we’re going to solve them and/or beat humans</a:t>
            </a:r>
          </a:p>
          <a:p>
            <a:pPr lvl="1"/>
            <a:r>
              <a:rPr lang="en-US" dirty="0" smtClean="0"/>
              <a:t>We’ll never solve some</a:t>
            </a:r>
          </a:p>
          <a:p>
            <a:pPr lvl="2"/>
            <a:r>
              <a:rPr lang="en-US" dirty="0" smtClean="0"/>
              <a:t>E.g., hardest game : Go</a:t>
            </a:r>
            <a:endParaRPr lang="en-US" dirty="0"/>
          </a:p>
        </p:txBody>
      </p:sp>
      <p:pic>
        <p:nvPicPr>
          <p:cNvPr id="16" name="Content Placeholder 15" descr="779px-Go-Equipment-Narrow-Black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35280" b="-35280"/>
          <a:stretch>
            <a:fillRect/>
          </a:stretch>
        </p:blipFill>
        <p:spPr>
          <a:xfrm>
            <a:off x="4655344" y="228600"/>
            <a:ext cx="4038600" cy="5305864"/>
          </a:xfrm>
        </p:spPr>
      </p:pic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259856" y="4629090"/>
            <a:ext cx="28918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Go’s search space ~ 3</a:t>
            </a:r>
            <a:r>
              <a:rPr lang="en-US" sz="2000" baseline="30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361</a:t>
            </a:r>
            <a:endParaRPr lang="en-US" sz="20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Bold   0739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343400" y="1066800"/>
            <a:ext cx="4711296" cy="35394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17408965065903192790718823807056436794660272495026354119482811870680105167618464984116279288988714938612096988816320780613754987181355093129514803369660572893075468180597603</a:t>
            </a:r>
            <a:endParaRPr lang="en-US" sz="28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Bold   0739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260056" cy="5305864"/>
          </a:xfrm>
        </p:spPr>
        <p:txBody>
          <a:bodyPr/>
          <a:lstStyle/>
          <a:p>
            <a:r>
              <a:rPr lang="en-US" dirty="0" smtClean="0"/>
              <a:t>History</a:t>
            </a:r>
          </a:p>
          <a:p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Game Theory</a:t>
            </a:r>
          </a:p>
          <a:p>
            <a:pPr lvl="1"/>
            <a:r>
              <a:rPr lang="en-US" dirty="0" smtClean="0"/>
              <a:t>What Games We Mean</a:t>
            </a:r>
          </a:p>
          <a:p>
            <a:pPr lvl="1"/>
            <a:r>
              <a:rPr lang="en-US" dirty="0" smtClean="0"/>
              <a:t>Win, Lose, Tie, Draw</a:t>
            </a:r>
          </a:p>
          <a:p>
            <a:pPr lvl="1"/>
            <a:r>
              <a:rPr lang="en-US" dirty="0" smtClean="0"/>
              <a:t>Weakly / Strongly Solving</a:t>
            </a:r>
          </a:p>
          <a:p>
            <a:r>
              <a:rPr lang="en-US" dirty="0" smtClean="0"/>
              <a:t>Gamesman</a:t>
            </a:r>
          </a:p>
          <a:p>
            <a:pPr lvl="1"/>
            <a:r>
              <a:rPr lang="en-US" dirty="0" smtClean="0"/>
              <a:t>Dan’s Undergraduate R&amp;D Group</a:t>
            </a:r>
          </a:p>
          <a:p>
            <a:pPr lvl="1"/>
            <a:r>
              <a:rPr lang="en-US" dirty="0" smtClean="0"/>
              <a:t>Demo!!</a:t>
            </a:r>
          </a:p>
          <a:p>
            <a:r>
              <a:rPr lang="en-US" dirty="0" smtClean="0"/>
              <a:t>Future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Game Theory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724400" y="5562600"/>
            <a:ext cx="40386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679700"/>
            <a:ext cx="3527004" cy="2806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5250656" cy="5305864"/>
          </a:xfrm>
        </p:spPr>
        <p:txBody>
          <a:bodyPr/>
          <a:lstStyle/>
          <a:p>
            <a:r>
              <a:rPr lang="en-US" sz="2400" dirty="0" smtClean="0"/>
              <a:t>CS research areas:</a:t>
            </a:r>
          </a:p>
          <a:p>
            <a:pPr lvl="1"/>
            <a:r>
              <a:rPr lang="en-US" sz="2000" dirty="0" smtClean="0">
                <a:solidFill>
                  <a:schemeClr val="accent4"/>
                </a:solidFill>
              </a:rPr>
              <a:t>Artificial Intelligence</a:t>
            </a:r>
          </a:p>
          <a:p>
            <a:pPr lvl="1"/>
            <a:r>
              <a:rPr lang="en-US" sz="2000" dirty="0" smtClean="0"/>
              <a:t>Biosystems &amp; Computational Biology</a:t>
            </a:r>
          </a:p>
          <a:p>
            <a:pPr lvl="1"/>
            <a:r>
              <a:rPr lang="en-US" sz="2000" dirty="0" smtClean="0"/>
              <a:t>Computer Architecture &amp; Engineering</a:t>
            </a:r>
          </a:p>
          <a:p>
            <a:pPr lvl="1"/>
            <a:r>
              <a:rPr lang="en-US" sz="2000" dirty="0" smtClean="0"/>
              <a:t>Database Management Systems</a:t>
            </a:r>
          </a:p>
          <a:p>
            <a:pPr lvl="1"/>
            <a:r>
              <a:rPr lang="en-US" sz="2000" dirty="0" smtClean="0"/>
              <a:t>Graphics</a:t>
            </a:r>
          </a:p>
          <a:p>
            <a:pPr lvl="1"/>
            <a:r>
              <a:rPr lang="en-US" sz="2000" dirty="0" smtClean="0"/>
              <a:t>Human-Computer Interaction</a:t>
            </a:r>
          </a:p>
          <a:p>
            <a:pPr lvl="1"/>
            <a:r>
              <a:rPr lang="en-US" sz="2000" dirty="0" smtClean="0"/>
              <a:t>Operating Systems &amp; Networking</a:t>
            </a:r>
          </a:p>
          <a:p>
            <a:pPr lvl="1"/>
            <a:r>
              <a:rPr lang="en-US" sz="2000" dirty="0" smtClean="0"/>
              <a:t>Programming Systems</a:t>
            </a:r>
          </a:p>
          <a:p>
            <a:pPr lvl="1"/>
            <a:r>
              <a:rPr lang="en-US" sz="2000" dirty="0" smtClean="0"/>
              <a:t>Scientific Computing</a:t>
            </a:r>
          </a:p>
          <a:p>
            <a:pPr lvl="1"/>
            <a:r>
              <a:rPr lang="en-US" sz="2000" dirty="0" smtClean="0"/>
              <a:t>Security</a:t>
            </a:r>
          </a:p>
          <a:p>
            <a:pPr lvl="1"/>
            <a:r>
              <a:rPr lang="en-US" sz="2000" dirty="0" smtClean="0"/>
              <a:t>Theory</a:t>
            </a:r>
          </a:p>
          <a:p>
            <a:pPr lvl="1"/>
            <a:r>
              <a:rPr lang="en-US" sz="2000" dirty="0" smtClean="0"/>
              <a:t>…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Science … A UCB view</a:t>
            </a:r>
            <a:endParaRPr lang="en-US" dirty="0"/>
          </a:p>
        </p:txBody>
      </p:sp>
      <p:pic>
        <p:nvPicPr>
          <p:cNvPr id="8" name="Content Placeholder 7" descr="Picture 1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-7153" r="-7153"/>
          <a:stretch>
            <a:fillRect/>
          </a:stretch>
        </p:blipFill>
        <p:spPr>
          <a:xfrm>
            <a:off x="5340800" y="1295400"/>
            <a:ext cx="3574600" cy="4696266"/>
          </a:xfrm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/>
                <a:cs typeface="Courier New"/>
              </a:rPr>
              <a:t>www.eecs.berkeley.edu/Research/Areas/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/>
              <a:t>A Hoax!</a:t>
            </a:r>
          </a:p>
          <a:p>
            <a:r>
              <a:rPr lang="en-US" sz="2400"/>
              <a:t>Built by Wolfgang von Kempelen </a:t>
            </a:r>
          </a:p>
          <a:p>
            <a:pPr lvl="1"/>
            <a:r>
              <a:rPr lang="en-US" sz="2000"/>
              <a:t>to impress the Empress</a:t>
            </a:r>
          </a:p>
          <a:p>
            <a:r>
              <a:rPr lang="en-US" sz="2400"/>
              <a:t>Could play a strong game of Chess</a:t>
            </a:r>
          </a:p>
          <a:p>
            <a:pPr lvl="1"/>
            <a:r>
              <a:rPr lang="en-US" sz="2000"/>
              <a:t>Thanks to Master inside</a:t>
            </a:r>
          </a:p>
          <a:p>
            <a:r>
              <a:rPr lang="en-US" sz="2400"/>
              <a:t>Toured Europe</a:t>
            </a:r>
          </a:p>
          <a:p>
            <a:pPr lvl="1"/>
            <a:r>
              <a:rPr lang="en-US" sz="2000"/>
              <a:t>Defeated Benjamin Franklin &amp; Napoleon!</a:t>
            </a:r>
          </a:p>
          <a:p>
            <a:r>
              <a:rPr lang="en-US" sz="2400"/>
              <a:t>Burned in an 1854 fire</a:t>
            </a:r>
          </a:p>
          <a:p>
            <a:pPr lvl="1"/>
            <a:r>
              <a:rPr lang="en-US" sz="2000"/>
              <a:t>Chessboard saved…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Turk (1770)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48200" y="5410200"/>
            <a:ext cx="4038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The Mechanical Turk (1770)</a:t>
            </a:r>
            <a:endParaRPr lang="en-US" sz="20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Bold   07390"/>
            </a:endParaRPr>
          </a:p>
        </p:txBody>
      </p:sp>
      <p:pic>
        <p:nvPicPr>
          <p:cNvPr id="12" name="Content Placeholder 11" descr="Tuerkischer_schachspieler_racknitz3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2847" b="-22847"/>
          <a:stretch>
            <a:fillRect/>
          </a:stretch>
        </p:blipFill>
        <p:spPr/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105400" y="0"/>
            <a:ext cx="4038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/>
                <a:cs typeface="Courier New"/>
              </a:rPr>
              <a:t>en.wikipedia.org/wiki/The_Turk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1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The “Father of Information Theory”</a:t>
            </a:r>
          </a:p>
          <a:p>
            <a:pPr lvl="1"/>
            <a:r>
              <a:rPr lang="en-US" sz="2000" dirty="0"/>
              <a:t>Founded the digital computer</a:t>
            </a:r>
          </a:p>
          <a:p>
            <a:pPr lvl="1"/>
            <a:r>
              <a:rPr lang="en-US" sz="2000" dirty="0"/>
              <a:t>Defined fundamental limits on compressing/storing data</a:t>
            </a:r>
          </a:p>
          <a:p>
            <a:r>
              <a:rPr lang="en-US" sz="2400" dirty="0"/>
              <a:t>Wrote “Programming a Computer for Playing Chess” paper in 1950</a:t>
            </a:r>
          </a:p>
          <a:p>
            <a:pPr lvl="1"/>
            <a:r>
              <a:rPr lang="en-US" sz="2000" dirty="0" smtClean="0"/>
              <a:t>C. Shannon, </a:t>
            </a:r>
            <a:r>
              <a:rPr lang="en-US" sz="2000" i="1" dirty="0" smtClean="0"/>
              <a:t>Philos. Mag</a:t>
            </a:r>
            <a:r>
              <a:rPr lang="en-US" sz="2000" dirty="0" smtClean="0"/>
              <a:t>. 41, 256 (1950).</a:t>
            </a:r>
          </a:p>
          <a:p>
            <a:pPr lvl="1"/>
            <a:r>
              <a:rPr lang="en-US" sz="2000" dirty="0" smtClean="0"/>
              <a:t>All chess programs today have his theories at their </a:t>
            </a:r>
            <a:r>
              <a:rPr lang="en-US" sz="2000" dirty="0" smtClean="0"/>
              <a:t>core</a:t>
            </a:r>
          </a:p>
          <a:p>
            <a:pPr lvl="1"/>
            <a:r>
              <a:rPr lang="en-US" sz="2000" dirty="0" smtClean="0"/>
              <a:t>His estimate of # of Chess positions called </a:t>
            </a:r>
            <a:r>
              <a:rPr lang="en-US" sz="2000" i="1" dirty="0" smtClean="0"/>
              <a:t>“Shannon #”</a:t>
            </a:r>
            <a:endParaRPr lang="en-US" sz="2000" i="1" dirty="0" smtClean="0"/>
          </a:p>
        </p:txBody>
      </p:sp>
      <p:pic>
        <p:nvPicPr>
          <p:cNvPr id="8" name="Content Placeholder 7" descr="Claude_Elwood_Shannon_(1916-2001)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3744" r="-3744"/>
          <a:stretch>
            <a:fillRect/>
          </a:stretch>
        </p:blipFill>
        <p:spPr/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Claude Shannon’s Paper (1950)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/>
                <a:cs typeface="Courier New"/>
              </a:rPr>
              <a:t>en.wikipedia.org/wiki/Claude_Shannon#Shannon.27s_computer_chess_program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648200" y="5867400"/>
            <a:ext cx="4038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Claude Shannon (1916-2001)</a:t>
            </a:r>
            <a:endParaRPr lang="en-US" sz="20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Bold   0739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183856" cy="5305864"/>
          </a:xfrm>
        </p:spPr>
        <p:txBody>
          <a:bodyPr/>
          <a:lstStyle/>
          <a:p>
            <a:r>
              <a:rPr lang="en-US" sz="2000"/>
              <a:t>Kasparov World Champ</a:t>
            </a:r>
          </a:p>
          <a:p>
            <a:r>
              <a:rPr lang="en-US" sz="2000"/>
              <a:t>1996 Tournament</a:t>
            </a:r>
          </a:p>
          <a:p>
            <a:pPr lvl="1"/>
            <a:r>
              <a:rPr lang="en-US" sz="1800"/>
              <a:t>First game DB wins a classic!</a:t>
            </a:r>
          </a:p>
          <a:p>
            <a:pPr lvl="1"/>
            <a:r>
              <a:rPr lang="en-US" sz="1800"/>
              <a:t>But DB loses 3 and draws 2 to lose the 6-game match 4-2</a:t>
            </a:r>
          </a:p>
          <a:p>
            <a:pPr lvl="1"/>
            <a:r>
              <a:rPr lang="en-US" sz="1800"/>
              <a:t>In 1997 Deep Blue upgraded, renamed “Deeper Blue”</a:t>
            </a:r>
          </a:p>
          <a:p>
            <a:r>
              <a:rPr lang="en-US" sz="2000"/>
              <a:t>1997 Tournament</a:t>
            </a:r>
          </a:p>
          <a:p>
            <a:pPr lvl="1"/>
            <a:r>
              <a:rPr lang="en-US" sz="1800"/>
              <a:t>GK wins game 1</a:t>
            </a:r>
          </a:p>
          <a:p>
            <a:pPr lvl="1"/>
            <a:r>
              <a:rPr lang="en-US" sz="1800"/>
              <a:t>GK resigns game 2</a:t>
            </a:r>
          </a:p>
          <a:p>
            <a:pPr lvl="2"/>
            <a:r>
              <a:rPr lang="en-US" sz="1600"/>
              <a:t>even though it was draw!</a:t>
            </a:r>
          </a:p>
          <a:p>
            <a:pPr lvl="1"/>
            <a:r>
              <a:rPr lang="en-US" sz="1800"/>
              <a:t>DB &amp; GK draw games 3-5</a:t>
            </a:r>
          </a:p>
          <a:p>
            <a:pPr lvl="1"/>
            <a:r>
              <a:rPr lang="en-US" sz="1800"/>
              <a:t>Game 6 : 1997-05-11 (May 11</a:t>
            </a:r>
            <a:r>
              <a:rPr lang="en-US" sz="1800" baseline="30000"/>
              <a:t>th</a:t>
            </a:r>
            <a:r>
              <a:rPr lang="en-US" sz="1800"/>
              <a:t>)</a:t>
            </a:r>
          </a:p>
          <a:p>
            <a:pPr lvl="2"/>
            <a:r>
              <a:rPr lang="en-US" sz="1400"/>
              <a:t>Kasparov blunders move 7, loses in 19 moves. Loses tournament 3 ½ - 2 ½</a:t>
            </a:r>
          </a:p>
          <a:p>
            <a:pPr lvl="2"/>
            <a:r>
              <a:rPr lang="en-US" sz="1400"/>
              <a:t>GK accuses DB of cheating. No rematch.</a:t>
            </a:r>
          </a:p>
          <a:p>
            <a:r>
              <a:rPr lang="en-US" sz="2200">
                <a:solidFill>
                  <a:srgbClr val="FFFF00"/>
                </a:solidFill>
              </a:rPr>
              <a:t>Defining moment in AI history</a:t>
            </a:r>
          </a:p>
        </p:txBody>
      </p:sp>
      <p:pic>
        <p:nvPicPr>
          <p:cNvPr id="13" name="Content Placeholder 12" descr="db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51052" b="-51052"/>
          <a:stretch>
            <a:fillRect/>
          </a:stretch>
        </p:blipFill>
        <p:spPr>
          <a:xfrm>
            <a:off x="4655344" y="-304800"/>
            <a:ext cx="4038600" cy="530586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Deep Blue vs Garry Kasparov (1997)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/>
                <a:cs typeface="Courier New"/>
              </a:rPr>
              <a:t>en.wikipedia.org/wiki/Deep_Blue_(chess_computer)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72000" y="3657600"/>
            <a:ext cx="419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IBM’s Deep Blue vs Garry Kasparov</a:t>
            </a:r>
            <a:endParaRPr lang="en-US" sz="20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Bold   07390"/>
            </a:endParaRPr>
          </a:p>
        </p:txBody>
      </p:sp>
      <p:pic>
        <p:nvPicPr>
          <p:cNvPr id="14" name="Picture 13" descr="4506VV10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191000"/>
            <a:ext cx="1524000" cy="2103120"/>
          </a:xfrm>
          <a:prstGeom prst="rect">
            <a:avLst/>
          </a:prstGeom>
        </p:spPr>
      </p:pic>
      <p:pic>
        <p:nvPicPr>
          <p:cNvPr id="18" name="Picture 17" descr="Screen shot 2009-09-13 at 11.01.27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4343400"/>
            <a:ext cx="2437777" cy="1758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64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5562600" y="1295400"/>
            <a:ext cx="3352800" cy="4495800"/>
          </a:xfrm>
          <a:noFill/>
          <a:ln/>
        </p:spPr>
        <p:txBody>
          <a:bodyPr/>
          <a:lstStyle/>
          <a:p>
            <a:pPr algn="ctr">
              <a:buFont typeface="Wingdings" pitchFamily="-65" charset="2"/>
              <a:buNone/>
            </a:pPr>
            <a:r>
              <a:rPr lang="en-US" sz="2400" b="1" dirty="0">
                <a:solidFill>
                  <a:srgbClr val="00FF00"/>
                </a:solidFill>
                <a:latin typeface="18 VAG Rounded Thin   55390"/>
              </a:rPr>
              <a:t>Economic</a:t>
            </a:r>
            <a:endParaRPr lang="en-US" sz="2400" b="1" dirty="0">
              <a:latin typeface="18 VAG Rounded Thin   55390"/>
            </a:endParaRPr>
          </a:p>
          <a:p>
            <a:pPr lvl="1"/>
            <a:r>
              <a:rPr lang="en-US" sz="2000" dirty="0">
                <a:latin typeface="18 VAG Rounded Thin   55390"/>
              </a:rPr>
              <a:t>von Neumann and Morgenstern’s 1944 </a:t>
            </a:r>
            <a:r>
              <a:rPr lang="en-US" sz="2000" i="1" dirty="0">
                <a:latin typeface="18 VAG Rounded Thin   55390"/>
              </a:rPr>
              <a:t>Theory of Games and Economic Behavior</a:t>
            </a:r>
            <a:endParaRPr lang="en-US" sz="2000" dirty="0">
              <a:latin typeface="18 VAG Rounded Thin   55390"/>
            </a:endParaRPr>
          </a:p>
          <a:p>
            <a:pPr lvl="1"/>
            <a:r>
              <a:rPr lang="en-US" sz="2000" dirty="0">
                <a:latin typeface="18 VAG Rounded Thin   55390"/>
              </a:rPr>
              <a:t>Matrix games</a:t>
            </a:r>
          </a:p>
          <a:p>
            <a:pPr lvl="1"/>
            <a:r>
              <a:rPr lang="en-US" sz="2000" dirty="0">
                <a:latin typeface="18 VAG Rounded Thin   55390"/>
              </a:rPr>
              <a:t>Prisoner’s dilemma, auctions</a:t>
            </a:r>
          </a:p>
          <a:p>
            <a:pPr lvl="1"/>
            <a:r>
              <a:rPr lang="en-US" sz="2000" dirty="0">
                <a:latin typeface="18 VAG Rounded Thin   55390"/>
              </a:rPr>
              <a:t>Film : </a:t>
            </a:r>
            <a:r>
              <a:rPr lang="en-US" sz="2000" i="1" dirty="0">
                <a:latin typeface="18 VAG Rounded Thin   55390"/>
              </a:rPr>
              <a:t>A Beautiful Mind</a:t>
            </a:r>
            <a:r>
              <a:rPr lang="en-US" sz="2000" dirty="0">
                <a:latin typeface="18 VAG Rounded Thin   55390"/>
              </a:rPr>
              <a:t> (about John Nash)</a:t>
            </a:r>
          </a:p>
          <a:p>
            <a:pPr lvl="1"/>
            <a:r>
              <a:rPr lang="en-US" sz="2000" b="1" dirty="0">
                <a:solidFill>
                  <a:srgbClr val="FF3399"/>
                </a:solidFill>
                <a:latin typeface="18 VAG Rounded Thin   55390"/>
              </a:rPr>
              <a:t>Incomplete</a:t>
            </a:r>
            <a:r>
              <a:rPr lang="en-US" sz="2000" dirty="0">
                <a:solidFill>
                  <a:srgbClr val="FF3399"/>
                </a:solidFill>
                <a:latin typeface="18 VAG Rounded Thin   55390"/>
              </a:rPr>
              <a:t> info, simultaneous moves</a:t>
            </a:r>
          </a:p>
          <a:p>
            <a:pPr lvl="1"/>
            <a:r>
              <a:rPr lang="en-US" sz="2000" dirty="0">
                <a:solidFill>
                  <a:srgbClr val="FF3399"/>
                </a:solidFill>
                <a:latin typeface="18 VAG Rounded Thin   55390"/>
              </a:rPr>
              <a:t>Goal: Maximize payoff</a:t>
            </a:r>
            <a:endParaRPr lang="en-US" sz="2000" dirty="0">
              <a:solidFill>
                <a:schemeClr val="folHlink"/>
              </a:solidFill>
              <a:latin typeface="18 VAG Rounded Thin   55390"/>
            </a:endParaRPr>
          </a:p>
        </p:txBody>
      </p:sp>
      <p:sp>
        <p:nvSpPr>
          <p:cNvPr id="505865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2971800" y="1295400"/>
            <a:ext cx="3048000" cy="4495800"/>
          </a:xfrm>
          <a:noFill/>
          <a:ln/>
        </p:spPr>
        <p:txBody>
          <a:bodyPr/>
          <a:lstStyle/>
          <a:p>
            <a:pPr algn="ctr">
              <a:buFont typeface="Wingdings" pitchFamily="-65" charset="2"/>
              <a:buNone/>
            </a:pPr>
            <a:r>
              <a:rPr lang="en-US" sz="2400" dirty="0">
                <a:solidFill>
                  <a:srgbClr val="FFFF00"/>
                </a:solidFill>
                <a:latin typeface="18 VAG Rounded Thin   55390"/>
              </a:rPr>
              <a:t>    </a:t>
            </a:r>
            <a:r>
              <a:rPr lang="en-US" sz="2400" b="1" dirty="0">
                <a:solidFill>
                  <a:srgbClr val="FFFF00"/>
                </a:solidFill>
                <a:latin typeface="18 VAG Rounded Thin   55390"/>
              </a:rPr>
              <a:t>Computational</a:t>
            </a:r>
            <a:endParaRPr lang="en-US" sz="2400" b="1" dirty="0">
              <a:latin typeface="18 VAG Rounded Thin   55390"/>
            </a:endParaRPr>
          </a:p>
          <a:p>
            <a:pPr lvl="1"/>
            <a:r>
              <a:rPr lang="en-US" sz="2000" dirty="0">
                <a:latin typeface="18 VAG Rounded Thin   55390"/>
              </a:rPr>
              <a:t>R. C. Bell’s 1988 Board and Table Games from many Civilizations</a:t>
            </a:r>
          </a:p>
          <a:p>
            <a:pPr lvl="1"/>
            <a:r>
              <a:rPr lang="en-US" sz="2000" dirty="0">
                <a:latin typeface="18 VAG Rounded Thin   55390"/>
              </a:rPr>
              <a:t>Board games</a:t>
            </a:r>
          </a:p>
          <a:p>
            <a:pPr lvl="1"/>
            <a:r>
              <a:rPr lang="en-US" sz="2000" dirty="0">
                <a:latin typeface="18 VAG Rounded Thin   55390"/>
              </a:rPr>
              <a:t>Tic-</a:t>
            </a:r>
            <a:r>
              <a:rPr lang="en-US" sz="2000" dirty="0" err="1">
                <a:latin typeface="18 VAG Rounded Thin   55390"/>
              </a:rPr>
              <a:t>Tac</a:t>
            </a:r>
            <a:r>
              <a:rPr lang="en-US" sz="2000" dirty="0">
                <a:latin typeface="18 VAG Rounded Thin   55390"/>
              </a:rPr>
              <a:t>-Toe, Chess, Connect 4, Othello</a:t>
            </a:r>
          </a:p>
          <a:p>
            <a:pPr lvl="1"/>
            <a:r>
              <a:rPr lang="en-US" sz="2000" dirty="0">
                <a:latin typeface="18 VAG Rounded Thin   55390"/>
              </a:rPr>
              <a:t>Film : </a:t>
            </a:r>
            <a:r>
              <a:rPr lang="en-US" sz="2000" i="1" dirty="0">
                <a:latin typeface="18 VAG Rounded Thin   55390"/>
              </a:rPr>
              <a:t>Searching for Bobby Fischer</a:t>
            </a:r>
          </a:p>
          <a:p>
            <a:pPr lvl="1"/>
            <a:r>
              <a:rPr lang="en-US" sz="2000" dirty="0">
                <a:solidFill>
                  <a:srgbClr val="FF3399"/>
                </a:solidFill>
                <a:latin typeface="18 VAG Rounded Thin   55390"/>
              </a:rPr>
              <a:t>Complete info, alternating moves</a:t>
            </a:r>
          </a:p>
          <a:p>
            <a:pPr lvl="1"/>
            <a:r>
              <a:rPr lang="en-US" sz="2000" b="1" dirty="0">
                <a:solidFill>
                  <a:srgbClr val="FF3399"/>
                </a:solidFill>
                <a:latin typeface="18 VAG Rounded Thin   55390"/>
              </a:rPr>
              <a:t>Goal: Varies</a:t>
            </a:r>
            <a:endParaRPr lang="en-US" sz="2000" b="1" dirty="0">
              <a:latin typeface="18 VAG Rounded Thin   55390"/>
            </a:endParaRPr>
          </a:p>
        </p:txBody>
      </p:sp>
      <p:sp>
        <p:nvSpPr>
          <p:cNvPr id="505866" name="Rectangle 10"/>
          <p:cNvSpPr>
            <a:spLocks noChangeArrowheads="1"/>
          </p:cNvSpPr>
          <p:nvPr/>
        </p:nvSpPr>
        <p:spPr bwMode="auto">
          <a:xfrm>
            <a:off x="457200" y="1295400"/>
            <a:ext cx="3048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-65" charset="2"/>
              <a:buNone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Combinatorial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-65" charset="2"/>
              <a:buChar char="n"/>
            </a:pP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18 VAG Rounded Thin   55390"/>
                <a:ea typeface="ＭＳ Ｐゴシック" pitchFamily="-65" charset="-128"/>
              </a:rPr>
              <a:t>Sprague and Grundy’s 1939 Mathematics and Games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-65" charset="2"/>
              <a:buChar char="n"/>
            </a:pP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18 VAG Rounded Thin   55390"/>
                <a:ea typeface="ＭＳ Ｐゴシック" pitchFamily="-65" charset="-128"/>
              </a:rPr>
              <a:t>Board games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-65" charset="2"/>
              <a:buChar char="n"/>
            </a:pP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18 VAG Rounded Thin   55390"/>
                <a:ea typeface="ＭＳ Ｐゴシック" pitchFamily="-65" charset="-128"/>
              </a:rPr>
              <a:t>Nim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18 VAG Rounded Thin   55390"/>
                <a:ea typeface="ＭＳ Ｐゴシック" pitchFamily="-65" charset="-128"/>
              </a:rPr>
              <a:t>, Domineering, dots and boxes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-65" charset="2"/>
              <a:buChar char="n"/>
            </a:pP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18 VAG Rounded Thin   55390"/>
                <a:ea typeface="ＭＳ Ｐゴシック" pitchFamily="-65" charset="-128"/>
              </a:rPr>
              <a:t>Film: </a:t>
            </a:r>
            <a:r>
              <a:rPr lang="en-US" sz="2000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18 VAG Rounded Thin   55390"/>
                <a:ea typeface="ＭＳ Ｐゴシック" pitchFamily="-65" charset="-128"/>
              </a:rPr>
              <a:t>Last Year in </a:t>
            </a:r>
            <a:r>
              <a:rPr lang="en-US" sz="2000" i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18 VAG Rounded Thin   55390"/>
                <a:ea typeface="ＭＳ Ｐゴシック" pitchFamily="-65" charset="-128"/>
              </a:rPr>
              <a:t>Marienbad</a:t>
            </a:r>
            <a:endParaRPr lang="en-US" sz="2000" i="1" dirty="0">
              <a:solidFill>
                <a:schemeClr val="accent3">
                  <a:lumMod val="40000"/>
                  <a:lumOff val="60000"/>
                </a:schemeClr>
              </a:solidFill>
              <a:latin typeface="18 VAG Rounded Thin   55390"/>
              <a:ea typeface="ＭＳ Ｐゴシック" pitchFamily="-65" charset="-128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-65" charset="2"/>
              <a:buChar char="n"/>
            </a:pPr>
            <a:r>
              <a:rPr lang="en-US" sz="2000" dirty="0">
                <a:solidFill>
                  <a:srgbClr val="FF3399"/>
                </a:solidFill>
                <a:latin typeface="18 VAG Rounded Thin   55390"/>
                <a:ea typeface="ＭＳ Ｐゴシック" pitchFamily="-65" charset="-128"/>
              </a:rPr>
              <a:t>Complete info, alternating moves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-65" charset="2"/>
              <a:buChar char="n"/>
            </a:pPr>
            <a:r>
              <a:rPr lang="en-US" sz="2000" dirty="0">
                <a:solidFill>
                  <a:srgbClr val="FF3399"/>
                </a:solidFill>
                <a:latin typeface="18 VAG Rounded Thin   55390"/>
                <a:ea typeface="ＭＳ Ｐゴシック" pitchFamily="-65" charset="-128"/>
              </a:rPr>
              <a:t>Goal: Last move</a:t>
            </a:r>
            <a:endParaRPr lang="en-US" sz="2000" dirty="0">
              <a:solidFill>
                <a:schemeClr val="hlink"/>
              </a:solidFill>
              <a:latin typeface="18 VAG Rounded Thin   55390"/>
              <a:ea typeface="ＭＳ Ｐゴシック" pitchFamily="-65" charset="-128"/>
            </a:endParaRPr>
          </a:p>
        </p:txBody>
      </p:sp>
      <p:sp>
        <p:nvSpPr>
          <p:cNvPr id="505869" name="Rectangle 13"/>
          <p:cNvSpPr>
            <a:spLocks noChangeArrowheads="1"/>
          </p:cNvSpPr>
          <p:nvPr/>
        </p:nvSpPr>
        <p:spPr bwMode="auto">
          <a:xfrm>
            <a:off x="2187148" y="0"/>
            <a:ext cx="69568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b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/>
                <a:cs typeface="Courier New"/>
              </a:rPr>
              <a:t>www.cs.berkeley.edu/~ddgarcia/eyawtkagtbwata</a:t>
            </a:r>
            <a:endParaRPr lang="en-US" sz="20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/>
              <a:cs typeface="Courier New"/>
            </a:endParaRPr>
          </a:p>
        </p:txBody>
      </p:sp>
      <p:sp>
        <p:nvSpPr>
          <p:cNvPr id="505870" name="AutoShape 14"/>
          <p:cNvSpPr>
            <a:spLocks noChangeArrowheads="1"/>
          </p:cNvSpPr>
          <p:nvPr/>
        </p:nvSpPr>
        <p:spPr bwMode="auto">
          <a:xfrm>
            <a:off x="3341688" y="1219200"/>
            <a:ext cx="2678112" cy="4800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“Game Theory”?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0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5" name="Rectangle 3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No chance, such as dice or shuffled cards</a:t>
            </a:r>
          </a:p>
          <a:p>
            <a:pPr>
              <a:lnSpc>
                <a:spcPct val="90000"/>
              </a:lnSpc>
            </a:pPr>
            <a:r>
              <a:rPr lang="en-US" sz="2400"/>
              <a:t>Both players have </a:t>
            </a:r>
            <a:r>
              <a:rPr lang="en-US" sz="2400">
                <a:solidFill>
                  <a:srgbClr val="FFFF00"/>
                </a:solidFill>
              </a:rPr>
              <a:t>complete information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000"/>
              <a:t>No hidden information, as in Stratego &amp; Magic</a:t>
            </a:r>
          </a:p>
          <a:p>
            <a:pPr>
              <a:lnSpc>
                <a:spcPct val="90000"/>
              </a:lnSpc>
            </a:pPr>
            <a:r>
              <a:rPr lang="en-US" sz="2400"/>
              <a:t>Two players (Left &amp; Right) usually alternate moves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Repeat &amp; skip moves ok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Simultaneous moves not ok</a:t>
            </a:r>
          </a:p>
          <a:p>
            <a:pPr>
              <a:lnSpc>
                <a:spcPct val="90000"/>
              </a:lnSpc>
            </a:pPr>
            <a:r>
              <a:rPr lang="en-US" sz="2400"/>
              <a:t>The game can end in a pattern, capture, by the absence of moves, or …</a:t>
            </a:r>
          </a:p>
        </p:txBody>
      </p:sp>
      <p:pic>
        <p:nvPicPr>
          <p:cNvPr id="51507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 t="-467" b="-467"/>
          <a:stretch>
            <a:fillRect/>
          </a:stretch>
        </p:blipFill>
        <p:spPr>
          <a:xfrm>
            <a:off x="4771344" y="1143000"/>
            <a:ext cx="3806600" cy="5001066"/>
          </a:xfrm>
        </p:spPr>
      </p:pic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dirty="0" smtClean="0"/>
              <a:t> “Board Games” </a:t>
            </a:r>
            <a:r>
              <a:rPr lang="en-US" dirty="0"/>
              <a:t>do you mean?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AutoShape 2"/>
          <p:cNvSpPr>
            <a:spLocks noChangeArrowheads="1"/>
          </p:cNvSpPr>
          <p:nvPr/>
        </p:nvSpPr>
        <p:spPr bwMode="auto">
          <a:xfrm rot="5400000">
            <a:off x="7277100" y="3924300"/>
            <a:ext cx="1066800" cy="20574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19" name="AutoShape 3"/>
          <p:cNvSpPr>
            <a:spLocks noChangeArrowheads="1"/>
          </p:cNvSpPr>
          <p:nvPr/>
        </p:nvSpPr>
        <p:spPr bwMode="auto">
          <a:xfrm rot="16200000" flipV="1">
            <a:off x="7467600" y="2971800"/>
            <a:ext cx="685800" cy="20574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a Strong Solution</a:t>
            </a:r>
            <a:endParaRPr lang="en-US" dirty="0"/>
          </a:p>
        </p:txBody>
      </p:sp>
      <p:sp>
        <p:nvSpPr>
          <p:cNvPr id="52122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40767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For every position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Assuming alternating play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Value … </a:t>
            </a:r>
            <a:br>
              <a:rPr lang="en-US" sz="2000" dirty="0" smtClean="0"/>
            </a:br>
            <a:r>
              <a:rPr lang="en-US" sz="2000" dirty="0" smtClean="0"/>
              <a:t>(</a:t>
            </a:r>
            <a:r>
              <a:rPr lang="en-US" sz="2000" u="sng" dirty="0"/>
              <a:t>for player whose turn it </a:t>
            </a:r>
            <a:r>
              <a:rPr lang="en-US" sz="2000" u="sng" dirty="0" smtClean="0"/>
              <a:t>is</a:t>
            </a:r>
            <a:r>
              <a:rPr lang="en-US" sz="2000" dirty="0" smtClean="0"/>
              <a:t>)</a:t>
            </a:r>
          </a:p>
          <a:p>
            <a:pPr lvl="2">
              <a:lnSpc>
                <a:spcPct val="90000"/>
              </a:lnSpc>
              <a:buFont typeface="Wingdings" pitchFamily="-65" charset="2"/>
              <a:buNone/>
            </a:pPr>
            <a:r>
              <a:rPr lang="en-US" sz="1800" dirty="0" smtClean="0"/>
              <a:t>    </a:t>
            </a:r>
            <a:r>
              <a:rPr lang="en-US" sz="1800" u="sng" dirty="0" smtClean="0"/>
              <a:t>Winning</a:t>
            </a:r>
            <a:r>
              <a:rPr lang="en-US" sz="1800" dirty="0" smtClean="0"/>
              <a:t> (</a:t>
            </a:r>
            <a:r>
              <a:rPr lang="en-US" sz="1800" dirty="0" smtClean="0">
                <a:sym typeface="Symbol" pitchFamily="-65" charset="2"/>
              </a:rPr>
              <a:t> losing child)</a:t>
            </a:r>
            <a:endParaRPr lang="en-US" sz="1800" dirty="0" smtClean="0"/>
          </a:p>
          <a:p>
            <a:pPr lvl="2">
              <a:lnSpc>
                <a:spcPct val="90000"/>
              </a:lnSpc>
              <a:buFont typeface="Wingdings" pitchFamily="-65" charset="2"/>
              <a:buNone/>
            </a:pPr>
            <a:r>
              <a:rPr lang="en-US" altLang="ja-JP" sz="1800" dirty="0" smtClean="0">
                <a:cs typeface="ＭＳ Ｐゴシック" pitchFamily="-65" charset="-128"/>
              </a:rPr>
              <a:t>    </a:t>
            </a:r>
            <a:r>
              <a:rPr lang="en-US" sz="1800" u="sng" dirty="0"/>
              <a:t>Losing</a:t>
            </a:r>
            <a:r>
              <a:rPr lang="en-US" sz="1800" dirty="0"/>
              <a:t> (All children winning)</a:t>
            </a:r>
          </a:p>
          <a:p>
            <a:pPr lvl="2">
              <a:lnSpc>
                <a:spcPct val="90000"/>
              </a:lnSpc>
              <a:buFont typeface="Wingdings" pitchFamily="-65" charset="2"/>
              <a:buNone/>
            </a:pPr>
            <a:r>
              <a:rPr lang="en-US" sz="1800" dirty="0"/>
              <a:t>    </a:t>
            </a:r>
            <a:r>
              <a:rPr lang="en-US" sz="1800" u="sng" dirty="0" err="1"/>
              <a:t>Tieing</a:t>
            </a:r>
            <a:r>
              <a:rPr lang="en-US" sz="1800" dirty="0"/>
              <a:t> (!</a:t>
            </a:r>
            <a:r>
              <a:rPr lang="en-US" sz="1800" dirty="0" err="1">
                <a:sym typeface="Symbol" pitchFamily="-65" charset="2"/>
              </a:rPr>
              <a:t></a:t>
            </a:r>
            <a:r>
              <a:rPr lang="en-US" sz="1800" dirty="0">
                <a:sym typeface="Symbol" pitchFamily="-65" charset="2"/>
              </a:rPr>
              <a:t> losing child, but </a:t>
            </a:r>
            <a:r>
              <a:rPr lang="en-US" sz="1800" dirty="0" err="1">
                <a:sym typeface="Symbol" pitchFamily="-65" charset="2"/>
              </a:rPr>
              <a:t></a:t>
            </a:r>
            <a:r>
              <a:rPr lang="en-US" sz="1800" dirty="0">
                <a:sym typeface="Symbol" pitchFamily="-65" charset="2"/>
              </a:rPr>
              <a:t> </a:t>
            </a:r>
            <a:r>
              <a:rPr lang="en-US" sz="1800" dirty="0" err="1">
                <a:sym typeface="Symbol" pitchFamily="-65" charset="2"/>
              </a:rPr>
              <a:t>tieing</a:t>
            </a:r>
            <a:r>
              <a:rPr lang="en-US" sz="1800" dirty="0">
                <a:sym typeface="Symbol" pitchFamily="-65" charset="2"/>
              </a:rPr>
              <a:t> child)</a:t>
            </a:r>
            <a:endParaRPr lang="en-US" sz="1800" dirty="0"/>
          </a:p>
          <a:p>
            <a:pPr lvl="2">
              <a:lnSpc>
                <a:spcPct val="90000"/>
              </a:lnSpc>
              <a:buFont typeface="Wingdings" pitchFamily="-65" charset="2"/>
              <a:buNone/>
            </a:pPr>
            <a:r>
              <a:rPr lang="en-US" sz="1800" dirty="0"/>
              <a:t>    </a:t>
            </a:r>
            <a:r>
              <a:rPr lang="en-US" sz="1800" u="sng" dirty="0"/>
              <a:t>Drawing</a:t>
            </a:r>
            <a:r>
              <a:rPr lang="en-US" sz="1800" dirty="0"/>
              <a:t> (can’t force a win or be forced to </a:t>
            </a:r>
            <a:r>
              <a:rPr lang="en-US" sz="1800" dirty="0" smtClean="0"/>
              <a:t>lose)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Remoteness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How long before game ends?</a:t>
            </a:r>
            <a:endParaRPr lang="en-US" sz="1800" dirty="0" smtClean="0"/>
          </a:p>
        </p:txBody>
      </p:sp>
      <p:sp>
        <p:nvSpPr>
          <p:cNvPr id="521222" name="Text Box 6"/>
          <p:cNvSpPr txBox="1">
            <a:spLocks noChangeArrowheads="1"/>
          </p:cNvSpPr>
          <p:nvPr/>
        </p:nvSpPr>
        <p:spPr bwMode="auto">
          <a:xfrm>
            <a:off x="5410200" y="19050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23" name="Line 7"/>
          <p:cNvSpPr>
            <a:spLocks noChangeShapeType="1"/>
          </p:cNvSpPr>
          <p:nvPr/>
        </p:nvSpPr>
        <p:spPr bwMode="auto">
          <a:xfrm flipH="1">
            <a:off x="4953000" y="2438400"/>
            <a:ext cx="685800" cy="533400"/>
          </a:xfrm>
          <a:prstGeom prst="line">
            <a:avLst/>
          </a:prstGeom>
          <a:noFill/>
          <a:ln w="508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24" name="Line 8"/>
          <p:cNvSpPr>
            <a:spLocks noChangeShapeType="1"/>
          </p:cNvSpPr>
          <p:nvPr/>
        </p:nvSpPr>
        <p:spPr bwMode="auto">
          <a:xfrm flipH="1">
            <a:off x="5334000" y="2438400"/>
            <a:ext cx="304800" cy="533400"/>
          </a:xfrm>
          <a:prstGeom prst="line">
            <a:avLst/>
          </a:prstGeom>
          <a:noFill/>
          <a:ln w="508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25" name="Line 9"/>
          <p:cNvSpPr>
            <a:spLocks noChangeShapeType="1"/>
          </p:cNvSpPr>
          <p:nvPr/>
        </p:nvSpPr>
        <p:spPr bwMode="auto">
          <a:xfrm flipH="1">
            <a:off x="5638800" y="2438400"/>
            <a:ext cx="0" cy="533400"/>
          </a:xfrm>
          <a:prstGeom prst="line">
            <a:avLst/>
          </a:prstGeom>
          <a:noFill/>
          <a:ln w="508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26" name="Oval 10"/>
          <p:cNvSpPr>
            <a:spLocks noChangeArrowheads="1"/>
          </p:cNvSpPr>
          <p:nvPr/>
        </p:nvSpPr>
        <p:spPr bwMode="auto">
          <a:xfrm flipV="1">
            <a:off x="4800600" y="2971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27" name="Oval 11"/>
          <p:cNvSpPr>
            <a:spLocks noChangeArrowheads="1"/>
          </p:cNvSpPr>
          <p:nvPr/>
        </p:nvSpPr>
        <p:spPr bwMode="auto">
          <a:xfrm flipV="1">
            <a:off x="5181600" y="2971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28" name="Oval 12"/>
          <p:cNvSpPr>
            <a:spLocks noChangeArrowheads="1"/>
          </p:cNvSpPr>
          <p:nvPr/>
        </p:nvSpPr>
        <p:spPr bwMode="auto">
          <a:xfrm flipV="1">
            <a:off x="5562600" y="2971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29" name="Text Box 13"/>
          <p:cNvSpPr txBox="1">
            <a:spLocks noChangeArrowheads="1"/>
          </p:cNvSpPr>
          <p:nvPr/>
        </p:nvSpPr>
        <p:spPr bwMode="auto">
          <a:xfrm>
            <a:off x="4648200" y="31242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30" name="Text Box 14"/>
          <p:cNvSpPr txBox="1">
            <a:spLocks noChangeArrowheads="1"/>
          </p:cNvSpPr>
          <p:nvPr/>
        </p:nvSpPr>
        <p:spPr bwMode="auto">
          <a:xfrm>
            <a:off x="5029200" y="31242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31" name="Text Box 15"/>
          <p:cNvSpPr txBox="1">
            <a:spLocks noChangeArrowheads="1"/>
          </p:cNvSpPr>
          <p:nvPr/>
        </p:nvSpPr>
        <p:spPr bwMode="auto">
          <a:xfrm>
            <a:off x="5410200" y="31242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32" name="Text Box 16"/>
          <p:cNvSpPr txBox="1">
            <a:spLocks noChangeArrowheads="1"/>
          </p:cNvSpPr>
          <p:nvPr/>
        </p:nvSpPr>
        <p:spPr bwMode="auto">
          <a:xfrm>
            <a:off x="5575300" y="243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/>
              <a:t>...</a:t>
            </a:r>
          </a:p>
        </p:txBody>
      </p:sp>
      <p:sp>
        <p:nvSpPr>
          <p:cNvPr id="521233" name="Line 17"/>
          <p:cNvSpPr>
            <a:spLocks noChangeShapeType="1"/>
          </p:cNvSpPr>
          <p:nvPr/>
        </p:nvSpPr>
        <p:spPr bwMode="auto">
          <a:xfrm>
            <a:off x="5638800" y="2438400"/>
            <a:ext cx="609600" cy="533400"/>
          </a:xfrm>
          <a:prstGeom prst="line">
            <a:avLst/>
          </a:prstGeom>
          <a:noFill/>
          <a:ln w="50800" cap="flat" cmpd="sng" algn="ctr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34" name="Oval 18"/>
          <p:cNvSpPr>
            <a:spLocks noChangeArrowheads="1"/>
          </p:cNvSpPr>
          <p:nvPr/>
        </p:nvSpPr>
        <p:spPr bwMode="auto">
          <a:xfrm flipV="1">
            <a:off x="6248400" y="2971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35" name="Text Box 19"/>
          <p:cNvSpPr txBox="1"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L</a:t>
            </a:r>
          </a:p>
        </p:txBody>
      </p:sp>
      <p:sp>
        <p:nvSpPr>
          <p:cNvPr id="521236" name="Text Box 20"/>
          <p:cNvSpPr txBox="1">
            <a:spLocks noChangeArrowheads="1"/>
          </p:cNvSpPr>
          <p:nvPr/>
        </p:nvSpPr>
        <p:spPr bwMode="auto">
          <a:xfrm>
            <a:off x="7620000" y="1905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L</a:t>
            </a:r>
          </a:p>
        </p:txBody>
      </p:sp>
      <p:sp>
        <p:nvSpPr>
          <p:cNvPr id="521237" name="Line 21"/>
          <p:cNvSpPr>
            <a:spLocks noChangeShapeType="1"/>
          </p:cNvSpPr>
          <p:nvPr/>
        </p:nvSpPr>
        <p:spPr bwMode="auto">
          <a:xfrm flipH="1">
            <a:off x="7162800" y="2438400"/>
            <a:ext cx="685800" cy="533400"/>
          </a:xfrm>
          <a:prstGeom prst="line">
            <a:avLst/>
          </a:prstGeom>
          <a:noFill/>
          <a:ln w="508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38" name="Line 22"/>
          <p:cNvSpPr>
            <a:spLocks noChangeShapeType="1"/>
          </p:cNvSpPr>
          <p:nvPr/>
        </p:nvSpPr>
        <p:spPr bwMode="auto">
          <a:xfrm flipH="1">
            <a:off x="7543800" y="2438400"/>
            <a:ext cx="304800" cy="533400"/>
          </a:xfrm>
          <a:prstGeom prst="line">
            <a:avLst/>
          </a:prstGeom>
          <a:noFill/>
          <a:ln w="508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39" name="Line 23"/>
          <p:cNvSpPr>
            <a:spLocks noChangeShapeType="1"/>
          </p:cNvSpPr>
          <p:nvPr/>
        </p:nvSpPr>
        <p:spPr bwMode="auto">
          <a:xfrm flipH="1">
            <a:off x="7848600" y="2438400"/>
            <a:ext cx="0" cy="533400"/>
          </a:xfrm>
          <a:prstGeom prst="line">
            <a:avLst/>
          </a:prstGeom>
          <a:noFill/>
          <a:ln w="508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40" name="Oval 24"/>
          <p:cNvSpPr>
            <a:spLocks noChangeArrowheads="1"/>
          </p:cNvSpPr>
          <p:nvPr/>
        </p:nvSpPr>
        <p:spPr bwMode="auto">
          <a:xfrm flipV="1">
            <a:off x="7010400" y="2971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41" name="Oval 25"/>
          <p:cNvSpPr>
            <a:spLocks noChangeArrowheads="1"/>
          </p:cNvSpPr>
          <p:nvPr/>
        </p:nvSpPr>
        <p:spPr bwMode="auto">
          <a:xfrm flipV="1">
            <a:off x="7391400" y="2971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42" name="Oval 26"/>
          <p:cNvSpPr>
            <a:spLocks noChangeArrowheads="1"/>
          </p:cNvSpPr>
          <p:nvPr/>
        </p:nvSpPr>
        <p:spPr bwMode="auto">
          <a:xfrm flipV="1">
            <a:off x="7772400" y="2971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43" name="Text Box 27"/>
          <p:cNvSpPr txBox="1">
            <a:spLocks noChangeArrowheads="1"/>
          </p:cNvSpPr>
          <p:nvPr/>
        </p:nvSpPr>
        <p:spPr bwMode="auto">
          <a:xfrm>
            <a:off x="6858000" y="31242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44" name="Text Box 28"/>
          <p:cNvSpPr txBox="1">
            <a:spLocks noChangeArrowheads="1"/>
          </p:cNvSpPr>
          <p:nvPr/>
        </p:nvSpPr>
        <p:spPr bwMode="auto">
          <a:xfrm>
            <a:off x="7239000" y="31242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45" name="Text Box 29"/>
          <p:cNvSpPr txBox="1">
            <a:spLocks noChangeArrowheads="1"/>
          </p:cNvSpPr>
          <p:nvPr/>
        </p:nvSpPr>
        <p:spPr bwMode="auto">
          <a:xfrm>
            <a:off x="7620000" y="31242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46" name="Text Box 30"/>
          <p:cNvSpPr txBox="1">
            <a:spLocks noChangeArrowheads="1"/>
          </p:cNvSpPr>
          <p:nvPr/>
        </p:nvSpPr>
        <p:spPr bwMode="auto">
          <a:xfrm>
            <a:off x="7785100" y="243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900306"/>
                </a:solidFill>
              </a:rPr>
              <a:t>...</a:t>
            </a:r>
          </a:p>
        </p:txBody>
      </p:sp>
      <p:sp>
        <p:nvSpPr>
          <p:cNvPr id="521247" name="Line 31"/>
          <p:cNvSpPr>
            <a:spLocks noChangeShapeType="1"/>
          </p:cNvSpPr>
          <p:nvPr/>
        </p:nvSpPr>
        <p:spPr bwMode="auto">
          <a:xfrm>
            <a:off x="7848600" y="2438400"/>
            <a:ext cx="609600" cy="533400"/>
          </a:xfrm>
          <a:prstGeom prst="line">
            <a:avLst/>
          </a:prstGeom>
          <a:noFill/>
          <a:ln w="508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48" name="Oval 32"/>
          <p:cNvSpPr>
            <a:spLocks noChangeArrowheads="1"/>
          </p:cNvSpPr>
          <p:nvPr/>
        </p:nvSpPr>
        <p:spPr bwMode="auto">
          <a:xfrm flipV="1">
            <a:off x="8458200" y="2971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49" name="Text Box 33"/>
          <p:cNvSpPr txBox="1">
            <a:spLocks noChangeArrowheads="1"/>
          </p:cNvSpPr>
          <p:nvPr/>
        </p:nvSpPr>
        <p:spPr bwMode="auto">
          <a:xfrm>
            <a:off x="8305800" y="31242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50" name="Text Box 34"/>
          <p:cNvSpPr txBox="1">
            <a:spLocks noChangeArrowheads="1"/>
          </p:cNvSpPr>
          <p:nvPr/>
        </p:nvSpPr>
        <p:spPr bwMode="auto">
          <a:xfrm>
            <a:off x="5410200" y="370374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 dirty="0">
                <a:solidFill>
                  <a:srgbClr val="FFFFFF"/>
                </a:solidFill>
                <a:latin typeface="18 VAG Rounded Bold   07390"/>
              </a:rPr>
              <a:t>T</a:t>
            </a:r>
          </a:p>
        </p:txBody>
      </p:sp>
      <p:sp>
        <p:nvSpPr>
          <p:cNvPr id="521251" name="Line 35"/>
          <p:cNvSpPr>
            <a:spLocks noChangeShapeType="1"/>
          </p:cNvSpPr>
          <p:nvPr/>
        </p:nvSpPr>
        <p:spPr bwMode="auto">
          <a:xfrm flipH="1">
            <a:off x="4953000" y="4191000"/>
            <a:ext cx="685800" cy="533400"/>
          </a:xfrm>
          <a:prstGeom prst="line">
            <a:avLst/>
          </a:prstGeom>
          <a:noFill/>
          <a:ln w="508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52" name="Line 36"/>
          <p:cNvSpPr>
            <a:spLocks noChangeShapeType="1"/>
          </p:cNvSpPr>
          <p:nvPr/>
        </p:nvSpPr>
        <p:spPr bwMode="auto">
          <a:xfrm flipH="1">
            <a:off x="5334000" y="4191000"/>
            <a:ext cx="304800" cy="533400"/>
          </a:xfrm>
          <a:prstGeom prst="line">
            <a:avLst/>
          </a:prstGeom>
          <a:noFill/>
          <a:ln w="508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53" name="Line 37"/>
          <p:cNvSpPr>
            <a:spLocks noChangeShapeType="1"/>
          </p:cNvSpPr>
          <p:nvPr/>
        </p:nvSpPr>
        <p:spPr bwMode="auto">
          <a:xfrm flipH="1">
            <a:off x="5638800" y="4191000"/>
            <a:ext cx="0" cy="533400"/>
          </a:xfrm>
          <a:prstGeom prst="line">
            <a:avLst/>
          </a:prstGeom>
          <a:noFill/>
          <a:ln w="508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54" name="Oval 38"/>
          <p:cNvSpPr>
            <a:spLocks noChangeArrowheads="1"/>
          </p:cNvSpPr>
          <p:nvPr/>
        </p:nvSpPr>
        <p:spPr bwMode="auto">
          <a:xfrm flipV="1">
            <a:off x="4800600" y="4724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55" name="Oval 39"/>
          <p:cNvSpPr>
            <a:spLocks noChangeArrowheads="1"/>
          </p:cNvSpPr>
          <p:nvPr/>
        </p:nvSpPr>
        <p:spPr bwMode="auto">
          <a:xfrm flipV="1">
            <a:off x="5181600" y="4724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56" name="Oval 40"/>
          <p:cNvSpPr>
            <a:spLocks noChangeArrowheads="1"/>
          </p:cNvSpPr>
          <p:nvPr/>
        </p:nvSpPr>
        <p:spPr bwMode="auto">
          <a:xfrm flipV="1">
            <a:off x="5562600" y="4724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57" name="Text Box 41"/>
          <p:cNvSpPr txBox="1">
            <a:spLocks noChangeArrowheads="1"/>
          </p:cNvSpPr>
          <p:nvPr/>
        </p:nvSpPr>
        <p:spPr bwMode="auto">
          <a:xfrm>
            <a:off x="4648200" y="48768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58" name="Text Box 42"/>
          <p:cNvSpPr txBox="1">
            <a:spLocks noChangeArrowheads="1"/>
          </p:cNvSpPr>
          <p:nvPr/>
        </p:nvSpPr>
        <p:spPr bwMode="auto">
          <a:xfrm>
            <a:off x="5029200" y="48768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59" name="Text Box 43"/>
          <p:cNvSpPr txBox="1">
            <a:spLocks noChangeArrowheads="1"/>
          </p:cNvSpPr>
          <p:nvPr/>
        </p:nvSpPr>
        <p:spPr bwMode="auto">
          <a:xfrm>
            <a:off x="5410200" y="48768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60" name="Text Box 44"/>
          <p:cNvSpPr txBox="1">
            <a:spLocks noChangeArrowheads="1"/>
          </p:cNvSpPr>
          <p:nvPr/>
        </p:nvSpPr>
        <p:spPr bwMode="auto">
          <a:xfrm>
            <a:off x="5575300" y="419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900306"/>
                </a:solidFill>
              </a:rPr>
              <a:t>...</a:t>
            </a:r>
          </a:p>
        </p:txBody>
      </p:sp>
      <p:sp>
        <p:nvSpPr>
          <p:cNvPr id="521261" name="Line 45"/>
          <p:cNvSpPr>
            <a:spLocks noChangeShapeType="1"/>
          </p:cNvSpPr>
          <p:nvPr/>
        </p:nvSpPr>
        <p:spPr bwMode="auto">
          <a:xfrm>
            <a:off x="5638800" y="4191000"/>
            <a:ext cx="609600" cy="533400"/>
          </a:xfrm>
          <a:prstGeom prst="line">
            <a:avLst/>
          </a:prstGeom>
          <a:noFill/>
          <a:ln w="508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62" name="Oval 46"/>
          <p:cNvSpPr>
            <a:spLocks noChangeArrowheads="1"/>
          </p:cNvSpPr>
          <p:nvPr/>
        </p:nvSpPr>
        <p:spPr bwMode="auto">
          <a:xfrm flipV="1">
            <a:off x="6248400" y="47244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63" name="Text Box 47"/>
          <p:cNvSpPr txBox="1">
            <a:spLocks noChangeArrowheads="1"/>
          </p:cNvSpPr>
          <p:nvPr/>
        </p:nvSpPr>
        <p:spPr bwMode="auto">
          <a:xfrm>
            <a:off x="6096000" y="4876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T</a:t>
            </a:r>
          </a:p>
        </p:txBody>
      </p:sp>
      <p:sp>
        <p:nvSpPr>
          <p:cNvPr id="521264" name="Oval 48"/>
          <p:cNvSpPr>
            <a:spLocks noChangeArrowheads="1"/>
          </p:cNvSpPr>
          <p:nvPr/>
        </p:nvSpPr>
        <p:spPr bwMode="auto">
          <a:xfrm flipV="1">
            <a:off x="5562600" y="2362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65" name="Oval 49"/>
          <p:cNvSpPr>
            <a:spLocks noChangeArrowheads="1"/>
          </p:cNvSpPr>
          <p:nvPr/>
        </p:nvSpPr>
        <p:spPr bwMode="auto">
          <a:xfrm flipV="1">
            <a:off x="7772400" y="23622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66" name="Oval 50"/>
          <p:cNvSpPr>
            <a:spLocks noChangeArrowheads="1"/>
          </p:cNvSpPr>
          <p:nvPr/>
        </p:nvSpPr>
        <p:spPr bwMode="auto">
          <a:xfrm flipV="1">
            <a:off x="5562600" y="41148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67" name="Text Box 51"/>
          <p:cNvSpPr txBox="1">
            <a:spLocks noChangeArrowheads="1"/>
          </p:cNvSpPr>
          <p:nvPr/>
        </p:nvSpPr>
        <p:spPr bwMode="auto">
          <a:xfrm>
            <a:off x="7315200" y="370374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D</a:t>
            </a:r>
          </a:p>
        </p:txBody>
      </p:sp>
      <p:sp>
        <p:nvSpPr>
          <p:cNvPr id="521268" name="Line 52"/>
          <p:cNvSpPr>
            <a:spLocks noChangeShapeType="1"/>
          </p:cNvSpPr>
          <p:nvPr/>
        </p:nvSpPr>
        <p:spPr bwMode="auto">
          <a:xfrm flipH="1">
            <a:off x="7162800" y="4191000"/>
            <a:ext cx="381000" cy="533400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69" name="Line 53"/>
          <p:cNvSpPr>
            <a:spLocks noChangeShapeType="1"/>
          </p:cNvSpPr>
          <p:nvPr/>
        </p:nvSpPr>
        <p:spPr bwMode="auto">
          <a:xfrm flipH="1">
            <a:off x="7543800" y="4191000"/>
            <a:ext cx="0" cy="533400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70" name="Line 54"/>
          <p:cNvSpPr>
            <a:spLocks noChangeShapeType="1"/>
          </p:cNvSpPr>
          <p:nvPr/>
        </p:nvSpPr>
        <p:spPr bwMode="auto">
          <a:xfrm>
            <a:off x="7543800" y="4191000"/>
            <a:ext cx="304800" cy="533400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71" name="Oval 55"/>
          <p:cNvSpPr>
            <a:spLocks noChangeArrowheads="1"/>
          </p:cNvSpPr>
          <p:nvPr/>
        </p:nvSpPr>
        <p:spPr bwMode="auto">
          <a:xfrm flipV="1">
            <a:off x="7010400" y="4724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72" name="Oval 56"/>
          <p:cNvSpPr>
            <a:spLocks noChangeArrowheads="1"/>
          </p:cNvSpPr>
          <p:nvPr/>
        </p:nvSpPr>
        <p:spPr bwMode="auto">
          <a:xfrm flipV="1">
            <a:off x="7391400" y="4724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73" name="Oval 57"/>
          <p:cNvSpPr>
            <a:spLocks noChangeArrowheads="1"/>
          </p:cNvSpPr>
          <p:nvPr/>
        </p:nvSpPr>
        <p:spPr bwMode="auto">
          <a:xfrm flipV="1">
            <a:off x="7772400" y="4724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74" name="Text Box 58"/>
          <p:cNvSpPr txBox="1">
            <a:spLocks noChangeArrowheads="1"/>
          </p:cNvSpPr>
          <p:nvPr/>
        </p:nvSpPr>
        <p:spPr bwMode="auto">
          <a:xfrm>
            <a:off x="6858000" y="48768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75" name="Text Box 59"/>
          <p:cNvSpPr txBox="1">
            <a:spLocks noChangeArrowheads="1"/>
          </p:cNvSpPr>
          <p:nvPr/>
        </p:nvSpPr>
        <p:spPr bwMode="auto">
          <a:xfrm>
            <a:off x="7239000" y="48768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76" name="Text Box 60"/>
          <p:cNvSpPr txBox="1">
            <a:spLocks noChangeArrowheads="1"/>
          </p:cNvSpPr>
          <p:nvPr/>
        </p:nvSpPr>
        <p:spPr bwMode="auto">
          <a:xfrm>
            <a:off x="7620000" y="48768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77" name="Line 61"/>
          <p:cNvSpPr>
            <a:spLocks noChangeShapeType="1"/>
          </p:cNvSpPr>
          <p:nvPr/>
        </p:nvSpPr>
        <p:spPr bwMode="auto">
          <a:xfrm>
            <a:off x="7620000" y="4191000"/>
            <a:ext cx="381000" cy="0"/>
          </a:xfrm>
          <a:prstGeom prst="lin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78" name="Text Box 62"/>
          <p:cNvSpPr txBox="1">
            <a:spLocks noChangeArrowheads="1"/>
          </p:cNvSpPr>
          <p:nvPr/>
        </p:nvSpPr>
        <p:spPr bwMode="auto">
          <a:xfrm>
            <a:off x="7848600" y="370374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D</a:t>
            </a:r>
          </a:p>
        </p:txBody>
      </p:sp>
      <p:sp>
        <p:nvSpPr>
          <p:cNvPr id="521279" name="Line 63"/>
          <p:cNvSpPr>
            <a:spLocks noChangeShapeType="1"/>
          </p:cNvSpPr>
          <p:nvPr/>
        </p:nvSpPr>
        <p:spPr bwMode="auto">
          <a:xfrm>
            <a:off x="7543800" y="4191000"/>
            <a:ext cx="914400" cy="533400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80" name="Oval 64"/>
          <p:cNvSpPr>
            <a:spLocks noChangeArrowheads="1"/>
          </p:cNvSpPr>
          <p:nvPr/>
        </p:nvSpPr>
        <p:spPr bwMode="auto">
          <a:xfrm flipV="1">
            <a:off x="7467600" y="41148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81" name="Oval 65"/>
          <p:cNvSpPr>
            <a:spLocks noChangeArrowheads="1"/>
          </p:cNvSpPr>
          <p:nvPr/>
        </p:nvSpPr>
        <p:spPr bwMode="auto">
          <a:xfrm flipV="1">
            <a:off x="8458200" y="4724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82" name="Text Box 66"/>
          <p:cNvSpPr txBox="1">
            <a:spLocks noChangeArrowheads="1"/>
          </p:cNvSpPr>
          <p:nvPr/>
        </p:nvSpPr>
        <p:spPr bwMode="auto">
          <a:xfrm>
            <a:off x="8305800" y="48768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83" name="Line 67"/>
          <p:cNvSpPr>
            <a:spLocks noChangeShapeType="1"/>
          </p:cNvSpPr>
          <p:nvPr/>
        </p:nvSpPr>
        <p:spPr bwMode="auto">
          <a:xfrm flipH="1">
            <a:off x="7162800" y="4191000"/>
            <a:ext cx="914400" cy="533400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84" name="Line 68"/>
          <p:cNvSpPr>
            <a:spLocks noChangeShapeType="1"/>
          </p:cNvSpPr>
          <p:nvPr/>
        </p:nvSpPr>
        <p:spPr bwMode="auto">
          <a:xfrm flipH="1">
            <a:off x="7543800" y="4191000"/>
            <a:ext cx="533400" cy="533400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85" name="Line 69"/>
          <p:cNvSpPr>
            <a:spLocks noChangeShapeType="1"/>
          </p:cNvSpPr>
          <p:nvPr/>
        </p:nvSpPr>
        <p:spPr bwMode="auto">
          <a:xfrm flipH="1">
            <a:off x="7848600" y="4191000"/>
            <a:ext cx="228600" cy="533400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86" name="Line 70"/>
          <p:cNvSpPr>
            <a:spLocks noChangeShapeType="1"/>
          </p:cNvSpPr>
          <p:nvPr/>
        </p:nvSpPr>
        <p:spPr bwMode="auto">
          <a:xfrm>
            <a:off x="8077200" y="4191000"/>
            <a:ext cx="381000" cy="533400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87" name="Text Box 71"/>
          <p:cNvSpPr txBox="1">
            <a:spLocks noChangeArrowheads="1"/>
          </p:cNvSpPr>
          <p:nvPr/>
        </p:nvSpPr>
        <p:spPr bwMode="auto">
          <a:xfrm>
            <a:off x="7848600" y="4267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900306"/>
                </a:solidFill>
              </a:rPr>
              <a:t>...</a:t>
            </a:r>
          </a:p>
        </p:txBody>
      </p:sp>
      <p:sp>
        <p:nvSpPr>
          <p:cNvPr id="521288" name="Oval 72"/>
          <p:cNvSpPr>
            <a:spLocks noChangeArrowheads="1"/>
          </p:cNvSpPr>
          <p:nvPr/>
        </p:nvSpPr>
        <p:spPr bwMode="auto">
          <a:xfrm flipV="1">
            <a:off x="8001000" y="41148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89" name="Oval 73"/>
          <p:cNvSpPr>
            <a:spLocks noChangeArrowheads="1"/>
          </p:cNvSpPr>
          <p:nvPr/>
        </p:nvSpPr>
        <p:spPr bwMode="auto">
          <a:xfrm flipV="1">
            <a:off x="1295400" y="3126979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90" name="Oval 74"/>
          <p:cNvSpPr>
            <a:spLocks noChangeArrowheads="1"/>
          </p:cNvSpPr>
          <p:nvPr/>
        </p:nvSpPr>
        <p:spPr bwMode="auto">
          <a:xfrm flipV="1">
            <a:off x="1295400" y="3419475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91" name="Oval 75"/>
          <p:cNvSpPr>
            <a:spLocks noChangeArrowheads="1"/>
          </p:cNvSpPr>
          <p:nvPr/>
        </p:nvSpPr>
        <p:spPr bwMode="auto">
          <a:xfrm flipV="1">
            <a:off x="1295400" y="2819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92" name="Oval 76"/>
          <p:cNvSpPr>
            <a:spLocks noChangeArrowheads="1"/>
          </p:cNvSpPr>
          <p:nvPr/>
        </p:nvSpPr>
        <p:spPr bwMode="auto">
          <a:xfrm flipV="1">
            <a:off x="1295400" y="401955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41811</TotalTime>
  <Pages>47</Pages>
  <Words>1167</Words>
  <Application>Microsoft Macintosh PowerPoint</Application>
  <PresentationFormat>Letter Paper (8.5x11 in)</PresentationFormat>
  <Paragraphs>225</Paragraphs>
  <Slides>18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Metro</vt:lpstr>
      <vt:lpstr>Checkers solved in 2007!</vt:lpstr>
      <vt:lpstr>Computational Game Theory</vt:lpstr>
      <vt:lpstr>Computer Science … A UCB view</vt:lpstr>
      <vt:lpstr>The Turk (1770)</vt:lpstr>
      <vt:lpstr>Claude Shannon’s Paper (1950)</vt:lpstr>
      <vt:lpstr>Deep Blue vs Garry Kasparov (1997)</vt:lpstr>
      <vt:lpstr>What is “Game Theory”?</vt:lpstr>
      <vt:lpstr>What “Board Games” do you mean?</vt:lpstr>
      <vt:lpstr>What’s in a Strong Solution</vt:lpstr>
      <vt:lpstr>GamesCrafters</vt:lpstr>
      <vt:lpstr>What did you mean “strongly solve”?</vt:lpstr>
      <vt:lpstr>Weakly Solving A Game (Checkers)</vt:lpstr>
      <vt:lpstr>Strong Solving Example: 1,2,…,10</vt:lpstr>
      <vt:lpstr>Example: Tic-Tac-Toe</vt:lpstr>
      <vt:lpstr>Tic-Tac-Toe Answer Visualized!</vt:lpstr>
      <vt:lpstr>GamesCrafters</vt:lpstr>
      <vt:lpstr>Connect 4 Solved, Online!</vt:lpstr>
      <vt:lpstr>Future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CS61C - Lecture 13</dc:title>
  <dc:subject/>
  <dc:creator>John Wawrzynek</dc:creator>
  <cp:keywords/>
  <dc:description/>
  <cp:lastModifiedBy>Dan Garcia</cp:lastModifiedBy>
  <cp:revision>2710</cp:revision>
  <cp:lastPrinted>2008-10-02T08:56:06Z</cp:lastPrinted>
  <dcterms:created xsi:type="dcterms:W3CDTF">2009-09-14T20:11:08Z</dcterms:created>
  <dcterms:modified xsi:type="dcterms:W3CDTF">2010-11-16T23:13:46Z</dcterms:modified>
</cp:coreProperties>
</file>