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Default Extension="wmf" ContentType="image/x-wmf"/>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21"/>
  </p:notesMasterIdLst>
  <p:handoutMasterIdLst>
    <p:handoutMasterId r:id="rId22"/>
  </p:handoutMasterIdLst>
  <p:sldIdLst>
    <p:sldId id="1047" r:id="rId2"/>
    <p:sldId id="1048" r:id="rId3"/>
    <p:sldId id="1060" r:id="rId4"/>
    <p:sldId id="1062" r:id="rId5"/>
    <p:sldId id="1063" r:id="rId6"/>
    <p:sldId id="1064" r:id="rId7"/>
    <p:sldId id="1049" r:id="rId8"/>
    <p:sldId id="1050" r:id="rId9"/>
    <p:sldId id="1051" r:id="rId10"/>
    <p:sldId id="1066" r:id="rId11"/>
    <p:sldId id="1061" r:id="rId12"/>
    <p:sldId id="1068" r:id="rId13"/>
    <p:sldId id="1065" r:id="rId14"/>
    <p:sldId id="1052" r:id="rId15"/>
    <p:sldId id="1053" r:id="rId16"/>
    <p:sldId id="1054" r:id="rId17"/>
    <p:sldId id="1056" r:id="rId18"/>
    <p:sldId id="1067" r:id="rId19"/>
    <p:sldId id="1059" r:id="rId20"/>
  </p:sldIdLst>
  <p:sldSz cx="9144000" cy="6858000" type="letter"/>
  <p:notesSz cx="7023100" cy="9309100"/>
  <p:defaultTextStyle>
    <a:defPPr>
      <a:defRPr lang="en-US"/>
    </a:defPPr>
    <a:lvl1pPr algn="l" rtl="0" eaLnBrk="0" fontAlgn="base" hangingPunct="0">
      <a:spcBef>
        <a:spcPct val="0"/>
      </a:spcBef>
      <a:spcAft>
        <a:spcPct val="0"/>
      </a:spcAft>
      <a:defRPr sz="25600" kern="1200">
        <a:solidFill>
          <a:schemeClr val="accent1"/>
        </a:solidFill>
        <a:latin typeface="Helvetica" pitchFamily="-65" charset="0"/>
        <a:ea typeface="+mn-ea"/>
        <a:cs typeface="+mn-cs"/>
      </a:defRPr>
    </a:lvl1pPr>
    <a:lvl2pPr marL="457200" algn="l" rtl="0" eaLnBrk="0" fontAlgn="base" hangingPunct="0">
      <a:spcBef>
        <a:spcPct val="0"/>
      </a:spcBef>
      <a:spcAft>
        <a:spcPct val="0"/>
      </a:spcAft>
      <a:defRPr sz="25600" kern="1200">
        <a:solidFill>
          <a:schemeClr val="accent1"/>
        </a:solidFill>
        <a:latin typeface="Helvetica" pitchFamily="-65" charset="0"/>
        <a:ea typeface="+mn-ea"/>
        <a:cs typeface="+mn-cs"/>
      </a:defRPr>
    </a:lvl2pPr>
    <a:lvl3pPr marL="914400" algn="l" rtl="0" eaLnBrk="0" fontAlgn="base" hangingPunct="0">
      <a:spcBef>
        <a:spcPct val="0"/>
      </a:spcBef>
      <a:spcAft>
        <a:spcPct val="0"/>
      </a:spcAft>
      <a:defRPr sz="25600" kern="1200">
        <a:solidFill>
          <a:schemeClr val="accent1"/>
        </a:solidFill>
        <a:latin typeface="Helvetica" pitchFamily="-65" charset="0"/>
        <a:ea typeface="+mn-ea"/>
        <a:cs typeface="+mn-cs"/>
      </a:defRPr>
    </a:lvl3pPr>
    <a:lvl4pPr marL="1371600" algn="l" rtl="0" eaLnBrk="0" fontAlgn="base" hangingPunct="0">
      <a:spcBef>
        <a:spcPct val="0"/>
      </a:spcBef>
      <a:spcAft>
        <a:spcPct val="0"/>
      </a:spcAft>
      <a:defRPr sz="25600" kern="1200">
        <a:solidFill>
          <a:schemeClr val="accent1"/>
        </a:solidFill>
        <a:latin typeface="Helvetica" pitchFamily="-65" charset="0"/>
        <a:ea typeface="+mn-ea"/>
        <a:cs typeface="+mn-cs"/>
      </a:defRPr>
    </a:lvl4pPr>
    <a:lvl5pPr marL="1828800" algn="l" rtl="0" eaLnBrk="0" fontAlgn="base" hangingPunct="0">
      <a:spcBef>
        <a:spcPct val="0"/>
      </a:spcBef>
      <a:spcAft>
        <a:spcPct val="0"/>
      </a:spcAft>
      <a:defRPr sz="25600" kern="1200">
        <a:solidFill>
          <a:schemeClr val="accent1"/>
        </a:solidFill>
        <a:latin typeface="Helvetica" pitchFamily="-65" charset="0"/>
        <a:ea typeface="+mn-ea"/>
        <a:cs typeface="+mn-cs"/>
      </a:defRPr>
    </a:lvl5pPr>
    <a:lvl6pPr marL="2286000" algn="l" defTabSz="457200" rtl="0" eaLnBrk="1" latinLnBrk="0" hangingPunct="1">
      <a:defRPr sz="25600" kern="1200">
        <a:solidFill>
          <a:schemeClr val="accent1"/>
        </a:solidFill>
        <a:latin typeface="Helvetica" pitchFamily="-65" charset="0"/>
        <a:ea typeface="+mn-ea"/>
        <a:cs typeface="+mn-cs"/>
      </a:defRPr>
    </a:lvl6pPr>
    <a:lvl7pPr marL="2743200" algn="l" defTabSz="457200" rtl="0" eaLnBrk="1" latinLnBrk="0" hangingPunct="1">
      <a:defRPr sz="25600" kern="1200">
        <a:solidFill>
          <a:schemeClr val="accent1"/>
        </a:solidFill>
        <a:latin typeface="Helvetica" pitchFamily="-65" charset="0"/>
        <a:ea typeface="+mn-ea"/>
        <a:cs typeface="+mn-cs"/>
      </a:defRPr>
    </a:lvl7pPr>
    <a:lvl8pPr marL="3200400" algn="l" defTabSz="457200" rtl="0" eaLnBrk="1" latinLnBrk="0" hangingPunct="1">
      <a:defRPr sz="25600" kern="1200">
        <a:solidFill>
          <a:schemeClr val="accent1"/>
        </a:solidFill>
        <a:latin typeface="Helvetica" pitchFamily="-65" charset="0"/>
        <a:ea typeface="+mn-ea"/>
        <a:cs typeface="+mn-cs"/>
      </a:defRPr>
    </a:lvl8pPr>
    <a:lvl9pPr marL="3657600" algn="l" defTabSz="457200" rtl="0" eaLnBrk="1" latinLnBrk="0" hangingPunct="1">
      <a:defRPr sz="25600" kern="1200">
        <a:solidFill>
          <a:schemeClr val="accent1"/>
        </a:solidFill>
        <a:latin typeface="Helvetica"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clrMode="bw" hiddenSlides="1" frameSlides="1"/>
  <p:showPr showNarration="1" useTimings="0">
    <p:present/>
    <p:sldAll/>
    <p:penClr>
      <a:schemeClr val="tx1"/>
    </p:penClr>
    <p:extLst>
      <p:ext uri="{EC167BDD-8182-4AB7-AECC-EB403E3ABB37}">
        <p14:laserClr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900306"/>
    <a:srgbClr val="32415C"/>
    <a:srgbClr val="FB0A10"/>
    <a:srgbClr val="94F0E4"/>
    <a:srgbClr val="5771A0"/>
    <a:srgbClr val="800080"/>
    <a:srgbClr val="66FF33"/>
    <a:srgbClr val="FF0000"/>
    <a:srgbClr val="3333CC"/>
    <a:srgbClr val="FF8DA0"/>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9427" autoAdjust="0"/>
    <p:restoredTop sz="98856" autoAdjust="0"/>
  </p:normalViewPr>
  <p:slideViewPr>
    <p:cSldViewPr>
      <p:cViewPr varScale="1">
        <p:scale>
          <a:sx n="250" d="100"/>
          <a:sy n="250" d="100"/>
        </p:scale>
        <p:origin x="-1440" y="-104"/>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58" d="100"/>
          <a:sy n="58" d="100"/>
        </p:scale>
        <p:origin x="-1782" y="-90"/>
      </p:cViewPr>
      <p:guideLst>
        <p:guide orient="horz" pos="2931"/>
        <p:guide pos="2212"/>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70623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2"/>
          </p:nvPr>
        </p:nvSpPr>
        <p:spPr bwMode="auto">
          <a:xfrm>
            <a:off x="1204913" y="596900"/>
            <a:ext cx="4637087" cy="3478213"/>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8638" y="4424363"/>
            <a:ext cx="6049962" cy="4186237"/>
          </a:xfrm>
          <a:prstGeom prst="rect">
            <a:avLst/>
          </a:prstGeom>
          <a:noFill/>
          <a:ln w="12700">
            <a:noFill/>
            <a:miter lim="800000"/>
            <a:headEnd/>
            <a:tailEnd/>
          </a:ln>
          <a:effectLst/>
        </p:spPr>
        <p:txBody>
          <a:bodyPr vert="horz" wrap="square" lIns="92282" tIns="45329" rIns="92282" bIns="45329" numCol="1" anchor="t" anchorCtr="0" compatLnSpc="1">
            <a:prstTxWarp prst="textNoShape">
              <a:avLst/>
            </a:prstTxWarp>
          </a:bodyPr>
          <a:lstStyle/>
          <a:p>
            <a:pPr lvl="0"/>
            <a:r>
              <a:rPr lang="en-US" noProof="0"/>
              <a:t>We want this to be in font 11 and justify.</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55301139"/>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65" charset="0"/>
        <a:ea typeface="ＭＳ Ｐゴシック" charset="-128"/>
        <a:cs typeface="ＭＳ Ｐゴシック" charset="-128"/>
      </a:defRPr>
    </a:lvl1pPr>
    <a:lvl2pPr marL="37931725" indent="-37474525"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BB24DFB2-039E-7C48-B595-D07844711DF9}" type="slidenum">
              <a:rPr lang="en-US"/>
              <a:pPr/>
              <a:t>19</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2DDFBDA5-76AA-4847-B7B8-7237FF84888D}" type="slidenum">
              <a:rPr lang="en-US"/>
              <a:pPr/>
              <a:t>7</a:t>
            </a:fld>
            <a:endParaRPr lang="en-US"/>
          </a:p>
        </p:txBody>
      </p:sp>
      <p:sp>
        <p:nvSpPr>
          <p:cNvPr id="506882" name="Rectangle 2"/>
          <p:cNvSpPr>
            <a:spLocks noGrp="1" noRot="1" noChangeAspect="1" noChangeArrowheads="1"/>
          </p:cNvSpPr>
          <p:nvPr>
            <p:ph type="sldImg"/>
          </p:nvPr>
        </p:nvSpPr>
        <p:spPr bwMode="auto">
          <a:xfrm>
            <a:off x="1184275" y="698500"/>
            <a:ext cx="4654550" cy="3490913"/>
          </a:xfrm>
          <a:prstGeom prst="rect">
            <a:avLst/>
          </a:prstGeom>
          <a:solidFill>
            <a:srgbClr val="FFFFFF"/>
          </a:solidFill>
          <a:ln>
            <a:solidFill>
              <a:srgbClr val="000000"/>
            </a:solidFill>
            <a:miter lim="800000"/>
            <a:headEnd/>
            <a:tailEnd/>
          </a:ln>
        </p:spPr>
      </p:sp>
      <p:sp>
        <p:nvSpPr>
          <p:cNvPr id="506883" name="Rectangle 3"/>
          <p:cNvSpPr>
            <a:spLocks noGrp="1" noChangeArrowheads="1"/>
          </p:cNvSpPr>
          <p:nvPr>
            <p:ph type="body" idx="1"/>
          </p:nvPr>
        </p:nvSpPr>
        <p:spPr bwMode="auto">
          <a:xfrm>
            <a:off x="936414" y="4421823"/>
            <a:ext cx="5150273" cy="418909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DA9949C9-5E8E-B54A-BF9C-4AAE3C8DD7B0}" type="slidenum">
              <a:rPr lang="en-US"/>
              <a:pPr/>
              <a:t>8</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66179038-FDE1-984C-9676-3209643987F8}" type="slidenum">
              <a:rPr lang="en-US"/>
              <a:pPr/>
              <a:t>9</a:t>
            </a:fld>
            <a:endParaRPr lang="en-US"/>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91170" name="Rectangle 2"/>
          <p:cNvSpPr>
            <a:spLocks noGrp="1" noRot="1" noChangeAspect="1" noChangeArrowheads="1" noTextEdit="1"/>
          </p:cNvSpPr>
          <p:nvPr>
            <p:ph type="sldImg"/>
          </p:nvPr>
        </p:nvSpPr>
        <p:spPr bwMode="auto">
          <a:xfrm>
            <a:off x="3511550" y="2441575"/>
            <a:ext cx="0" cy="0"/>
          </a:xfrm>
          <a:prstGeom prst="rect">
            <a:avLst/>
          </a:prstGeom>
          <a:solidFill>
            <a:srgbClr val="FFFFFF"/>
          </a:solidFill>
          <a:ln>
            <a:solidFill>
              <a:srgbClr val="000000"/>
            </a:solidFill>
            <a:miter lim="800000"/>
            <a:headEnd/>
            <a:tailEnd/>
          </a:ln>
        </p:spPr>
      </p:sp>
      <p:sp>
        <p:nvSpPr>
          <p:cNvPr id="3591171" name="Rectangle 3"/>
          <p:cNvSpPr>
            <a:spLocks noGrp="1" noChangeArrowheads="1"/>
          </p:cNvSpPr>
          <p:nvPr>
            <p:ph type="body" idx="1"/>
          </p:nvPr>
        </p:nvSpPr>
        <p:spPr bwMode="auto">
          <a:xfrm>
            <a:off x="935350" y="6389160"/>
            <a:ext cx="5532287" cy="253146"/>
          </a:xfrm>
          <a:prstGeom prst="rect">
            <a:avLst/>
          </a:prstGeom>
          <a:solidFill>
            <a:srgbClr val="FFFFFF"/>
          </a:solidFill>
          <a:ln>
            <a:solidFill>
              <a:srgbClr val="000000"/>
            </a:solidFill>
            <a:miter lim="800000"/>
            <a:headEnd/>
            <a:tailEnd/>
          </a:ln>
        </p:spPr>
        <p:txBody>
          <a:bodyPr lIns="88270" tIns="44135" rIns="88270" bIns="44135">
            <a:prstTxWarp prst="textNoShape">
              <a:avLst/>
            </a:prstTxWarp>
          </a:bodyPr>
          <a:lstStyle/>
          <a:p>
            <a:pPr marL="229514" indent="-229514"/>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737CF975-E8D8-4C43-BD3C-8FE1F14F278B}" type="slidenum">
              <a:rPr lang="en-US"/>
              <a:pPr/>
              <a:t>14</a:t>
            </a:fld>
            <a:endParaRPr lang="en-US"/>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737CF975-E8D8-4C43-BD3C-8FE1F14F278B}" type="slidenum">
              <a:rPr lang="en-US"/>
              <a:pPr/>
              <a:t>15</a:t>
            </a:fld>
            <a:endParaRPr lang="en-US"/>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5825C956-3914-3C43-84BC-31F7DD24BC18}" type="slidenum">
              <a:rPr lang="en-US"/>
              <a:pPr/>
              <a:t>16</a:t>
            </a:fld>
            <a:endParaRPr lang="en-US"/>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3978132" y="8842029"/>
            <a:ext cx="3043343" cy="465455"/>
          </a:xfrm>
          <a:prstGeom prst="rect">
            <a:avLst/>
          </a:prstGeom>
          <a:ln/>
        </p:spPr>
        <p:txBody>
          <a:bodyPr lIns="93324" tIns="46662" rIns="93324" bIns="46662"/>
          <a:lstStyle/>
          <a:p>
            <a:fld id="{30CAC9AD-5504-1E44-931B-5E62773E338F}" type="slidenum">
              <a:rPr lang="en-US"/>
              <a:pPr/>
              <a:t>17</a:t>
            </a:fld>
            <a:endParaRPr lang="en-US"/>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4344" y="990601"/>
            <a:ext cx="4038600" cy="5305864"/>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990601"/>
            <a:ext cx="4038600" cy="5305864"/>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21"/>
          <p:cNvSpPr>
            <a:spLocks noGrp="1"/>
          </p:cNvSpPr>
          <p:nvPr>
            <p:ph type="title"/>
          </p:nvPr>
        </p:nvSpPr>
        <p:spPr>
          <a:xfrm>
            <a:off x="457200" y="228600"/>
            <a:ext cx="8229600" cy="762000"/>
          </a:xfrm>
          <a:prstGeom prst="rect">
            <a:avLst/>
          </a:prstGeom>
        </p:spPr>
        <p:txBody>
          <a:bodyPr vert="horz" anchor="t">
            <a:noAutofit/>
          </a:bodyPr>
          <a:lstStyle/>
          <a:p>
            <a:r>
              <a:rPr lang="en-US" dirty="0" smtClean="0"/>
              <a:t>Click to edit Master title style</a:t>
            </a:r>
            <a:endParaRPr lang="en-US" dirty="0"/>
          </a:p>
        </p:txBody>
      </p:sp>
      <p:cxnSp>
        <p:nvCxnSpPr>
          <p:cNvPr id="9" name="Straight Connector 8"/>
          <p:cNvCxnSpPr/>
          <p:nvPr userDrawn="1"/>
        </p:nvCxnSpPr>
        <p:spPr>
          <a:xfrm>
            <a:off x="457200" y="989012"/>
            <a:ext cx="8229600" cy="1588"/>
          </a:xfrm>
          <a:prstGeom prst="line">
            <a:avLst/>
          </a:prstGeom>
          <a:ln>
            <a:solidFill>
              <a:schemeClr val="tx2"/>
            </a:solidFill>
          </a:ln>
          <a:effectLst>
            <a:glow rad="101600">
              <a:schemeClr val="tx2">
                <a:alpha val="75000"/>
              </a:schemeClr>
            </a:glow>
          </a:effectLst>
        </p:spPr>
        <p:style>
          <a:lnRef idx="2">
            <a:schemeClr val="accent1"/>
          </a:lnRef>
          <a:fillRef idx="0">
            <a:schemeClr val="accent1"/>
          </a:fillRef>
          <a:effectRef idx="1">
            <a:schemeClr val="accent1"/>
          </a:effectRef>
          <a:fontRef idx="minor">
            <a:schemeClr val="tx1"/>
          </a:fontRef>
        </p:style>
      </p:cxnSp>
      <p:sp>
        <p:nvSpPr>
          <p:cNvPr id="10" name="Rectangle 10"/>
          <p:cNvSpPr>
            <a:spLocks noChangeArrowheads="1"/>
          </p:cNvSpPr>
          <p:nvPr userDrawn="1"/>
        </p:nvSpPr>
        <p:spPr bwMode="auto">
          <a:xfrm>
            <a:off x="0" y="6622038"/>
            <a:ext cx="9144000" cy="235962"/>
          </a:xfrm>
          <a:prstGeom prst="rect">
            <a:avLst/>
          </a:prstGeom>
          <a:noFill/>
          <a:ln w="12700">
            <a:noFill/>
            <a:miter lim="800000"/>
            <a:headEnd/>
            <a:tailEnd/>
          </a:ln>
          <a:effectLst/>
        </p:spPr>
        <p:txBody>
          <a:bodyPr wrap="square" lIns="63500" tIns="25400" rIns="63500" bIns="25400">
            <a:prstTxWarp prst="textNoShape">
              <a:avLst/>
            </a:prstTxWarp>
            <a:spAutoFit/>
          </a:bodyPr>
          <a:lstStyle/>
          <a:p>
            <a:pPr algn="ctr">
              <a:defRPr/>
            </a:pPr>
            <a:r>
              <a:rPr lang="en-US" sz="1200" b="1" dirty="0" smtClean="0">
                <a:solidFill>
                  <a:schemeClr val="tx1"/>
                </a:solidFill>
                <a:latin typeface="18 VAG Rounded Black   09390"/>
              </a:rPr>
              <a:t>UC Berkeley CS10 “</a:t>
            </a:r>
            <a:r>
              <a:rPr lang="en-US" sz="1200" b="1" baseline="0" dirty="0" smtClean="0">
                <a:solidFill>
                  <a:schemeClr val="tx1"/>
                </a:solidFill>
                <a:latin typeface="18 VAG Rounded Black   09390"/>
              </a:rPr>
              <a:t>The Beauty and Joy of Computing” </a:t>
            </a:r>
            <a:r>
              <a:rPr lang="en-US" sz="1200" b="1" baseline="0" dirty="0" smtClean="0">
                <a:solidFill>
                  <a:srgbClr val="FFFF00"/>
                </a:solidFill>
                <a:latin typeface="18 VAG Rounded Black   09390"/>
              </a:rPr>
              <a:t>: Computational Game Theory </a:t>
            </a:r>
            <a:r>
              <a:rPr lang="en-US" sz="1200" b="1" dirty="0" smtClean="0">
                <a:solidFill>
                  <a:schemeClr val="tx1"/>
                </a:solidFill>
                <a:latin typeface="18 VAG Rounded Black   09390"/>
              </a:rPr>
              <a:t>(</a:t>
            </a:r>
            <a:fld id="{0382F9D6-1C8F-9447-89CA-9F506CE985D4}" type="slidenum">
              <a:rPr lang="en-US" sz="1200" b="1">
                <a:solidFill>
                  <a:schemeClr val="tx1"/>
                </a:solidFill>
                <a:latin typeface="18 VAG Rounded Black   09390"/>
              </a:rPr>
              <a:pPr algn="ctr">
                <a:defRPr/>
              </a:pPr>
              <a:t>‹#›</a:t>
            </a:fld>
            <a:r>
              <a:rPr lang="en-US" sz="1200" b="1" dirty="0">
                <a:solidFill>
                  <a:schemeClr val="tx1"/>
                </a:solidFill>
                <a:latin typeface="18 VAG Rounded Black   09390"/>
              </a:rPr>
              <a:t>)</a:t>
            </a:r>
          </a:p>
        </p:txBody>
      </p:sp>
      <p:sp>
        <p:nvSpPr>
          <p:cNvPr id="14" name="Rectangle 11"/>
          <p:cNvSpPr>
            <a:spLocks noChangeArrowheads="1"/>
          </p:cNvSpPr>
          <p:nvPr userDrawn="1"/>
        </p:nvSpPr>
        <p:spPr bwMode="auto">
          <a:xfrm>
            <a:off x="7887246" y="6248400"/>
            <a:ext cx="1256754" cy="205184"/>
          </a:xfrm>
          <a:prstGeom prst="rect">
            <a:avLst/>
          </a:prstGeom>
          <a:noFill/>
          <a:ln w="12700">
            <a:noFill/>
            <a:miter lim="800000"/>
            <a:headEnd/>
            <a:tailEnd/>
          </a:ln>
          <a:effectLst/>
        </p:spPr>
        <p:txBody>
          <a:bodyPr wrap="none" lIns="63500" tIns="25400" rIns="63500" bIns="25400">
            <a:prstTxWarp prst="textNoShape">
              <a:avLst/>
            </a:prstTxWarp>
            <a:spAutoFit/>
          </a:bodyPr>
          <a:lstStyle/>
          <a:p>
            <a:pPr algn="r">
              <a:defRPr/>
            </a:pPr>
            <a:r>
              <a:rPr lang="en-US" sz="1000" b="1" dirty="0">
                <a:solidFill>
                  <a:schemeClr val="tx1"/>
                </a:solidFill>
                <a:latin typeface="18 VAG Rounded Black   09390"/>
              </a:rPr>
              <a:t>Garcia,</a:t>
            </a:r>
            <a:r>
              <a:rPr lang="en-US" sz="1000" b="1" dirty="0" smtClean="0">
                <a:solidFill>
                  <a:schemeClr val="tx1"/>
                </a:solidFill>
                <a:latin typeface="18 VAG Rounded Black   09390"/>
              </a:rPr>
              <a:t> Spring 2012</a:t>
            </a:r>
            <a:endParaRPr lang="en-US" sz="1000" b="1" dirty="0">
              <a:solidFill>
                <a:schemeClr val="tx1"/>
              </a:solidFill>
              <a:latin typeface="18 VAG Rounded Black   09390"/>
            </a:endParaRPr>
          </a:p>
        </p:txBody>
      </p:sp>
      <p:pic>
        <p:nvPicPr>
          <p:cNvPr id="15" name="Picture 25" descr="Seal"/>
          <p:cNvPicPr>
            <a:picLocks noChangeAspect="1" noChangeArrowheads="1"/>
          </p:cNvPicPr>
          <p:nvPr userDrawn="1"/>
        </p:nvPicPr>
        <p:blipFill>
          <a:blip r:embed="rId2"/>
          <a:srcRect/>
          <a:stretch>
            <a:fillRect/>
          </a:stretch>
        </p:blipFill>
        <p:spPr bwMode="auto">
          <a:xfrm>
            <a:off x="76200" y="6192838"/>
            <a:ext cx="609600" cy="609600"/>
          </a:xfrm>
          <a:prstGeom prst="rect">
            <a:avLst/>
          </a:prstGeom>
          <a:noFill/>
        </p:spPr>
      </p:pic>
      <p:pic>
        <p:nvPicPr>
          <p:cNvPr id="16" name="Picture 15"/>
          <p:cNvPicPr>
            <a:picLocks noChangeAspect="1"/>
          </p:cNvPicPr>
          <p:nvPr userDrawn="1"/>
        </p:nvPicPr>
        <p:blipFill>
          <a:blip r:embed="rId3"/>
          <a:stretch>
            <a:fillRect/>
          </a:stretch>
        </p:blipFill>
        <p:spPr>
          <a:xfrm>
            <a:off x="8026400" y="6464300"/>
            <a:ext cx="1117600" cy="393700"/>
          </a:xfrm>
          <a:prstGeom prst="rect">
            <a:avLst/>
          </a:prstGeom>
        </p:spPr>
      </p:pic>
      <p:pic>
        <p:nvPicPr>
          <p:cNvPr id="17" name="Picture 16"/>
          <p:cNvPicPr>
            <a:picLocks noChangeAspect="1"/>
          </p:cNvPicPr>
          <p:nvPr userDrawn="1"/>
        </p:nvPicPr>
        <p:blipFill>
          <a:blip r:embed="rId4"/>
          <a:stretch>
            <a:fillRect/>
          </a:stretch>
        </p:blipFill>
        <p:spPr>
          <a:xfrm>
            <a:off x="53234" y="53235"/>
            <a:ext cx="425877" cy="50466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5"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6"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3767D12C-1D62-DB44-B351-8710E9C41DB2}" type="slidenum">
              <a:rPr/>
              <a:pPr>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5"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6"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EB5093A4-CC93-424A-94EB-96D0AD625C4C}" type="slidenum">
              <a:rPr/>
              <a:pPr>
                <a:def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143000"/>
            <a:ext cx="3848100" cy="2138363"/>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772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23925" y="12192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24425" y="12192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848600" y="6324600"/>
            <a:ext cx="914400" cy="457200"/>
          </a:xfrm>
          <a:prstGeom prst="rect">
            <a:avLst/>
          </a:prstGeom>
        </p:spPr>
        <p:txBody>
          <a:bodyPr/>
          <a:lstStyle>
            <a:lvl1pPr>
              <a:defRPr smtClean="0"/>
            </a:lvl1pPr>
          </a:lstStyle>
          <a:p>
            <a:fld id="{AEF22044-61D0-6049-915D-BC75111831AC}" type="slidenum">
              <a:rPr lang="en-US"/>
              <a:pPr/>
              <a:t>‹#›</a:t>
            </a:fld>
            <a:r>
              <a:rPr lang="en-US"/>
              <a:t>/12</a:t>
            </a:r>
          </a:p>
        </p:txBody>
      </p:sp>
      <p:sp>
        <p:nvSpPr>
          <p:cNvPr id="6" name="Footer Placeholder 5"/>
          <p:cNvSpPr>
            <a:spLocks noGrp="1"/>
          </p:cNvSpPr>
          <p:nvPr>
            <p:ph type="ftr" sz="quarter" idx="11"/>
          </p:nvPr>
        </p:nvSpPr>
        <p:spPr>
          <a:xfrm>
            <a:off x="1828800" y="6324600"/>
            <a:ext cx="5486400" cy="457200"/>
          </a:xfrm>
          <a:prstGeom prst="rect">
            <a:avLst/>
          </a:prstGeom>
        </p:spPr>
        <p:txBody>
          <a:bodyPr/>
          <a:lstStyle>
            <a:lvl1pPr>
              <a:defRPr/>
            </a:lvl1pPr>
          </a:lstStyle>
          <a:p>
            <a:r>
              <a:rPr lang="en-US"/>
              <a:t>200 Students Can't Be Wrong! : GamesCrafters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5" name="Date Placeholder 27"/>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16" name="Footer Placeholder 16"/>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17" name="Slide Number Placeholder 28"/>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8E3342FC-85AC-0141-B4E7-B626C5929470}" type="slidenum">
              <a:rPr/>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5"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6"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01C1680E-D985-8A48-BA9E-A9F7CF2082B4}" type="slidenum">
              <a:rPr/>
              <a:pPr>
                <a:def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p>
        </p:txBody>
      </p:sp>
      <p:sp>
        <p:nvSpPr>
          <p:cNvPr id="5" name="Freeform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9" name="Freeform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 name="Freeform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1" name="Freeform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4" name="Freeform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5" name="Freeform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6" name="Freeform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7" name="Freeform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8" name="Freeform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lang="en-US" smtClean="0"/>
              <a:t>Click to edit Master title style</a:t>
            </a:r>
            <a:endParaRPr lang="en-US"/>
          </a:p>
        </p:txBody>
      </p:sp>
      <p:sp>
        <p:nvSpPr>
          <p:cNvPr id="25"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26"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27"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F08356AB-6050-C54D-8146-0D0927CCFB8F}" type="slidenum">
              <a:rPr/>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18" name="Footer Placeholder 7"/>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19" name="Slide Number Placeholder 8"/>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50361CD5-B477-9E43-A365-B6CBAABDE154}" type="slidenum">
              <a:rPr/>
              <a:pPr>
                <a:def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lang="en-US" smtClean="0"/>
              <a:t>Click to edit Master title style</a:t>
            </a:r>
            <a:endParaRPr lang="en-US"/>
          </a:p>
        </p:txBody>
      </p:sp>
      <p:sp>
        <p:nvSpPr>
          <p:cNvPr id="3" name="Date Placeholder 2"/>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4" name="Footer Placeholder 3"/>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5" name="Slide Number Placeholder 4"/>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CD69752C-0324-1C40-9504-CBF4C9360C20}" type="slidenum">
              <a:rPr/>
              <a:pPr>
                <a:def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3" name="Footer Placeholder 2"/>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4" name="Slide Number Placeholder 3"/>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44F050E0-6EC7-2D45-8299-7B7E99CE3E4C}" type="slidenum">
              <a:rPr/>
              <a:pPr>
                <a:def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6" name="Footer Placeholder 5"/>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7" name="Slide Number Placeholder 6"/>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9956C743-C58C-B546-AEA2-8065E3DEDFB6}" type="slidenum">
              <a:rPr/>
              <a:pPr>
                <a:def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20"/>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59692" y="13022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1298" y="1395380"/>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061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a:prstGeom prst="rect">
            <a:avLst/>
          </a:prstGeom>
        </p:spPr>
        <p:txBody>
          <a:bodyPr/>
          <a:lstStyle>
            <a:lvl1pPr>
              <a:defRPr>
                <a:latin typeface="Helvetica" pitchFamily="-65" charset="0"/>
              </a:defRPr>
            </a:lvl1pPr>
          </a:lstStyle>
          <a:p>
            <a:pPr>
              <a:defRPr/>
            </a:pPr>
            <a:endParaRPr/>
          </a:p>
        </p:txBody>
      </p:sp>
      <p:sp>
        <p:nvSpPr>
          <p:cNvPr id="20" name="Footer Placeholder 5"/>
          <p:cNvSpPr>
            <a:spLocks noGrp="1"/>
          </p:cNvSpPr>
          <p:nvPr>
            <p:ph type="ftr" sz="quarter" idx="11"/>
          </p:nvPr>
        </p:nvSpPr>
        <p:spPr>
          <a:xfrm>
            <a:off x="914400" y="55563"/>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21" name="Slide Number Placeholder 6"/>
          <p:cNvSpPr>
            <a:spLocks noGrp="1"/>
          </p:cNvSpPr>
          <p:nvPr>
            <p:ph type="sldNum" sz="quarter" idx="12"/>
          </p:nvPr>
        </p:nvSpPr>
        <p:spPr>
          <a:xfrm>
            <a:off x="8610600" y="55563"/>
            <a:ext cx="457200" cy="365125"/>
          </a:xfrm>
          <a:prstGeom prst="rect">
            <a:avLst/>
          </a:prstGeom>
        </p:spPr>
        <p:txBody>
          <a:bodyPr/>
          <a:lstStyle>
            <a:lvl1pPr>
              <a:defRPr>
                <a:latin typeface="Helvetica" pitchFamily="-65" charset="0"/>
              </a:defRPr>
            </a:lvl1pPr>
          </a:lstStyle>
          <a:p>
            <a:pPr>
              <a:defRPr/>
            </a:pPr>
            <a:fld id="{458E6A8A-592E-AF43-B50A-9BAEEB4055EB}" type="slidenum">
              <a:rPr/>
              <a:pPr>
                <a:def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28600"/>
            <a:ext cx="8229600" cy="762000"/>
          </a:xfrm>
          <a:prstGeom prst="rect">
            <a:avLst/>
          </a:prstGeom>
        </p:spPr>
        <p:txBody>
          <a:bodyPr vert="horz" anchor="t">
            <a:noAutofit/>
          </a:bodyPr>
          <a:lstStyle/>
          <a:p>
            <a:r>
              <a:rPr lang="en-US" dirty="0" smtClean="0"/>
              <a:t>Click to edit Master title style</a:t>
            </a:r>
            <a:endParaRPr lang="en-US" dirty="0"/>
          </a:p>
        </p:txBody>
      </p:sp>
      <p:sp>
        <p:nvSpPr>
          <p:cNvPr id="1031" name="Text Placeholder 12"/>
          <p:cNvSpPr>
            <a:spLocks noGrp="1"/>
          </p:cNvSpPr>
          <p:nvPr>
            <p:ph type="body" idx="1"/>
          </p:nvPr>
        </p:nvSpPr>
        <p:spPr bwMode="auto">
          <a:xfrm>
            <a:off x="457200" y="990600"/>
            <a:ext cx="8229600" cy="536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Rectangle 10"/>
          <p:cNvSpPr>
            <a:spLocks noChangeArrowheads="1"/>
          </p:cNvSpPr>
          <p:nvPr userDrawn="1"/>
        </p:nvSpPr>
        <p:spPr bwMode="auto">
          <a:xfrm>
            <a:off x="0" y="6622038"/>
            <a:ext cx="9144000" cy="235962"/>
          </a:xfrm>
          <a:prstGeom prst="rect">
            <a:avLst/>
          </a:prstGeom>
          <a:noFill/>
          <a:ln w="12700">
            <a:noFill/>
            <a:miter lim="800000"/>
            <a:headEnd/>
            <a:tailEnd/>
          </a:ln>
          <a:effectLst/>
        </p:spPr>
        <p:txBody>
          <a:bodyPr wrap="square" lIns="63500" tIns="25400" rIns="63500" bIns="25400">
            <a:prstTxWarp prst="textNoShape">
              <a:avLst/>
            </a:prstTxWarp>
            <a:spAutoFit/>
          </a:bodyPr>
          <a:lstStyle/>
          <a:p>
            <a:pPr algn="ctr">
              <a:defRPr/>
            </a:pPr>
            <a:r>
              <a:rPr lang="en-US" sz="1200" b="1" dirty="0" smtClean="0">
                <a:solidFill>
                  <a:schemeClr val="tx1"/>
                </a:solidFill>
                <a:latin typeface="18 VAG Rounded Black   09390"/>
              </a:rPr>
              <a:t>UC Berkeley CS10 “</a:t>
            </a:r>
            <a:r>
              <a:rPr lang="en-US" sz="1200" b="1" baseline="0" dirty="0" smtClean="0">
                <a:solidFill>
                  <a:schemeClr val="tx1"/>
                </a:solidFill>
                <a:latin typeface="18 VAG Rounded Black   09390"/>
              </a:rPr>
              <a:t>The Beauty and Joy of Computing” </a:t>
            </a:r>
            <a:r>
              <a:rPr lang="en-US" sz="1200" b="1" baseline="0" dirty="0" smtClean="0">
                <a:solidFill>
                  <a:srgbClr val="FFFF00"/>
                </a:solidFill>
                <a:latin typeface="18 VAG Rounded Black   09390"/>
              </a:rPr>
              <a:t>: Computational Game Theory </a:t>
            </a:r>
            <a:r>
              <a:rPr lang="en-US" sz="1200" b="1" dirty="0" smtClean="0">
                <a:solidFill>
                  <a:schemeClr val="tx1"/>
                </a:solidFill>
                <a:latin typeface="18 VAG Rounded Black   09390"/>
              </a:rPr>
              <a:t>(</a:t>
            </a:r>
            <a:fld id="{0382F9D6-1C8F-9447-89CA-9F506CE985D4}" type="slidenum">
              <a:rPr lang="en-US" sz="1200" b="1">
                <a:solidFill>
                  <a:schemeClr val="tx1"/>
                </a:solidFill>
                <a:latin typeface="18 VAG Rounded Black   09390"/>
              </a:rPr>
              <a:pPr algn="ctr">
                <a:defRPr/>
              </a:pPr>
              <a:t>‹#›</a:t>
            </a:fld>
            <a:r>
              <a:rPr lang="en-US" sz="1200" b="1" dirty="0">
                <a:solidFill>
                  <a:schemeClr val="tx1"/>
                </a:solidFill>
                <a:latin typeface="18 VAG Rounded Black   09390"/>
              </a:rPr>
              <a:t>)</a:t>
            </a:r>
          </a:p>
        </p:txBody>
      </p:sp>
      <p:cxnSp>
        <p:nvCxnSpPr>
          <p:cNvPr id="13" name="Straight Connector 12"/>
          <p:cNvCxnSpPr/>
          <p:nvPr userDrawn="1"/>
        </p:nvCxnSpPr>
        <p:spPr>
          <a:xfrm>
            <a:off x="457200" y="989012"/>
            <a:ext cx="8229600" cy="1588"/>
          </a:xfrm>
          <a:prstGeom prst="line">
            <a:avLst/>
          </a:prstGeom>
          <a:ln>
            <a:solidFill>
              <a:schemeClr val="tx2"/>
            </a:solidFill>
          </a:ln>
          <a:effectLst>
            <a:glow rad="101600">
              <a:schemeClr val="tx2">
                <a:alpha val="75000"/>
              </a:schemeClr>
            </a:glow>
          </a:effectLst>
        </p:spPr>
        <p:style>
          <a:lnRef idx="2">
            <a:schemeClr val="accent1"/>
          </a:lnRef>
          <a:fillRef idx="0">
            <a:schemeClr val="accent1"/>
          </a:fillRef>
          <a:effectRef idx="1">
            <a:schemeClr val="accent1"/>
          </a:effectRef>
          <a:fontRef idx="minor">
            <a:schemeClr val="tx1"/>
          </a:fontRef>
        </p:style>
      </p:cxnSp>
      <p:sp>
        <p:nvSpPr>
          <p:cNvPr id="10" name="Rectangle 11"/>
          <p:cNvSpPr>
            <a:spLocks noChangeArrowheads="1"/>
          </p:cNvSpPr>
          <p:nvPr userDrawn="1"/>
        </p:nvSpPr>
        <p:spPr bwMode="auto">
          <a:xfrm>
            <a:off x="7887246" y="6248400"/>
            <a:ext cx="1256754" cy="205184"/>
          </a:xfrm>
          <a:prstGeom prst="rect">
            <a:avLst/>
          </a:prstGeom>
          <a:noFill/>
          <a:ln w="12700">
            <a:noFill/>
            <a:miter lim="800000"/>
            <a:headEnd/>
            <a:tailEnd/>
          </a:ln>
          <a:effectLst/>
        </p:spPr>
        <p:txBody>
          <a:bodyPr wrap="none" lIns="63500" tIns="25400" rIns="63500" bIns="25400">
            <a:prstTxWarp prst="textNoShape">
              <a:avLst/>
            </a:prstTxWarp>
            <a:spAutoFit/>
          </a:bodyPr>
          <a:lstStyle/>
          <a:p>
            <a:pPr algn="r">
              <a:defRPr/>
            </a:pPr>
            <a:r>
              <a:rPr lang="en-US" sz="1000" b="1" dirty="0">
                <a:solidFill>
                  <a:schemeClr val="tx1"/>
                </a:solidFill>
                <a:latin typeface="18 VAG Rounded Black   09390"/>
              </a:rPr>
              <a:t>Garcia,</a:t>
            </a:r>
            <a:r>
              <a:rPr lang="en-US" sz="1000" b="1" dirty="0" smtClean="0">
                <a:solidFill>
                  <a:schemeClr val="tx1"/>
                </a:solidFill>
                <a:latin typeface="18 VAG Rounded Black   09390"/>
              </a:rPr>
              <a:t> Spring 2012</a:t>
            </a:r>
            <a:endParaRPr lang="en-US" sz="1000" b="1" dirty="0">
              <a:solidFill>
                <a:schemeClr val="tx1"/>
              </a:solidFill>
              <a:latin typeface="18 VAG Rounded Black   09390"/>
            </a:endParaRPr>
          </a:p>
        </p:txBody>
      </p:sp>
      <p:pic>
        <p:nvPicPr>
          <p:cNvPr id="11" name="Picture 25" descr="Seal"/>
          <p:cNvPicPr>
            <a:picLocks noChangeAspect="1" noChangeArrowheads="1"/>
          </p:cNvPicPr>
          <p:nvPr userDrawn="1"/>
        </p:nvPicPr>
        <p:blipFill>
          <a:blip r:embed="rId15"/>
          <a:srcRect/>
          <a:stretch>
            <a:fillRect/>
          </a:stretch>
        </p:blipFill>
        <p:spPr bwMode="auto">
          <a:xfrm>
            <a:off x="76200" y="6192838"/>
            <a:ext cx="609600" cy="609600"/>
          </a:xfrm>
          <a:prstGeom prst="rect">
            <a:avLst/>
          </a:prstGeom>
          <a:noFill/>
        </p:spPr>
      </p:pic>
      <p:pic>
        <p:nvPicPr>
          <p:cNvPr id="12" name="Picture 11"/>
          <p:cNvPicPr>
            <a:picLocks noChangeAspect="1"/>
          </p:cNvPicPr>
          <p:nvPr userDrawn="1"/>
        </p:nvPicPr>
        <p:blipFill>
          <a:blip r:embed="rId16"/>
          <a:stretch>
            <a:fillRect/>
          </a:stretch>
        </p:blipFill>
        <p:spPr>
          <a:xfrm>
            <a:off x="8026400" y="6464300"/>
            <a:ext cx="1117600" cy="393700"/>
          </a:xfrm>
          <a:prstGeom prst="rect">
            <a:avLst/>
          </a:prstGeom>
        </p:spPr>
      </p:pic>
      <p:pic>
        <p:nvPicPr>
          <p:cNvPr id="14" name="Picture 13"/>
          <p:cNvPicPr>
            <a:picLocks noChangeAspect="1"/>
          </p:cNvPicPr>
          <p:nvPr userDrawn="1"/>
        </p:nvPicPr>
        <p:blipFill>
          <a:blip r:embed="rId17"/>
          <a:stretch>
            <a:fillRect/>
          </a:stretch>
        </p:blipFill>
        <p:spPr>
          <a:xfrm>
            <a:off x="53234" y="53235"/>
            <a:ext cx="425877" cy="504664"/>
          </a:xfrm>
          <a:prstGeom prst="rect">
            <a:avLst/>
          </a:prstGeom>
        </p:spPr>
      </p:pic>
    </p:spTree>
  </p:cSld>
  <p:clrMap bg1="dk1" tx1="lt1" bg2="dk2" tx2="lt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0" fontAlgn="base" hangingPunct="0">
        <a:spcBef>
          <a:spcPct val="0"/>
        </a:spcBef>
        <a:spcAft>
          <a:spcPct val="0"/>
        </a:spcAft>
        <a:defRPr sz="4000" b="0" i="0" kern="1200" spc="-100">
          <a:solidFill>
            <a:srgbClr val="C1EEFF"/>
          </a:solidFill>
          <a:latin typeface="18 VAG Rounded Bold   07390"/>
          <a:ea typeface="ＭＳ Ｐゴシック" charset="-128"/>
          <a:cs typeface="AppleGaramond Bd"/>
        </a:defRPr>
      </a:lvl1pPr>
      <a:lvl2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2pPr>
      <a:lvl3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3pPr>
      <a:lvl4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4pPr>
      <a:lvl5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5pPr>
      <a:lvl6pPr marL="457200" algn="l" rtl="0" fontAlgn="base">
        <a:spcBef>
          <a:spcPct val="0"/>
        </a:spcBef>
        <a:spcAft>
          <a:spcPct val="0"/>
        </a:spcAft>
        <a:defRPr sz="4000" b="1">
          <a:solidFill>
            <a:srgbClr val="C1EEFF"/>
          </a:solidFill>
          <a:latin typeface="Corbel" charset="0"/>
          <a:ea typeface="ＭＳ Ｐゴシック" charset="-128"/>
          <a:cs typeface="ＭＳ Ｐゴシック" charset="-128"/>
        </a:defRPr>
      </a:lvl6pPr>
      <a:lvl7pPr marL="914400" algn="l" rtl="0" fontAlgn="base">
        <a:spcBef>
          <a:spcPct val="0"/>
        </a:spcBef>
        <a:spcAft>
          <a:spcPct val="0"/>
        </a:spcAft>
        <a:defRPr sz="4000" b="1">
          <a:solidFill>
            <a:srgbClr val="C1EEFF"/>
          </a:solidFill>
          <a:latin typeface="Corbel" charset="0"/>
          <a:ea typeface="ＭＳ Ｐゴシック" charset="-128"/>
          <a:cs typeface="ＭＳ Ｐゴシック" charset="-128"/>
        </a:defRPr>
      </a:lvl7pPr>
      <a:lvl8pPr marL="1371600" algn="l" rtl="0" fontAlgn="base">
        <a:spcBef>
          <a:spcPct val="0"/>
        </a:spcBef>
        <a:spcAft>
          <a:spcPct val="0"/>
        </a:spcAft>
        <a:defRPr sz="4000" b="1">
          <a:solidFill>
            <a:srgbClr val="C1EEFF"/>
          </a:solidFill>
          <a:latin typeface="Corbel" charset="0"/>
          <a:ea typeface="ＭＳ Ｐゴシック" charset="-128"/>
          <a:cs typeface="ＭＳ Ｐゴシック" charset="-128"/>
        </a:defRPr>
      </a:lvl8pPr>
      <a:lvl9pPr marL="1828800" algn="l" rtl="0" fontAlgn="base">
        <a:spcBef>
          <a:spcPct val="0"/>
        </a:spcBef>
        <a:spcAft>
          <a:spcPct val="0"/>
        </a:spcAft>
        <a:defRPr sz="4000" b="1">
          <a:solidFill>
            <a:srgbClr val="C1EEFF"/>
          </a:solidFill>
          <a:latin typeface="Corbel" charset="0"/>
          <a:ea typeface="ＭＳ Ｐゴシック" charset="-128"/>
          <a:cs typeface="ＭＳ Ｐゴシック" charset="-128"/>
        </a:defRPr>
      </a:lvl9pPr>
    </p:titleStyle>
    <p:bodyStyle>
      <a:lvl1pPr marL="411163" indent="-342900" algn="l" rtl="0" eaLnBrk="0" fontAlgn="base" hangingPunct="0">
        <a:spcBef>
          <a:spcPts val="700"/>
        </a:spcBef>
        <a:spcAft>
          <a:spcPct val="0"/>
        </a:spcAft>
        <a:buClr>
          <a:schemeClr val="tx2"/>
        </a:buClr>
        <a:buSzPct val="95000"/>
        <a:buFont typeface="Wingdings" pitchFamily="-65" charset="2"/>
        <a:buChar char=""/>
        <a:defRPr sz="3000" b="0" i="0" kern="1200">
          <a:solidFill>
            <a:schemeClr val="tx1"/>
          </a:solidFill>
          <a:latin typeface="18 VAG Rounded Bold   07390"/>
          <a:ea typeface="ＭＳ Ｐゴシック" charset="-128"/>
          <a:cs typeface="ＭＳ Ｐゴシック" charset="-128"/>
        </a:defRPr>
      </a:lvl1pPr>
      <a:lvl2pPr marL="739775" indent="-285750" algn="l" rtl="0" eaLnBrk="0" fontAlgn="base" hangingPunct="0">
        <a:spcBef>
          <a:spcPct val="20000"/>
        </a:spcBef>
        <a:spcAft>
          <a:spcPct val="0"/>
        </a:spcAft>
        <a:buSzPct val="90000"/>
        <a:buFont typeface="Wingdings" pitchFamily="-65" charset="2"/>
        <a:buChar char=""/>
        <a:defRPr sz="2600" b="0" i="0" kern="1200">
          <a:solidFill>
            <a:schemeClr val="accent3">
              <a:lumMod val="40000"/>
              <a:lumOff val="60000"/>
            </a:schemeClr>
          </a:solidFill>
          <a:latin typeface="18 VAG Rounded Light   02390"/>
          <a:ea typeface="ＭＳ Ｐゴシック" charset="-128"/>
          <a:cs typeface="+mn-cs"/>
        </a:defRPr>
      </a:lvl2pPr>
      <a:lvl3pPr marL="995363" indent="-228600" algn="l" rtl="0" eaLnBrk="0" fontAlgn="base" hangingPunct="0">
        <a:spcBef>
          <a:spcPct val="20000"/>
        </a:spcBef>
        <a:spcAft>
          <a:spcPct val="0"/>
        </a:spcAft>
        <a:buFont typeface="Wingdings 2" pitchFamily="-65" charset="2"/>
        <a:buChar char=""/>
        <a:defRPr sz="2400" b="0" i="0" kern="1200">
          <a:solidFill>
            <a:schemeClr val="tx2">
              <a:lumMod val="90000"/>
            </a:schemeClr>
          </a:solidFill>
          <a:latin typeface="18 VAG Rounded Light   02390"/>
          <a:ea typeface="ＭＳ Ｐゴシック" charset="-128"/>
          <a:cs typeface="+mn-cs"/>
        </a:defRPr>
      </a:lvl3pPr>
      <a:lvl4pPr marL="1260475" indent="-228600" algn="l" rtl="0" eaLnBrk="0" fontAlgn="base" hangingPunct="0">
        <a:spcBef>
          <a:spcPct val="20000"/>
        </a:spcBef>
        <a:spcAft>
          <a:spcPct val="0"/>
        </a:spcAft>
        <a:buClr>
          <a:schemeClr val="accent2"/>
        </a:buClr>
        <a:buFont typeface="Wingdings 3" pitchFamily="-65" charset="2"/>
        <a:buChar char=""/>
        <a:defRPr sz="2200" b="0" i="0" kern="1200">
          <a:solidFill>
            <a:srgbClr val="F273AF"/>
          </a:solidFill>
          <a:latin typeface="18 VAG Rounded Light   02390"/>
          <a:ea typeface="ＭＳ Ｐゴシック" charset="-128"/>
          <a:cs typeface="+mn-cs"/>
        </a:defRPr>
      </a:lvl4pPr>
      <a:lvl5pPr marL="1481138" indent="-209550" algn="l" rtl="0" eaLnBrk="0" fontAlgn="base" hangingPunct="0">
        <a:spcBef>
          <a:spcPct val="20000"/>
        </a:spcBef>
        <a:spcAft>
          <a:spcPct val="0"/>
        </a:spcAft>
        <a:buClr>
          <a:schemeClr val="tx1"/>
        </a:buClr>
        <a:buFont typeface="Wingdings 2" pitchFamily="-65" charset="2"/>
        <a:buChar char=""/>
        <a:defRPr sz="2000" b="0" i="0" kern="1200">
          <a:solidFill>
            <a:schemeClr val="tx1"/>
          </a:solidFill>
          <a:latin typeface="18 VAG Rounded Light   02390"/>
          <a:ea typeface="ＭＳ Ｐゴシック" charset="-128"/>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srcRect/>
          <a:stretch>
            <a:fillRect/>
          </a:stretch>
        </p:blipFill>
        <p:spPr bwMode="auto">
          <a:xfrm>
            <a:off x="381000" y="304800"/>
            <a:ext cx="1600200" cy="2133600"/>
          </a:xfrm>
          <a:prstGeom prst="rect">
            <a:avLst/>
          </a:prstGeom>
          <a:noFill/>
          <a:ln w="9525">
            <a:noFill/>
            <a:miter lim="800000"/>
            <a:headEnd/>
            <a:tailEnd/>
          </a:ln>
        </p:spPr>
      </p:pic>
      <p:sp>
        <p:nvSpPr>
          <p:cNvPr id="15363" name="Rectangle 4"/>
          <p:cNvSpPr>
            <a:spLocks noChangeArrowheads="1"/>
          </p:cNvSpPr>
          <p:nvPr/>
        </p:nvSpPr>
        <p:spPr bwMode="auto">
          <a:xfrm>
            <a:off x="1981200" y="0"/>
            <a:ext cx="5181600" cy="3103619"/>
          </a:xfrm>
          <a:prstGeom prst="rect">
            <a:avLst/>
          </a:prstGeom>
          <a:noFill/>
          <a:ln w="12700">
            <a:noFill/>
            <a:miter lim="800000"/>
            <a:headEnd/>
            <a:tailEnd/>
          </a:ln>
        </p:spPr>
        <p:txBody>
          <a:bodyPr wrap="square" lIns="63500" tIns="25400" rIns="63500" bIns="25400" anchor="ctr">
            <a:prstTxWarp prst="textNoShape">
              <a:avLst/>
            </a:prstTxWarp>
            <a:spAutoFit/>
          </a:bodyPr>
          <a:lstStyle/>
          <a:p>
            <a:pPr algn="ctr">
              <a:lnSpc>
                <a:spcPct val="77000"/>
              </a:lnSpc>
            </a:pPr>
            <a:r>
              <a:rPr lang="en-US" sz="3200" b="1" dirty="0" smtClean="0">
                <a:solidFill>
                  <a:schemeClr val="accent2"/>
                </a:solidFill>
              </a:rPr>
              <a:t/>
            </a:r>
            <a:br>
              <a:rPr lang="en-US" sz="3200" b="1" dirty="0" smtClean="0">
                <a:solidFill>
                  <a:schemeClr val="accent2"/>
                </a:solidFill>
              </a:rPr>
            </a:br>
            <a:r>
              <a:rPr lang="en-US" sz="3600" b="1" dirty="0" smtClean="0">
                <a:solidFill>
                  <a:schemeClr val="tx2"/>
                </a:solidFill>
                <a:latin typeface="18 VAG Rounded Bold   07390"/>
                <a:cs typeface=""/>
              </a:rPr>
              <a:t>CS10 : The Beauty and Joy of Computing</a:t>
            </a:r>
            <a:r>
              <a:rPr lang="en-US" sz="3200" b="1" dirty="0" smtClean="0">
                <a:solidFill>
                  <a:schemeClr val="tx2"/>
                </a:solidFill>
                <a:latin typeface="18 VAG Rounded Bold   07390"/>
                <a:cs typeface=""/>
              </a:rPr>
              <a:t/>
            </a:r>
            <a:br>
              <a:rPr lang="en-US" sz="3200" b="1" dirty="0" smtClean="0">
                <a:solidFill>
                  <a:schemeClr val="tx2"/>
                </a:solidFill>
                <a:latin typeface="18 VAG Rounded Bold   07390"/>
                <a:cs typeface=""/>
              </a:rPr>
            </a:br>
            <a:r>
              <a:rPr lang="en-US" sz="3200" b="1" dirty="0" smtClean="0">
                <a:latin typeface="18 VAG Rounded Bold   07390"/>
                <a:cs typeface=""/>
              </a:rPr>
              <a:t/>
            </a:r>
            <a:br>
              <a:rPr lang="en-US" sz="3200" b="1" dirty="0" smtClean="0">
                <a:latin typeface="18 VAG Rounded Bold   07390"/>
                <a:cs typeface=""/>
              </a:rPr>
            </a:br>
            <a:r>
              <a:rPr lang="en-US" sz="2800" b="1" dirty="0" smtClean="0">
                <a:solidFill>
                  <a:schemeClr val="tx1"/>
                </a:solidFill>
                <a:latin typeface="18 VAG Rounded Bold   07390"/>
                <a:cs typeface=""/>
              </a:rPr>
              <a:t>Lecture #16 : Computational Game Theory</a:t>
            </a:r>
            <a:r>
              <a:rPr lang="en-US" sz="3200" b="1" dirty="0" smtClean="0">
                <a:solidFill>
                  <a:schemeClr val="tx2"/>
                </a:solidFill>
                <a:latin typeface="18 VAG Rounded Bold   07390"/>
                <a:cs typeface=""/>
              </a:rPr>
              <a:t/>
            </a:r>
            <a:br>
              <a:rPr lang="en-US" sz="3200" b="1" dirty="0" smtClean="0">
                <a:solidFill>
                  <a:schemeClr val="tx2"/>
                </a:solidFill>
                <a:latin typeface="18 VAG Rounded Bold   07390"/>
                <a:cs typeface=""/>
              </a:rPr>
            </a:br>
            <a:endParaRPr lang="en-US" sz="3200" b="1" dirty="0" smtClean="0">
              <a:solidFill>
                <a:schemeClr val="bg2"/>
              </a:solidFill>
              <a:latin typeface="18 VAG Rounded Bold   07390"/>
              <a:cs typeface=""/>
            </a:endParaRPr>
          </a:p>
          <a:p>
            <a:pPr algn="ctr">
              <a:lnSpc>
                <a:spcPct val="77000"/>
              </a:lnSpc>
            </a:pPr>
            <a:r>
              <a:rPr lang="en-US" sz="3200" b="1" dirty="0" smtClean="0">
                <a:solidFill>
                  <a:schemeClr val="bg2"/>
                </a:solidFill>
                <a:latin typeface="18 VAG Rounded Bold   07390"/>
                <a:cs typeface=""/>
              </a:rPr>
              <a:t>2012-03-12</a:t>
            </a:r>
            <a:endParaRPr lang="en-US" sz="3200" b="1" dirty="0">
              <a:solidFill>
                <a:schemeClr val="bg2"/>
              </a:solidFill>
              <a:latin typeface="18 VAG Rounded Bold   07390"/>
              <a:cs typeface=""/>
            </a:endParaRPr>
          </a:p>
        </p:txBody>
      </p:sp>
      <p:sp>
        <p:nvSpPr>
          <p:cNvPr id="48" name="Title 47"/>
          <p:cNvSpPr>
            <a:spLocks noGrp="1"/>
          </p:cNvSpPr>
          <p:nvPr>
            <p:ph type="ctrTitle"/>
          </p:nvPr>
        </p:nvSpPr>
        <p:spPr>
          <a:xfrm>
            <a:off x="381000" y="3810000"/>
            <a:ext cx="5562599" cy="685800"/>
          </a:xfrm>
        </p:spPr>
        <p:txBody>
          <a:bodyPr/>
          <a:lstStyle/>
          <a:p>
            <a:pPr eaLnBrk="1" fontAlgn="auto" hangingPunct="1">
              <a:spcAft>
                <a:spcPts val="0"/>
              </a:spcAft>
              <a:defRPr/>
            </a:pPr>
            <a:r>
              <a:rPr lang="en-US" sz="2800" dirty="0" smtClean="0">
                <a:solidFill>
                  <a:srgbClr val="FFFF00"/>
                </a:solidFill>
              </a:rPr>
              <a:t>Checkers solved!</a:t>
            </a:r>
            <a:endParaRPr lang="en-US" sz="2800" dirty="0">
              <a:solidFill>
                <a:srgbClr val="FFFF00"/>
              </a:solidFill>
              <a:ea typeface="+mj-ea"/>
              <a:cs typeface="+mj-cs"/>
            </a:endParaRPr>
          </a:p>
        </p:txBody>
      </p:sp>
      <p:sp>
        <p:nvSpPr>
          <p:cNvPr id="15365" name="Subtitle 48"/>
          <p:cNvSpPr>
            <a:spLocks noGrp="1"/>
          </p:cNvSpPr>
          <p:nvPr>
            <p:ph type="subTitle" idx="1"/>
          </p:nvPr>
        </p:nvSpPr>
        <p:spPr>
          <a:xfrm>
            <a:off x="381001" y="4419600"/>
            <a:ext cx="4495799" cy="2209800"/>
          </a:xfrm>
        </p:spPr>
        <p:txBody>
          <a:bodyPr anchor="t"/>
          <a:lstStyle/>
          <a:p>
            <a:pPr eaLnBrk="1" hangingPunct="1">
              <a:spcBef>
                <a:spcPct val="0"/>
              </a:spcBef>
            </a:pPr>
            <a:r>
              <a:rPr lang="en-US" dirty="0" smtClean="0">
                <a:ea typeface="ＭＳ Ｐゴシック" pitchFamily="-65" charset="-128"/>
                <a:cs typeface="ＭＳ Ｐゴシック" pitchFamily="-65" charset="-128"/>
              </a:rPr>
              <a:t>A 19-year project led by Prof Jonathan Schaeffer, he used dozens (sometimes hundreds) of computers and AI to prove it is, in perfect play, a … draw! This means that if two Gods were to play, nobody would ever win!</a:t>
            </a:r>
            <a:endParaRPr lang="en-US" dirty="0" smtClean="0">
              <a:solidFill>
                <a:schemeClr val="accent4"/>
              </a:solidFill>
              <a:ea typeface="ＭＳ Ｐゴシック" pitchFamily="-65" charset="-128"/>
              <a:cs typeface="ＭＳ Ｐゴシック" pitchFamily="-65" charset="-128"/>
            </a:endParaRPr>
          </a:p>
        </p:txBody>
      </p:sp>
      <p:sp>
        <p:nvSpPr>
          <p:cNvPr id="51" name="TextBox 50"/>
          <p:cNvSpPr txBox="1"/>
          <p:nvPr/>
        </p:nvSpPr>
        <p:spPr>
          <a:xfrm>
            <a:off x="0" y="2438400"/>
            <a:ext cx="2362200" cy="1015663"/>
          </a:xfrm>
          <a:prstGeom prst="rect">
            <a:avLst/>
          </a:prstGeom>
          <a:noFill/>
        </p:spPr>
        <p:txBody>
          <a:bodyPr wrap="square">
            <a:spAutoFit/>
          </a:bodyPr>
          <a:lstStyle/>
          <a:p>
            <a:pPr algn="ctr">
              <a:defRPr/>
            </a:pPr>
            <a:r>
              <a:rPr lang="en-US" sz="2000" b="1" dirty="0" smtClean="0">
                <a:solidFill>
                  <a:schemeClr val="bg2"/>
                </a:solidFill>
                <a:latin typeface="18 VAG Rounded Bold   07390"/>
              </a:rPr>
              <a:t>UC Berkeley EECS</a:t>
            </a:r>
            <a:br>
              <a:rPr lang="en-US" sz="2000" b="1" dirty="0" smtClean="0">
                <a:solidFill>
                  <a:schemeClr val="bg2"/>
                </a:solidFill>
                <a:latin typeface="18 VAG Rounded Bold   07390"/>
              </a:rPr>
            </a:br>
            <a:r>
              <a:rPr lang="en-US" sz="2000" b="1" dirty="0" smtClean="0">
                <a:solidFill>
                  <a:schemeClr val="bg2"/>
                </a:solidFill>
                <a:latin typeface="18 VAG Rounded Bold   07390"/>
              </a:rPr>
              <a:t>Lecturer SOE</a:t>
            </a:r>
            <a:br>
              <a:rPr lang="en-US" sz="2000" b="1" dirty="0" smtClean="0">
                <a:solidFill>
                  <a:schemeClr val="bg2"/>
                </a:solidFill>
                <a:latin typeface="18 VAG Rounded Bold   07390"/>
              </a:rPr>
            </a:br>
            <a:r>
              <a:rPr lang="en-US" sz="2000" b="1" dirty="0" smtClean="0">
                <a:solidFill>
                  <a:schemeClr val="bg2"/>
                </a:solidFill>
                <a:latin typeface="18 VAG Rounded Bold   07390"/>
              </a:rPr>
              <a:t>Dan Garcia</a:t>
            </a:r>
            <a:endParaRPr lang="en-US" sz="2000" b="1" dirty="0">
              <a:solidFill>
                <a:schemeClr val="bg2"/>
              </a:solidFill>
              <a:latin typeface="18 VAG Rounded Bold   07390"/>
            </a:endParaRPr>
          </a:p>
        </p:txBody>
      </p:sp>
      <p:sp>
        <p:nvSpPr>
          <p:cNvPr id="15367" name="Subtitle 48"/>
          <p:cNvSpPr txBox="1">
            <a:spLocks/>
          </p:cNvSpPr>
          <p:nvPr/>
        </p:nvSpPr>
        <p:spPr bwMode="auto">
          <a:xfrm>
            <a:off x="0" y="6248400"/>
            <a:ext cx="9144000" cy="533400"/>
          </a:xfrm>
          <a:prstGeom prst="rect">
            <a:avLst/>
          </a:prstGeom>
          <a:noFill/>
          <a:ln w="9525">
            <a:noFill/>
            <a:miter lim="800000"/>
            <a:headEnd/>
            <a:tailEnd/>
          </a:ln>
        </p:spPr>
        <p:txBody>
          <a:bodyPr lIns="100584">
            <a:prstTxWarp prst="textNoShape">
              <a:avLst/>
            </a:prstTxWarp>
          </a:bodyPr>
          <a:lstStyle/>
          <a:p>
            <a:pPr algn="ctr"/>
            <a:r>
              <a:rPr lang="en-US" sz="3600" b="1" dirty="0" err="1" smtClean="0">
                <a:latin typeface="Courier New" pitchFamily="1" charset="0"/>
              </a:rPr>
              <a:t>www.cs.ualberta.ca/~chinook/</a:t>
            </a:r>
            <a:endParaRPr lang="en-US" sz="3600" b="1" dirty="0" smtClean="0">
              <a:latin typeface="Courier New" pitchFamily="1" charset="0"/>
            </a:endParaRPr>
          </a:p>
        </p:txBody>
      </p:sp>
      <p:sp>
        <p:nvSpPr>
          <p:cNvPr id="54" name="Oval 53"/>
          <p:cNvSpPr/>
          <p:nvPr/>
        </p:nvSpPr>
        <p:spPr>
          <a:xfrm>
            <a:off x="4953000" y="6081252"/>
            <a:ext cx="38862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10"/>
          <p:cNvPicPr>
            <a:picLocks noChangeAspect="1"/>
          </p:cNvPicPr>
          <p:nvPr/>
        </p:nvPicPr>
        <p:blipFill>
          <a:blip r:embed="rId3"/>
          <a:stretch>
            <a:fillRect/>
          </a:stretch>
        </p:blipFill>
        <p:spPr>
          <a:xfrm>
            <a:off x="4953000" y="3419856"/>
            <a:ext cx="3901440" cy="2599944"/>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5715000" y="2968823"/>
            <a:ext cx="327660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smtClean="0">
                <a:latin typeface="Vagrounded"/>
                <a:cs typeface="Vagrounded"/>
              </a:rPr>
              <a:t>Summer courses (CS61A, CS70) avail</a:t>
            </a:r>
            <a:endParaRPr lang="en-US" sz="1400" dirty="0">
              <a:latin typeface="Vagrounded"/>
              <a:cs typeface="Vagrounded"/>
            </a:endParaRPr>
          </a:p>
        </p:txBody>
      </p:sp>
      <p:sp>
        <p:nvSpPr>
          <p:cNvPr id="12" name="TextBox 11"/>
          <p:cNvSpPr txBox="1"/>
          <p:nvPr/>
        </p:nvSpPr>
        <p:spPr>
          <a:xfrm>
            <a:off x="1215352" y="3512897"/>
            <a:ext cx="243840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dirty="0" smtClean="0">
                <a:latin typeface="Vagrounded"/>
                <a:cs typeface="Vagrounded"/>
              </a:rPr>
              <a:t>Form a learning community!</a:t>
            </a:r>
            <a:endParaRPr lang="en-US" sz="1400" dirty="0">
              <a:latin typeface="Vagrounded"/>
              <a:cs typeface="Vagrounded"/>
            </a:endParaRPr>
          </a:p>
        </p:txBody>
      </p:sp>
      <p:pic>
        <p:nvPicPr>
          <p:cNvPr id="13" name="Picture 12"/>
          <p:cNvPicPr>
            <a:picLocks noChangeAspect="1"/>
          </p:cNvPicPr>
          <p:nvPr/>
        </p:nvPicPr>
        <p:blipFill>
          <a:blip r:embed="rId4"/>
          <a:stretch>
            <a:fillRect/>
          </a:stretch>
        </p:blipFill>
        <p:spPr>
          <a:xfrm>
            <a:off x="6805271" y="228600"/>
            <a:ext cx="2186330" cy="2590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style.rotation</p:attrName>
                                        </p:attrNameLst>
                                      </p:cBhvr>
                                      <p:tavLst>
                                        <p:tav tm="0">
                                          <p:val>
                                            <p:fltVal val="720"/>
                                          </p:val>
                                        </p:tav>
                                        <p:tav tm="100000">
                                          <p:val>
                                            <p:fltVal val="0"/>
                                          </p:val>
                                        </p:tav>
                                      </p:tavLst>
                                    </p:anim>
                                    <p:anim calcmode="lin" valueType="num">
                                      <p:cBhvr>
                                        <p:cTn id="9" dur="1000" fill="hold"/>
                                        <p:tgtEl>
                                          <p:spTgt spid="10"/>
                                        </p:tgtEl>
                                        <p:attrNameLst>
                                          <p:attrName>ppt_h</p:attrName>
                                        </p:attrNameLst>
                                      </p:cBhvr>
                                      <p:tavLst>
                                        <p:tav tm="0">
                                          <p:val>
                                            <p:fltVal val="0"/>
                                          </p:val>
                                        </p:tav>
                                        <p:tav tm="100000">
                                          <p:val>
                                            <p:strVal val="#ppt_h"/>
                                          </p:val>
                                        </p:tav>
                                      </p:tavLst>
                                    </p:anim>
                                    <p:anim calcmode="lin" valueType="num">
                                      <p:cBhvr>
                                        <p:cTn id="10" dur="1000" fill="hold"/>
                                        <p:tgtEl>
                                          <p:spTgt spid="1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style.rotation</p:attrName>
                                        </p:attrNameLst>
                                      </p:cBhvr>
                                      <p:tavLst>
                                        <p:tav tm="0">
                                          <p:val>
                                            <p:fltVal val="720"/>
                                          </p:val>
                                        </p:tav>
                                        <p:tav tm="100000">
                                          <p:val>
                                            <p:fltVal val="0"/>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 calcmode="lin" valueType="num">
                                      <p:cBhvr>
                                        <p:cTn id="18" dur="1000" fill="hold"/>
                                        <p:tgtEl>
                                          <p:spTgt spid="1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5066" name="Picture 10"/>
          <p:cNvPicPr>
            <a:picLocks noGrp="1" noChangeAspect="1" noChangeArrowheads="1"/>
          </p:cNvPicPr>
          <p:nvPr>
            <p:ph sz="half" idx="1"/>
          </p:nvPr>
        </p:nvPicPr>
        <p:blipFill>
          <a:blip r:embed="rId2"/>
          <a:srcRect l="2933" r="2933"/>
          <a:stretch>
            <a:fillRect/>
          </a:stretch>
        </p:blipFill>
        <p:spPr>
          <a:xfrm>
            <a:off x="4800600" y="1190822"/>
            <a:ext cx="3733800" cy="4905422"/>
          </a:xfrm>
        </p:spPr>
      </p:pic>
      <p:sp>
        <p:nvSpPr>
          <p:cNvPr id="45059" name="Rectangle 3"/>
          <p:cNvSpPr>
            <a:spLocks noGrp="1" noChangeArrowheads="1"/>
          </p:cNvSpPr>
          <p:nvPr>
            <p:ph sz="half" idx="2"/>
          </p:nvPr>
        </p:nvSpPr>
        <p:spPr>
          <a:xfrm>
            <a:off x="457200" y="990601"/>
            <a:ext cx="4038600" cy="5305864"/>
          </a:xfrm>
          <a:noFill/>
        </p:spPr>
        <p:txBody>
          <a:bodyPr/>
          <a:lstStyle/>
          <a:p>
            <a:r>
              <a:rPr lang="en-US" sz="2800" dirty="0">
                <a:effectLst/>
              </a:rPr>
              <a:t>We </a:t>
            </a:r>
            <a:r>
              <a:rPr lang="en-US" sz="2800" u="sng" dirty="0">
                <a:effectLst/>
              </a:rPr>
              <a:t>strongly solve</a:t>
            </a:r>
            <a:r>
              <a:rPr lang="en-US" sz="2800" dirty="0">
                <a:effectLst/>
              </a:rPr>
              <a:t> abstract strategy games and puzzles</a:t>
            </a:r>
          </a:p>
          <a:p>
            <a:pPr lvl="1"/>
            <a:r>
              <a:rPr lang="en-US" sz="2400" dirty="0">
                <a:effectLst/>
              </a:rPr>
              <a:t>70 games / puzzles in our system</a:t>
            </a:r>
          </a:p>
          <a:p>
            <a:pPr lvl="1"/>
            <a:r>
              <a:rPr lang="en-US" sz="2400" dirty="0">
                <a:effectLst/>
              </a:rPr>
              <a:t>Allows perfect play against an opponent</a:t>
            </a:r>
          </a:p>
          <a:p>
            <a:pPr lvl="1"/>
            <a:r>
              <a:rPr lang="en-US" sz="2400" dirty="0">
                <a:effectLst/>
              </a:rPr>
              <a:t>Ability to do a post-game analysis</a:t>
            </a:r>
          </a:p>
        </p:txBody>
      </p:sp>
      <p:sp>
        <p:nvSpPr>
          <p:cNvPr id="45058" name="Rectangle 2"/>
          <p:cNvSpPr>
            <a:spLocks noGrp="1" noChangeArrowheads="1"/>
          </p:cNvSpPr>
          <p:nvPr>
            <p:ph type="title"/>
          </p:nvPr>
        </p:nvSpPr>
        <p:spPr>
          <a:noFill/>
        </p:spPr>
        <p:txBody>
          <a:bodyPr/>
          <a:lstStyle/>
          <a:p>
            <a:r>
              <a:rPr lang="en-US">
                <a:solidFill>
                  <a:srgbClr val="CCFFFF"/>
                </a:solidFill>
                <a:effectLst>
                  <a:outerShdw blurRad="50800" dist="38100" dir="2700000">
                    <a:srgbClr val="000000">
                      <a:alpha val="43000"/>
                    </a:srgbClr>
                  </a:outerShdw>
                </a:effectLst>
              </a:rPr>
              <a:t>GamesCrafters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94119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What did you mean “strongly solve”?</a:t>
            </a:r>
          </a:p>
        </p:txBody>
      </p:sp>
      <p:pic>
        <p:nvPicPr>
          <p:cNvPr id="9" name="Content Placeholder 8" descr="Screen shot 2009-09-12 at 11.19.41 PM.png"/>
          <p:cNvPicPr>
            <a:picLocks noGrp="1" noChangeAspect="1"/>
          </p:cNvPicPr>
          <p:nvPr>
            <p:ph idx="1"/>
          </p:nvPr>
        </p:nvPicPr>
        <p:blipFill>
          <a:blip r:embed="rId2"/>
          <a:srcRect t="-10497" b="-10497"/>
          <a:stretch>
            <a:fillRect/>
          </a:stretch>
        </p:blipFill>
        <p:spPr/>
      </p:pic>
      <p:sp>
        <p:nvSpPr>
          <p:cNvPr id="10" name="Rectangle 5"/>
          <p:cNvSpPr>
            <a:spLocks noChangeArrowheads="1"/>
          </p:cNvSpPr>
          <p:nvPr/>
        </p:nvSpPr>
        <p:spPr bwMode="auto">
          <a:xfrm>
            <a:off x="3503353" y="5882769"/>
            <a:ext cx="2133918" cy="400110"/>
          </a:xfrm>
          <a:prstGeom prst="rect">
            <a:avLst/>
          </a:prstGeom>
          <a:noFill/>
          <a:ln w="9525">
            <a:noFill/>
            <a:miter lim="800000"/>
            <a:headEnd/>
            <a:tailEnd/>
          </a:ln>
          <a:effectLst/>
        </p:spPr>
        <p:txBody>
          <a:bodyPr wrap="none">
            <a:prstTxWarp prst="textNoShape">
              <a:avLst/>
            </a:prstTxWarp>
            <a:spAutoFit/>
          </a:bodyPr>
          <a:lstStyle/>
          <a:p>
            <a:pPr algn="ctr"/>
            <a:r>
              <a:rPr lang="en-US" sz="2000" dirty="0">
                <a:solidFill>
                  <a:schemeClr val="tx1"/>
                </a:solidFill>
                <a:effectLst>
                  <a:outerShdw blurRad="38100" dist="38100" dir="2700000" algn="tl">
                    <a:srgbClr val="000000"/>
                  </a:outerShdw>
                </a:effectLst>
                <a:latin typeface="18 VAG Rounded Bold   07390"/>
              </a:rPr>
              <a:t>Wargames (1983)</a:t>
            </a:r>
            <a:endParaRPr lang="en-US" sz="2000" b="0" dirty="0">
              <a:solidFill>
                <a:schemeClr val="tx1"/>
              </a:solidFill>
              <a:effectLst>
                <a:outerShdw blurRad="38100" dist="38100" dir="2700000" algn="tl">
                  <a:srgbClr val="000000"/>
                </a:outerShdw>
              </a:effectLst>
              <a:latin typeface="18 VAG Rounded Bold   07390"/>
            </a:endParaRPr>
          </a:p>
        </p:txBody>
      </p:sp>
      <p:sp>
        <p:nvSpPr>
          <p:cNvPr id="5" name="Rectangle 13"/>
          <p:cNvSpPr>
            <a:spLocks noChangeArrowheads="1"/>
          </p:cNvSpPr>
          <p:nvPr/>
        </p:nvSpPr>
        <p:spPr bwMode="auto">
          <a:xfrm>
            <a:off x="4803674" y="0"/>
            <a:ext cx="4340326" cy="400110"/>
          </a:xfrm>
          <a:prstGeom prst="rect">
            <a:avLst/>
          </a:prstGeom>
          <a:noFill/>
          <a:ln w="9525">
            <a:noFill/>
            <a:miter lim="800000"/>
            <a:headEnd/>
            <a:tailEnd/>
          </a:ln>
          <a:effectLst/>
        </p:spPr>
        <p:txBody>
          <a:bodyPr wrap="none">
            <a:prstTxWarp prst="textNoShape">
              <a:avLst/>
            </a:prstTxWarp>
            <a:spAutoFit/>
          </a:bodyPr>
          <a:lstStyle/>
          <a:p>
            <a:pPr algn="r"/>
            <a:r>
              <a:rPr lang="en-US" sz="2000" b="1" dirty="0">
                <a:solidFill>
                  <a:schemeClr val="tx1">
                    <a:lumMod val="50000"/>
                  </a:schemeClr>
                </a:solidFill>
                <a:effectLst>
                  <a:outerShdw blurRad="38100" dist="38100" dir="2700000" algn="tl">
                    <a:srgbClr val="000000"/>
                  </a:outerShdw>
                </a:effectLst>
                <a:latin typeface="Courier"/>
                <a:cs typeface="Courier"/>
              </a:rPr>
              <a:t>http://youtu.be/NHWjlCaIrQo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Peer Instruction</a:t>
            </a:r>
            <a:endParaRPr lang="en-US" dirty="0"/>
          </a:p>
        </p:txBody>
      </p:sp>
      <p:sp>
        <p:nvSpPr>
          <p:cNvPr id="2" name="Content Placeholder 1"/>
          <p:cNvSpPr>
            <a:spLocks noGrp="1"/>
          </p:cNvSpPr>
          <p:nvPr>
            <p:ph idx="1"/>
          </p:nvPr>
        </p:nvSpPr>
        <p:spPr/>
        <p:txBody>
          <a:bodyPr/>
          <a:lstStyle/>
          <a:p>
            <a:pPr marL="609600" lvl="0" indent="-609600">
              <a:lnSpc>
                <a:spcPct val="85000"/>
              </a:lnSpc>
              <a:buSzTx/>
              <a:buFont typeface="Times" pitchFamily="-65" charset="0"/>
              <a:buAutoNum type="arabicPeriod"/>
              <a:tabLst>
                <a:tab pos="738188" algn="l"/>
              </a:tabLst>
              <a:defRPr/>
            </a:pPr>
            <a:r>
              <a:rPr lang="en-US" sz="2800" dirty="0"/>
              <a:t>Every year computer power (speed, storage) is growing exponentially, so </a:t>
            </a:r>
            <a:r>
              <a:rPr lang="en-US" sz="2800" dirty="0">
                <a:solidFill>
                  <a:srgbClr val="FFFF00"/>
                </a:solidFill>
              </a:rPr>
              <a:t>eventually they’ll be able to strongly solve the world’s board games.</a:t>
            </a:r>
          </a:p>
          <a:p>
            <a:pPr marL="609600" lvl="0" indent="-609600">
              <a:lnSpc>
                <a:spcPct val="85000"/>
              </a:lnSpc>
              <a:buSzTx/>
              <a:buFont typeface="Times" pitchFamily="-65" charset="0"/>
              <a:buAutoNum type="arabicPeriod"/>
              <a:tabLst>
                <a:tab pos="738188" algn="l"/>
              </a:tabLst>
              <a:defRPr/>
            </a:pPr>
            <a:endParaRPr lang="en-US" sz="2800" dirty="0"/>
          </a:p>
          <a:p>
            <a:pPr marL="609600" lvl="0" indent="-609600">
              <a:lnSpc>
                <a:spcPct val="85000"/>
              </a:lnSpc>
              <a:buFont typeface="Times" pitchFamily="-65" charset="0"/>
              <a:buAutoNum type="arabicPeriod"/>
              <a:tabLst>
                <a:tab pos="738188" algn="l"/>
              </a:tabLst>
              <a:defRPr/>
            </a:pPr>
            <a:r>
              <a:rPr lang="en-US" sz="2800" dirty="0">
                <a:solidFill>
                  <a:srgbClr val="FFFF00"/>
                </a:solidFill>
              </a:rPr>
              <a:t>I’m happy when a game is strongly solved</a:t>
            </a:r>
            <a:r>
              <a:rPr lang="en-US" sz="2800" dirty="0" smtClean="0"/>
              <a:t>.</a:t>
            </a:r>
            <a:endParaRPr lang="en-US" sz="2800" dirty="0"/>
          </a:p>
        </p:txBody>
      </p:sp>
      <p:sp>
        <p:nvSpPr>
          <p:cNvPr id="7" name="Rectangle 4"/>
          <p:cNvSpPr>
            <a:spLocks noChangeArrowheads="1"/>
          </p:cNvSpPr>
          <p:nvPr/>
        </p:nvSpPr>
        <p:spPr bwMode="auto">
          <a:xfrm>
            <a:off x="3980620" y="3554413"/>
            <a:ext cx="1185862" cy="1779587"/>
          </a:xfrm>
          <a:prstGeom prst="rect">
            <a:avLst/>
          </a:prstGeom>
          <a:noFill/>
          <a:ln w="12700">
            <a:solidFill>
              <a:schemeClr val="tx1"/>
            </a:solidFill>
            <a:miter lim="800000"/>
            <a:headEnd/>
            <a:tailEnd/>
          </a:ln>
          <a:effectLst/>
        </p:spPr>
        <p:txBody>
          <a:bodyPr lIns="90487" tIns="44450" rIns="90487" bIns="44450">
            <a:prstTxWarp prst="textNoShape">
              <a:avLst/>
            </a:prstTxWarp>
          </a:bodyPr>
          <a:lstStyle/>
          <a:p>
            <a:pPr marL="203200" indent="-203200" algn="l">
              <a:lnSpc>
                <a:spcPct val="85000"/>
              </a:lnSpc>
              <a:buSzPct val="100000"/>
              <a:buFont typeface="Times" pitchFamily="100" charset="0"/>
              <a:buNone/>
            </a:pPr>
            <a:r>
              <a:rPr lang="en-US" sz="2400" b="1" dirty="0">
                <a:solidFill>
                  <a:schemeClr val="tx1"/>
                </a:solidFill>
                <a:latin typeface="Courier New" pitchFamily="100" charset="0"/>
              </a:rPr>
              <a:t>   12</a:t>
            </a:r>
          </a:p>
          <a:p>
            <a:pPr marL="203200" indent="-203200" algn="l">
              <a:lnSpc>
                <a:spcPct val="85000"/>
              </a:lnSpc>
              <a:buSzPct val="100000"/>
              <a:buFont typeface="Times" pitchFamily="100" charset="0"/>
              <a:buNone/>
            </a:pPr>
            <a:r>
              <a:rPr lang="en-US" sz="2400" b="1" dirty="0">
                <a:solidFill>
                  <a:schemeClr val="tx1"/>
                </a:solidFill>
                <a:latin typeface="Courier New" pitchFamily="100" charset="0"/>
              </a:rPr>
              <a:t>a) </a:t>
            </a:r>
            <a:r>
              <a:rPr lang="en-US" sz="2400" b="1" dirty="0">
                <a:solidFill>
                  <a:schemeClr val="accent2"/>
                </a:solidFill>
                <a:latin typeface="Courier New" pitchFamily="100" charset="0"/>
              </a:rPr>
              <a:t>FF</a:t>
            </a:r>
          </a:p>
          <a:p>
            <a:pPr marL="203200" indent="-203200" algn="l">
              <a:lnSpc>
                <a:spcPct val="85000"/>
              </a:lnSpc>
              <a:buSzPct val="100000"/>
              <a:buFont typeface="Times" pitchFamily="100" charset="0"/>
              <a:buNone/>
            </a:pPr>
            <a:r>
              <a:rPr lang="en-US" sz="2400" b="1" dirty="0">
                <a:solidFill>
                  <a:schemeClr val="tx1"/>
                </a:solidFill>
                <a:latin typeface="Courier New" pitchFamily="100" charset="0"/>
              </a:rPr>
              <a:t>b) </a:t>
            </a:r>
            <a:r>
              <a:rPr lang="en-US" sz="2400" b="1" dirty="0">
                <a:solidFill>
                  <a:schemeClr val="accent2"/>
                </a:solidFill>
                <a:latin typeface="Courier New" pitchFamily="100" charset="0"/>
              </a:rPr>
              <a:t>F</a:t>
            </a:r>
            <a:r>
              <a:rPr lang="en-US" sz="2400" b="1" dirty="0">
                <a:solidFill>
                  <a:schemeClr val="accent4"/>
                </a:solidFill>
                <a:latin typeface="Courier New" pitchFamily="100" charset="0"/>
              </a:rPr>
              <a:t>T</a:t>
            </a:r>
          </a:p>
          <a:p>
            <a:pPr marL="203200" indent="-203200" algn="l">
              <a:lnSpc>
                <a:spcPct val="85000"/>
              </a:lnSpc>
              <a:buSzPct val="100000"/>
              <a:buFont typeface="Times" pitchFamily="100" charset="0"/>
              <a:buNone/>
            </a:pPr>
            <a:r>
              <a:rPr lang="en-US" sz="2400" b="1" dirty="0">
                <a:solidFill>
                  <a:schemeClr val="tx1"/>
                </a:solidFill>
                <a:latin typeface="Courier New" pitchFamily="100" charset="0"/>
              </a:rPr>
              <a:t>c) </a:t>
            </a:r>
            <a:r>
              <a:rPr lang="en-US" sz="2400" b="1" dirty="0">
                <a:solidFill>
                  <a:schemeClr val="accent4"/>
                </a:solidFill>
                <a:latin typeface="Courier New" pitchFamily="100" charset="0"/>
              </a:rPr>
              <a:t>T</a:t>
            </a:r>
            <a:r>
              <a:rPr lang="en-US" sz="2400" b="1" dirty="0">
                <a:solidFill>
                  <a:schemeClr val="accent2"/>
                </a:solidFill>
                <a:latin typeface="Courier New" pitchFamily="100" charset="0"/>
              </a:rPr>
              <a:t>F</a:t>
            </a:r>
          </a:p>
          <a:p>
            <a:pPr marL="203200" indent="-203200" algn="l">
              <a:lnSpc>
                <a:spcPct val="85000"/>
              </a:lnSpc>
              <a:buSzPct val="100000"/>
              <a:buFont typeface="Times" pitchFamily="100" charset="0"/>
              <a:buNone/>
            </a:pPr>
            <a:r>
              <a:rPr lang="en-US" sz="2400" b="1" dirty="0">
                <a:solidFill>
                  <a:schemeClr val="tx1"/>
                </a:solidFill>
                <a:latin typeface="Courier New" pitchFamily="100" charset="0"/>
              </a:rPr>
              <a:t>d) </a:t>
            </a:r>
            <a:r>
              <a:rPr lang="en-US" sz="2400" b="1" dirty="0">
                <a:solidFill>
                  <a:schemeClr val="accent4"/>
                </a:solidFill>
                <a:latin typeface="Courier New" pitchFamily="100" charset="0"/>
              </a:rPr>
              <a:t>TT</a:t>
            </a:r>
          </a:p>
        </p:txBody>
      </p:sp>
      <p:pic>
        <p:nvPicPr>
          <p:cNvPr id="6" name="Picture 10"/>
          <p:cNvPicPr>
            <a:picLocks noChangeAspect="1"/>
          </p:cNvPicPr>
          <p:nvPr/>
        </p:nvPicPr>
        <p:blipFill>
          <a:blip r:embed="rId3"/>
          <a:srcRect l="7298" t="14340" r="10573" b="10814"/>
          <a:stretch>
            <a:fillRect/>
          </a:stretch>
        </p:blipFill>
        <p:spPr bwMode="auto">
          <a:xfrm>
            <a:off x="8217842" y="76200"/>
            <a:ext cx="849958" cy="774701"/>
          </a:xfrm>
          <a:prstGeom prst="rect">
            <a:avLst/>
          </a:prstGeom>
          <a:noFill/>
          <a:ln w="9525">
            <a:noFill/>
            <a:miter lim="800000"/>
            <a:headEnd/>
            <a:tailEnd/>
          </a:ln>
        </p:spPr>
      </p:pic>
      <p:sp>
        <p:nvSpPr>
          <p:cNvPr id="8" name="TextBox 7"/>
          <p:cNvSpPr txBox="1"/>
          <p:nvPr/>
        </p:nvSpPr>
        <p:spPr>
          <a:xfrm>
            <a:off x="457200" y="5334000"/>
            <a:ext cx="8305800" cy="923330"/>
          </a:xfrm>
          <a:prstGeom prst="rect">
            <a:avLst/>
          </a:prstGeom>
          <a:noFill/>
        </p:spPr>
        <p:txBody>
          <a:bodyPr wrap="square" rtlCol="0">
            <a:spAutoFit/>
          </a:bodyPr>
          <a:lstStyle/>
          <a:p>
            <a:pPr algn="ctr"/>
            <a:r>
              <a:rPr lang="en-US" sz="1800">
                <a:solidFill>
                  <a:schemeClr val="tx1"/>
                </a:solidFill>
              </a:rPr>
              <a:t>The English grandmaster Nigel Short says that chess computers, which now regularly beat the top human players, are taking away some of the mystery of the game. He likens them to “chainsaws chopping down the Amazon.”</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44093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i="1"/>
              <a:t>Weakly </a:t>
            </a:r>
            <a:r>
              <a:rPr lang="en-US"/>
              <a:t>Solving A Game (Checkers)</a:t>
            </a:r>
          </a:p>
        </p:txBody>
      </p:sp>
      <p:pic>
        <p:nvPicPr>
          <p:cNvPr id="133124" name="Picture 4"/>
          <p:cNvPicPr>
            <a:picLocks noGrp="1" noChangeAspect="1" noChangeArrowheads="1"/>
          </p:cNvPicPr>
          <p:nvPr>
            <p:ph type="body" idx="1"/>
          </p:nvPr>
        </p:nvPicPr>
        <p:blipFill>
          <a:blip r:embed="rId2">
            <a:clrChange>
              <a:clrFrom>
                <a:srgbClr val="000400"/>
              </a:clrFrom>
              <a:clrTo>
                <a:srgbClr val="000400">
                  <a:alpha val="0"/>
                </a:srgbClr>
              </a:clrTo>
            </a:clrChange>
          </a:blip>
          <a:srcRect/>
          <a:stretch>
            <a:fillRect/>
          </a:stretch>
        </p:blipFill>
        <p:spPr>
          <a:xfrm>
            <a:off x="2286000" y="1381780"/>
            <a:ext cx="4157663" cy="4171950"/>
          </a:xfrm>
        </p:spPr>
      </p:pic>
      <p:sp>
        <p:nvSpPr>
          <p:cNvPr id="133125" name="Text Box 5"/>
          <p:cNvSpPr txBox="1">
            <a:spLocks noChangeArrowheads="1"/>
          </p:cNvSpPr>
          <p:nvPr/>
        </p:nvSpPr>
        <p:spPr bwMode="auto">
          <a:xfrm>
            <a:off x="6553200" y="3743980"/>
            <a:ext cx="2133600" cy="1200328"/>
          </a:xfrm>
          <a:prstGeom prst="rect">
            <a:avLst/>
          </a:prstGeom>
          <a:noFill/>
          <a:ln w="9525">
            <a:noFill/>
            <a:miter lim="800000"/>
            <a:headEnd/>
            <a:tailEnd/>
          </a:ln>
          <a:effectLst/>
        </p:spPr>
        <p:txBody>
          <a:bodyPr>
            <a:prstTxWarp prst="textNoShape">
              <a:avLst/>
            </a:prstTxWarp>
            <a:spAutoFit/>
          </a:bodyPr>
          <a:lstStyle/>
          <a:p>
            <a:pPr algn="ctr"/>
            <a:r>
              <a:rPr lang="en-US" sz="2400" b="1">
                <a:solidFill>
                  <a:schemeClr val="accent2"/>
                </a:solidFill>
                <a:latin typeface="18 VAG Rounded Bold   07390"/>
              </a:rPr>
              <a:t>Endgame databases</a:t>
            </a:r>
          </a:p>
          <a:p>
            <a:pPr algn="ctr"/>
            <a:r>
              <a:rPr lang="en-US" sz="2400" b="1">
                <a:solidFill>
                  <a:schemeClr val="accent2"/>
                </a:solidFill>
                <a:latin typeface="18 VAG Rounded Bold   07390"/>
              </a:rPr>
              <a:t>(solved)</a:t>
            </a:r>
            <a:endParaRPr lang="en-US" sz="2400">
              <a:latin typeface="18 VAG Rounded Bold   07390"/>
            </a:endParaRPr>
          </a:p>
        </p:txBody>
      </p:sp>
      <p:sp>
        <p:nvSpPr>
          <p:cNvPr id="133126" name="Text Box 6"/>
          <p:cNvSpPr txBox="1">
            <a:spLocks noChangeArrowheads="1"/>
          </p:cNvSpPr>
          <p:nvPr/>
        </p:nvSpPr>
        <p:spPr bwMode="auto">
          <a:xfrm>
            <a:off x="609600" y="2880717"/>
            <a:ext cx="1981200" cy="1015663"/>
          </a:xfrm>
          <a:prstGeom prst="rect">
            <a:avLst/>
          </a:prstGeom>
          <a:noFill/>
          <a:ln w="9525">
            <a:noFill/>
            <a:miter lim="800000"/>
            <a:headEnd/>
            <a:tailEnd/>
          </a:ln>
          <a:effectLst/>
        </p:spPr>
        <p:txBody>
          <a:bodyPr>
            <a:prstTxWarp prst="textNoShape">
              <a:avLst/>
            </a:prstTxWarp>
            <a:spAutoFit/>
          </a:bodyPr>
          <a:lstStyle/>
          <a:p>
            <a:pPr algn="ctr"/>
            <a:r>
              <a:rPr lang="en-US" sz="2000" b="1">
                <a:solidFill>
                  <a:schemeClr val="accent2"/>
                </a:solidFill>
                <a:latin typeface="18 VAG Rounded Bold   07390"/>
              </a:rPr>
              <a:t>Master:</a:t>
            </a:r>
          </a:p>
          <a:p>
            <a:pPr algn="ctr"/>
            <a:r>
              <a:rPr lang="en-US" sz="2000" b="1">
                <a:solidFill>
                  <a:schemeClr val="accent2"/>
                </a:solidFill>
                <a:latin typeface="18 VAG Rounded Bold   07390"/>
              </a:rPr>
              <a:t>main line of</a:t>
            </a:r>
          </a:p>
          <a:p>
            <a:pPr algn="ctr"/>
            <a:r>
              <a:rPr lang="en-US" sz="2000" b="1">
                <a:solidFill>
                  <a:schemeClr val="accent2"/>
                </a:solidFill>
                <a:latin typeface="18 VAG Rounded Bold   07390"/>
              </a:rPr>
              <a:t>play to consider</a:t>
            </a:r>
          </a:p>
        </p:txBody>
      </p:sp>
      <p:sp>
        <p:nvSpPr>
          <p:cNvPr id="133127" name="Text Box 7"/>
          <p:cNvSpPr txBox="1">
            <a:spLocks noChangeArrowheads="1"/>
          </p:cNvSpPr>
          <p:nvPr/>
        </p:nvSpPr>
        <p:spPr bwMode="auto">
          <a:xfrm>
            <a:off x="6324600" y="2143780"/>
            <a:ext cx="2514600" cy="707886"/>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000" b="1">
                <a:solidFill>
                  <a:schemeClr val="accent2"/>
                </a:solidFill>
                <a:latin typeface="18 VAG Rounded Bold   07390"/>
              </a:rPr>
              <a:t>Workers: </a:t>
            </a:r>
            <a:br>
              <a:rPr lang="en-US" sz="2000" b="1">
                <a:solidFill>
                  <a:schemeClr val="accent2"/>
                </a:solidFill>
                <a:latin typeface="18 VAG Rounded Bold   07390"/>
              </a:rPr>
            </a:br>
            <a:r>
              <a:rPr lang="en-US" sz="2000" b="1">
                <a:solidFill>
                  <a:schemeClr val="accent2"/>
                </a:solidFill>
                <a:latin typeface="18 VAG Rounded Bold   07390"/>
              </a:rPr>
              <a:t>positions to search</a:t>
            </a:r>
            <a:endParaRPr lang="en-US" sz="2000">
              <a:latin typeface="18 VAG Rounded Bold   07390"/>
            </a:endParaRPr>
          </a:p>
        </p:txBody>
      </p:sp>
      <p:sp>
        <p:nvSpPr>
          <p:cNvPr id="133137" name="Line 17"/>
          <p:cNvSpPr>
            <a:spLocks noChangeShapeType="1"/>
          </p:cNvSpPr>
          <p:nvPr/>
        </p:nvSpPr>
        <p:spPr bwMode="auto">
          <a:xfrm rot="837214" flipV="1">
            <a:off x="2248684" y="2838053"/>
            <a:ext cx="2060997" cy="531870"/>
          </a:xfrm>
          <a:prstGeom prst="line">
            <a:avLst/>
          </a:prstGeom>
          <a:noFill/>
          <a:ln w="63500" cap="flat" cmpd="sng" algn="ctr">
            <a:solidFill>
              <a:schemeClr val="accent2"/>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133138" name="Line 18"/>
          <p:cNvSpPr>
            <a:spLocks noChangeShapeType="1"/>
          </p:cNvSpPr>
          <p:nvPr/>
        </p:nvSpPr>
        <p:spPr bwMode="auto">
          <a:xfrm flipH="1">
            <a:off x="4876800" y="2372380"/>
            <a:ext cx="2057400" cy="0"/>
          </a:xfrm>
          <a:prstGeom prst="line">
            <a:avLst/>
          </a:prstGeom>
          <a:noFill/>
          <a:ln w="63500" cap="flat" cmpd="sng" algn="ctr">
            <a:solidFill>
              <a:schemeClr val="accent2"/>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133139" name="Line 19"/>
          <p:cNvSpPr>
            <a:spLocks noChangeShapeType="1"/>
          </p:cNvSpPr>
          <p:nvPr/>
        </p:nvSpPr>
        <p:spPr bwMode="auto">
          <a:xfrm rot="-1398365" flipH="1" flipV="1">
            <a:off x="4419600" y="3883680"/>
            <a:ext cx="2286000" cy="990600"/>
          </a:xfrm>
          <a:prstGeom prst="line">
            <a:avLst/>
          </a:prstGeom>
          <a:noFill/>
          <a:ln w="63500" cap="flat" cmpd="sng" algn="ctr">
            <a:solidFill>
              <a:schemeClr val="accent2"/>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133140" name="Text Box 20"/>
          <p:cNvSpPr txBox="1">
            <a:spLocks noChangeArrowheads="1"/>
          </p:cNvSpPr>
          <p:nvPr/>
        </p:nvSpPr>
        <p:spPr bwMode="auto">
          <a:xfrm>
            <a:off x="2057400" y="5648980"/>
            <a:ext cx="4702174" cy="523220"/>
          </a:xfrm>
          <a:prstGeom prst="rect">
            <a:avLst/>
          </a:prstGeom>
          <a:noFill/>
          <a:ln w="9525">
            <a:noFill/>
            <a:miter lim="800000"/>
            <a:headEnd/>
            <a:tailEnd/>
          </a:ln>
          <a:effectLst/>
        </p:spPr>
        <p:txBody>
          <a:bodyPr wrap="square">
            <a:prstTxWarp prst="textNoShape">
              <a:avLst/>
            </a:prstTxWarp>
            <a:spAutoFit/>
          </a:bodyPr>
          <a:lstStyle/>
          <a:p>
            <a:pPr algn="ctr">
              <a:spcBef>
                <a:spcPct val="50000"/>
              </a:spcBef>
            </a:pPr>
            <a:r>
              <a:rPr lang="en-US" sz="2800" b="1" dirty="0">
                <a:solidFill>
                  <a:schemeClr val="tx1"/>
                </a:solidFill>
                <a:latin typeface="18 VAG Rounded Bold   07390"/>
              </a:rPr>
              <a:t>Log of Search Space Size</a:t>
            </a:r>
          </a:p>
        </p:txBody>
      </p:sp>
      <p:sp>
        <p:nvSpPr>
          <p:cNvPr id="11" name="Rectangle 13"/>
          <p:cNvSpPr>
            <a:spLocks noChangeArrowheads="1"/>
          </p:cNvSpPr>
          <p:nvPr/>
        </p:nvSpPr>
        <p:spPr bwMode="auto">
          <a:xfrm>
            <a:off x="2572970" y="0"/>
            <a:ext cx="6571030" cy="400110"/>
          </a:xfrm>
          <a:prstGeom prst="rect">
            <a:avLst/>
          </a:prstGeom>
          <a:noFill/>
          <a:ln w="9525">
            <a:noFill/>
            <a:miter lim="800000"/>
            <a:headEnd/>
            <a:tailEnd/>
          </a:ln>
          <a:effectLst/>
        </p:spPr>
        <p:txBody>
          <a:bodyPr wrap="none">
            <a:prstTxWarp prst="textNoShape">
              <a:avLst/>
            </a:prstTxWarp>
            <a:spAutoFit/>
          </a:bodyPr>
          <a:lstStyle/>
          <a:p>
            <a:pPr algn="r"/>
            <a:r>
              <a:rPr lang="en-US" sz="2000" b="1" dirty="0">
                <a:solidFill>
                  <a:schemeClr val="tx1">
                    <a:lumMod val="50000"/>
                  </a:schemeClr>
                </a:solidFill>
                <a:effectLst>
                  <a:outerShdw blurRad="38100" dist="38100" dir="2700000" algn="tl">
                    <a:srgbClr val="000000"/>
                  </a:outerShdw>
                </a:effectLst>
                <a:latin typeface="18 VAG Rounded Bold   07390"/>
                <a:cs typeface="Courier New"/>
              </a:rPr>
              <a:t>Thanks to Jonathan </a:t>
            </a:r>
            <a:r>
              <a:rPr lang="en-US" sz="2000" b="1" dirty="0" smtClean="0">
                <a:solidFill>
                  <a:schemeClr val="tx1">
                    <a:lumMod val="50000"/>
                  </a:schemeClr>
                </a:solidFill>
                <a:effectLst>
                  <a:outerShdw blurRad="38100" dist="38100" dir="2700000" algn="tl">
                    <a:srgbClr val="000000"/>
                  </a:outerShdw>
                </a:effectLst>
                <a:latin typeface="18 VAG Rounded Bold   07390"/>
                <a:cs typeface="Courier New"/>
              </a:rPr>
              <a:t>Schaeffer @ U Alberta </a:t>
            </a:r>
            <a:r>
              <a:rPr lang="en-US" sz="2000" b="1" dirty="0">
                <a:solidFill>
                  <a:schemeClr val="tx1">
                    <a:lumMod val="50000"/>
                  </a:schemeClr>
                </a:solidFill>
                <a:effectLst>
                  <a:outerShdw blurRad="38100" dist="38100" dir="2700000" algn="tl">
                    <a:srgbClr val="000000"/>
                  </a:outerShdw>
                </a:effectLst>
                <a:latin typeface="18 VAG Rounded Bold   07390"/>
                <a:cs typeface="Courier New"/>
              </a:rPr>
              <a:t>for this slide…</a:t>
            </a:r>
          </a:p>
        </p:txBody>
      </p:sp>
      <p:sp>
        <p:nvSpPr>
          <p:cNvPr id="12" name="Freeform 11"/>
          <p:cNvSpPr/>
          <p:nvPr/>
        </p:nvSpPr>
        <p:spPr>
          <a:xfrm>
            <a:off x="4261382" y="1464117"/>
            <a:ext cx="372609" cy="2293435"/>
          </a:xfrm>
          <a:custGeom>
            <a:avLst/>
            <a:gdLst>
              <a:gd name="connsiteX0" fmla="*/ 125953 w 400598"/>
              <a:gd name="connsiteY0" fmla="*/ 0 h 2293435"/>
              <a:gd name="connsiteX1" fmla="*/ 26240 w 400598"/>
              <a:gd name="connsiteY1" fmla="*/ 162693 h 2293435"/>
              <a:gd name="connsiteX2" fmla="*/ 283393 w 400598"/>
              <a:gd name="connsiteY2" fmla="*/ 493325 h 2293435"/>
              <a:gd name="connsiteX3" fmla="*/ 78721 w 400598"/>
              <a:gd name="connsiteY3" fmla="*/ 818709 h 2293435"/>
              <a:gd name="connsiteX4" fmla="*/ 283393 w 400598"/>
              <a:gd name="connsiteY4" fmla="*/ 1165086 h 2293435"/>
              <a:gd name="connsiteX5" fmla="*/ 178433 w 400598"/>
              <a:gd name="connsiteY5" fmla="*/ 1312034 h 2293435"/>
              <a:gd name="connsiteX6" fmla="*/ 304385 w 400598"/>
              <a:gd name="connsiteY6" fmla="*/ 1500967 h 2293435"/>
              <a:gd name="connsiteX7" fmla="*/ 188929 w 400598"/>
              <a:gd name="connsiteY7" fmla="*/ 1647915 h 2293435"/>
              <a:gd name="connsiteX8" fmla="*/ 398849 w 400598"/>
              <a:gd name="connsiteY8" fmla="*/ 1968051 h 2293435"/>
              <a:gd name="connsiteX9" fmla="*/ 199425 w 400598"/>
              <a:gd name="connsiteY9" fmla="*/ 2293435 h 2293435"/>
              <a:gd name="connsiteX0" fmla="*/ 125953 w 400598"/>
              <a:gd name="connsiteY0" fmla="*/ 0 h 2293435"/>
              <a:gd name="connsiteX1" fmla="*/ 26240 w 400598"/>
              <a:gd name="connsiteY1" fmla="*/ 162693 h 2293435"/>
              <a:gd name="connsiteX2" fmla="*/ 283393 w 400598"/>
              <a:gd name="connsiteY2" fmla="*/ 493325 h 2293435"/>
              <a:gd name="connsiteX3" fmla="*/ 78721 w 400598"/>
              <a:gd name="connsiteY3" fmla="*/ 818709 h 2293435"/>
              <a:gd name="connsiteX4" fmla="*/ 283393 w 400598"/>
              <a:gd name="connsiteY4" fmla="*/ 1165086 h 2293435"/>
              <a:gd name="connsiteX5" fmla="*/ 178433 w 400598"/>
              <a:gd name="connsiteY5" fmla="*/ 1312034 h 2293435"/>
              <a:gd name="connsiteX6" fmla="*/ 304385 w 400598"/>
              <a:gd name="connsiteY6" fmla="*/ 1500967 h 2293435"/>
              <a:gd name="connsiteX7" fmla="*/ 188929 w 400598"/>
              <a:gd name="connsiteY7" fmla="*/ 1647915 h 2293435"/>
              <a:gd name="connsiteX8" fmla="*/ 398849 w 400598"/>
              <a:gd name="connsiteY8" fmla="*/ 1968051 h 2293435"/>
              <a:gd name="connsiteX9" fmla="*/ 199425 w 400598"/>
              <a:gd name="connsiteY9" fmla="*/ 2293435 h 2293435"/>
              <a:gd name="connsiteX0" fmla="*/ 125953 w 400598"/>
              <a:gd name="connsiteY0" fmla="*/ 0 h 2293435"/>
              <a:gd name="connsiteX1" fmla="*/ 26240 w 400598"/>
              <a:gd name="connsiteY1" fmla="*/ 162693 h 2293435"/>
              <a:gd name="connsiteX2" fmla="*/ 283393 w 400598"/>
              <a:gd name="connsiteY2" fmla="*/ 493325 h 2293435"/>
              <a:gd name="connsiteX3" fmla="*/ 78721 w 400598"/>
              <a:gd name="connsiteY3" fmla="*/ 818709 h 2293435"/>
              <a:gd name="connsiteX4" fmla="*/ 283393 w 400598"/>
              <a:gd name="connsiteY4" fmla="*/ 1165086 h 2293435"/>
              <a:gd name="connsiteX5" fmla="*/ 178433 w 400598"/>
              <a:gd name="connsiteY5" fmla="*/ 1312034 h 2293435"/>
              <a:gd name="connsiteX6" fmla="*/ 304385 w 400598"/>
              <a:gd name="connsiteY6" fmla="*/ 1500967 h 2293435"/>
              <a:gd name="connsiteX7" fmla="*/ 188929 w 400598"/>
              <a:gd name="connsiteY7" fmla="*/ 1647915 h 2293435"/>
              <a:gd name="connsiteX8" fmla="*/ 398849 w 400598"/>
              <a:gd name="connsiteY8" fmla="*/ 1968051 h 2293435"/>
              <a:gd name="connsiteX9" fmla="*/ 199425 w 400598"/>
              <a:gd name="connsiteY9" fmla="*/ 2293435 h 2293435"/>
              <a:gd name="connsiteX0" fmla="*/ 125953 w 400598"/>
              <a:gd name="connsiteY0" fmla="*/ 0 h 2293435"/>
              <a:gd name="connsiteX1" fmla="*/ 26240 w 400598"/>
              <a:gd name="connsiteY1" fmla="*/ 162693 h 2293435"/>
              <a:gd name="connsiteX2" fmla="*/ 283393 w 400598"/>
              <a:gd name="connsiteY2" fmla="*/ 493325 h 2293435"/>
              <a:gd name="connsiteX3" fmla="*/ 78721 w 400598"/>
              <a:gd name="connsiteY3" fmla="*/ 818709 h 2293435"/>
              <a:gd name="connsiteX4" fmla="*/ 283393 w 400598"/>
              <a:gd name="connsiteY4" fmla="*/ 1165086 h 2293435"/>
              <a:gd name="connsiteX5" fmla="*/ 178433 w 400598"/>
              <a:gd name="connsiteY5" fmla="*/ 1312034 h 2293435"/>
              <a:gd name="connsiteX6" fmla="*/ 304385 w 400598"/>
              <a:gd name="connsiteY6" fmla="*/ 1500967 h 2293435"/>
              <a:gd name="connsiteX7" fmla="*/ 188929 w 400598"/>
              <a:gd name="connsiteY7" fmla="*/ 1647915 h 2293435"/>
              <a:gd name="connsiteX8" fmla="*/ 398849 w 400598"/>
              <a:gd name="connsiteY8" fmla="*/ 1968051 h 2293435"/>
              <a:gd name="connsiteX9" fmla="*/ 199425 w 400598"/>
              <a:gd name="connsiteY9" fmla="*/ 2293435 h 2293435"/>
              <a:gd name="connsiteX0" fmla="*/ 99713 w 374358"/>
              <a:gd name="connsiteY0" fmla="*/ 0 h 2293435"/>
              <a:gd name="connsiteX1" fmla="*/ 0 w 374358"/>
              <a:gd name="connsiteY1" fmla="*/ 162693 h 2293435"/>
              <a:gd name="connsiteX2" fmla="*/ 257153 w 374358"/>
              <a:gd name="connsiteY2" fmla="*/ 493325 h 2293435"/>
              <a:gd name="connsiteX3" fmla="*/ 52481 w 374358"/>
              <a:gd name="connsiteY3" fmla="*/ 818709 h 2293435"/>
              <a:gd name="connsiteX4" fmla="*/ 257153 w 374358"/>
              <a:gd name="connsiteY4" fmla="*/ 1165086 h 2293435"/>
              <a:gd name="connsiteX5" fmla="*/ 152193 w 374358"/>
              <a:gd name="connsiteY5" fmla="*/ 1312034 h 2293435"/>
              <a:gd name="connsiteX6" fmla="*/ 278145 w 374358"/>
              <a:gd name="connsiteY6" fmla="*/ 1500967 h 2293435"/>
              <a:gd name="connsiteX7" fmla="*/ 162689 w 374358"/>
              <a:gd name="connsiteY7" fmla="*/ 1647915 h 2293435"/>
              <a:gd name="connsiteX8" fmla="*/ 372609 w 374358"/>
              <a:gd name="connsiteY8" fmla="*/ 1968051 h 2293435"/>
              <a:gd name="connsiteX9" fmla="*/ 173185 w 374358"/>
              <a:gd name="connsiteY9" fmla="*/ 2293435 h 2293435"/>
              <a:gd name="connsiteX0" fmla="*/ 99713 w 374358"/>
              <a:gd name="connsiteY0" fmla="*/ 0 h 2293435"/>
              <a:gd name="connsiteX1" fmla="*/ 0 w 374358"/>
              <a:gd name="connsiteY1" fmla="*/ 162693 h 2293435"/>
              <a:gd name="connsiteX2" fmla="*/ 257153 w 374358"/>
              <a:gd name="connsiteY2" fmla="*/ 493325 h 2293435"/>
              <a:gd name="connsiteX3" fmla="*/ 52481 w 374358"/>
              <a:gd name="connsiteY3" fmla="*/ 818709 h 2293435"/>
              <a:gd name="connsiteX4" fmla="*/ 257153 w 374358"/>
              <a:gd name="connsiteY4" fmla="*/ 1165086 h 2293435"/>
              <a:gd name="connsiteX5" fmla="*/ 152193 w 374358"/>
              <a:gd name="connsiteY5" fmla="*/ 1312034 h 2293435"/>
              <a:gd name="connsiteX6" fmla="*/ 278145 w 374358"/>
              <a:gd name="connsiteY6" fmla="*/ 1500967 h 2293435"/>
              <a:gd name="connsiteX7" fmla="*/ 162689 w 374358"/>
              <a:gd name="connsiteY7" fmla="*/ 1647915 h 2293435"/>
              <a:gd name="connsiteX8" fmla="*/ 372609 w 374358"/>
              <a:gd name="connsiteY8" fmla="*/ 1968051 h 2293435"/>
              <a:gd name="connsiteX9" fmla="*/ 173185 w 374358"/>
              <a:gd name="connsiteY9" fmla="*/ 2293435 h 2293435"/>
              <a:gd name="connsiteX0" fmla="*/ 99713 w 374358"/>
              <a:gd name="connsiteY0" fmla="*/ 0 h 2293435"/>
              <a:gd name="connsiteX1" fmla="*/ 0 w 374358"/>
              <a:gd name="connsiteY1" fmla="*/ 162693 h 2293435"/>
              <a:gd name="connsiteX2" fmla="*/ 257153 w 374358"/>
              <a:gd name="connsiteY2" fmla="*/ 493325 h 2293435"/>
              <a:gd name="connsiteX3" fmla="*/ 52481 w 374358"/>
              <a:gd name="connsiteY3" fmla="*/ 818709 h 2293435"/>
              <a:gd name="connsiteX4" fmla="*/ 257153 w 374358"/>
              <a:gd name="connsiteY4" fmla="*/ 1165086 h 2293435"/>
              <a:gd name="connsiteX5" fmla="*/ 152193 w 374358"/>
              <a:gd name="connsiteY5" fmla="*/ 1312034 h 2293435"/>
              <a:gd name="connsiteX6" fmla="*/ 278145 w 374358"/>
              <a:gd name="connsiteY6" fmla="*/ 1500967 h 2293435"/>
              <a:gd name="connsiteX7" fmla="*/ 162689 w 374358"/>
              <a:gd name="connsiteY7" fmla="*/ 1647915 h 2293435"/>
              <a:gd name="connsiteX8" fmla="*/ 372609 w 374358"/>
              <a:gd name="connsiteY8" fmla="*/ 1968051 h 2293435"/>
              <a:gd name="connsiteX9" fmla="*/ 173185 w 374358"/>
              <a:gd name="connsiteY9" fmla="*/ 2293435 h 2293435"/>
              <a:gd name="connsiteX0" fmla="*/ 99713 w 374358"/>
              <a:gd name="connsiteY0" fmla="*/ 0 h 2293435"/>
              <a:gd name="connsiteX1" fmla="*/ 0 w 374358"/>
              <a:gd name="connsiteY1" fmla="*/ 162693 h 2293435"/>
              <a:gd name="connsiteX2" fmla="*/ 257153 w 374358"/>
              <a:gd name="connsiteY2" fmla="*/ 493325 h 2293435"/>
              <a:gd name="connsiteX3" fmla="*/ 52481 w 374358"/>
              <a:gd name="connsiteY3" fmla="*/ 818709 h 2293435"/>
              <a:gd name="connsiteX4" fmla="*/ 257153 w 374358"/>
              <a:gd name="connsiteY4" fmla="*/ 1165086 h 2293435"/>
              <a:gd name="connsiteX5" fmla="*/ 152193 w 374358"/>
              <a:gd name="connsiteY5" fmla="*/ 1312034 h 2293435"/>
              <a:gd name="connsiteX6" fmla="*/ 278145 w 374358"/>
              <a:gd name="connsiteY6" fmla="*/ 1500967 h 2293435"/>
              <a:gd name="connsiteX7" fmla="*/ 162689 w 374358"/>
              <a:gd name="connsiteY7" fmla="*/ 1647915 h 2293435"/>
              <a:gd name="connsiteX8" fmla="*/ 372609 w 374358"/>
              <a:gd name="connsiteY8" fmla="*/ 1968051 h 2293435"/>
              <a:gd name="connsiteX9" fmla="*/ 173185 w 374358"/>
              <a:gd name="connsiteY9" fmla="*/ 2293435 h 2293435"/>
              <a:gd name="connsiteX0" fmla="*/ 99713 w 374358"/>
              <a:gd name="connsiteY0" fmla="*/ 0 h 2293435"/>
              <a:gd name="connsiteX1" fmla="*/ 0 w 374358"/>
              <a:gd name="connsiteY1" fmla="*/ 162693 h 2293435"/>
              <a:gd name="connsiteX2" fmla="*/ 257153 w 374358"/>
              <a:gd name="connsiteY2" fmla="*/ 493325 h 2293435"/>
              <a:gd name="connsiteX3" fmla="*/ 52481 w 374358"/>
              <a:gd name="connsiteY3" fmla="*/ 818709 h 2293435"/>
              <a:gd name="connsiteX4" fmla="*/ 257153 w 374358"/>
              <a:gd name="connsiteY4" fmla="*/ 1165086 h 2293435"/>
              <a:gd name="connsiteX5" fmla="*/ 152193 w 374358"/>
              <a:gd name="connsiteY5" fmla="*/ 1312034 h 2293435"/>
              <a:gd name="connsiteX6" fmla="*/ 278145 w 374358"/>
              <a:gd name="connsiteY6" fmla="*/ 1500967 h 2293435"/>
              <a:gd name="connsiteX7" fmla="*/ 162689 w 374358"/>
              <a:gd name="connsiteY7" fmla="*/ 1647915 h 2293435"/>
              <a:gd name="connsiteX8" fmla="*/ 372609 w 374358"/>
              <a:gd name="connsiteY8" fmla="*/ 1968051 h 2293435"/>
              <a:gd name="connsiteX9" fmla="*/ 173185 w 374358"/>
              <a:gd name="connsiteY9" fmla="*/ 2293435 h 2293435"/>
              <a:gd name="connsiteX0" fmla="*/ 99713 w 372609"/>
              <a:gd name="connsiteY0" fmla="*/ 0 h 2293435"/>
              <a:gd name="connsiteX1" fmla="*/ 0 w 372609"/>
              <a:gd name="connsiteY1" fmla="*/ 162693 h 2293435"/>
              <a:gd name="connsiteX2" fmla="*/ 257153 w 372609"/>
              <a:gd name="connsiteY2" fmla="*/ 493325 h 2293435"/>
              <a:gd name="connsiteX3" fmla="*/ 52481 w 372609"/>
              <a:gd name="connsiteY3" fmla="*/ 818709 h 2293435"/>
              <a:gd name="connsiteX4" fmla="*/ 257153 w 372609"/>
              <a:gd name="connsiteY4" fmla="*/ 1165086 h 2293435"/>
              <a:gd name="connsiteX5" fmla="*/ 152193 w 372609"/>
              <a:gd name="connsiteY5" fmla="*/ 1312034 h 2293435"/>
              <a:gd name="connsiteX6" fmla="*/ 278145 w 372609"/>
              <a:gd name="connsiteY6" fmla="*/ 1500967 h 2293435"/>
              <a:gd name="connsiteX7" fmla="*/ 162689 w 372609"/>
              <a:gd name="connsiteY7" fmla="*/ 1647915 h 2293435"/>
              <a:gd name="connsiteX8" fmla="*/ 372609 w 372609"/>
              <a:gd name="connsiteY8" fmla="*/ 1968051 h 2293435"/>
              <a:gd name="connsiteX9" fmla="*/ 173185 w 372609"/>
              <a:gd name="connsiteY9" fmla="*/ 2293435 h 2293435"/>
              <a:gd name="connsiteX0" fmla="*/ 99713 w 372609"/>
              <a:gd name="connsiteY0" fmla="*/ 0 h 2293435"/>
              <a:gd name="connsiteX1" fmla="*/ 0 w 372609"/>
              <a:gd name="connsiteY1" fmla="*/ 162693 h 2293435"/>
              <a:gd name="connsiteX2" fmla="*/ 257153 w 372609"/>
              <a:gd name="connsiteY2" fmla="*/ 493325 h 2293435"/>
              <a:gd name="connsiteX3" fmla="*/ 52481 w 372609"/>
              <a:gd name="connsiteY3" fmla="*/ 818709 h 2293435"/>
              <a:gd name="connsiteX4" fmla="*/ 257153 w 372609"/>
              <a:gd name="connsiteY4" fmla="*/ 1165086 h 2293435"/>
              <a:gd name="connsiteX5" fmla="*/ 152193 w 372609"/>
              <a:gd name="connsiteY5" fmla="*/ 1312034 h 2293435"/>
              <a:gd name="connsiteX6" fmla="*/ 278145 w 372609"/>
              <a:gd name="connsiteY6" fmla="*/ 1500967 h 2293435"/>
              <a:gd name="connsiteX7" fmla="*/ 162689 w 372609"/>
              <a:gd name="connsiteY7" fmla="*/ 1647915 h 2293435"/>
              <a:gd name="connsiteX8" fmla="*/ 372609 w 372609"/>
              <a:gd name="connsiteY8" fmla="*/ 1968051 h 2293435"/>
              <a:gd name="connsiteX9" fmla="*/ 173185 w 372609"/>
              <a:gd name="connsiteY9" fmla="*/ 2293435 h 2293435"/>
              <a:gd name="connsiteX0" fmla="*/ 99713 w 372609"/>
              <a:gd name="connsiteY0" fmla="*/ 0 h 2293435"/>
              <a:gd name="connsiteX1" fmla="*/ 0 w 372609"/>
              <a:gd name="connsiteY1" fmla="*/ 162693 h 2293435"/>
              <a:gd name="connsiteX2" fmla="*/ 257153 w 372609"/>
              <a:gd name="connsiteY2" fmla="*/ 493325 h 2293435"/>
              <a:gd name="connsiteX3" fmla="*/ 52481 w 372609"/>
              <a:gd name="connsiteY3" fmla="*/ 818709 h 2293435"/>
              <a:gd name="connsiteX4" fmla="*/ 257153 w 372609"/>
              <a:gd name="connsiteY4" fmla="*/ 1165086 h 2293435"/>
              <a:gd name="connsiteX5" fmla="*/ 152193 w 372609"/>
              <a:gd name="connsiteY5" fmla="*/ 1312034 h 2293435"/>
              <a:gd name="connsiteX6" fmla="*/ 278145 w 372609"/>
              <a:gd name="connsiteY6" fmla="*/ 1500967 h 2293435"/>
              <a:gd name="connsiteX7" fmla="*/ 162689 w 372609"/>
              <a:gd name="connsiteY7" fmla="*/ 1647915 h 2293435"/>
              <a:gd name="connsiteX8" fmla="*/ 372609 w 372609"/>
              <a:gd name="connsiteY8" fmla="*/ 1968051 h 2293435"/>
              <a:gd name="connsiteX9" fmla="*/ 173185 w 372609"/>
              <a:gd name="connsiteY9" fmla="*/ 2293435 h 229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609" h="2293435">
                <a:moveTo>
                  <a:pt x="99713" y="0"/>
                </a:moveTo>
                <a:lnTo>
                  <a:pt x="0" y="162693"/>
                </a:lnTo>
                <a:lnTo>
                  <a:pt x="257153" y="493325"/>
                </a:lnTo>
                <a:lnTo>
                  <a:pt x="52481" y="818709"/>
                </a:lnTo>
                <a:lnTo>
                  <a:pt x="257153" y="1165086"/>
                </a:lnTo>
                <a:lnTo>
                  <a:pt x="152193" y="1312034"/>
                </a:lnTo>
                <a:lnTo>
                  <a:pt x="278145" y="1500967"/>
                </a:lnTo>
                <a:lnTo>
                  <a:pt x="162689" y="1647915"/>
                </a:lnTo>
                <a:lnTo>
                  <a:pt x="372609" y="1968051"/>
                </a:lnTo>
                <a:lnTo>
                  <a:pt x="173185" y="2293435"/>
                </a:lnTo>
              </a:path>
            </a:pathLst>
          </a:custGeom>
          <a:ln w="76200" cap="rnd" cmpd="sng" algn="ctr">
            <a:solidFill>
              <a:srgbClr val="FFFF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dirty="0" smtClean="0"/>
              <a:t>Strong Solving Example</a:t>
            </a:r>
            <a:r>
              <a:rPr lang="en-US" dirty="0"/>
              <a:t>: 1,2,…,10</a:t>
            </a:r>
          </a:p>
        </p:txBody>
      </p:sp>
      <p:sp>
        <p:nvSpPr>
          <p:cNvPr id="522243" name="Rectangle 3"/>
          <p:cNvSpPr>
            <a:spLocks noGrp="1" noChangeArrowheads="1"/>
          </p:cNvSpPr>
          <p:nvPr>
            <p:ph type="body" sz="half" idx="1"/>
          </p:nvPr>
        </p:nvSpPr>
        <p:spPr>
          <a:xfrm>
            <a:off x="923925" y="1219200"/>
            <a:ext cx="4181475" cy="4876800"/>
          </a:xfrm>
        </p:spPr>
        <p:txBody>
          <a:bodyPr/>
          <a:lstStyle/>
          <a:p>
            <a:r>
              <a:rPr lang="en-US" sz="2000" dirty="0"/>
              <a:t>Rules (on your turn):</a:t>
            </a:r>
          </a:p>
          <a:p>
            <a:pPr lvl="1"/>
            <a:r>
              <a:rPr lang="en-US" sz="1800" dirty="0"/>
              <a:t>Running total = 0</a:t>
            </a:r>
          </a:p>
          <a:p>
            <a:r>
              <a:rPr lang="en-US" sz="2000" dirty="0"/>
              <a:t>Rules (on your turn):</a:t>
            </a:r>
          </a:p>
          <a:p>
            <a:pPr lvl="1"/>
            <a:r>
              <a:rPr lang="en-US" sz="1800" dirty="0"/>
              <a:t>Add 1 or 2 to running total</a:t>
            </a:r>
          </a:p>
          <a:p>
            <a:r>
              <a:rPr lang="en-US" sz="2000" dirty="0"/>
              <a:t>Goal</a:t>
            </a:r>
          </a:p>
          <a:p>
            <a:pPr lvl="1"/>
            <a:r>
              <a:rPr lang="en-US" sz="1800" dirty="0"/>
              <a:t>Be the FIRST to get to 10</a:t>
            </a:r>
          </a:p>
          <a:p>
            <a:r>
              <a:rPr lang="en-US" sz="2400" dirty="0"/>
              <a:t>Example</a:t>
            </a:r>
          </a:p>
          <a:p>
            <a:pPr lvl="1"/>
            <a:r>
              <a:rPr lang="en-US" sz="2000" dirty="0"/>
              <a:t>Ana: “2 to make it 2”</a:t>
            </a:r>
          </a:p>
          <a:p>
            <a:pPr lvl="1"/>
            <a:r>
              <a:rPr lang="en-US" sz="2000" dirty="0">
                <a:solidFill>
                  <a:schemeClr val="accent6"/>
                </a:solidFill>
              </a:rPr>
              <a:t>Bob: “1 to make it 3”</a:t>
            </a:r>
          </a:p>
          <a:p>
            <a:pPr lvl="1"/>
            <a:r>
              <a:rPr lang="en-US" sz="2000" dirty="0"/>
              <a:t>Ana: “2 to make it 5”</a:t>
            </a:r>
          </a:p>
          <a:p>
            <a:pPr lvl="1"/>
            <a:r>
              <a:rPr lang="en-US" sz="2000" dirty="0">
                <a:solidFill>
                  <a:schemeClr val="accent6"/>
                </a:solidFill>
              </a:rPr>
              <a:t>Bob: “2 to make it 7” </a:t>
            </a:r>
            <a:r>
              <a:rPr lang="en-US" sz="2000" dirty="0">
                <a:solidFill>
                  <a:schemeClr val="accent1"/>
                </a:solidFill>
                <a:sym typeface="Wingdings"/>
              </a:rPr>
              <a:t> photo</a:t>
            </a:r>
            <a:endParaRPr lang="en-US" sz="2000" dirty="0">
              <a:solidFill>
                <a:schemeClr val="accent1"/>
              </a:solidFill>
            </a:endParaRPr>
          </a:p>
          <a:p>
            <a:pPr lvl="1"/>
            <a:r>
              <a:rPr lang="en-US" sz="2000" dirty="0"/>
              <a:t>Ana: “1 to make it 8”</a:t>
            </a:r>
          </a:p>
          <a:p>
            <a:pPr lvl="1"/>
            <a:r>
              <a:rPr lang="en-US" sz="2000" dirty="0">
                <a:solidFill>
                  <a:schemeClr val="accent6"/>
                </a:solidFill>
              </a:rPr>
              <a:t>Bob: “2 to make it 10” I WIN!</a:t>
            </a:r>
          </a:p>
        </p:txBody>
      </p:sp>
      <p:sp>
        <p:nvSpPr>
          <p:cNvPr id="522245" name="Rectangle 5"/>
          <p:cNvSpPr>
            <a:spLocks noChangeArrowheads="1"/>
          </p:cNvSpPr>
          <p:nvPr/>
        </p:nvSpPr>
        <p:spPr bwMode="auto">
          <a:xfrm>
            <a:off x="5801848" y="4724400"/>
            <a:ext cx="2198038" cy="400110"/>
          </a:xfrm>
          <a:prstGeom prst="rect">
            <a:avLst/>
          </a:prstGeom>
          <a:noFill/>
          <a:ln w="9525">
            <a:noFill/>
            <a:miter lim="800000"/>
            <a:headEnd/>
            <a:tailEnd/>
          </a:ln>
          <a:effectLst/>
        </p:spPr>
        <p:txBody>
          <a:bodyPr wrap="none">
            <a:prstTxWarp prst="textNoShape">
              <a:avLst/>
            </a:prstTxWarp>
            <a:spAutoFit/>
          </a:bodyPr>
          <a:lstStyle/>
          <a:p>
            <a:pPr algn="ctr"/>
            <a:r>
              <a:rPr lang="en-US" sz="2000" b="0" dirty="0">
                <a:effectLst>
                  <a:outerShdw blurRad="38100" dist="38100" dir="2700000" algn="tl">
                    <a:srgbClr val="000000"/>
                  </a:outerShdw>
                </a:effectLst>
                <a:latin typeface="18 VAG Rounded Bold   07390"/>
              </a:rPr>
              <a:t>7 ducks (out of 10)</a:t>
            </a:r>
          </a:p>
        </p:txBody>
      </p:sp>
      <p:pic>
        <p:nvPicPr>
          <p:cNvPr id="6" name="Picture 5"/>
          <p:cNvPicPr>
            <a:picLocks noChangeAspect="1"/>
          </p:cNvPicPr>
          <p:nvPr/>
        </p:nvPicPr>
        <p:blipFill>
          <a:blip r:embed="rId3"/>
          <a:stretch>
            <a:fillRect/>
          </a:stretch>
        </p:blipFill>
        <p:spPr>
          <a:xfrm>
            <a:off x="5030273" y="2362200"/>
            <a:ext cx="3656527" cy="2382837"/>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Example: Tic-Tac-Toe</a:t>
            </a:r>
          </a:p>
        </p:txBody>
      </p:sp>
      <p:sp>
        <p:nvSpPr>
          <p:cNvPr id="522243" name="Rectangle 3"/>
          <p:cNvSpPr>
            <a:spLocks noGrp="1" noChangeArrowheads="1"/>
          </p:cNvSpPr>
          <p:nvPr>
            <p:ph type="body" sz="half" idx="1"/>
          </p:nvPr>
        </p:nvSpPr>
        <p:spPr>
          <a:xfrm>
            <a:off x="923925" y="1219200"/>
            <a:ext cx="3648075" cy="4876800"/>
          </a:xfrm>
        </p:spPr>
        <p:txBody>
          <a:bodyPr/>
          <a:lstStyle/>
          <a:p>
            <a:r>
              <a:rPr lang="en-US" sz="2400"/>
              <a:t>Rules (on your turn):</a:t>
            </a:r>
          </a:p>
          <a:p>
            <a:pPr lvl="1"/>
            <a:r>
              <a:rPr lang="en-US" sz="2000"/>
              <a:t>Place your X or O in an empty slot on 3x3 board</a:t>
            </a:r>
          </a:p>
          <a:p>
            <a:r>
              <a:rPr lang="en-US" sz="2400"/>
              <a:t>Goal</a:t>
            </a:r>
          </a:p>
          <a:p>
            <a:pPr lvl="1"/>
            <a:r>
              <a:rPr lang="en-US" sz="2000"/>
              <a:t>If your make 3-in-a-row </a:t>
            </a:r>
            <a:r>
              <a:rPr lang="en-US" sz="2000" u="sng"/>
              <a:t>first</a:t>
            </a:r>
            <a:r>
              <a:rPr lang="en-US" sz="2000"/>
              <a:t> in any row / column / diag, win</a:t>
            </a:r>
          </a:p>
          <a:p>
            <a:pPr lvl="1"/>
            <a:r>
              <a:rPr lang="en-US" sz="2000"/>
              <a:t>Else if board is full with no 3-in-row, tie</a:t>
            </a:r>
          </a:p>
          <a:p>
            <a:r>
              <a:rPr lang="en-US" sz="2400">
                <a:solidFill>
                  <a:schemeClr val="accent1"/>
                </a:solidFill>
              </a:rPr>
              <a:t>Misére is tricky</a:t>
            </a:r>
          </a:p>
          <a:p>
            <a:pPr lvl="1"/>
            <a:r>
              <a:rPr lang="en-US" sz="2000"/>
              <a:t>3-in-row LOSES</a:t>
            </a:r>
          </a:p>
          <a:p>
            <a:pPr lvl="1"/>
            <a:r>
              <a:rPr lang="en-US" sz="2000"/>
              <a:t>Pair up and play now, then swap who goes 1st</a:t>
            </a:r>
          </a:p>
        </p:txBody>
      </p:sp>
      <p:pic>
        <p:nvPicPr>
          <p:cNvPr id="522244" name="Picture 4"/>
          <p:cNvPicPr>
            <a:picLocks noChangeAspect="1" noChangeArrowheads="1"/>
          </p:cNvPicPr>
          <p:nvPr/>
        </p:nvPicPr>
        <p:blipFill>
          <a:blip r:embed="rId3"/>
          <a:srcRect/>
          <a:stretch>
            <a:fillRect/>
          </a:stretch>
        </p:blipFill>
        <p:spPr bwMode="auto">
          <a:xfrm>
            <a:off x="4991100" y="1409700"/>
            <a:ext cx="3848100" cy="4076700"/>
          </a:xfrm>
          <a:prstGeom prst="rect">
            <a:avLst/>
          </a:prstGeom>
          <a:noFill/>
        </p:spPr>
      </p:pic>
      <p:sp>
        <p:nvSpPr>
          <p:cNvPr id="522245" name="Rectangle 5"/>
          <p:cNvSpPr>
            <a:spLocks noChangeArrowheads="1"/>
          </p:cNvSpPr>
          <p:nvPr/>
        </p:nvSpPr>
        <p:spPr bwMode="auto">
          <a:xfrm>
            <a:off x="4849813" y="5470525"/>
            <a:ext cx="4102100" cy="396875"/>
          </a:xfrm>
          <a:prstGeom prst="rect">
            <a:avLst/>
          </a:prstGeom>
          <a:noFill/>
          <a:ln w="9525">
            <a:noFill/>
            <a:miter lim="800000"/>
            <a:headEnd/>
            <a:tailEnd/>
          </a:ln>
          <a:effectLst/>
        </p:spPr>
        <p:txBody>
          <a:bodyPr wrap="none">
            <a:prstTxWarp prst="textNoShape">
              <a:avLst/>
            </a:prstTxWarp>
            <a:spAutoFit/>
          </a:bodyPr>
          <a:lstStyle/>
          <a:p>
            <a:pPr algn="ctr"/>
            <a:r>
              <a:rPr lang="en-US" sz="2000" b="0" dirty="0">
                <a:effectLst>
                  <a:outerShdw blurRad="38100" dist="38100" dir="2700000" algn="tl">
                    <a:srgbClr val="000000"/>
                  </a:outerShdw>
                </a:effectLst>
                <a:latin typeface="18 VAG Rounded Bold   07390"/>
              </a:rPr>
              <a:t>Values Visualization for Tic-</a:t>
            </a:r>
            <a:r>
              <a:rPr lang="en-US" sz="2000" b="0" dirty="0" err="1">
                <a:effectLst>
                  <a:outerShdw blurRad="38100" dist="38100" dir="2700000" algn="tl">
                    <a:srgbClr val="000000"/>
                  </a:outerShdw>
                </a:effectLst>
                <a:latin typeface="18 VAG Rounded Bold   07390"/>
              </a:rPr>
              <a:t>Tac</a:t>
            </a:r>
            <a:r>
              <a:rPr lang="en-US" sz="2000" b="0" dirty="0">
                <a:effectLst>
                  <a:outerShdw blurRad="38100" dist="38100" dir="2700000" algn="tl">
                    <a:srgbClr val="000000"/>
                  </a:outerShdw>
                </a:effectLst>
                <a:latin typeface="18 VAG Rounded Bold   07390"/>
              </a:rPr>
              <a:t>-Toe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Tic-</a:t>
            </a:r>
            <a:r>
              <a:rPr lang="en-US" dirty="0" err="1" smtClean="0"/>
              <a:t>Tac</a:t>
            </a:r>
            <a:r>
              <a:rPr lang="en-US" dirty="0" smtClean="0"/>
              <a:t>-Toe Answer Visualized!</a:t>
            </a:r>
            <a:endParaRPr lang="en-US" dirty="0"/>
          </a:p>
        </p:txBody>
      </p:sp>
      <p:sp>
        <p:nvSpPr>
          <p:cNvPr id="523370" name="Rectangle 106"/>
          <p:cNvSpPr>
            <a:spLocks noGrp="1" noChangeArrowheads="1"/>
          </p:cNvSpPr>
          <p:nvPr>
            <p:ph idx="1"/>
          </p:nvPr>
        </p:nvSpPr>
        <p:spPr/>
        <p:txBody>
          <a:bodyPr/>
          <a:lstStyle/>
          <a:p>
            <a:r>
              <a:rPr lang="en-US" sz="2800" dirty="0"/>
              <a:t>Recursive Values Visualization Image</a:t>
            </a:r>
          </a:p>
          <a:p>
            <a:r>
              <a:rPr lang="en-US" sz="2800" dirty="0" err="1"/>
              <a:t>Mis</a:t>
            </a:r>
            <a:r>
              <a:rPr lang="en-US" altLang="ja-JP" sz="2800" dirty="0" err="1">
                <a:ea typeface="ＭＳ Ｐゴシック" pitchFamily="-65" charset="-128"/>
                <a:cs typeface="ＭＳ Ｐゴシック" pitchFamily="-65" charset="-128"/>
              </a:rPr>
              <a:t>é</a:t>
            </a:r>
            <a:r>
              <a:rPr lang="en-US" sz="2800" dirty="0" err="1"/>
              <a:t>re</a:t>
            </a:r>
            <a:r>
              <a:rPr lang="en-US" sz="2800" dirty="0"/>
              <a:t> Tic-tac-toe</a:t>
            </a:r>
          </a:p>
          <a:p>
            <a:pPr lvl="1"/>
            <a:r>
              <a:rPr lang="en-US" sz="2400" dirty="0"/>
              <a:t>Outer rim is </a:t>
            </a:r>
            <a:r>
              <a:rPr lang="en-US" sz="2400" dirty="0">
                <a:solidFill>
                  <a:schemeClr val="accent1"/>
                </a:solidFill>
              </a:rPr>
              <a:t>position</a:t>
            </a:r>
            <a:endParaRPr lang="en-US" sz="2400" dirty="0"/>
          </a:p>
          <a:p>
            <a:pPr lvl="1"/>
            <a:r>
              <a:rPr lang="en-US" sz="2400" dirty="0"/>
              <a:t>Inner levels </a:t>
            </a:r>
            <a:r>
              <a:rPr lang="en-US" sz="2400" dirty="0">
                <a:solidFill>
                  <a:schemeClr val="accent1"/>
                </a:solidFill>
              </a:rPr>
              <a:t>moves</a:t>
            </a:r>
            <a:endParaRPr lang="en-US" sz="2400" dirty="0"/>
          </a:p>
          <a:p>
            <a:pPr lvl="1"/>
            <a:r>
              <a:rPr lang="en-US" sz="2400" dirty="0"/>
              <a:t>Legend</a:t>
            </a:r>
          </a:p>
          <a:p>
            <a:pPr lvl="2">
              <a:buFont typeface="Wingdings" pitchFamily="-65" charset="2"/>
              <a:buNone/>
            </a:pPr>
            <a:r>
              <a:rPr lang="en-US" sz="2000" dirty="0">
                <a:solidFill>
                  <a:schemeClr val="tx1"/>
                </a:solidFill>
              </a:rPr>
              <a:t>Lose</a:t>
            </a:r>
          </a:p>
          <a:p>
            <a:pPr lvl="2">
              <a:buFont typeface="Wingdings" pitchFamily="-65" charset="2"/>
              <a:buNone/>
            </a:pPr>
            <a:r>
              <a:rPr lang="en-US" sz="2000" dirty="0">
                <a:solidFill>
                  <a:schemeClr val="tx1"/>
                </a:solidFill>
              </a:rPr>
              <a:t>Tie</a:t>
            </a:r>
          </a:p>
          <a:p>
            <a:pPr lvl="2">
              <a:buFont typeface="Wingdings" pitchFamily="-65" charset="2"/>
              <a:buNone/>
            </a:pPr>
            <a:r>
              <a:rPr lang="en-US" sz="2000" dirty="0">
                <a:solidFill>
                  <a:schemeClr val="tx1"/>
                </a:solidFill>
              </a:rPr>
              <a:t>Win</a:t>
            </a:r>
          </a:p>
        </p:txBody>
      </p:sp>
      <p:sp>
        <p:nvSpPr>
          <p:cNvPr id="523284" name="Rectangle 20"/>
          <p:cNvSpPr>
            <a:spLocks noChangeArrowheads="1"/>
          </p:cNvSpPr>
          <p:nvPr/>
        </p:nvSpPr>
        <p:spPr bwMode="auto">
          <a:xfrm>
            <a:off x="1066800" y="3800475"/>
            <a:ext cx="152400" cy="152400"/>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285" name="Rectangle 21"/>
          <p:cNvSpPr>
            <a:spLocks noChangeArrowheads="1"/>
          </p:cNvSpPr>
          <p:nvPr/>
        </p:nvSpPr>
        <p:spPr bwMode="auto">
          <a:xfrm>
            <a:off x="1066800" y="3429000"/>
            <a:ext cx="152400" cy="152400"/>
          </a:xfrm>
          <a:prstGeom prst="rect">
            <a:avLst/>
          </a:prstGeom>
          <a:solidFill>
            <a:srgbClr val="800000"/>
          </a:solidFill>
          <a:ln w="9525">
            <a:solidFill>
              <a:srgbClr val="800000"/>
            </a:solidFill>
            <a:miter lim="800000"/>
            <a:headEnd/>
            <a:tailEnd/>
          </a:ln>
          <a:effectLst/>
        </p:spPr>
        <p:txBody>
          <a:bodyPr wrap="none" anchor="ctr">
            <a:prstTxWarp prst="textNoShape">
              <a:avLst/>
            </a:prstTxWarp>
          </a:bodyPr>
          <a:lstStyle/>
          <a:p>
            <a:endParaRPr lang="en-US"/>
          </a:p>
        </p:txBody>
      </p:sp>
      <p:sp>
        <p:nvSpPr>
          <p:cNvPr id="523286" name="Rectangle 22"/>
          <p:cNvSpPr>
            <a:spLocks noChangeArrowheads="1"/>
          </p:cNvSpPr>
          <p:nvPr/>
        </p:nvSpPr>
        <p:spPr bwMode="auto">
          <a:xfrm>
            <a:off x="1066800" y="4165600"/>
            <a:ext cx="152400" cy="152400"/>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grpSp>
        <p:nvGrpSpPr>
          <p:cNvPr id="2" name="Group 108"/>
          <p:cNvGrpSpPr>
            <a:grpSpLocks/>
          </p:cNvGrpSpPr>
          <p:nvPr/>
        </p:nvGrpSpPr>
        <p:grpSpPr bwMode="auto">
          <a:xfrm>
            <a:off x="5253038" y="1828800"/>
            <a:ext cx="3200400" cy="3200400"/>
            <a:chOff x="3309" y="1152"/>
            <a:chExt cx="2016" cy="2016"/>
          </a:xfrm>
        </p:grpSpPr>
        <p:sp>
          <p:nvSpPr>
            <p:cNvPr id="523268" name="Rectangle 4"/>
            <p:cNvSpPr>
              <a:spLocks noChangeArrowheads="1"/>
            </p:cNvSpPr>
            <p:nvPr/>
          </p:nvSpPr>
          <p:spPr bwMode="auto">
            <a:xfrm>
              <a:off x="3309" y="115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sp>
          <p:nvSpPr>
            <p:cNvPr id="523269" name="Rectangle 5"/>
            <p:cNvSpPr>
              <a:spLocks noChangeArrowheads="1"/>
            </p:cNvSpPr>
            <p:nvPr/>
          </p:nvSpPr>
          <p:spPr bwMode="auto">
            <a:xfrm>
              <a:off x="3309" y="187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sp>
          <p:nvSpPr>
            <p:cNvPr id="523270" name="Rectangle 6"/>
            <p:cNvSpPr>
              <a:spLocks noChangeArrowheads="1"/>
            </p:cNvSpPr>
            <p:nvPr/>
          </p:nvSpPr>
          <p:spPr bwMode="auto">
            <a:xfrm>
              <a:off x="3309" y="259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sp>
          <p:nvSpPr>
            <p:cNvPr id="523271" name="Rectangle 7"/>
            <p:cNvSpPr>
              <a:spLocks noChangeArrowheads="1"/>
            </p:cNvSpPr>
            <p:nvPr/>
          </p:nvSpPr>
          <p:spPr bwMode="auto">
            <a:xfrm>
              <a:off x="4029" y="115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sp>
          <p:nvSpPr>
            <p:cNvPr id="523272" name="Rectangle 8"/>
            <p:cNvSpPr>
              <a:spLocks noChangeArrowheads="1"/>
            </p:cNvSpPr>
            <p:nvPr/>
          </p:nvSpPr>
          <p:spPr bwMode="auto">
            <a:xfrm>
              <a:off x="4029" y="1872"/>
              <a:ext cx="576" cy="576"/>
            </a:xfrm>
            <a:prstGeom prst="rect">
              <a:avLst/>
            </a:prstGeom>
            <a:noFill/>
            <a:ln w="152400">
              <a:solidFill>
                <a:srgbClr val="FFFF00"/>
              </a:solidFill>
              <a:miter lim="800000"/>
              <a:headEnd/>
              <a:tailEnd/>
            </a:ln>
            <a:effectLst/>
          </p:spPr>
          <p:txBody>
            <a:bodyPr wrap="none" anchor="ctr">
              <a:prstTxWarp prst="textNoShape">
                <a:avLst/>
              </a:prstTxWarp>
            </a:bodyPr>
            <a:lstStyle/>
            <a:p>
              <a:endParaRPr lang="en-US"/>
            </a:p>
          </p:txBody>
        </p:sp>
        <p:sp>
          <p:nvSpPr>
            <p:cNvPr id="523273" name="Rectangle 9"/>
            <p:cNvSpPr>
              <a:spLocks noChangeArrowheads="1"/>
            </p:cNvSpPr>
            <p:nvPr/>
          </p:nvSpPr>
          <p:spPr bwMode="auto">
            <a:xfrm>
              <a:off x="4029" y="259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sp>
          <p:nvSpPr>
            <p:cNvPr id="523274" name="Rectangle 10"/>
            <p:cNvSpPr>
              <a:spLocks noChangeArrowheads="1"/>
            </p:cNvSpPr>
            <p:nvPr/>
          </p:nvSpPr>
          <p:spPr bwMode="auto">
            <a:xfrm>
              <a:off x="4749" y="115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sp>
          <p:nvSpPr>
            <p:cNvPr id="523275" name="Rectangle 11"/>
            <p:cNvSpPr>
              <a:spLocks noChangeArrowheads="1"/>
            </p:cNvSpPr>
            <p:nvPr/>
          </p:nvSpPr>
          <p:spPr bwMode="auto">
            <a:xfrm>
              <a:off x="4749" y="187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sp>
          <p:nvSpPr>
            <p:cNvPr id="523276" name="Rectangle 12"/>
            <p:cNvSpPr>
              <a:spLocks noChangeArrowheads="1"/>
            </p:cNvSpPr>
            <p:nvPr/>
          </p:nvSpPr>
          <p:spPr bwMode="auto">
            <a:xfrm>
              <a:off x="4749" y="2592"/>
              <a:ext cx="576" cy="576"/>
            </a:xfrm>
            <a:prstGeom prst="rect">
              <a:avLst/>
            </a:prstGeom>
            <a:noFill/>
            <a:ln w="152400">
              <a:solidFill>
                <a:srgbClr val="800000"/>
              </a:solidFill>
              <a:miter lim="800000"/>
              <a:headEnd/>
              <a:tailEnd/>
            </a:ln>
            <a:effectLst/>
          </p:spPr>
          <p:txBody>
            <a:bodyPr wrap="none" anchor="ctr">
              <a:prstTxWarp prst="textNoShape">
                <a:avLst/>
              </a:prstTxWarp>
            </a:bodyPr>
            <a:lstStyle/>
            <a:p>
              <a:endParaRPr lang="en-US"/>
            </a:p>
          </p:txBody>
        </p:sp>
      </p:grpSp>
      <p:sp>
        <p:nvSpPr>
          <p:cNvPr id="523281" name="Rectangle 17"/>
          <p:cNvSpPr>
            <a:spLocks noChangeArrowheads="1"/>
          </p:cNvSpPr>
          <p:nvPr/>
        </p:nvSpPr>
        <p:spPr bwMode="auto">
          <a:xfrm>
            <a:off x="5024438" y="1600200"/>
            <a:ext cx="3657600" cy="3657600"/>
          </a:xfrm>
          <a:prstGeom prst="rect">
            <a:avLst/>
          </a:prstGeom>
          <a:noFill/>
          <a:ln w="152400">
            <a:solidFill>
              <a:srgbClr val="FFFF00"/>
            </a:solidFill>
            <a:miter lim="800000"/>
            <a:headEnd/>
            <a:tailEnd/>
          </a:ln>
          <a:effectLst/>
        </p:spPr>
        <p:txBody>
          <a:bodyPr wrap="none" anchor="ctr">
            <a:prstTxWarp prst="textNoShape">
              <a:avLst/>
            </a:prstTxWarp>
          </a:bodyPr>
          <a:lstStyle/>
          <a:p>
            <a:endParaRPr lang="en-US"/>
          </a:p>
        </p:txBody>
      </p:sp>
      <p:grpSp>
        <p:nvGrpSpPr>
          <p:cNvPr id="3" name="Group 111"/>
          <p:cNvGrpSpPr>
            <a:grpSpLocks/>
          </p:cNvGrpSpPr>
          <p:nvPr/>
        </p:nvGrpSpPr>
        <p:grpSpPr bwMode="auto">
          <a:xfrm>
            <a:off x="5403850" y="1979613"/>
            <a:ext cx="2895600" cy="2895600"/>
            <a:chOff x="3404" y="1247"/>
            <a:chExt cx="1824" cy="1824"/>
          </a:xfrm>
        </p:grpSpPr>
        <p:sp>
          <p:nvSpPr>
            <p:cNvPr id="523292" name="Rectangle 28"/>
            <p:cNvSpPr>
              <a:spLocks noChangeArrowheads="1"/>
            </p:cNvSpPr>
            <p:nvPr/>
          </p:nvSpPr>
          <p:spPr bwMode="auto">
            <a:xfrm rot="10800000">
              <a:off x="3548" y="2975"/>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293" name="Rectangle 29"/>
            <p:cNvSpPr>
              <a:spLocks noChangeArrowheads="1"/>
            </p:cNvSpPr>
            <p:nvPr/>
          </p:nvSpPr>
          <p:spPr bwMode="auto">
            <a:xfrm rot="10800000">
              <a:off x="3692" y="297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294" name="Rectangle 30"/>
            <p:cNvSpPr>
              <a:spLocks noChangeArrowheads="1"/>
            </p:cNvSpPr>
            <p:nvPr/>
          </p:nvSpPr>
          <p:spPr bwMode="auto">
            <a:xfrm rot="10800000">
              <a:off x="3692" y="283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295" name="Rectangle 31"/>
            <p:cNvSpPr>
              <a:spLocks noChangeArrowheads="1"/>
            </p:cNvSpPr>
            <p:nvPr/>
          </p:nvSpPr>
          <p:spPr bwMode="auto">
            <a:xfrm rot="10800000">
              <a:off x="3692" y="268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296" name="Rectangle 32"/>
            <p:cNvSpPr>
              <a:spLocks noChangeArrowheads="1"/>
            </p:cNvSpPr>
            <p:nvPr/>
          </p:nvSpPr>
          <p:spPr bwMode="auto">
            <a:xfrm rot="10800000">
              <a:off x="3548" y="268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297" name="Rectangle 33"/>
            <p:cNvSpPr>
              <a:spLocks noChangeArrowheads="1"/>
            </p:cNvSpPr>
            <p:nvPr/>
          </p:nvSpPr>
          <p:spPr bwMode="auto">
            <a:xfrm rot="10800000">
              <a:off x="3404" y="268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298" name="Rectangle 34"/>
            <p:cNvSpPr>
              <a:spLocks noChangeArrowheads="1"/>
            </p:cNvSpPr>
            <p:nvPr/>
          </p:nvSpPr>
          <p:spPr bwMode="auto">
            <a:xfrm rot="10800000">
              <a:off x="3404" y="283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299" name="Rectangle 35"/>
            <p:cNvSpPr>
              <a:spLocks noChangeArrowheads="1"/>
            </p:cNvSpPr>
            <p:nvPr/>
          </p:nvSpPr>
          <p:spPr bwMode="auto">
            <a:xfrm rot="10800000">
              <a:off x="3549" y="2832"/>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00" name="Rectangle 36"/>
            <p:cNvSpPr>
              <a:spLocks noChangeArrowheads="1"/>
            </p:cNvSpPr>
            <p:nvPr/>
          </p:nvSpPr>
          <p:spPr bwMode="auto">
            <a:xfrm rot="5400000">
              <a:off x="5132" y="283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01" name="Rectangle 37"/>
            <p:cNvSpPr>
              <a:spLocks noChangeArrowheads="1"/>
            </p:cNvSpPr>
            <p:nvPr/>
          </p:nvSpPr>
          <p:spPr bwMode="auto">
            <a:xfrm rot="5400000">
              <a:off x="5132" y="268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02" name="Rectangle 38"/>
            <p:cNvSpPr>
              <a:spLocks noChangeArrowheads="1"/>
            </p:cNvSpPr>
            <p:nvPr/>
          </p:nvSpPr>
          <p:spPr bwMode="auto">
            <a:xfrm rot="5400000">
              <a:off x="4988" y="268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03" name="Rectangle 39"/>
            <p:cNvSpPr>
              <a:spLocks noChangeArrowheads="1"/>
            </p:cNvSpPr>
            <p:nvPr/>
          </p:nvSpPr>
          <p:spPr bwMode="auto">
            <a:xfrm rot="5400000">
              <a:off x="4844" y="268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04" name="Rectangle 40"/>
            <p:cNvSpPr>
              <a:spLocks noChangeArrowheads="1"/>
            </p:cNvSpPr>
            <p:nvPr/>
          </p:nvSpPr>
          <p:spPr bwMode="auto">
            <a:xfrm rot="5400000">
              <a:off x="4844" y="283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05" name="Rectangle 41"/>
            <p:cNvSpPr>
              <a:spLocks noChangeArrowheads="1"/>
            </p:cNvSpPr>
            <p:nvPr/>
          </p:nvSpPr>
          <p:spPr bwMode="auto">
            <a:xfrm rot="5400000">
              <a:off x="4844" y="297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06" name="Rectangle 42"/>
            <p:cNvSpPr>
              <a:spLocks noChangeArrowheads="1"/>
            </p:cNvSpPr>
            <p:nvPr/>
          </p:nvSpPr>
          <p:spPr bwMode="auto">
            <a:xfrm rot="5400000">
              <a:off x="4988" y="2975"/>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07" name="Rectangle 43"/>
            <p:cNvSpPr>
              <a:spLocks noChangeArrowheads="1"/>
            </p:cNvSpPr>
            <p:nvPr/>
          </p:nvSpPr>
          <p:spPr bwMode="auto">
            <a:xfrm rot="5400000">
              <a:off x="4989" y="2832"/>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08" name="Rectangle 44"/>
            <p:cNvSpPr>
              <a:spLocks noChangeArrowheads="1"/>
            </p:cNvSpPr>
            <p:nvPr/>
          </p:nvSpPr>
          <p:spPr bwMode="auto">
            <a:xfrm rot="16200000">
              <a:off x="3404" y="139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09" name="Rectangle 45"/>
            <p:cNvSpPr>
              <a:spLocks noChangeArrowheads="1"/>
            </p:cNvSpPr>
            <p:nvPr/>
          </p:nvSpPr>
          <p:spPr bwMode="auto">
            <a:xfrm rot="16200000">
              <a:off x="3404" y="153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10" name="Rectangle 46"/>
            <p:cNvSpPr>
              <a:spLocks noChangeArrowheads="1"/>
            </p:cNvSpPr>
            <p:nvPr/>
          </p:nvSpPr>
          <p:spPr bwMode="auto">
            <a:xfrm rot="16200000">
              <a:off x="3548" y="1535"/>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11" name="Rectangle 47"/>
            <p:cNvSpPr>
              <a:spLocks noChangeArrowheads="1"/>
            </p:cNvSpPr>
            <p:nvPr/>
          </p:nvSpPr>
          <p:spPr bwMode="auto">
            <a:xfrm rot="16200000">
              <a:off x="3692" y="153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12" name="Rectangle 48"/>
            <p:cNvSpPr>
              <a:spLocks noChangeArrowheads="1"/>
            </p:cNvSpPr>
            <p:nvPr/>
          </p:nvSpPr>
          <p:spPr bwMode="auto">
            <a:xfrm rot="16200000">
              <a:off x="3692" y="139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13" name="Rectangle 49"/>
            <p:cNvSpPr>
              <a:spLocks noChangeArrowheads="1"/>
            </p:cNvSpPr>
            <p:nvPr/>
          </p:nvSpPr>
          <p:spPr bwMode="auto">
            <a:xfrm rot="16200000">
              <a:off x="3692" y="124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14" name="Rectangle 50"/>
            <p:cNvSpPr>
              <a:spLocks noChangeArrowheads="1"/>
            </p:cNvSpPr>
            <p:nvPr/>
          </p:nvSpPr>
          <p:spPr bwMode="auto">
            <a:xfrm rot="16200000">
              <a:off x="3548" y="124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15" name="Rectangle 51"/>
            <p:cNvSpPr>
              <a:spLocks noChangeArrowheads="1"/>
            </p:cNvSpPr>
            <p:nvPr/>
          </p:nvSpPr>
          <p:spPr bwMode="auto">
            <a:xfrm rot="16200000">
              <a:off x="3549" y="1392"/>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16" name="Rectangle 52"/>
            <p:cNvSpPr>
              <a:spLocks noChangeArrowheads="1"/>
            </p:cNvSpPr>
            <p:nvPr/>
          </p:nvSpPr>
          <p:spPr bwMode="auto">
            <a:xfrm>
              <a:off x="4125" y="1248"/>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17" name="Rectangle 53"/>
            <p:cNvSpPr>
              <a:spLocks noChangeArrowheads="1"/>
            </p:cNvSpPr>
            <p:nvPr/>
          </p:nvSpPr>
          <p:spPr bwMode="auto">
            <a:xfrm>
              <a:off x="4413" y="1248"/>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18" name="Rectangle 54"/>
            <p:cNvSpPr>
              <a:spLocks noChangeArrowheads="1"/>
            </p:cNvSpPr>
            <p:nvPr/>
          </p:nvSpPr>
          <p:spPr bwMode="auto">
            <a:xfrm>
              <a:off x="4269" y="1392"/>
              <a:ext cx="96" cy="96"/>
            </a:xfrm>
            <a:prstGeom prst="rect">
              <a:avLst/>
            </a:prstGeom>
            <a:solidFill>
              <a:srgbClr val="800000"/>
            </a:solidFill>
            <a:ln w="9525">
              <a:solidFill>
                <a:srgbClr val="800000"/>
              </a:solidFill>
              <a:miter lim="800000"/>
              <a:headEnd/>
              <a:tailEnd/>
            </a:ln>
            <a:effectLst/>
          </p:spPr>
          <p:txBody>
            <a:bodyPr wrap="none" anchor="ctr">
              <a:prstTxWarp prst="textNoShape">
                <a:avLst/>
              </a:prstTxWarp>
            </a:bodyPr>
            <a:lstStyle/>
            <a:p>
              <a:endParaRPr lang="en-US"/>
            </a:p>
          </p:txBody>
        </p:sp>
        <p:sp>
          <p:nvSpPr>
            <p:cNvPr id="523319" name="Rectangle 55"/>
            <p:cNvSpPr>
              <a:spLocks noChangeArrowheads="1"/>
            </p:cNvSpPr>
            <p:nvPr/>
          </p:nvSpPr>
          <p:spPr bwMode="auto">
            <a:xfrm>
              <a:off x="4269" y="1536"/>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20" name="Rectangle 56"/>
            <p:cNvSpPr>
              <a:spLocks noChangeArrowheads="1"/>
            </p:cNvSpPr>
            <p:nvPr/>
          </p:nvSpPr>
          <p:spPr bwMode="auto">
            <a:xfrm>
              <a:off x="4413" y="1392"/>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21" name="Rectangle 57"/>
            <p:cNvSpPr>
              <a:spLocks noChangeArrowheads="1"/>
            </p:cNvSpPr>
            <p:nvPr/>
          </p:nvSpPr>
          <p:spPr bwMode="auto">
            <a:xfrm>
              <a:off x="4413" y="1536"/>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22" name="Rectangle 58"/>
            <p:cNvSpPr>
              <a:spLocks noChangeArrowheads="1"/>
            </p:cNvSpPr>
            <p:nvPr/>
          </p:nvSpPr>
          <p:spPr bwMode="auto">
            <a:xfrm>
              <a:off x="4125" y="1536"/>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23" name="Rectangle 59"/>
            <p:cNvSpPr>
              <a:spLocks noChangeArrowheads="1"/>
            </p:cNvSpPr>
            <p:nvPr/>
          </p:nvSpPr>
          <p:spPr bwMode="auto">
            <a:xfrm>
              <a:off x="4125" y="1392"/>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24" name="Rectangle 60"/>
            <p:cNvSpPr>
              <a:spLocks noChangeArrowheads="1"/>
            </p:cNvSpPr>
            <p:nvPr/>
          </p:nvSpPr>
          <p:spPr bwMode="auto">
            <a:xfrm rot="5400000">
              <a:off x="5132" y="196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25" name="Rectangle 61"/>
            <p:cNvSpPr>
              <a:spLocks noChangeArrowheads="1"/>
            </p:cNvSpPr>
            <p:nvPr/>
          </p:nvSpPr>
          <p:spPr bwMode="auto">
            <a:xfrm rot="5400000">
              <a:off x="5132" y="225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26" name="Rectangle 62"/>
            <p:cNvSpPr>
              <a:spLocks noChangeArrowheads="1"/>
            </p:cNvSpPr>
            <p:nvPr/>
          </p:nvSpPr>
          <p:spPr bwMode="auto">
            <a:xfrm rot="5400000">
              <a:off x="4989" y="2112"/>
              <a:ext cx="96" cy="96"/>
            </a:xfrm>
            <a:prstGeom prst="rect">
              <a:avLst/>
            </a:prstGeom>
            <a:solidFill>
              <a:srgbClr val="800000"/>
            </a:solidFill>
            <a:ln w="9525">
              <a:solidFill>
                <a:srgbClr val="800000"/>
              </a:solidFill>
              <a:miter lim="800000"/>
              <a:headEnd/>
              <a:tailEnd/>
            </a:ln>
            <a:effectLst/>
          </p:spPr>
          <p:txBody>
            <a:bodyPr wrap="none" anchor="ctr">
              <a:prstTxWarp prst="textNoShape">
                <a:avLst/>
              </a:prstTxWarp>
            </a:bodyPr>
            <a:lstStyle/>
            <a:p>
              <a:endParaRPr lang="en-US"/>
            </a:p>
          </p:txBody>
        </p:sp>
        <p:sp>
          <p:nvSpPr>
            <p:cNvPr id="523327" name="Rectangle 63"/>
            <p:cNvSpPr>
              <a:spLocks noChangeArrowheads="1"/>
            </p:cNvSpPr>
            <p:nvPr/>
          </p:nvSpPr>
          <p:spPr bwMode="auto">
            <a:xfrm rot="5400000">
              <a:off x="4844" y="2111"/>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28" name="Rectangle 64"/>
            <p:cNvSpPr>
              <a:spLocks noChangeArrowheads="1"/>
            </p:cNvSpPr>
            <p:nvPr/>
          </p:nvSpPr>
          <p:spPr bwMode="auto">
            <a:xfrm rot="5400000">
              <a:off x="4988" y="2255"/>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29" name="Rectangle 65"/>
            <p:cNvSpPr>
              <a:spLocks noChangeArrowheads="1"/>
            </p:cNvSpPr>
            <p:nvPr/>
          </p:nvSpPr>
          <p:spPr bwMode="auto">
            <a:xfrm rot="5400000">
              <a:off x="4844" y="2255"/>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30" name="Rectangle 66"/>
            <p:cNvSpPr>
              <a:spLocks noChangeArrowheads="1"/>
            </p:cNvSpPr>
            <p:nvPr/>
          </p:nvSpPr>
          <p:spPr bwMode="auto">
            <a:xfrm rot="5400000">
              <a:off x="4844" y="196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31" name="Rectangle 67"/>
            <p:cNvSpPr>
              <a:spLocks noChangeArrowheads="1"/>
            </p:cNvSpPr>
            <p:nvPr/>
          </p:nvSpPr>
          <p:spPr bwMode="auto">
            <a:xfrm rot="5400000">
              <a:off x="4988" y="196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32" name="Rectangle 68"/>
            <p:cNvSpPr>
              <a:spLocks noChangeArrowheads="1"/>
            </p:cNvSpPr>
            <p:nvPr/>
          </p:nvSpPr>
          <p:spPr bwMode="auto">
            <a:xfrm rot="10800000">
              <a:off x="4412" y="297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33" name="Rectangle 69"/>
            <p:cNvSpPr>
              <a:spLocks noChangeArrowheads="1"/>
            </p:cNvSpPr>
            <p:nvPr/>
          </p:nvSpPr>
          <p:spPr bwMode="auto">
            <a:xfrm rot="10800000">
              <a:off x="4124" y="297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34" name="Rectangle 70"/>
            <p:cNvSpPr>
              <a:spLocks noChangeArrowheads="1"/>
            </p:cNvSpPr>
            <p:nvPr/>
          </p:nvSpPr>
          <p:spPr bwMode="auto">
            <a:xfrm rot="10800000">
              <a:off x="4269" y="2832"/>
              <a:ext cx="96" cy="96"/>
            </a:xfrm>
            <a:prstGeom prst="rect">
              <a:avLst/>
            </a:prstGeom>
            <a:solidFill>
              <a:srgbClr val="800000"/>
            </a:solidFill>
            <a:ln w="9525">
              <a:solidFill>
                <a:srgbClr val="800000"/>
              </a:solidFill>
              <a:miter lim="800000"/>
              <a:headEnd/>
              <a:tailEnd/>
            </a:ln>
            <a:effectLst/>
          </p:spPr>
          <p:txBody>
            <a:bodyPr wrap="none" anchor="ctr">
              <a:prstTxWarp prst="textNoShape">
                <a:avLst/>
              </a:prstTxWarp>
            </a:bodyPr>
            <a:lstStyle/>
            <a:p>
              <a:endParaRPr lang="en-US"/>
            </a:p>
          </p:txBody>
        </p:sp>
        <p:sp>
          <p:nvSpPr>
            <p:cNvPr id="523335" name="Rectangle 71"/>
            <p:cNvSpPr>
              <a:spLocks noChangeArrowheads="1"/>
            </p:cNvSpPr>
            <p:nvPr/>
          </p:nvSpPr>
          <p:spPr bwMode="auto">
            <a:xfrm rot="10800000">
              <a:off x="4268" y="268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36" name="Rectangle 72"/>
            <p:cNvSpPr>
              <a:spLocks noChangeArrowheads="1"/>
            </p:cNvSpPr>
            <p:nvPr/>
          </p:nvSpPr>
          <p:spPr bwMode="auto">
            <a:xfrm rot="10800000">
              <a:off x="4124" y="283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37" name="Rectangle 73"/>
            <p:cNvSpPr>
              <a:spLocks noChangeArrowheads="1"/>
            </p:cNvSpPr>
            <p:nvPr/>
          </p:nvSpPr>
          <p:spPr bwMode="auto">
            <a:xfrm rot="10800000">
              <a:off x="4124" y="268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38" name="Rectangle 74"/>
            <p:cNvSpPr>
              <a:spLocks noChangeArrowheads="1"/>
            </p:cNvSpPr>
            <p:nvPr/>
          </p:nvSpPr>
          <p:spPr bwMode="auto">
            <a:xfrm rot="10800000">
              <a:off x="4412" y="268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39" name="Rectangle 75"/>
            <p:cNvSpPr>
              <a:spLocks noChangeArrowheads="1"/>
            </p:cNvSpPr>
            <p:nvPr/>
          </p:nvSpPr>
          <p:spPr bwMode="auto">
            <a:xfrm rot="10800000">
              <a:off x="4412" y="2831"/>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40" name="Rectangle 76"/>
            <p:cNvSpPr>
              <a:spLocks noChangeArrowheads="1"/>
            </p:cNvSpPr>
            <p:nvPr/>
          </p:nvSpPr>
          <p:spPr bwMode="auto">
            <a:xfrm rot="16200000">
              <a:off x="3404" y="225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41" name="Rectangle 77"/>
            <p:cNvSpPr>
              <a:spLocks noChangeArrowheads="1"/>
            </p:cNvSpPr>
            <p:nvPr/>
          </p:nvSpPr>
          <p:spPr bwMode="auto">
            <a:xfrm rot="16200000">
              <a:off x="3404" y="196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42" name="Rectangle 78"/>
            <p:cNvSpPr>
              <a:spLocks noChangeArrowheads="1"/>
            </p:cNvSpPr>
            <p:nvPr/>
          </p:nvSpPr>
          <p:spPr bwMode="auto">
            <a:xfrm rot="16200000">
              <a:off x="3549" y="2112"/>
              <a:ext cx="96" cy="96"/>
            </a:xfrm>
            <a:prstGeom prst="rect">
              <a:avLst/>
            </a:prstGeom>
            <a:solidFill>
              <a:srgbClr val="800000"/>
            </a:solidFill>
            <a:ln w="9525">
              <a:solidFill>
                <a:srgbClr val="800000"/>
              </a:solidFill>
              <a:miter lim="800000"/>
              <a:headEnd/>
              <a:tailEnd/>
            </a:ln>
            <a:effectLst/>
          </p:spPr>
          <p:txBody>
            <a:bodyPr wrap="none" anchor="ctr">
              <a:prstTxWarp prst="textNoShape">
                <a:avLst/>
              </a:prstTxWarp>
            </a:bodyPr>
            <a:lstStyle/>
            <a:p>
              <a:endParaRPr lang="en-US"/>
            </a:p>
          </p:txBody>
        </p:sp>
        <p:sp>
          <p:nvSpPr>
            <p:cNvPr id="523343" name="Rectangle 79"/>
            <p:cNvSpPr>
              <a:spLocks noChangeArrowheads="1"/>
            </p:cNvSpPr>
            <p:nvPr/>
          </p:nvSpPr>
          <p:spPr bwMode="auto">
            <a:xfrm rot="16200000">
              <a:off x="3692" y="2111"/>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44" name="Rectangle 80"/>
            <p:cNvSpPr>
              <a:spLocks noChangeArrowheads="1"/>
            </p:cNvSpPr>
            <p:nvPr/>
          </p:nvSpPr>
          <p:spPr bwMode="auto">
            <a:xfrm rot="16200000">
              <a:off x="3548" y="196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45" name="Rectangle 81"/>
            <p:cNvSpPr>
              <a:spLocks noChangeArrowheads="1"/>
            </p:cNvSpPr>
            <p:nvPr/>
          </p:nvSpPr>
          <p:spPr bwMode="auto">
            <a:xfrm rot="16200000">
              <a:off x="3692" y="1967"/>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46" name="Rectangle 82"/>
            <p:cNvSpPr>
              <a:spLocks noChangeArrowheads="1"/>
            </p:cNvSpPr>
            <p:nvPr/>
          </p:nvSpPr>
          <p:spPr bwMode="auto">
            <a:xfrm rot="16200000">
              <a:off x="3692" y="2255"/>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47" name="Rectangle 83"/>
            <p:cNvSpPr>
              <a:spLocks noChangeArrowheads="1"/>
            </p:cNvSpPr>
            <p:nvPr/>
          </p:nvSpPr>
          <p:spPr bwMode="auto">
            <a:xfrm rot="16200000">
              <a:off x="3548" y="2255"/>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48" name="Rectangle 84"/>
            <p:cNvSpPr>
              <a:spLocks noChangeArrowheads="1"/>
            </p:cNvSpPr>
            <p:nvPr/>
          </p:nvSpPr>
          <p:spPr bwMode="auto">
            <a:xfrm rot="5400000">
              <a:off x="4412" y="1967"/>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49" name="Rectangle 85"/>
            <p:cNvSpPr>
              <a:spLocks noChangeArrowheads="1"/>
            </p:cNvSpPr>
            <p:nvPr/>
          </p:nvSpPr>
          <p:spPr bwMode="auto">
            <a:xfrm rot="5400000">
              <a:off x="4412" y="225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50" name="Rectangle 86"/>
            <p:cNvSpPr>
              <a:spLocks noChangeArrowheads="1"/>
            </p:cNvSpPr>
            <p:nvPr/>
          </p:nvSpPr>
          <p:spPr bwMode="auto">
            <a:xfrm rot="5400000">
              <a:off x="4125" y="2256"/>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51" name="Rectangle 87"/>
            <p:cNvSpPr>
              <a:spLocks noChangeArrowheads="1"/>
            </p:cNvSpPr>
            <p:nvPr/>
          </p:nvSpPr>
          <p:spPr bwMode="auto">
            <a:xfrm rot="5400000">
              <a:off x="4125" y="1968"/>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52" name="Rectangle 88"/>
            <p:cNvSpPr>
              <a:spLocks noChangeArrowheads="1"/>
            </p:cNvSpPr>
            <p:nvPr/>
          </p:nvSpPr>
          <p:spPr bwMode="auto">
            <a:xfrm rot="5400000">
              <a:off x="4268" y="2255"/>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53" name="Rectangle 89"/>
            <p:cNvSpPr>
              <a:spLocks noChangeArrowheads="1"/>
            </p:cNvSpPr>
            <p:nvPr/>
          </p:nvSpPr>
          <p:spPr bwMode="auto">
            <a:xfrm rot="5400000">
              <a:off x="4125" y="2112"/>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54" name="Rectangle 90"/>
            <p:cNvSpPr>
              <a:spLocks noChangeArrowheads="1"/>
            </p:cNvSpPr>
            <p:nvPr/>
          </p:nvSpPr>
          <p:spPr bwMode="auto">
            <a:xfrm rot="5400000">
              <a:off x="4413" y="2112"/>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55" name="Rectangle 91"/>
            <p:cNvSpPr>
              <a:spLocks noChangeArrowheads="1"/>
            </p:cNvSpPr>
            <p:nvPr/>
          </p:nvSpPr>
          <p:spPr bwMode="auto">
            <a:xfrm rot="5400000">
              <a:off x="4269" y="1968"/>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grpSp>
      <p:grpSp>
        <p:nvGrpSpPr>
          <p:cNvPr id="4" name="Group 110"/>
          <p:cNvGrpSpPr>
            <a:grpSpLocks/>
          </p:cNvGrpSpPr>
          <p:nvPr/>
        </p:nvGrpSpPr>
        <p:grpSpPr bwMode="auto">
          <a:xfrm>
            <a:off x="7691438" y="1981200"/>
            <a:ext cx="609600" cy="609600"/>
            <a:chOff x="4845" y="1248"/>
            <a:chExt cx="384" cy="384"/>
          </a:xfrm>
        </p:grpSpPr>
        <p:sp>
          <p:nvSpPr>
            <p:cNvPr id="523358" name="Rectangle 94"/>
            <p:cNvSpPr>
              <a:spLocks noChangeArrowheads="1"/>
            </p:cNvSpPr>
            <p:nvPr/>
          </p:nvSpPr>
          <p:spPr bwMode="auto">
            <a:xfrm>
              <a:off x="4989" y="1248"/>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59" name="Rectangle 95"/>
            <p:cNvSpPr>
              <a:spLocks noChangeArrowheads="1"/>
            </p:cNvSpPr>
            <p:nvPr/>
          </p:nvSpPr>
          <p:spPr bwMode="auto">
            <a:xfrm>
              <a:off x="4845" y="1248"/>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60" name="Rectangle 96"/>
            <p:cNvSpPr>
              <a:spLocks noChangeArrowheads="1"/>
            </p:cNvSpPr>
            <p:nvPr/>
          </p:nvSpPr>
          <p:spPr bwMode="auto">
            <a:xfrm>
              <a:off x="4845" y="1392"/>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61" name="Rectangle 97"/>
            <p:cNvSpPr>
              <a:spLocks noChangeArrowheads="1"/>
            </p:cNvSpPr>
            <p:nvPr/>
          </p:nvSpPr>
          <p:spPr bwMode="auto">
            <a:xfrm>
              <a:off x="4845" y="1536"/>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62" name="Rectangle 98"/>
            <p:cNvSpPr>
              <a:spLocks noChangeArrowheads="1"/>
            </p:cNvSpPr>
            <p:nvPr/>
          </p:nvSpPr>
          <p:spPr bwMode="auto">
            <a:xfrm>
              <a:off x="4989" y="1536"/>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63" name="Rectangle 99"/>
            <p:cNvSpPr>
              <a:spLocks noChangeArrowheads="1"/>
            </p:cNvSpPr>
            <p:nvPr/>
          </p:nvSpPr>
          <p:spPr bwMode="auto">
            <a:xfrm>
              <a:off x="5133" y="1536"/>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sp>
          <p:nvSpPr>
            <p:cNvPr id="523364" name="Rectangle 100"/>
            <p:cNvSpPr>
              <a:spLocks noChangeArrowheads="1"/>
            </p:cNvSpPr>
            <p:nvPr/>
          </p:nvSpPr>
          <p:spPr bwMode="auto">
            <a:xfrm>
              <a:off x="5133" y="1392"/>
              <a:ext cx="96" cy="96"/>
            </a:xfrm>
            <a:prstGeom prst="rect">
              <a:avLst/>
            </a:prstGeom>
            <a:solidFill>
              <a:srgbClr val="00FF00"/>
            </a:solidFill>
            <a:ln w="9525">
              <a:solidFill>
                <a:srgbClr val="00FF00"/>
              </a:solidFill>
              <a:miter lim="800000"/>
              <a:headEnd/>
              <a:tailEnd/>
            </a:ln>
            <a:effectLst/>
          </p:spPr>
          <p:txBody>
            <a:bodyPr wrap="none" anchor="ctr">
              <a:prstTxWarp prst="textNoShape">
                <a:avLst/>
              </a:prstTxWarp>
            </a:bodyPr>
            <a:lstStyle/>
            <a:p>
              <a:endParaRPr lang="en-US"/>
            </a:p>
          </p:txBody>
        </p:sp>
        <p:sp>
          <p:nvSpPr>
            <p:cNvPr id="523365" name="Rectangle 101"/>
            <p:cNvSpPr>
              <a:spLocks noChangeArrowheads="1"/>
            </p:cNvSpPr>
            <p:nvPr/>
          </p:nvSpPr>
          <p:spPr bwMode="auto">
            <a:xfrm>
              <a:off x="4989" y="1392"/>
              <a:ext cx="96" cy="96"/>
            </a:xfrm>
            <a:prstGeom prst="rect">
              <a:avLst/>
            </a:prstGeom>
            <a:solidFill>
              <a:srgbClr val="FFFF00"/>
            </a:solidFill>
            <a:ln w="9525">
              <a:noFill/>
              <a:miter lim="800000"/>
              <a:headEnd/>
              <a:tailEnd/>
            </a:ln>
            <a:effectLst/>
          </p:spPr>
          <p:txBody>
            <a:bodyPr wrap="none" anchor="ctr">
              <a:prstTxWarp prst="textNoShape">
                <a:avLst/>
              </a:prstTxWarp>
            </a:bodyPr>
            <a:lstStyle/>
            <a:p>
              <a:endParaRPr lang="en-US"/>
            </a:p>
          </p:txBody>
        </p:sp>
      </p:grpSp>
      <p:sp>
        <p:nvSpPr>
          <p:cNvPr id="523369" name="Rectangle 105"/>
          <p:cNvSpPr>
            <a:spLocks noChangeArrowheads="1"/>
          </p:cNvSpPr>
          <p:nvPr/>
        </p:nvSpPr>
        <p:spPr bwMode="auto">
          <a:xfrm>
            <a:off x="4978400" y="5410200"/>
            <a:ext cx="3806825" cy="396875"/>
          </a:xfrm>
          <a:prstGeom prst="rect">
            <a:avLst/>
          </a:prstGeom>
          <a:noFill/>
          <a:ln w="9525">
            <a:noFill/>
            <a:miter lim="800000"/>
            <a:headEnd/>
            <a:tailEnd/>
          </a:ln>
          <a:effectLst/>
        </p:spPr>
        <p:txBody>
          <a:bodyPr wrap="none">
            <a:prstTxWarp prst="textNoShape">
              <a:avLst/>
            </a:prstTxWarp>
            <a:spAutoFit/>
          </a:bodyPr>
          <a:lstStyle/>
          <a:p>
            <a:pPr algn="ctr"/>
            <a:r>
              <a:rPr lang="en-US" sz="2000" b="0" dirty="0" err="1">
                <a:effectLst>
                  <a:outerShdw blurRad="38100" dist="38100" dir="2700000" algn="tl">
                    <a:srgbClr val="000000"/>
                  </a:outerShdw>
                </a:effectLst>
                <a:latin typeface="18 VAG Rounded Bold   07390"/>
              </a:rPr>
              <a:t>Mis</a:t>
            </a:r>
            <a:r>
              <a:rPr lang="en-US" altLang="ja-JP" sz="2000" b="0" dirty="0" err="1">
                <a:effectLst>
                  <a:outerShdw blurRad="38100" dist="38100" dir="2700000" algn="tl">
                    <a:srgbClr val="000000"/>
                  </a:outerShdw>
                </a:effectLst>
                <a:latin typeface="18 VAG Rounded Bold   07390"/>
                <a:ea typeface="ＭＳ Ｐゴシック" pitchFamily="-65" charset="-128"/>
                <a:cs typeface="ＭＳ Ｐゴシック" pitchFamily="-65" charset="-128"/>
              </a:rPr>
              <a:t>ére</a:t>
            </a:r>
            <a:r>
              <a:rPr lang="en-US" altLang="ja-JP" sz="2000" b="0" dirty="0">
                <a:effectLst>
                  <a:outerShdw blurRad="38100" dist="38100" dir="2700000" algn="tl">
                    <a:srgbClr val="000000"/>
                  </a:outerShdw>
                </a:effectLst>
                <a:latin typeface="18 VAG Rounded Bold   07390"/>
                <a:ea typeface="ＭＳ Ｐゴシック" pitchFamily="-65" charset="-128"/>
                <a:cs typeface="ＭＳ Ｐゴシック" pitchFamily="-65" charset="-128"/>
              </a:rPr>
              <a:t> Tic-</a:t>
            </a:r>
            <a:r>
              <a:rPr lang="en-US" altLang="ja-JP" sz="2000" b="0" dirty="0" err="1">
                <a:effectLst>
                  <a:outerShdw blurRad="38100" dist="38100" dir="2700000" algn="tl">
                    <a:srgbClr val="000000"/>
                  </a:outerShdw>
                </a:effectLst>
                <a:latin typeface="18 VAG Rounded Bold   07390"/>
                <a:ea typeface="ＭＳ Ｐゴシック" pitchFamily="-65" charset="-128"/>
                <a:cs typeface="ＭＳ Ｐゴシック" pitchFamily="-65" charset="-128"/>
              </a:rPr>
              <a:t>Tac</a:t>
            </a:r>
            <a:r>
              <a:rPr lang="en-US" altLang="ja-JP" sz="2000" b="0" dirty="0">
                <a:effectLst>
                  <a:outerShdw blurRad="38100" dist="38100" dir="2700000" algn="tl">
                    <a:srgbClr val="000000"/>
                  </a:outerShdw>
                </a:effectLst>
                <a:latin typeface="18 VAG Rounded Bold   07390"/>
                <a:ea typeface="ＭＳ Ｐゴシック" pitchFamily="-65" charset="-128"/>
                <a:cs typeface="ＭＳ Ｐゴシック" pitchFamily="-65" charset="-128"/>
              </a:rPr>
              <a:t>-Toe 2-ply Answer</a:t>
            </a:r>
            <a:endParaRPr lang="en-US" sz="2000" b="0" dirty="0">
              <a:effectLst>
                <a:outerShdw blurRad="38100" dist="38100" dir="2700000" algn="tl">
                  <a:srgbClr val="000000"/>
                </a:outerShdw>
              </a:effectLst>
              <a:latin typeface="18 VAG Rounded Bold   0739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3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81"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457200" y="228600"/>
            <a:ext cx="8077200" cy="762000"/>
          </a:xfrm>
        </p:spPr>
        <p:txBody>
          <a:bodyPr/>
          <a:lstStyle/>
          <a:p>
            <a:r>
              <a:rPr lang="en-US" dirty="0" err="1"/>
              <a:t>GamesCrafters (revisited)</a:t>
            </a:r>
            <a:endParaRPr lang="en-US" dirty="0"/>
          </a:p>
        </p:txBody>
      </p:sp>
      <p:sp>
        <p:nvSpPr>
          <p:cNvPr id="477188" name="Rectangle 4"/>
          <p:cNvSpPr>
            <a:spLocks noChangeArrowheads="1"/>
          </p:cNvSpPr>
          <p:nvPr/>
        </p:nvSpPr>
        <p:spPr bwMode="auto">
          <a:xfrm>
            <a:off x="4957588" y="0"/>
            <a:ext cx="4186413" cy="400110"/>
          </a:xfrm>
          <a:prstGeom prst="rect">
            <a:avLst/>
          </a:prstGeom>
          <a:noFill/>
          <a:ln w="9525">
            <a:noFill/>
            <a:miter lim="800000"/>
            <a:headEnd/>
            <a:tailEnd/>
          </a:ln>
          <a:effectLst/>
        </p:spPr>
        <p:txBody>
          <a:bodyPr wrap="none">
            <a:prstTxWarp prst="textNoShape">
              <a:avLst/>
            </a:prstTxWarp>
            <a:spAutoFit/>
          </a:bodyPr>
          <a:lstStyle/>
          <a:p>
            <a:pPr algn="r"/>
            <a:r>
              <a:rPr lang="en-US" sz="2000" b="1" dirty="0" err="1">
                <a:solidFill>
                  <a:srgbClr val="FFFFFF"/>
                </a:solidFill>
                <a:effectLst>
                  <a:outerShdw blurRad="38100" dist="38100" dir="2700000" algn="tl">
                    <a:srgbClr val="000000"/>
                  </a:outerShdw>
                </a:effectLst>
                <a:latin typeface="Courier New"/>
                <a:cs typeface="Courier New"/>
              </a:rPr>
              <a:t>GamesCrafters.berkeley.edu</a:t>
            </a:r>
            <a:endParaRPr lang="en-US" sz="2000" b="1" dirty="0">
              <a:solidFill>
                <a:srgbClr val="FFFFFF"/>
              </a:solidFill>
              <a:effectLst>
                <a:outerShdw blurRad="38100" dist="38100" dir="2700000" algn="tl">
                  <a:srgbClr val="000000"/>
                </a:outerShdw>
              </a:effectLst>
              <a:latin typeface="Courier New"/>
              <a:cs typeface="Courier New"/>
            </a:endParaRPr>
          </a:p>
        </p:txBody>
      </p:sp>
      <p:sp>
        <p:nvSpPr>
          <p:cNvPr id="477189" name="Rectangle 5"/>
          <p:cNvSpPr>
            <a:spLocks noGrp="1" noChangeArrowheads="1"/>
          </p:cNvSpPr>
          <p:nvPr>
            <p:ph type="body" sz="half" idx="1"/>
          </p:nvPr>
        </p:nvSpPr>
        <p:spPr>
          <a:xfrm>
            <a:off x="457200" y="1219200"/>
            <a:ext cx="4181475" cy="4876800"/>
          </a:xfrm>
        </p:spPr>
        <p:txBody>
          <a:bodyPr/>
          <a:lstStyle/>
          <a:p>
            <a:r>
              <a:rPr lang="en-US" sz="2000" dirty="0"/>
              <a:t>Undergraduate Computational Game Theory Research Group</a:t>
            </a:r>
            <a:endParaRPr lang="en-US" sz="2000" dirty="0" smtClean="0"/>
          </a:p>
          <a:p>
            <a:r>
              <a:rPr lang="en-US" sz="2000" dirty="0" smtClean="0"/>
              <a:t>300 students </a:t>
            </a:r>
            <a:r>
              <a:rPr lang="en-US" sz="2000" dirty="0"/>
              <a:t>since 2001</a:t>
            </a:r>
          </a:p>
          <a:p>
            <a:pPr lvl="1"/>
            <a:r>
              <a:rPr lang="en-US" sz="1800" dirty="0"/>
              <a:t>We now average</a:t>
            </a:r>
            <a:r>
              <a:rPr lang="en-US" sz="1800" dirty="0" smtClean="0"/>
              <a:t> 20/</a:t>
            </a:r>
            <a:r>
              <a:rPr lang="en-US" sz="1800" dirty="0"/>
              <a:t>semester!</a:t>
            </a:r>
          </a:p>
          <a:p>
            <a:pPr lvl="1"/>
            <a:r>
              <a:rPr lang="en-US" sz="1800" dirty="0"/>
              <a:t>They work in teams of 2+</a:t>
            </a:r>
          </a:p>
          <a:p>
            <a:r>
              <a:rPr lang="en-US" sz="2000" dirty="0"/>
              <a:t>Most return, take more senior roles (sub-group team leads)</a:t>
            </a:r>
          </a:p>
          <a:p>
            <a:pPr lvl="1"/>
            <a:r>
              <a:rPr lang="en-US" sz="1800" u="sng" dirty="0">
                <a:solidFill>
                  <a:schemeClr val="accent1"/>
                </a:solidFill>
              </a:rPr>
              <a:t>M</a:t>
            </a:r>
            <a:r>
              <a:rPr lang="en-US" sz="1800" dirty="0">
                <a:solidFill>
                  <a:schemeClr val="accent1"/>
                </a:solidFill>
              </a:rPr>
              <a:t>aximization</a:t>
            </a:r>
            <a:r>
              <a:rPr lang="en-US" sz="1800" dirty="0"/>
              <a:t> (bottom-up solve)</a:t>
            </a:r>
          </a:p>
          <a:p>
            <a:pPr lvl="1"/>
            <a:r>
              <a:rPr lang="en-US" sz="1800" u="sng" dirty="0">
                <a:solidFill>
                  <a:schemeClr val="accent1"/>
                </a:solidFill>
              </a:rPr>
              <a:t>O</a:t>
            </a:r>
            <a:r>
              <a:rPr lang="en-US" sz="1800" dirty="0">
                <a:solidFill>
                  <a:schemeClr val="accent1"/>
                </a:solidFill>
              </a:rPr>
              <a:t>h, </a:t>
            </a:r>
            <a:r>
              <a:rPr lang="en-US" sz="1800" dirty="0" err="1">
                <a:solidFill>
                  <a:schemeClr val="accent1"/>
                </a:solidFill>
              </a:rPr>
              <a:t>DeepaBlue</a:t>
            </a:r>
            <a:r>
              <a:rPr lang="en-US" sz="1800" dirty="0"/>
              <a:t> (parallelization)</a:t>
            </a:r>
          </a:p>
          <a:p>
            <a:pPr lvl="1"/>
            <a:r>
              <a:rPr lang="en-US" sz="1800" u="sng" dirty="0">
                <a:solidFill>
                  <a:schemeClr val="accent1"/>
                </a:solidFill>
              </a:rPr>
              <a:t>G</a:t>
            </a:r>
            <a:r>
              <a:rPr lang="en-US" sz="1800" dirty="0">
                <a:solidFill>
                  <a:schemeClr val="accent1"/>
                </a:solidFill>
              </a:rPr>
              <a:t>UI</a:t>
            </a:r>
            <a:r>
              <a:rPr lang="en-US" sz="1800" dirty="0"/>
              <a:t> (graphical interface work)</a:t>
            </a:r>
          </a:p>
          <a:p>
            <a:pPr lvl="1"/>
            <a:r>
              <a:rPr lang="en-US" sz="1800" u="sng" dirty="0">
                <a:solidFill>
                  <a:schemeClr val="accent1"/>
                </a:solidFill>
              </a:rPr>
              <a:t>R</a:t>
            </a:r>
            <a:r>
              <a:rPr lang="en-US" sz="1800" dirty="0">
                <a:solidFill>
                  <a:schemeClr val="accent1"/>
                </a:solidFill>
              </a:rPr>
              <a:t>etro</a:t>
            </a:r>
            <a:r>
              <a:rPr lang="en-US" sz="1800" dirty="0"/>
              <a:t> (GUI refactoring)</a:t>
            </a:r>
          </a:p>
          <a:p>
            <a:pPr lvl="1"/>
            <a:r>
              <a:rPr lang="en-US" sz="1800" u="sng" dirty="0">
                <a:solidFill>
                  <a:schemeClr val="accent1"/>
                </a:solidFill>
              </a:rPr>
              <a:t>A</a:t>
            </a:r>
            <a:r>
              <a:rPr lang="en-US" sz="1800" dirty="0">
                <a:solidFill>
                  <a:schemeClr val="accent1"/>
                </a:solidFill>
              </a:rPr>
              <a:t>rchitecture</a:t>
            </a:r>
            <a:r>
              <a:rPr lang="en-US" sz="1800" dirty="0"/>
              <a:t> (core)</a:t>
            </a:r>
          </a:p>
          <a:p>
            <a:pPr lvl="1"/>
            <a:r>
              <a:rPr lang="en-US" sz="1800" u="sng" dirty="0">
                <a:solidFill>
                  <a:schemeClr val="accent1"/>
                </a:solidFill>
              </a:rPr>
              <a:t>N</a:t>
            </a:r>
            <a:r>
              <a:rPr lang="en-US" sz="1800" dirty="0">
                <a:solidFill>
                  <a:schemeClr val="accent1"/>
                </a:solidFill>
              </a:rPr>
              <a:t>ew/ice Games</a:t>
            </a:r>
            <a:r>
              <a:rPr lang="en-US" sz="1800" dirty="0"/>
              <a:t> (add / </a:t>
            </a:r>
            <a:r>
              <a:rPr lang="en-US" sz="1800" dirty="0" err="1"/>
              <a:t>refactor</a:t>
            </a:r>
            <a:r>
              <a:rPr lang="en-US" sz="1800" dirty="0"/>
              <a:t>)</a:t>
            </a:r>
          </a:p>
          <a:p>
            <a:pPr lvl="1"/>
            <a:r>
              <a:rPr lang="en-US" sz="1800" u="sng" dirty="0">
                <a:solidFill>
                  <a:schemeClr val="accent1"/>
                </a:solidFill>
              </a:rPr>
              <a:t>D</a:t>
            </a:r>
            <a:r>
              <a:rPr lang="en-US" sz="1800" dirty="0">
                <a:solidFill>
                  <a:schemeClr val="accent1"/>
                </a:solidFill>
              </a:rPr>
              <a:t>ocumentation</a:t>
            </a:r>
            <a:r>
              <a:rPr lang="en-US" sz="1800" dirty="0"/>
              <a:t> (games &amp; code)</a:t>
            </a:r>
          </a:p>
        </p:txBody>
      </p:sp>
      <p:pic>
        <p:nvPicPr>
          <p:cNvPr id="477198" name="Picture 14" descr="OXtransp"/>
          <p:cNvPicPr>
            <a:picLocks noGrp="1" noChangeAspect="1" noChangeArrowheads="1"/>
          </p:cNvPicPr>
          <p:nvPr>
            <p:ph sz="half" idx="2"/>
          </p:nvPr>
        </p:nvPicPr>
        <p:blipFill>
          <a:blip r:embed="rId3"/>
          <a:srcRect/>
          <a:stretch>
            <a:fillRect/>
          </a:stretch>
        </p:blipFill>
        <p:spPr>
          <a:xfrm>
            <a:off x="5289550" y="1219200"/>
            <a:ext cx="3117850" cy="4876800"/>
          </a:xfrm>
        </p:spPr>
      </p:pic>
      <p:sp>
        <p:nvSpPr>
          <p:cNvPr id="10" name="Oval 9"/>
          <p:cNvSpPr/>
          <p:nvPr/>
        </p:nvSpPr>
        <p:spPr>
          <a:xfrm>
            <a:off x="5334000" y="6019800"/>
            <a:ext cx="32004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Connect 4 Solved, </a:t>
            </a:r>
            <a:r>
              <a:rPr lang="en-US" dirty="0" smtClean="0"/>
              <a:t>Online!</a:t>
            </a:r>
            <a:endParaRPr lang="en-US" dirty="0"/>
          </a:p>
        </p:txBody>
      </p:sp>
      <p:sp>
        <p:nvSpPr>
          <p:cNvPr id="8" name="Content Placeholder 7"/>
          <p:cNvSpPr>
            <a:spLocks noGrp="1"/>
          </p:cNvSpPr>
          <p:nvPr>
            <p:ph sz="half" idx="1"/>
          </p:nvPr>
        </p:nvSpPr>
        <p:spPr/>
        <p:txBody>
          <a:bodyPr/>
          <a:lstStyle/>
          <a:p>
            <a:r>
              <a:rPr lang="en-US" dirty="0"/>
              <a:t>We’ve just finished a solve of Connect 4!!</a:t>
            </a:r>
          </a:p>
          <a:p>
            <a:r>
              <a:rPr lang="en-US" dirty="0"/>
              <a:t>It took 30 Machines x 8 Cores x </a:t>
            </a:r>
            <a:r>
              <a:rPr lang="en-US" dirty="0" smtClean="0"/>
              <a:t>1 </a:t>
            </a:r>
            <a:r>
              <a:rPr lang="en-US" dirty="0"/>
              <a:t>weeks</a:t>
            </a:r>
          </a:p>
          <a:p>
            <a:r>
              <a:rPr lang="en-US" dirty="0" smtClean="0"/>
              <a:t>Win </a:t>
            </a:r>
            <a:r>
              <a:rPr lang="en-US" dirty="0"/>
              <a:t>for the first player (go in the middle!)</a:t>
            </a:r>
          </a:p>
          <a:p>
            <a:pPr lvl="1"/>
            <a:r>
              <a:rPr lang="en-US" dirty="0"/>
              <a:t>3,5 = tie</a:t>
            </a:r>
          </a:p>
          <a:p>
            <a:pPr lvl="1"/>
            <a:r>
              <a:rPr lang="en-US" dirty="0"/>
              <a:t>1,2,6,7 = </a:t>
            </a:r>
            <a:r>
              <a:rPr lang="en-US" dirty="0" smtClean="0"/>
              <a:t>lose</a:t>
            </a:r>
          </a:p>
          <a:p>
            <a:r>
              <a:rPr lang="en-US" dirty="0" smtClean="0"/>
              <a:t>Come play online!</a:t>
            </a:r>
            <a:endParaRPr lang="en-US" dirty="0"/>
          </a:p>
        </p:txBody>
      </p:sp>
      <p:pic>
        <p:nvPicPr>
          <p:cNvPr id="5" name="Content Placeholder 4" descr="giant_connect4_1.jpg"/>
          <p:cNvPicPr>
            <a:picLocks noGrp="1" noChangeAspect="1"/>
          </p:cNvPicPr>
          <p:nvPr>
            <p:ph sz="half" idx="2"/>
          </p:nvPr>
        </p:nvPicPr>
        <p:blipFill>
          <a:blip r:embed="rId2"/>
          <a:srcRect t="-10521" b="-10521"/>
          <a:stretch>
            <a:fillRect/>
          </a:stretch>
        </p:blipFill>
        <p:spPr/>
      </p:pic>
      <p:sp>
        <p:nvSpPr>
          <p:cNvPr id="6" name="Rectangle 13"/>
          <p:cNvSpPr>
            <a:spLocks noChangeArrowheads="1"/>
          </p:cNvSpPr>
          <p:nvPr/>
        </p:nvSpPr>
        <p:spPr bwMode="auto">
          <a:xfrm>
            <a:off x="232449" y="0"/>
            <a:ext cx="8911551" cy="369332"/>
          </a:xfrm>
          <a:prstGeom prst="rect">
            <a:avLst/>
          </a:prstGeom>
          <a:noFill/>
          <a:ln w="9525">
            <a:noFill/>
            <a:miter lim="800000"/>
            <a:headEnd/>
            <a:tailEnd/>
          </a:ln>
          <a:effectLst/>
        </p:spPr>
        <p:txBody>
          <a:bodyPr wrap="none">
            <a:prstTxWarp prst="textNoShape">
              <a:avLst/>
            </a:prstTxWarp>
            <a:spAutoFit/>
          </a:bodyPr>
          <a:lstStyle/>
          <a:p>
            <a:pPr algn="r"/>
            <a:r>
              <a:rPr lang="en-US" sz="1800" b="1" dirty="0">
                <a:solidFill>
                  <a:schemeClr val="tx1">
                    <a:lumMod val="50000"/>
                  </a:schemeClr>
                </a:solidFill>
                <a:effectLst>
                  <a:outerShdw blurRad="38100" dist="38100" dir="2700000" algn="tl">
                    <a:srgbClr val="000000"/>
                  </a:outerShdw>
                </a:effectLst>
                <a:latin typeface="Courier"/>
                <a:cs typeface="Courier"/>
              </a:rPr>
              <a:t>http://nyc.cs.berkeley.edu:8080/gcweb/ui/game.jsp?game=connect4</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77302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2859" name="Rectangle 11"/>
          <p:cNvSpPr>
            <a:spLocks noGrp="1" noChangeArrowheads="1"/>
          </p:cNvSpPr>
          <p:nvPr>
            <p:ph sz="half" idx="1"/>
          </p:nvPr>
        </p:nvSpPr>
        <p:spPr/>
        <p:txBody>
          <a:bodyPr/>
          <a:lstStyle/>
          <a:p>
            <a:r>
              <a:rPr lang="en-US" sz="1800" dirty="0" smtClean="0"/>
              <a:t>Board games are </a:t>
            </a:r>
            <a:r>
              <a:rPr lang="en-US" sz="1800" dirty="0" smtClean="0">
                <a:solidFill>
                  <a:schemeClr val="accent2"/>
                </a:solidFill>
              </a:rPr>
              <a:t>exponential </a:t>
            </a:r>
          </a:p>
          <a:p>
            <a:pPr lvl="1"/>
            <a:r>
              <a:rPr lang="en-US" sz="1600" dirty="0" smtClean="0"/>
              <a:t>So has been the progress of the speed / capacity of computers!</a:t>
            </a:r>
          </a:p>
          <a:p>
            <a:pPr lvl="1"/>
            <a:r>
              <a:rPr lang="en-US" sz="1600" dirty="0" smtClean="0"/>
              <a:t>Therefore, every few years, we only get to solve one more “ply”</a:t>
            </a:r>
          </a:p>
          <a:p>
            <a:r>
              <a:rPr lang="en-US" sz="1800" dirty="0" smtClean="0"/>
              <a:t>One by one, we’re going to solve them and/or beat humans</a:t>
            </a:r>
          </a:p>
          <a:p>
            <a:pPr lvl="1"/>
            <a:r>
              <a:rPr lang="en-US" sz="1600" dirty="0" smtClean="0"/>
              <a:t>We’ll never solve some</a:t>
            </a:r>
          </a:p>
          <a:p>
            <a:pPr lvl="2"/>
            <a:r>
              <a:rPr lang="en-US" sz="1400" dirty="0" smtClean="0"/>
              <a:t>E.g., hardest game : Go</a:t>
            </a:r>
          </a:p>
          <a:p>
            <a:r>
              <a:rPr lang="en-US" sz="1800" dirty="0" smtClean="0"/>
              <a:t>Strongly solving (</a:t>
            </a:r>
            <a:r>
              <a:rPr lang="en-US" sz="1800" dirty="0" err="1" smtClean="0"/>
              <a:t>GamesCrafters</a:t>
            </a:r>
            <a:r>
              <a:rPr lang="en-US" sz="1800" dirty="0" smtClean="0"/>
              <a:t>)</a:t>
            </a:r>
          </a:p>
          <a:p>
            <a:pPr lvl="1"/>
            <a:r>
              <a:rPr lang="en-US" sz="1600" dirty="0" smtClean="0"/>
              <a:t>We visit EVERY position, and </a:t>
            </a:r>
            <a:br>
              <a:rPr lang="en-US" sz="1600" dirty="0" smtClean="0"/>
            </a:br>
            <a:r>
              <a:rPr lang="en-US" sz="1600" dirty="0" smtClean="0"/>
              <a:t>know value of EVERY position</a:t>
            </a:r>
          </a:p>
          <a:p>
            <a:pPr lvl="1"/>
            <a:r>
              <a:rPr lang="en-US" sz="1600" dirty="0" smtClean="0"/>
              <a:t>E.g., Connect 4</a:t>
            </a:r>
          </a:p>
          <a:p>
            <a:r>
              <a:rPr lang="en-US" sz="1800" dirty="0" smtClean="0"/>
              <a:t>Weakly solving (</a:t>
            </a:r>
            <a:r>
              <a:rPr lang="en-US" sz="1800" dirty="0" err="1" smtClean="0"/>
              <a:t>Univ</a:t>
            </a:r>
            <a:r>
              <a:rPr lang="en-US" sz="1800" dirty="0" smtClean="0"/>
              <a:t> Alberta)</a:t>
            </a:r>
          </a:p>
          <a:p>
            <a:pPr lvl="1"/>
            <a:r>
              <a:rPr lang="en-US" sz="1600" dirty="0" smtClean="0"/>
              <a:t>We </a:t>
            </a:r>
            <a:r>
              <a:rPr lang="en-US" sz="1600" u="sng" dirty="0" smtClean="0"/>
              <a:t>prove</a:t>
            </a:r>
            <a:r>
              <a:rPr lang="en-US" sz="1600" dirty="0" smtClean="0"/>
              <a:t> game’s value by only visiting SOME positions, so we only know value of SOME positions</a:t>
            </a:r>
          </a:p>
          <a:p>
            <a:pPr lvl="1"/>
            <a:r>
              <a:rPr lang="en-US" sz="1600" dirty="0" smtClean="0"/>
              <a:t>E.g., Checkers</a:t>
            </a:r>
            <a:endParaRPr lang="en-US" sz="1600" dirty="0"/>
          </a:p>
        </p:txBody>
      </p:sp>
      <p:pic>
        <p:nvPicPr>
          <p:cNvPr id="16" name="Content Placeholder 15" descr="779px-Go-Equipment-Narrow-Black.png"/>
          <p:cNvPicPr>
            <a:picLocks noGrp="1" noChangeAspect="1"/>
          </p:cNvPicPr>
          <p:nvPr>
            <p:ph sz="half" idx="2"/>
          </p:nvPr>
        </p:nvPicPr>
        <p:blipFill>
          <a:blip r:embed="rId3"/>
          <a:srcRect t="-35280" b="-35280"/>
          <a:stretch>
            <a:fillRect/>
          </a:stretch>
        </p:blipFill>
        <p:spPr>
          <a:xfrm>
            <a:off x="4655344" y="228600"/>
            <a:ext cx="4038600" cy="5305864"/>
          </a:xfrm>
        </p:spPr>
      </p:pic>
      <p:sp>
        <p:nvSpPr>
          <p:cNvPr id="462850" name="Rectangle 2"/>
          <p:cNvSpPr>
            <a:spLocks noGrp="1" noChangeArrowheads="1"/>
          </p:cNvSpPr>
          <p:nvPr>
            <p:ph type="title"/>
          </p:nvPr>
        </p:nvSpPr>
        <p:spPr/>
        <p:txBody>
          <a:bodyPr/>
          <a:lstStyle/>
          <a:p>
            <a:r>
              <a:rPr lang="en-US" dirty="0"/>
              <a:t>Future</a:t>
            </a:r>
          </a:p>
        </p:txBody>
      </p:sp>
      <p:sp>
        <p:nvSpPr>
          <p:cNvPr id="17" name="Rectangle 5"/>
          <p:cNvSpPr>
            <a:spLocks noChangeArrowheads="1"/>
          </p:cNvSpPr>
          <p:nvPr/>
        </p:nvSpPr>
        <p:spPr bwMode="auto">
          <a:xfrm>
            <a:off x="5259856" y="4629090"/>
            <a:ext cx="2891815" cy="400110"/>
          </a:xfrm>
          <a:prstGeom prst="rect">
            <a:avLst/>
          </a:prstGeom>
          <a:noFill/>
          <a:ln w="9525">
            <a:noFill/>
            <a:miter lim="800000"/>
            <a:headEnd/>
            <a:tailEnd/>
          </a:ln>
          <a:effectLst/>
        </p:spPr>
        <p:txBody>
          <a:bodyPr wrap="none">
            <a:prstTxWarp prst="textNoShape">
              <a:avLst/>
            </a:prstTxWarp>
            <a:spAutoFit/>
          </a:bodyPr>
          <a:lstStyle/>
          <a:p>
            <a:pPr algn="ctr"/>
            <a:r>
              <a:rPr lang="en-US" sz="2000" dirty="0">
                <a:solidFill>
                  <a:schemeClr val="tx1"/>
                </a:solidFill>
                <a:effectLst>
                  <a:outerShdw blurRad="38100" dist="38100" dir="2700000" algn="tl">
                    <a:srgbClr val="000000"/>
                  </a:outerShdw>
                </a:effectLst>
                <a:latin typeface="18 VAG Rounded Bold   07390"/>
              </a:rPr>
              <a:t>Go’s search space ~ 3</a:t>
            </a:r>
            <a:r>
              <a:rPr lang="en-US" sz="2000" baseline="30000" dirty="0">
                <a:solidFill>
                  <a:schemeClr val="tx1"/>
                </a:solidFill>
                <a:effectLst>
                  <a:outerShdw blurRad="38100" dist="38100" dir="2700000" algn="tl">
                    <a:srgbClr val="000000"/>
                  </a:outerShdw>
                </a:effectLst>
                <a:latin typeface="18 VAG Rounded Bold   07390"/>
              </a:rPr>
              <a:t>361</a:t>
            </a:r>
            <a:endParaRPr lang="en-US" sz="2000" b="0" dirty="0">
              <a:solidFill>
                <a:schemeClr val="tx1"/>
              </a:solidFill>
              <a:effectLst>
                <a:outerShdw blurRad="38100" dist="38100" dir="2700000" algn="tl">
                  <a:srgbClr val="000000"/>
                </a:outerShdw>
              </a:effectLst>
              <a:latin typeface="18 VAG Rounded Bold   07390"/>
            </a:endParaRPr>
          </a:p>
        </p:txBody>
      </p:sp>
      <p:sp>
        <p:nvSpPr>
          <p:cNvPr id="18" name="Rectangle 5"/>
          <p:cNvSpPr>
            <a:spLocks noChangeArrowheads="1"/>
          </p:cNvSpPr>
          <p:nvPr/>
        </p:nvSpPr>
        <p:spPr bwMode="auto">
          <a:xfrm>
            <a:off x="4343400" y="1066800"/>
            <a:ext cx="4711296" cy="3539431"/>
          </a:xfrm>
          <a:prstGeom prst="rect">
            <a:avLst/>
          </a:prstGeom>
          <a:solidFill>
            <a:schemeClr val="bg1"/>
          </a:solidFill>
          <a:ln w="9525">
            <a:noFill/>
            <a:miter lim="800000"/>
            <a:headEnd/>
            <a:tailEnd/>
          </a:ln>
          <a:effectLst/>
        </p:spPr>
        <p:txBody>
          <a:bodyPr wrap="square">
            <a:prstTxWarp prst="textNoShape">
              <a:avLst/>
            </a:prstTxWarp>
            <a:spAutoFit/>
          </a:bodyPr>
          <a:lstStyle/>
          <a:p>
            <a:pPr algn="ctr"/>
            <a:r>
              <a:rPr lang="en-US" sz="2800" dirty="0">
                <a:solidFill>
                  <a:schemeClr val="tx1"/>
                </a:solidFill>
                <a:effectLst>
                  <a:outerShdw blurRad="38100" dist="38100" dir="2700000" algn="tl">
                    <a:srgbClr val="000000"/>
                  </a:outerShdw>
                </a:effectLst>
                <a:latin typeface="18 VAG Rounded Bold   07390"/>
              </a:rPr>
              <a:t>17408965065903192790718823807056436794660272495026354119482811870680105167618464984116279288988714938612096988816320780613754987181355093129514803369660572893075468180597603</a:t>
            </a:r>
            <a:endParaRPr lang="en-US" sz="2800" b="0" dirty="0">
              <a:solidFill>
                <a:schemeClr val="tx1"/>
              </a:solidFill>
              <a:effectLst>
                <a:outerShdw blurRad="38100" dist="38100" dir="2700000" algn="tl">
                  <a:srgbClr val="000000"/>
                </a:outerShdw>
              </a:effectLst>
              <a:latin typeface="18 VAG Rounded Bold   07390"/>
            </a:endParaRPr>
          </a:p>
        </p:txBody>
      </p:sp>
      <p:sp>
        <p:nvSpPr>
          <p:cNvPr id="7" name="Rectangle 13"/>
          <p:cNvSpPr>
            <a:spLocks noChangeArrowheads="1"/>
          </p:cNvSpPr>
          <p:nvPr/>
        </p:nvSpPr>
        <p:spPr bwMode="auto">
          <a:xfrm>
            <a:off x="4957587" y="0"/>
            <a:ext cx="4186413" cy="400110"/>
          </a:xfrm>
          <a:prstGeom prst="rect">
            <a:avLst/>
          </a:prstGeom>
          <a:noFill/>
          <a:ln w="9525">
            <a:noFill/>
            <a:miter lim="800000"/>
            <a:headEnd/>
            <a:tailEnd/>
          </a:ln>
          <a:effectLst/>
        </p:spPr>
        <p:txBody>
          <a:bodyPr wrap="none">
            <a:prstTxWarp prst="textNoShape">
              <a:avLst/>
            </a:prstTxWarp>
            <a:spAutoFit/>
          </a:bodyPr>
          <a:lstStyle/>
          <a:p>
            <a:pPr algn="r"/>
            <a:r>
              <a:rPr lang="en-US" sz="2000" b="1" dirty="0" err="1" smtClean="0">
                <a:solidFill>
                  <a:schemeClr val="tx1">
                    <a:lumMod val="50000"/>
                  </a:schemeClr>
                </a:solidFill>
                <a:effectLst>
                  <a:outerShdw blurRad="38100" dist="38100" dir="2700000" algn="tl">
                    <a:srgbClr val="000000"/>
                  </a:outerShdw>
                </a:effectLst>
                <a:latin typeface="Courier"/>
                <a:cs typeface="Courier"/>
              </a:rPr>
              <a:t>Gamescrafters.berkeley.edu</a:t>
            </a:r>
            <a:endParaRPr lang="en-US" sz="2000" b="1" dirty="0">
              <a:solidFill>
                <a:schemeClr val="tx1">
                  <a:lumMod val="50000"/>
                </a:schemeClr>
              </a:solidFill>
              <a:effectLst>
                <a:outerShdw blurRad="38100" dist="38100" dir="2700000" algn="tl">
                  <a:srgbClr val="000000"/>
                </a:outerShdw>
              </a:effectLst>
              <a:latin typeface="Courier"/>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1" nodeType="clickEffect">
                                  <p:stCondLst>
                                    <p:cond delay="0"/>
                                  </p:stCondLst>
                                  <p:iterate type="lt">
                                    <p:tmPct val="10000"/>
                                  </p:iterate>
                                  <p:childTnLst>
                                    <p:set>
                                      <p:cBhvr>
                                        <p:cTn id="6" dur="1" fill="hold">
                                          <p:stCondLst>
                                            <p:cond delay="0"/>
                                          </p:stCondLst>
                                        </p:cTn>
                                        <p:tgtEl>
                                          <p:spTgt spid="18">
                                            <p:bg/>
                                          </p:spTgt>
                                        </p:tgtEl>
                                        <p:attrNameLst>
                                          <p:attrName>style.visibility</p:attrName>
                                        </p:attrNameLst>
                                      </p:cBhvr>
                                      <p:to>
                                        <p:strVal val="visible"/>
                                      </p:to>
                                    </p:set>
                                    <p:anim calcmode="lin" valueType="num">
                                      <p:cBhvr>
                                        <p:cTn id="7" dur="500" fill="hold"/>
                                        <p:tgtEl>
                                          <p:spTgt spid="18">
                                            <p:bg/>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bg/>
                                          </p:spTgt>
                                        </p:tgtEl>
                                        <p:attrNameLst>
                                          <p:attrName>ppt_y</p:attrName>
                                        </p:attrNameLst>
                                      </p:cBhvr>
                                      <p:tavLst>
                                        <p:tav tm="0">
                                          <p:val>
                                            <p:strVal val="#ppt_y"/>
                                          </p:val>
                                        </p:tav>
                                        <p:tav tm="100000">
                                          <p:val>
                                            <p:strVal val="#ppt_y"/>
                                          </p:val>
                                        </p:tav>
                                      </p:tavLst>
                                    </p:anim>
                                    <p:anim calcmode="lin" valueType="num">
                                      <p:cBhvr>
                                        <p:cTn id="9" dur="500" fill="hold"/>
                                        <p:tgtEl>
                                          <p:spTgt spid="18">
                                            <p:bg/>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bg/>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bg/>
                                          </p:spTgt>
                                        </p:tgtEl>
                                      </p:cBhvr>
                                    </p:animEffect>
                                  </p:childTnLst>
                                </p:cTn>
                              </p:par>
                              <p:par>
                                <p:cTn id="12" presetID="41" presetClass="entr" presetSubtype="0" fill="hold" grpId="1"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50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build="allAtOnce"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4344" y="990601"/>
            <a:ext cx="4260056" cy="5305864"/>
          </a:xfrm>
        </p:spPr>
        <p:txBody>
          <a:bodyPr/>
          <a:lstStyle/>
          <a:p>
            <a:r>
              <a:rPr lang="en-US" dirty="0" smtClean="0"/>
              <a:t>History</a:t>
            </a:r>
          </a:p>
          <a:p>
            <a:r>
              <a:rPr lang="en-US" dirty="0" smtClean="0"/>
              <a:t>Definitions</a:t>
            </a:r>
          </a:p>
          <a:p>
            <a:pPr lvl="1"/>
            <a:r>
              <a:rPr lang="en-US" dirty="0" smtClean="0"/>
              <a:t>Game Theory</a:t>
            </a:r>
          </a:p>
          <a:p>
            <a:pPr lvl="1"/>
            <a:r>
              <a:rPr lang="en-US" dirty="0" smtClean="0"/>
              <a:t>What Games We Mean</a:t>
            </a:r>
          </a:p>
          <a:p>
            <a:pPr lvl="1"/>
            <a:r>
              <a:rPr lang="en-US" dirty="0" smtClean="0"/>
              <a:t>Win, Lose, Tie, Draw</a:t>
            </a:r>
          </a:p>
          <a:p>
            <a:pPr lvl="1"/>
            <a:r>
              <a:rPr lang="en-US" dirty="0" smtClean="0"/>
              <a:t>Weakly / Strongly Solving</a:t>
            </a:r>
          </a:p>
          <a:p>
            <a:r>
              <a:rPr lang="en-US" dirty="0" smtClean="0"/>
              <a:t>Gamesman</a:t>
            </a:r>
          </a:p>
          <a:p>
            <a:pPr lvl="1"/>
            <a:r>
              <a:rPr lang="en-US" dirty="0" smtClean="0"/>
              <a:t>Dan’s Undergraduate R&amp;D Group</a:t>
            </a:r>
          </a:p>
          <a:p>
            <a:pPr lvl="1"/>
            <a:r>
              <a:rPr lang="en-US" dirty="0" smtClean="0"/>
              <a:t>Demo!!</a:t>
            </a:r>
          </a:p>
          <a:p>
            <a:r>
              <a:rPr lang="en-US" dirty="0" smtClean="0"/>
              <a:t>Future</a:t>
            </a:r>
          </a:p>
        </p:txBody>
      </p:sp>
      <p:sp>
        <p:nvSpPr>
          <p:cNvPr id="2" name="Title 1"/>
          <p:cNvSpPr>
            <a:spLocks noGrp="1"/>
          </p:cNvSpPr>
          <p:nvPr>
            <p:ph type="title"/>
          </p:nvPr>
        </p:nvSpPr>
        <p:spPr/>
        <p:txBody>
          <a:bodyPr/>
          <a:lstStyle/>
          <a:p>
            <a:r>
              <a:rPr lang="en-US" dirty="0" smtClean="0"/>
              <a:t>Computational Game Theory</a:t>
            </a:r>
            <a:endParaRPr lang="en-US" dirty="0"/>
          </a:p>
        </p:txBody>
      </p:sp>
      <p:sp>
        <p:nvSpPr>
          <p:cNvPr id="6" name="Oval 5"/>
          <p:cNvSpPr/>
          <p:nvPr/>
        </p:nvSpPr>
        <p:spPr>
          <a:xfrm>
            <a:off x="4724400" y="5562600"/>
            <a:ext cx="40386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8"/>
          <p:cNvPicPr>
            <a:picLocks noChangeAspect="1"/>
          </p:cNvPicPr>
          <p:nvPr/>
        </p:nvPicPr>
        <p:blipFill>
          <a:blip r:embed="rId2"/>
          <a:stretch>
            <a:fillRect/>
          </a:stretch>
        </p:blipFill>
        <p:spPr>
          <a:xfrm>
            <a:off x="4953000" y="2679700"/>
            <a:ext cx="3527004" cy="28067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4344" y="990601"/>
            <a:ext cx="5250656" cy="5305864"/>
          </a:xfrm>
        </p:spPr>
        <p:txBody>
          <a:bodyPr/>
          <a:lstStyle/>
          <a:p>
            <a:r>
              <a:rPr lang="en-US" sz="2400" dirty="0" smtClean="0"/>
              <a:t>CS research areas:</a:t>
            </a:r>
          </a:p>
          <a:p>
            <a:pPr lvl="1"/>
            <a:r>
              <a:rPr lang="en-US" sz="2000" dirty="0" smtClean="0">
                <a:solidFill>
                  <a:schemeClr val="accent4"/>
                </a:solidFill>
              </a:rPr>
              <a:t>Artificial Intelligence</a:t>
            </a:r>
          </a:p>
          <a:p>
            <a:pPr lvl="1"/>
            <a:r>
              <a:rPr lang="en-US" sz="2000" dirty="0" smtClean="0"/>
              <a:t>Biosystems &amp; Computational Biology</a:t>
            </a:r>
          </a:p>
          <a:p>
            <a:pPr lvl="1"/>
            <a:r>
              <a:rPr lang="en-US" sz="2000" dirty="0" smtClean="0"/>
              <a:t>Computer Architecture &amp; Engineering</a:t>
            </a:r>
          </a:p>
          <a:p>
            <a:pPr lvl="1"/>
            <a:r>
              <a:rPr lang="en-US" sz="2000" dirty="0" smtClean="0"/>
              <a:t>Database Management Systems</a:t>
            </a:r>
          </a:p>
          <a:p>
            <a:pPr lvl="1"/>
            <a:r>
              <a:rPr lang="en-US" sz="2000" dirty="0" smtClean="0"/>
              <a:t>Graphics</a:t>
            </a:r>
          </a:p>
          <a:p>
            <a:pPr lvl="1"/>
            <a:r>
              <a:rPr lang="en-US" sz="2000" dirty="0" smtClean="0"/>
              <a:t>Human-Computer Interaction</a:t>
            </a:r>
          </a:p>
          <a:p>
            <a:pPr lvl="1"/>
            <a:r>
              <a:rPr lang="en-US" sz="2000" dirty="0" smtClean="0"/>
              <a:t>Operating Systems &amp; Networking</a:t>
            </a:r>
          </a:p>
          <a:p>
            <a:pPr lvl="1"/>
            <a:r>
              <a:rPr lang="en-US" sz="2000" dirty="0" smtClean="0"/>
              <a:t>Programming Systems</a:t>
            </a:r>
          </a:p>
          <a:p>
            <a:pPr lvl="1"/>
            <a:r>
              <a:rPr lang="en-US" sz="2000" dirty="0" smtClean="0"/>
              <a:t>Scientific Computing</a:t>
            </a:r>
          </a:p>
          <a:p>
            <a:pPr lvl="1"/>
            <a:r>
              <a:rPr lang="en-US" sz="2000" dirty="0" smtClean="0"/>
              <a:t>Security</a:t>
            </a:r>
          </a:p>
          <a:p>
            <a:pPr lvl="1"/>
            <a:r>
              <a:rPr lang="en-US" sz="2000" dirty="0" smtClean="0"/>
              <a:t>Theory</a:t>
            </a:r>
          </a:p>
          <a:p>
            <a:pPr lvl="1"/>
            <a:r>
              <a:rPr lang="en-US" sz="2000" dirty="0" smtClean="0"/>
              <a:t>…</a:t>
            </a:r>
            <a:endParaRPr lang="en-US" sz="2000" dirty="0"/>
          </a:p>
        </p:txBody>
      </p:sp>
      <p:sp>
        <p:nvSpPr>
          <p:cNvPr id="4" name="Title 3"/>
          <p:cNvSpPr>
            <a:spLocks noGrp="1"/>
          </p:cNvSpPr>
          <p:nvPr>
            <p:ph type="title"/>
          </p:nvPr>
        </p:nvSpPr>
        <p:spPr/>
        <p:txBody>
          <a:bodyPr/>
          <a:lstStyle/>
          <a:p>
            <a:r>
              <a:rPr lang="en-US" dirty="0" smtClean="0"/>
              <a:t>Computer Science … A UCB view</a:t>
            </a:r>
            <a:endParaRPr lang="en-US" dirty="0"/>
          </a:p>
        </p:txBody>
      </p:sp>
      <p:pic>
        <p:nvPicPr>
          <p:cNvPr id="8" name="Content Placeholder 7" descr="Picture 1.png"/>
          <p:cNvPicPr>
            <a:picLocks noGrp="1" noChangeAspect="1"/>
          </p:cNvPicPr>
          <p:nvPr>
            <p:ph sz="half" idx="2"/>
          </p:nvPr>
        </p:nvPicPr>
        <p:blipFill>
          <a:blip r:embed="rId3"/>
          <a:srcRect l="-7153" r="-7153"/>
          <a:stretch>
            <a:fillRect/>
          </a:stretch>
        </p:blipFill>
        <p:spPr>
          <a:xfrm>
            <a:off x="5340800" y="1295400"/>
            <a:ext cx="3574600" cy="4696266"/>
          </a:xfrm>
        </p:spPr>
      </p:pic>
      <p:sp>
        <p:nvSpPr>
          <p:cNvPr id="5" name="Rectangle 5"/>
          <p:cNvSpPr>
            <a:spLocks noChangeArrowheads="1"/>
          </p:cNvSpPr>
          <p:nvPr/>
        </p:nvSpPr>
        <p:spPr bwMode="auto">
          <a:xfrm>
            <a:off x="0" y="0"/>
            <a:ext cx="9144000" cy="338554"/>
          </a:xfrm>
          <a:prstGeom prst="rect">
            <a:avLst/>
          </a:prstGeom>
          <a:noFill/>
          <a:ln w="9525">
            <a:noFill/>
            <a:miter lim="800000"/>
            <a:headEnd/>
            <a:tailEnd/>
          </a:ln>
          <a:effectLst/>
        </p:spPr>
        <p:txBody>
          <a:bodyPr wrap="square">
            <a:prstTxWarp prst="textNoShape">
              <a:avLst/>
            </a:prstTxWarp>
            <a:spAutoFit/>
          </a:bodyPr>
          <a:lstStyle/>
          <a:p>
            <a:pPr algn="r"/>
            <a:r>
              <a:rPr lang="en-US" sz="1600" b="1" dirty="0">
                <a:solidFill>
                  <a:schemeClr val="tx1">
                    <a:lumMod val="50000"/>
                  </a:schemeClr>
                </a:solidFill>
                <a:effectLst>
                  <a:outerShdw blurRad="38100" dist="38100" dir="2700000" algn="tl">
                    <a:srgbClr val="000000"/>
                  </a:outerShdw>
                </a:effectLst>
                <a:latin typeface="Courier New"/>
                <a:cs typeface="Courier New"/>
              </a:rPr>
              <a:t>www.eecs.berkeley.edu/Research/Areas/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2400"/>
              <a:t>A Hoax!</a:t>
            </a:r>
          </a:p>
          <a:p>
            <a:r>
              <a:rPr lang="en-US" sz="2400"/>
              <a:t>Built by Wolfgang von Kempelen </a:t>
            </a:r>
          </a:p>
          <a:p>
            <a:pPr lvl="1"/>
            <a:r>
              <a:rPr lang="en-US" sz="2000"/>
              <a:t>to impress the Empress</a:t>
            </a:r>
          </a:p>
          <a:p>
            <a:r>
              <a:rPr lang="en-US" sz="2400"/>
              <a:t>Could play a strong game of Chess</a:t>
            </a:r>
          </a:p>
          <a:p>
            <a:pPr lvl="1"/>
            <a:r>
              <a:rPr lang="en-US" sz="2000"/>
              <a:t>Thanks to Master inside</a:t>
            </a:r>
          </a:p>
          <a:p>
            <a:r>
              <a:rPr lang="en-US" sz="2400"/>
              <a:t>Toured Europe</a:t>
            </a:r>
          </a:p>
          <a:p>
            <a:pPr lvl="1"/>
            <a:r>
              <a:rPr lang="en-US" sz="2000"/>
              <a:t>Defeated Benjamin Franklin &amp; Napoleon!</a:t>
            </a:r>
          </a:p>
          <a:p>
            <a:r>
              <a:rPr lang="en-US" sz="2400"/>
              <a:t>Burned in an 1854 fire</a:t>
            </a:r>
          </a:p>
          <a:p>
            <a:pPr lvl="1"/>
            <a:r>
              <a:rPr lang="en-US" sz="2000"/>
              <a:t>Chessboard saved…</a:t>
            </a:r>
          </a:p>
        </p:txBody>
      </p:sp>
      <p:sp>
        <p:nvSpPr>
          <p:cNvPr id="4" name="Title 3"/>
          <p:cNvSpPr>
            <a:spLocks noGrp="1"/>
          </p:cNvSpPr>
          <p:nvPr>
            <p:ph type="title"/>
          </p:nvPr>
        </p:nvSpPr>
        <p:spPr/>
        <p:txBody>
          <a:bodyPr/>
          <a:lstStyle/>
          <a:p>
            <a:r>
              <a:rPr lang="en-US"/>
              <a:t>The Turk (1770)</a:t>
            </a:r>
          </a:p>
        </p:txBody>
      </p:sp>
      <p:sp>
        <p:nvSpPr>
          <p:cNvPr id="8" name="Rectangle 5"/>
          <p:cNvSpPr>
            <a:spLocks noChangeArrowheads="1"/>
          </p:cNvSpPr>
          <p:nvPr/>
        </p:nvSpPr>
        <p:spPr bwMode="auto">
          <a:xfrm>
            <a:off x="4648200" y="5410200"/>
            <a:ext cx="4038600" cy="400110"/>
          </a:xfrm>
          <a:prstGeom prst="rect">
            <a:avLst/>
          </a:prstGeom>
          <a:noFill/>
          <a:ln w="9525">
            <a:noFill/>
            <a:miter lim="800000"/>
            <a:headEnd/>
            <a:tailEnd/>
          </a:ln>
          <a:effectLst/>
        </p:spPr>
        <p:txBody>
          <a:bodyPr wrap="square">
            <a:prstTxWarp prst="textNoShape">
              <a:avLst/>
            </a:prstTxWarp>
            <a:spAutoFit/>
          </a:bodyPr>
          <a:lstStyle/>
          <a:p>
            <a:pPr algn="ctr"/>
            <a:r>
              <a:rPr lang="en-US" sz="2000" dirty="0">
                <a:solidFill>
                  <a:schemeClr val="tx1"/>
                </a:solidFill>
                <a:effectLst>
                  <a:outerShdw blurRad="38100" dist="38100" dir="2700000" algn="tl">
                    <a:srgbClr val="000000"/>
                  </a:outerShdw>
                </a:effectLst>
                <a:latin typeface="18 VAG Rounded Bold   07390"/>
              </a:rPr>
              <a:t>The Mechanical Turk (1770)</a:t>
            </a:r>
            <a:endParaRPr lang="en-US" sz="2000" b="0" dirty="0">
              <a:solidFill>
                <a:schemeClr val="tx1"/>
              </a:solidFill>
              <a:effectLst>
                <a:outerShdw blurRad="38100" dist="38100" dir="2700000" algn="tl">
                  <a:srgbClr val="000000"/>
                </a:outerShdw>
              </a:effectLst>
              <a:latin typeface="18 VAG Rounded Bold   07390"/>
            </a:endParaRPr>
          </a:p>
        </p:txBody>
      </p:sp>
      <p:pic>
        <p:nvPicPr>
          <p:cNvPr id="12" name="Content Placeholder 11" descr="Tuerkischer_schachspieler_racknitz3.jpg"/>
          <p:cNvPicPr>
            <a:picLocks noGrp="1" noChangeAspect="1"/>
          </p:cNvPicPr>
          <p:nvPr>
            <p:ph sz="half" idx="2"/>
          </p:nvPr>
        </p:nvPicPr>
        <p:blipFill>
          <a:blip r:embed="rId2"/>
          <a:srcRect t="-22847" b="-22847"/>
          <a:stretch>
            <a:fillRect/>
          </a:stretch>
        </p:blipFill>
        <p:spPr/>
      </p:pic>
      <p:sp>
        <p:nvSpPr>
          <p:cNvPr id="13" name="Rectangle 5"/>
          <p:cNvSpPr>
            <a:spLocks noChangeArrowheads="1"/>
          </p:cNvSpPr>
          <p:nvPr/>
        </p:nvSpPr>
        <p:spPr bwMode="auto">
          <a:xfrm>
            <a:off x="5105400" y="0"/>
            <a:ext cx="4038600" cy="338554"/>
          </a:xfrm>
          <a:prstGeom prst="rect">
            <a:avLst/>
          </a:prstGeom>
          <a:noFill/>
          <a:ln w="9525">
            <a:noFill/>
            <a:miter lim="800000"/>
            <a:headEnd/>
            <a:tailEnd/>
          </a:ln>
          <a:effectLst/>
        </p:spPr>
        <p:txBody>
          <a:bodyPr wrap="square">
            <a:prstTxWarp prst="textNoShape">
              <a:avLst/>
            </a:prstTxWarp>
            <a:spAutoFit/>
          </a:bodyPr>
          <a:lstStyle/>
          <a:p>
            <a:pPr algn="r"/>
            <a:r>
              <a:rPr lang="en-US" sz="1600" b="1" dirty="0">
                <a:solidFill>
                  <a:schemeClr val="tx1">
                    <a:lumMod val="50000"/>
                  </a:schemeClr>
                </a:solidFill>
                <a:effectLst>
                  <a:outerShdw blurRad="38100" dist="38100" dir="2700000" algn="tl">
                    <a:srgbClr val="000000"/>
                  </a:outerShdw>
                </a:effectLst>
                <a:latin typeface="Courier New"/>
                <a:cs typeface="Courier New"/>
              </a:rPr>
              <a:t>en.wikipedia.org/wiki/The_Turk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2400" dirty="0"/>
              <a:t>The “Father of Information Theory”</a:t>
            </a:r>
          </a:p>
          <a:p>
            <a:pPr lvl="1"/>
            <a:r>
              <a:rPr lang="en-US" sz="2000" dirty="0"/>
              <a:t>Founded the digital computer</a:t>
            </a:r>
          </a:p>
          <a:p>
            <a:pPr lvl="1"/>
            <a:r>
              <a:rPr lang="en-US" sz="2000" dirty="0"/>
              <a:t>Defined fundamental limits on compressing/storing data</a:t>
            </a:r>
          </a:p>
          <a:p>
            <a:r>
              <a:rPr lang="en-US" sz="2400" dirty="0"/>
              <a:t>Wrote “Programming a Computer for Playing Chess” paper in 1950</a:t>
            </a:r>
          </a:p>
          <a:p>
            <a:pPr lvl="1"/>
            <a:r>
              <a:rPr lang="en-US" sz="2000" dirty="0" smtClean="0"/>
              <a:t>C. Shannon, </a:t>
            </a:r>
            <a:r>
              <a:rPr lang="en-US" sz="2000" i="1" dirty="0" smtClean="0"/>
              <a:t>Philos. Mag</a:t>
            </a:r>
            <a:r>
              <a:rPr lang="en-US" sz="2000" dirty="0" smtClean="0"/>
              <a:t>. 41, 256 (1950).</a:t>
            </a:r>
          </a:p>
          <a:p>
            <a:pPr lvl="1"/>
            <a:r>
              <a:rPr lang="en-US" sz="2000" dirty="0" smtClean="0"/>
              <a:t>All chess programs today have his theories at their core</a:t>
            </a:r>
          </a:p>
          <a:p>
            <a:pPr lvl="1"/>
            <a:r>
              <a:rPr lang="en-US" sz="2000" dirty="0" smtClean="0"/>
              <a:t>His estimate of # of Chess positions called </a:t>
            </a:r>
            <a:r>
              <a:rPr lang="en-US" sz="2000" i="1" dirty="0" smtClean="0"/>
              <a:t>“Shannon #”</a:t>
            </a:r>
          </a:p>
          <a:p>
            <a:pPr lvl="2"/>
            <a:r>
              <a:rPr lang="en-US" sz="1600" dirty="0" smtClean="0"/>
              <a:t>Now proved &lt; 2</a:t>
            </a:r>
            <a:r>
              <a:rPr lang="en-US" sz="1600" baseline="30000" dirty="0" smtClean="0"/>
              <a:t>155</a:t>
            </a:r>
            <a:r>
              <a:rPr lang="en-US" sz="1600" dirty="0" smtClean="0"/>
              <a:t> ~ 10</a:t>
            </a:r>
            <a:r>
              <a:rPr lang="en-US" sz="1600" baseline="30000" dirty="0" smtClean="0"/>
              <a:t>46.7</a:t>
            </a:r>
          </a:p>
        </p:txBody>
      </p:sp>
      <p:pic>
        <p:nvPicPr>
          <p:cNvPr id="8" name="Content Placeholder 7" descr="Claude_Elwood_Shannon_(1916-2001).jpg"/>
          <p:cNvPicPr>
            <a:picLocks noGrp="1" noChangeAspect="1"/>
          </p:cNvPicPr>
          <p:nvPr>
            <p:ph sz="half" idx="2"/>
          </p:nvPr>
        </p:nvPicPr>
        <p:blipFill>
          <a:blip r:embed="rId2"/>
          <a:srcRect l="-3744" r="-3744"/>
          <a:stretch>
            <a:fillRect/>
          </a:stretch>
        </p:blipFill>
        <p:spPr>
          <a:xfrm>
            <a:off x="4800600" y="1181437"/>
            <a:ext cx="3748088" cy="4924192"/>
          </a:xfrm>
        </p:spPr>
      </p:pic>
      <p:sp>
        <p:nvSpPr>
          <p:cNvPr id="4" name="Title 3"/>
          <p:cNvSpPr>
            <a:spLocks noGrp="1"/>
          </p:cNvSpPr>
          <p:nvPr>
            <p:ph type="title"/>
          </p:nvPr>
        </p:nvSpPr>
        <p:spPr/>
        <p:txBody>
          <a:bodyPr/>
          <a:lstStyle/>
          <a:p>
            <a:r>
              <a:rPr lang="en-US"/>
              <a:t>Claude Shannon’s Paper (1950)</a:t>
            </a:r>
          </a:p>
        </p:txBody>
      </p:sp>
      <p:sp>
        <p:nvSpPr>
          <p:cNvPr id="7" name="Rectangle 5"/>
          <p:cNvSpPr>
            <a:spLocks noChangeArrowheads="1"/>
          </p:cNvSpPr>
          <p:nvPr/>
        </p:nvSpPr>
        <p:spPr bwMode="auto">
          <a:xfrm>
            <a:off x="0" y="0"/>
            <a:ext cx="9144000" cy="338554"/>
          </a:xfrm>
          <a:prstGeom prst="rect">
            <a:avLst/>
          </a:prstGeom>
          <a:noFill/>
          <a:ln w="9525">
            <a:noFill/>
            <a:miter lim="800000"/>
            <a:headEnd/>
            <a:tailEnd/>
          </a:ln>
          <a:effectLst/>
        </p:spPr>
        <p:txBody>
          <a:bodyPr wrap="square">
            <a:prstTxWarp prst="textNoShape">
              <a:avLst/>
            </a:prstTxWarp>
            <a:spAutoFit/>
          </a:bodyPr>
          <a:lstStyle/>
          <a:p>
            <a:pPr algn="r"/>
            <a:r>
              <a:rPr lang="en-US" sz="1600" b="1" dirty="0">
                <a:solidFill>
                  <a:schemeClr val="tx1">
                    <a:lumMod val="50000"/>
                  </a:schemeClr>
                </a:solidFill>
                <a:effectLst>
                  <a:outerShdw blurRad="38100" dist="38100" dir="2700000" algn="tl">
                    <a:srgbClr val="000000"/>
                  </a:outerShdw>
                </a:effectLst>
                <a:latin typeface="Courier New"/>
                <a:cs typeface="Courier New"/>
              </a:rPr>
              <a:t>en.wikipedia.org/wiki/Claude_Shannon#Shannon.27s_computer_chess_program</a:t>
            </a:r>
          </a:p>
        </p:txBody>
      </p:sp>
      <p:sp>
        <p:nvSpPr>
          <p:cNvPr id="9" name="Rectangle 5"/>
          <p:cNvSpPr>
            <a:spLocks noChangeArrowheads="1"/>
          </p:cNvSpPr>
          <p:nvPr/>
        </p:nvSpPr>
        <p:spPr bwMode="auto">
          <a:xfrm>
            <a:off x="4648200" y="5715000"/>
            <a:ext cx="4038600" cy="400110"/>
          </a:xfrm>
          <a:prstGeom prst="rect">
            <a:avLst/>
          </a:prstGeom>
          <a:noFill/>
          <a:ln w="9525">
            <a:noFill/>
            <a:miter lim="800000"/>
            <a:headEnd/>
            <a:tailEnd/>
          </a:ln>
          <a:effectLst/>
        </p:spPr>
        <p:txBody>
          <a:bodyPr wrap="square">
            <a:prstTxWarp prst="textNoShape">
              <a:avLst/>
            </a:prstTxWarp>
            <a:spAutoFit/>
          </a:bodyPr>
          <a:lstStyle/>
          <a:p>
            <a:pPr algn="ctr"/>
            <a:r>
              <a:rPr lang="en-US" sz="2000" dirty="0">
                <a:solidFill>
                  <a:schemeClr val="tx1"/>
                </a:solidFill>
                <a:effectLst>
                  <a:outerShdw blurRad="38100" dist="38100" dir="2700000" algn="tl">
                    <a:srgbClr val="000000"/>
                  </a:outerShdw>
                </a:effectLst>
                <a:latin typeface="18 VAG Rounded Bold   07390"/>
              </a:rPr>
              <a:t>Claude Shannon (1916-2001)</a:t>
            </a:r>
            <a:endParaRPr lang="en-US" sz="2000" b="0" dirty="0">
              <a:solidFill>
                <a:schemeClr val="tx1"/>
              </a:solidFill>
              <a:effectLst>
                <a:outerShdw blurRad="38100" dist="38100" dir="2700000" algn="tl">
                  <a:srgbClr val="000000"/>
                </a:outerShdw>
              </a:effectLst>
              <a:latin typeface="18 VAG Rounded Bold   0739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64344" y="990601"/>
            <a:ext cx="4183856" cy="5305864"/>
          </a:xfrm>
        </p:spPr>
        <p:txBody>
          <a:bodyPr/>
          <a:lstStyle/>
          <a:p>
            <a:r>
              <a:rPr lang="en-US" sz="2000" dirty="0"/>
              <a:t>Kasparov World Champ</a:t>
            </a:r>
          </a:p>
          <a:p>
            <a:r>
              <a:rPr lang="en-US" sz="2000" dirty="0"/>
              <a:t>1996 </a:t>
            </a:r>
            <a:r>
              <a:rPr lang="en-US" sz="2000" dirty="0" smtClean="0"/>
              <a:t>Tournament – Deep Blue</a:t>
            </a:r>
            <a:endParaRPr lang="en-US" sz="2000" dirty="0"/>
          </a:p>
          <a:p>
            <a:pPr lvl="1"/>
            <a:r>
              <a:rPr lang="en-US" sz="1800" dirty="0"/>
              <a:t>First game DB wins a classic!</a:t>
            </a:r>
          </a:p>
          <a:p>
            <a:pPr lvl="1"/>
            <a:r>
              <a:rPr lang="en-US" sz="1800" dirty="0"/>
              <a:t>But DB loses 3 and draws 2 to lose the 6-game match 4-2</a:t>
            </a:r>
          </a:p>
          <a:p>
            <a:pPr lvl="1"/>
            <a:r>
              <a:rPr lang="en-US" sz="1800" dirty="0"/>
              <a:t>In 1997 Deep Blue upgraded, renamed “Deeper Blue”</a:t>
            </a:r>
          </a:p>
          <a:p>
            <a:r>
              <a:rPr lang="en-US" sz="2000" dirty="0"/>
              <a:t>1997 </a:t>
            </a:r>
            <a:r>
              <a:rPr lang="en-US" sz="2000" dirty="0" smtClean="0"/>
              <a:t>Tournament – Deeper Blue</a:t>
            </a:r>
            <a:endParaRPr lang="en-US" sz="2000" dirty="0"/>
          </a:p>
          <a:p>
            <a:pPr lvl="1"/>
            <a:r>
              <a:rPr lang="en-US" sz="1800" dirty="0"/>
              <a:t>GK wins game 1</a:t>
            </a:r>
          </a:p>
          <a:p>
            <a:pPr lvl="1"/>
            <a:r>
              <a:rPr lang="en-US" sz="1800" dirty="0"/>
              <a:t>GK resigns game 2</a:t>
            </a:r>
          </a:p>
          <a:p>
            <a:pPr lvl="2"/>
            <a:r>
              <a:rPr lang="en-US" sz="1600" dirty="0"/>
              <a:t>even though it was draw!</a:t>
            </a:r>
          </a:p>
          <a:p>
            <a:pPr lvl="1"/>
            <a:r>
              <a:rPr lang="en-US" sz="1800" dirty="0"/>
              <a:t>DB &amp; GK draw games 3-5</a:t>
            </a:r>
          </a:p>
          <a:p>
            <a:pPr lvl="1"/>
            <a:r>
              <a:rPr lang="en-US" sz="1800" dirty="0"/>
              <a:t>Game 6 : 1997-05-11 (May 11</a:t>
            </a:r>
            <a:r>
              <a:rPr lang="en-US" sz="1800" baseline="30000" dirty="0"/>
              <a:t>th</a:t>
            </a:r>
            <a:r>
              <a:rPr lang="en-US" sz="1800" dirty="0"/>
              <a:t>)</a:t>
            </a:r>
          </a:p>
          <a:p>
            <a:pPr lvl="2"/>
            <a:r>
              <a:rPr lang="en-US" sz="1400" dirty="0"/>
              <a:t>Kasparov blunders move 7, loses in 19 moves. Loses tournament 3 ½ - 2 ½</a:t>
            </a:r>
          </a:p>
          <a:p>
            <a:pPr lvl="2"/>
            <a:r>
              <a:rPr lang="en-US" sz="1400" dirty="0"/>
              <a:t>GK accuses DB of cheating. No rematch.</a:t>
            </a:r>
          </a:p>
          <a:p>
            <a:r>
              <a:rPr lang="en-US" sz="2200" dirty="0">
                <a:solidFill>
                  <a:srgbClr val="FFFF00"/>
                </a:solidFill>
              </a:rPr>
              <a:t>Defining moment in AI history</a:t>
            </a:r>
          </a:p>
        </p:txBody>
      </p:sp>
      <p:pic>
        <p:nvPicPr>
          <p:cNvPr id="13" name="Content Placeholder 12" descr="db.jpg"/>
          <p:cNvPicPr>
            <a:picLocks noGrp="1" noChangeAspect="1"/>
          </p:cNvPicPr>
          <p:nvPr>
            <p:ph sz="half" idx="2"/>
          </p:nvPr>
        </p:nvPicPr>
        <p:blipFill>
          <a:blip r:embed="rId2"/>
          <a:srcRect t="-51052" b="-51052"/>
          <a:stretch>
            <a:fillRect/>
          </a:stretch>
        </p:blipFill>
        <p:spPr>
          <a:xfrm>
            <a:off x="4655344" y="-304800"/>
            <a:ext cx="4038600" cy="5305864"/>
          </a:xfrm>
        </p:spPr>
      </p:pic>
      <p:sp>
        <p:nvSpPr>
          <p:cNvPr id="4" name="Title 3"/>
          <p:cNvSpPr>
            <a:spLocks noGrp="1"/>
          </p:cNvSpPr>
          <p:nvPr>
            <p:ph type="title"/>
          </p:nvPr>
        </p:nvSpPr>
        <p:spPr/>
        <p:txBody>
          <a:bodyPr/>
          <a:lstStyle/>
          <a:p>
            <a:r>
              <a:rPr lang="en-US"/>
              <a:t>Deep Blue vs Garry Kasparov (1997)</a:t>
            </a:r>
          </a:p>
        </p:txBody>
      </p:sp>
      <p:sp>
        <p:nvSpPr>
          <p:cNvPr id="7" name="Rectangle 5"/>
          <p:cNvSpPr>
            <a:spLocks noChangeArrowheads="1"/>
          </p:cNvSpPr>
          <p:nvPr/>
        </p:nvSpPr>
        <p:spPr bwMode="auto">
          <a:xfrm>
            <a:off x="0" y="0"/>
            <a:ext cx="9144000" cy="338554"/>
          </a:xfrm>
          <a:prstGeom prst="rect">
            <a:avLst/>
          </a:prstGeom>
          <a:noFill/>
          <a:ln w="9525">
            <a:noFill/>
            <a:miter lim="800000"/>
            <a:headEnd/>
            <a:tailEnd/>
          </a:ln>
          <a:effectLst/>
        </p:spPr>
        <p:txBody>
          <a:bodyPr wrap="square">
            <a:prstTxWarp prst="textNoShape">
              <a:avLst/>
            </a:prstTxWarp>
            <a:spAutoFit/>
          </a:bodyPr>
          <a:lstStyle/>
          <a:p>
            <a:pPr algn="r"/>
            <a:r>
              <a:rPr lang="en-US" sz="1600" b="1" dirty="0">
                <a:solidFill>
                  <a:schemeClr val="tx1">
                    <a:lumMod val="50000"/>
                  </a:schemeClr>
                </a:solidFill>
                <a:effectLst>
                  <a:outerShdw blurRad="38100" dist="38100" dir="2700000" algn="tl">
                    <a:srgbClr val="000000"/>
                  </a:outerShdw>
                </a:effectLst>
                <a:latin typeface="Courier New"/>
                <a:cs typeface="Courier New"/>
              </a:rPr>
              <a:t>en.wikipedia.org/wiki/Deep_Blue_(chess_computer)</a:t>
            </a:r>
          </a:p>
        </p:txBody>
      </p:sp>
      <p:sp>
        <p:nvSpPr>
          <p:cNvPr id="9" name="Rectangle 5"/>
          <p:cNvSpPr>
            <a:spLocks noChangeArrowheads="1"/>
          </p:cNvSpPr>
          <p:nvPr/>
        </p:nvSpPr>
        <p:spPr bwMode="auto">
          <a:xfrm>
            <a:off x="4572000" y="3657600"/>
            <a:ext cx="4191000" cy="400110"/>
          </a:xfrm>
          <a:prstGeom prst="rect">
            <a:avLst/>
          </a:prstGeom>
          <a:noFill/>
          <a:ln w="9525">
            <a:noFill/>
            <a:miter lim="800000"/>
            <a:headEnd/>
            <a:tailEnd/>
          </a:ln>
          <a:effectLst/>
        </p:spPr>
        <p:txBody>
          <a:bodyPr wrap="square">
            <a:prstTxWarp prst="textNoShape">
              <a:avLst/>
            </a:prstTxWarp>
            <a:spAutoFit/>
          </a:bodyPr>
          <a:lstStyle/>
          <a:p>
            <a:pPr algn="ctr"/>
            <a:r>
              <a:rPr lang="en-US" sz="2000" dirty="0">
                <a:solidFill>
                  <a:schemeClr val="tx1"/>
                </a:solidFill>
                <a:effectLst>
                  <a:outerShdw blurRad="38100" dist="38100" dir="2700000" algn="tl">
                    <a:srgbClr val="000000"/>
                  </a:outerShdw>
                </a:effectLst>
                <a:latin typeface="18 VAG Rounded Bold   07390"/>
              </a:rPr>
              <a:t>IBM’s Deep Blue vs Garry Kasparov</a:t>
            </a:r>
            <a:endParaRPr lang="en-US" sz="2000" b="0" dirty="0">
              <a:solidFill>
                <a:schemeClr val="tx1"/>
              </a:solidFill>
              <a:effectLst>
                <a:outerShdw blurRad="38100" dist="38100" dir="2700000" algn="tl">
                  <a:srgbClr val="000000"/>
                </a:outerShdw>
              </a:effectLst>
              <a:latin typeface="18 VAG Rounded Bold   07390"/>
            </a:endParaRPr>
          </a:p>
        </p:txBody>
      </p:sp>
      <p:pic>
        <p:nvPicPr>
          <p:cNvPr id="14" name="Picture 13" descr="4506VV1001.jpg"/>
          <p:cNvPicPr>
            <a:picLocks noChangeAspect="1"/>
          </p:cNvPicPr>
          <p:nvPr/>
        </p:nvPicPr>
        <p:blipFill>
          <a:blip r:embed="rId3"/>
          <a:stretch>
            <a:fillRect/>
          </a:stretch>
        </p:blipFill>
        <p:spPr>
          <a:xfrm>
            <a:off x="4876800" y="4191000"/>
            <a:ext cx="1524000" cy="2103120"/>
          </a:xfrm>
          <a:prstGeom prst="rect">
            <a:avLst/>
          </a:prstGeom>
        </p:spPr>
      </p:pic>
      <p:pic>
        <p:nvPicPr>
          <p:cNvPr id="18" name="Picture 17" descr="Screen shot 2009-09-13 at 11.01.27 PM.png"/>
          <p:cNvPicPr>
            <a:picLocks noChangeAspect="1"/>
          </p:cNvPicPr>
          <p:nvPr/>
        </p:nvPicPr>
        <p:blipFill>
          <a:blip r:embed="rId4"/>
          <a:stretch>
            <a:fillRect/>
          </a:stretch>
        </p:blipFill>
        <p:spPr>
          <a:xfrm>
            <a:off x="6553200" y="4343400"/>
            <a:ext cx="2437777" cy="17589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5864" name="Rectangle 8"/>
          <p:cNvSpPr>
            <a:spLocks noGrp="1" noChangeArrowheads="1"/>
          </p:cNvSpPr>
          <p:nvPr>
            <p:ph type="body" sz="half" idx="1"/>
          </p:nvPr>
        </p:nvSpPr>
        <p:spPr>
          <a:xfrm>
            <a:off x="5562600" y="1295400"/>
            <a:ext cx="3352800" cy="4495800"/>
          </a:xfrm>
          <a:noFill/>
          <a:ln/>
        </p:spPr>
        <p:txBody>
          <a:bodyPr/>
          <a:lstStyle/>
          <a:p>
            <a:pPr algn="ctr">
              <a:buFont typeface="Wingdings" pitchFamily="-65" charset="2"/>
              <a:buNone/>
            </a:pPr>
            <a:r>
              <a:rPr lang="en-US" sz="2400" b="1" dirty="0">
                <a:solidFill>
                  <a:srgbClr val="00FF00"/>
                </a:solidFill>
                <a:latin typeface="18 VAG Rounded Thin   55390"/>
              </a:rPr>
              <a:t>Economic</a:t>
            </a:r>
            <a:endParaRPr lang="en-US" sz="2400" b="1" dirty="0">
              <a:latin typeface="18 VAG Rounded Thin   55390"/>
            </a:endParaRPr>
          </a:p>
          <a:p>
            <a:pPr lvl="1"/>
            <a:r>
              <a:rPr lang="en-US" sz="2000" dirty="0">
                <a:latin typeface="18 VAG Rounded Thin   55390"/>
              </a:rPr>
              <a:t>von Neumann and Morgenstern’s 1944 </a:t>
            </a:r>
            <a:r>
              <a:rPr lang="en-US" sz="2000" i="1" dirty="0">
                <a:latin typeface="18 VAG Rounded Thin   55390"/>
              </a:rPr>
              <a:t>Theory of Games and Economic Behavior</a:t>
            </a:r>
            <a:endParaRPr lang="en-US" sz="2000" dirty="0">
              <a:latin typeface="18 VAG Rounded Thin   55390"/>
            </a:endParaRPr>
          </a:p>
          <a:p>
            <a:pPr lvl="1"/>
            <a:r>
              <a:rPr lang="en-US" sz="2000" dirty="0">
                <a:latin typeface="18 VAG Rounded Thin   55390"/>
              </a:rPr>
              <a:t>Matrix games</a:t>
            </a:r>
          </a:p>
          <a:p>
            <a:pPr lvl="1"/>
            <a:r>
              <a:rPr lang="en-US" sz="2000" dirty="0">
                <a:latin typeface="18 VAG Rounded Thin   55390"/>
              </a:rPr>
              <a:t>Prisoner’s dilemma, auctions</a:t>
            </a:r>
          </a:p>
          <a:p>
            <a:pPr lvl="1"/>
            <a:r>
              <a:rPr lang="en-US" sz="2000" dirty="0">
                <a:latin typeface="18 VAG Rounded Thin   55390"/>
              </a:rPr>
              <a:t>Film : </a:t>
            </a:r>
            <a:r>
              <a:rPr lang="en-US" sz="2000" i="1" dirty="0">
                <a:latin typeface="18 VAG Rounded Thin   55390"/>
              </a:rPr>
              <a:t>A Beautiful Mind</a:t>
            </a:r>
            <a:r>
              <a:rPr lang="en-US" sz="2000" dirty="0">
                <a:latin typeface="18 VAG Rounded Thin   55390"/>
              </a:rPr>
              <a:t> (about John Nash)</a:t>
            </a:r>
          </a:p>
          <a:p>
            <a:pPr lvl="1"/>
            <a:r>
              <a:rPr lang="en-US" sz="2000" b="1" dirty="0">
                <a:solidFill>
                  <a:srgbClr val="FF3399"/>
                </a:solidFill>
                <a:latin typeface="18 VAG Rounded Thin   55390"/>
              </a:rPr>
              <a:t>Incomplete</a:t>
            </a:r>
            <a:r>
              <a:rPr lang="en-US" sz="2000" dirty="0">
                <a:solidFill>
                  <a:srgbClr val="FF3399"/>
                </a:solidFill>
                <a:latin typeface="18 VAG Rounded Thin   55390"/>
              </a:rPr>
              <a:t> info, simultaneous moves</a:t>
            </a:r>
          </a:p>
          <a:p>
            <a:pPr lvl="1"/>
            <a:r>
              <a:rPr lang="en-US" sz="2000" dirty="0">
                <a:solidFill>
                  <a:srgbClr val="FF3399"/>
                </a:solidFill>
                <a:latin typeface="18 VAG Rounded Thin   55390"/>
              </a:rPr>
              <a:t>Goal: Maximize payoff</a:t>
            </a:r>
            <a:endParaRPr lang="en-US" sz="2000" dirty="0">
              <a:solidFill>
                <a:schemeClr val="folHlink"/>
              </a:solidFill>
              <a:latin typeface="18 VAG Rounded Thin   55390"/>
            </a:endParaRPr>
          </a:p>
        </p:txBody>
      </p:sp>
      <p:sp>
        <p:nvSpPr>
          <p:cNvPr id="505865" name="Rectangle 9"/>
          <p:cNvSpPr>
            <a:spLocks noGrp="1" noChangeArrowheads="1"/>
          </p:cNvSpPr>
          <p:nvPr>
            <p:ph type="body" sz="half" idx="2"/>
          </p:nvPr>
        </p:nvSpPr>
        <p:spPr>
          <a:xfrm>
            <a:off x="2971800" y="1295400"/>
            <a:ext cx="3048000" cy="4495800"/>
          </a:xfrm>
          <a:noFill/>
          <a:ln/>
        </p:spPr>
        <p:txBody>
          <a:bodyPr/>
          <a:lstStyle/>
          <a:p>
            <a:pPr algn="ctr">
              <a:buFont typeface="Wingdings" pitchFamily="-65" charset="2"/>
              <a:buNone/>
            </a:pPr>
            <a:r>
              <a:rPr lang="en-US" sz="2400" dirty="0">
                <a:solidFill>
                  <a:srgbClr val="FFFF00"/>
                </a:solidFill>
                <a:latin typeface="18 VAG Rounded Thin   55390"/>
              </a:rPr>
              <a:t>    </a:t>
            </a:r>
            <a:r>
              <a:rPr lang="en-US" sz="2400" b="1" dirty="0">
                <a:solidFill>
                  <a:srgbClr val="FFFF00"/>
                </a:solidFill>
                <a:latin typeface="18 VAG Rounded Thin   55390"/>
              </a:rPr>
              <a:t>Computational</a:t>
            </a:r>
            <a:endParaRPr lang="en-US" sz="2400" b="1" dirty="0">
              <a:latin typeface="18 VAG Rounded Thin   55390"/>
            </a:endParaRPr>
          </a:p>
          <a:p>
            <a:pPr lvl="1"/>
            <a:r>
              <a:rPr lang="en-US" sz="2000" dirty="0">
                <a:latin typeface="18 VAG Rounded Thin   55390"/>
              </a:rPr>
              <a:t>R. C. Bell’s 1988 Board and Table Games from many Civilizations</a:t>
            </a:r>
          </a:p>
          <a:p>
            <a:pPr lvl="1"/>
            <a:r>
              <a:rPr lang="en-US" sz="2000" dirty="0">
                <a:latin typeface="18 VAG Rounded Thin   55390"/>
              </a:rPr>
              <a:t>Board games</a:t>
            </a:r>
          </a:p>
          <a:p>
            <a:pPr lvl="1"/>
            <a:r>
              <a:rPr lang="en-US" sz="2000" dirty="0">
                <a:latin typeface="18 VAG Rounded Thin   55390"/>
              </a:rPr>
              <a:t>Tic-</a:t>
            </a:r>
            <a:r>
              <a:rPr lang="en-US" sz="2000" dirty="0" err="1">
                <a:latin typeface="18 VAG Rounded Thin   55390"/>
              </a:rPr>
              <a:t>Tac</a:t>
            </a:r>
            <a:r>
              <a:rPr lang="en-US" sz="2000" dirty="0">
                <a:latin typeface="18 VAG Rounded Thin   55390"/>
              </a:rPr>
              <a:t>-Toe, Chess, Connect 4, Othello</a:t>
            </a:r>
          </a:p>
          <a:p>
            <a:pPr lvl="1"/>
            <a:r>
              <a:rPr lang="en-US" sz="2000" dirty="0">
                <a:latin typeface="18 VAG Rounded Thin   55390"/>
              </a:rPr>
              <a:t>Film : </a:t>
            </a:r>
            <a:r>
              <a:rPr lang="en-US" sz="2000" i="1" dirty="0">
                <a:latin typeface="18 VAG Rounded Thin   55390"/>
              </a:rPr>
              <a:t>Searching for Bobby Fischer</a:t>
            </a:r>
          </a:p>
          <a:p>
            <a:pPr lvl="1"/>
            <a:r>
              <a:rPr lang="en-US" sz="2000" dirty="0">
                <a:solidFill>
                  <a:srgbClr val="FF3399"/>
                </a:solidFill>
                <a:latin typeface="18 VAG Rounded Thin   55390"/>
              </a:rPr>
              <a:t>Complete info, alternating moves</a:t>
            </a:r>
          </a:p>
          <a:p>
            <a:pPr lvl="1"/>
            <a:r>
              <a:rPr lang="en-US" sz="2000" b="1" dirty="0">
                <a:solidFill>
                  <a:srgbClr val="FF3399"/>
                </a:solidFill>
                <a:latin typeface="18 VAG Rounded Thin   55390"/>
              </a:rPr>
              <a:t>Goal: Varies</a:t>
            </a:r>
            <a:endParaRPr lang="en-US" sz="2000" b="1" dirty="0">
              <a:latin typeface="18 VAG Rounded Thin   55390"/>
            </a:endParaRPr>
          </a:p>
        </p:txBody>
      </p:sp>
      <p:sp>
        <p:nvSpPr>
          <p:cNvPr id="505866" name="Rectangle 10"/>
          <p:cNvSpPr>
            <a:spLocks noChangeArrowheads="1"/>
          </p:cNvSpPr>
          <p:nvPr/>
        </p:nvSpPr>
        <p:spPr bwMode="auto">
          <a:xfrm>
            <a:off x="457200" y="1295400"/>
            <a:ext cx="3048000" cy="4114800"/>
          </a:xfrm>
          <a:prstGeom prst="rect">
            <a:avLst/>
          </a:prstGeom>
          <a:noFill/>
          <a:ln w="9525">
            <a:noFill/>
            <a:miter lim="800000"/>
            <a:headEnd/>
            <a:tailEnd/>
          </a:ln>
          <a:effectLst/>
        </p:spPr>
        <p:txBody>
          <a:bodyPr>
            <a:prstTxWarp prst="textNoShape">
              <a:avLst/>
            </a:prstTxWarp>
          </a:bodyPr>
          <a:lstStyle/>
          <a:p>
            <a:pPr marL="342900" indent="-342900" algn="ctr" eaLnBrk="1" hangingPunct="1">
              <a:spcBef>
                <a:spcPct val="20000"/>
              </a:spcBef>
              <a:buClr>
                <a:schemeClr val="accent1"/>
              </a:buClr>
              <a:buSzPct val="80000"/>
              <a:buFont typeface="Wingdings" pitchFamily="-65" charset="2"/>
              <a:buNone/>
            </a:pPr>
            <a:r>
              <a:rPr lang="en-US" sz="2400" b="1" dirty="0">
                <a:solidFill>
                  <a:srgbClr val="FF0000"/>
                </a:solidFill>
                <a:effectLst>
                  <a:outerShdw blurRad="38100" dist="38100" dir="2700000" algn="tl">
                    <a:srgbClr val="000000"/>
                  </a:outerShdw>
                </a:effectLst>
                <a:latin typeface="18 VAG Rounded Thin   55390"/>
              </a:rPr>
              <a:t>Combinatorial</a:t>
            </a:r>
            <a:endParaRPr lang="en-US" sz="2400" b="1" dirty="0">
              <a:solidFill>
                <a:srgbClr val="FFFFFF"/>
              </a:solidFill>
              <a:effectLst>
                <a:outerShdw blurRad="38100" dist="38100" dir="2700000" algn="tl">
                  <a:srgbClr val="000000"/>
                </a:outerShdw>
              </a:effectLst>
              <a:latin typeface="18 VAG Rounded Thin   55390"/>
            </a:endParaRPr>
          </a:p>
          <a:p>
            <a:pPr marL="742950" lvl="1" indent="-285750" eaLnBrk="1" hangingPunct="1">
              <a:spcBef>
                <a:spcPct val="20000"/>
              </a:spcBef>
              <a:buClr>
                <a:schemeClr val="tx2"/>
              </a:buClr>
              <a:buSzPct val="70000"/>
              <a:buFont typeface="Wingdings" pitchFamily="-65" charset="2"/>
              <a:buChar char="n"/>
            </a:pPr>
            <a:r>
              <a:rPr lang="en-US" sz="2000" dirty="0">
                <a:solidFill>
                  <a:schemeClr val="accent3">
                    <a:lumMod val="40000"/>
                    <a:lumOff val="60000"/>
                  </a:schemeClr>
                </a:solidFill>
                <a:latin typeface="18 VAG Rounded Thin   55390"/>
                <a:ea typeface="ＭＳ Ｐゴシック" pitchFamily="-65" charset="-128"/>
              </a:rPr>
              <a:t>Sprague and Grundy’s 1939 Mathematics and Games</a:t>
            </a:r>
          </a:p>
          <a:p>
            <a:pPr marL="742950" lvl="1" indent="-285750" eaLnBrk="1" hangingPunct="1">
              <a:spcBef>
                <a:spcPct val="20000"/>
              </a:spcBef>
              <a:buClr>
                <a:schemeClr val="tx2"/>
              </a:buClr>
              <a:buSzPct val="70000"/>
              <a:buFont typeface="Wingdings" pitchFamily="-65" charset="2"/>
              <a:buChar char="n"/>
            </a:pPr>
            <a:r>
              <a:rPr lang="en-US" sz="2000" dirty="0">
                <a:solidFill>
                  <a:schemeClr val="accent3">
                    <a:lumMod val="40000"/>
                    <a:lumOff val="60000"/>
                  </a:schemeClr>
                </a:solidFill>
                <a:latin typeface="18 VAG Rounded Thin   55390"/>
                <a:ea typeface="ＭＳ Ｐゴシック" pitchFamily="-65" charset="-128"/>
              </a:rPr>
              <a:t>Board games</a:t>
            </a:r>
          </a:p>
          <a:p>
            <a:pPr marL="742950" lvl="1" indent="-285750" eaLnBrk="1" hangingPunct="1">
              <a:spcBef>
                <a:spcPct val="20000"/>
              </a:spcBef>
              <a:buClr>
                <a:schemeClr val="tx2"/>
              </a:buClr>
              <a:buSzPct val="70000"/>
              <a:buFont typeface="Wingdings" pitchFamily="-65" charset="2"/>
              <a:buChar char="n"/>
            </a:pPr>
            <a:r>
              <a:rPr lang="en-US" sz="2000" dirty="0" err="1">
                <a:solidFill>
                  <a:schemeClr val="accent3">
                    <a:lumMod val="40000"/>
                    <a:lumOff val="60000"/>
                  </a:schemeClr>
                </a:solidFill>
                <a:latin typeface="18 VAG Rounded Thin   55390"/>
                <a:ea typeface="ＭＳ Ｐゴシック" pitchFamily="-65" charset="-128"/>
              </a:rPr>
              <a:t>Nim</a:t>
            </a:r>
            <a:r>
              <a:rPr lang="en-US" sz="2000" dirty="0">
                <a:solidFill>
                  <a:schemeClr val="accent3">
                    <a:lumMod val="40000"/>
                    <a:lumOff val="60000"/>
                  </a:schemeClr>
                </a:solidFill>
                <a:latin typeface="18 VAG Rounded Thin   55390"/>
                <a:ea typeface="ＭＳ Ｐゴシック" pitchFamily="-65" charset="-128"/>
              </a:rPr>
              <a:t>, Domineering, dots and boxes</a:t>
            </a:r>
          </a:p>
          <a:p>
            <a:pPr marL="742950" lvl="1" indent="-285750" eaLnBrk="1" hangingPunct="1">
              <a:spcBef>
                <a:spcPct val="20000"/>
              </a:spcBef>
              <a:buClr>
                <a:schemeClr val="tx2"/>
              </a:buClr>
              <a:buSzPct val="70000"/>
              <a:buFont typeface="Wingdings" pitchFamily="-65" charset="2"/>
              <a:buChar char="n"/>
            </a:pPr>
            <a:r>
              <a:rPr lang="en-US" sz="2000" dirty="0">
                <a:solidFill>
                  <a:schemeClr val="accent3">
                    <a:lumMod val="40000"/>
                    <a:lumOff val="60000"/>
                  </a:schemeClr>
                </a:solidFill>
                <a:latin typeface="18 VAG Rounded Thin   55390"/>
                <a:ea typeface="ＭＳ Ｐゴシック" pitchFamily="-65" charset="-128"/>
              </a:rPr>
              <a:t>Film: </a:t>
            </a:r>
            <a:r>
              <a:rPr lang="en-US" sz="2000" i="1" dirty="0">
                <a:solidFill>
                  <a:schemeClr val="accent3">
                    <a:lumMod val="40000"/>
                    <a:lumOff val="60000"/>
                  </a:schemeClr>
                </a:solidFill>
                <a:latin typeface="18 VAG Rounded Thin   55390"/>
                <a:ea typeface="ＭＳ Ｐゴシック" pitchFamily="-65" charset="-128"/>
              </a:rPr>
              <a:t>Last Year in </a:t>
            </a:r>
            <a:r>
              <a:rPr lang="en-US" sz="2000" i="1" dirty="0" err="1">
                <a:solidFill>
                  <a:schemeClr val="accent3">
                    <a:lumMod val="40000"/>
                    <a:lumOff val="60000"/>
                  </a:schemeClr>
                </a:solidFill>
                <a:latin typeface="18 VAG Rounded Thin   55390"/>
                <a:ea typeface="ＭＳ Ｐゴシック" pitchFamily="-65" charset="-128"/>
              </a:rPr>
              <a:t>Marienbad</a:t>
            </a:r>
            <a:endParaRPr lang="en-US" sz="2000" i="1" dirty="0">
              <a:solidFill>
                <a:schemeClr val="accent3">
                  <a:lumMod val="40000"/>
                  <a:lumOff val="60000"/>
                </a:schemeClr>
              </a:solidFill>
              <a:latin typeface="18 VAG Rounded Thin   55390"/>
              <a:ea typeface="ＭＳ Ｐゴシック" pitchFamily="-65" charset="-128"/>
            </a:endParaRPr>
          </a:p>
          <a:p>
            <a:pPr marL="742950" lvl="1" indent="-285750" eaLnBrk="1" hangingPunct="1">
              <a:spcBef>
                <a:spcPct val="20000"/>
              </a:spcBef>
              <a:buClr>
                <a:schemeClr val="tx2"/>
              </a:buClr>
              <a:buSzPct val="70000"/>
              <a:buFont typeface="Wingdings" pitchFamily="-65" charset="2"/>
              <a:buChar char="n"/>
            </a:pPr>
            <a:r>
              <a:rPr lang="en-US" sz="2000" dirty="0">
                <a:solidFill>
                  <a:srgbClr val="FF3399"/>
                </a:solidFill>
                <a:latin typeface="18 VAG Rounded Thin   55390"/>
                <a:ea typeface="ＭＳ Ｐゴシック" pitchFamily="-65" charset="-128"/>
              </a:rPr>
              <a:t>Complete info, alternating moves</a:t>
            </a:r>
          </a:p>
          <a:p>
            <a:pPr marL="742950" lvl="1" indent="-285750" eaLnBrk="1" hangingPunct="1">
              <a:spcBef>
                <a:spcPct val="20000"/>
              </a:spcBef>
              <a:buClr>
                <a:schemeClr val="tx2"/>
              </a:buClr>
              <a:buSzPct val="70000"/>
              <a:buFont typeface="Wingdings" pitchFamily="-65" charset="2"/>
              <a:buChar char="n"/>
            </a:pPr>
            <a:r>
              <a:rPr lang="en-US" sz="2000" dirty="0">
                <a:solidFill>
                  <a:srgbClr val="FF3399"/>
                </a:solidFill>
                <a:latin typeface="18 VAG Rounded Thin   55390"/>
                <a:ea typeface="ＭＳ Ｐゴシック" pitchFamily="-65" charset="-128"/>
              </a:rPr>
              <a:t>Goal: Last move</a:t>
            </a:r>
            <a:endParaRPr lang="en-US" sz="2000" dirty="0">
              <a:solidFill>
                <a:schemeClr val="hlink"/>
              </a:solidFill>
              <a:latin typeface="18 VAG Rounded Thin   55390"/>
              <a:ea typeface="ＭＳ Ｐゴシック" pitchFamily="-65" charset="-128"/>
            </a:endParaRPr>
          </a:p>
        </p:txBody>
      </p:sp>
      <p:sp>
        <p:nvSpPr>
          <p:cNvPr id="505869" name="Rectangle 13"/>
          <p:cNvSpPr>
            <a:spLocks noChangeArrowheads="1"/>
          </p:cNvSpPr>
          <p:nvPr/>
        </p:nvSpPr>
        <p:spPr bwMode="auto">
          <a:xfrm>
            <a:off x="2187148" y="0"/>
            <a:ext cx="6956852" cy="400110"/>
          </a:xfrm>
          <a:prstGeom prst="rect">
            <a:avLst/>
          </a:prstGeom>
          <a:noFill/>
          <a:ln w="9525">
            <a:noFill/>
            <a:miter lim="800000"/>
            <a:headEnd/>
            <a:tailEnd/>
          </a:ln>
          <a:effectLst/>
        </p:spPr>
        <p:txBody>
          <a:bodyPr wrap="none">
            <a:prstTxWarp prst="textNoShape">
              <a:avLst/>
            </a:prstTxWarp>
            <a:spAutoFit/>
          </a:bodyPr>
          <a:lstStyle/>
          <a:p>
            <a:pPr algn="r"/>
            <a:r>
              <a:rPr lang="en-US" sz="2000" b="1" dirty="0" err="1">
                <a:solidFill>
                  <a:schemeClr val="tx1">
                    <a:lumMod val="50000"/>
                  </a:schemeClr>
                </a:solidFill>
                <a:effectLst>
                  <a:outerShdw blurRad="38100" dist="38100" dir="2700000" algn="tl">
                    <a:srgbClr val="000000"/>
                  </a:outerShdw>
                </a:effectLst>
                <a:latin typeface="Courier New"/>
                <a:cs typeface="Courier New"/>
              </a:rPr>
              <a:t>www.cs.berkeley.edu/~ddgarcia/eyawtkagtbwata</a:t>
            </a:r>
            <a:endParaRPr lang="en-US" sz="2000" b="1" dirty="0">
              <a:solidFill>
                <a:schemeClr val="tx1">
                  <a:lumMod val="50000"/>
                </a:schemeClr>
              </a:solidFill>
              <a:effectLst>
                <a:outerShdw blurRad="38100" dist="38100" dir="2700000" algn="tl">
                  <a:srgbClr val="000000"/>
                </a:outerShdw>
              </a:effectLst>
              <a:latin typeface="Courier New"/>
              <a:cs typeface="Courier New"/>
            </a:endParaRPr>
          </a:p>
        </p:txBody>
      </p:sp>
      <p:sp>
        <p:nvSpPr>
          <p:cNvPr id="505870" name="AutoShape 14"/>
          <p:cNvSpPr>
            <a:spLocks noChangeArrowheads="1"/>
          </p:cNvSpPr>
          <p:nvPr/>
        </p:nvSpPr>
        <p:spPr bwMode="auto">
          <a:xfrm>
            <a:off x="3341688" y="1219200"/>
            <a:ext cx="2678112" cy="4800600"/>
          </a:xfrm>
          <a:prstGeom prst="roundRect">
            <a:avLst>
              <a:gd name="adj" fmla="val 16667"/>
            </a:avLst>
          </a:prstGeom>
          <a:noFill/>
          <a:ln w="9525">
            <a:solidFill>
              <a:srgbClr val="FFFF00"/>
            </a:solidFill>
            <a:round/>
            <a:headEnd/>
            <a:tailEnd/>
          </a:ln>
          <a:effectLst/>
        </p:spPr>
        <p:txBody>
          <a:bodyPr wrap="none" anchor="ctr">
            <a:prstTxWarp prst="textNoShape">
              <a:avLst/>
            </a:prstTxWarp>
          </a:bodyPr>
          <a:lstStyle/>
          <a:p>
            <a:endParaRPr lang="en-US"/>
          </a:p>
        </p:txBody>
      </p:sp>
      <p:sp>
        <p:nvSpPr>
          <p:cNvPr id="10" name="Title 9"/>
          <p:cNvSpPr>
            <a:spLocks noGrp="1"/>
          </p:cNvSpPr>
          <p:nvPr>
            <p:ph type="title"/>
          </p:nvPr>
        </p:nvSpPr>
        <p:spPr/>
        <p:txBody>
          <a:bodyPr/>
          <a:lstStyle/>
          <a:p>
            <a:r>
              <a:rPr lang="en-US" dirty="0" smtClean="0"/>
              <a:t>What is “Game Theory”?</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05870"/>
                                        </p:tgtEl>
                                        <p:attrNameLst>
                                          <p:attrName>style.visibility</p:attrName>
                                        </p:attrNameLst>
                                      </p:cBhvr>
                                      <p:to>
                                        <p:strVal val="visible"/>
                                      </p:to>
                                    </p:set>
                                    <p:animEffect transition="in" filter="circle(in)">
                                      <p:cBhvr>
                                        <p:cTn id="7" dur="2000"/>
                                        <p:tgtEl>
                                          <p:spTgt spid="505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70"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5075" name="Rectangle 3"/>
          <p:cNvSpPr>
            <a:spLocks noGrp="1" noChangeArrowheads="1"/>
          </p:cNvSpPr>
          <p:nvPr>
            <p:ph sz="half" idx="1"/>
          </p:nvPr>
        </p:nvSpPr>
        <p:spPr>
          <a:noFill/>
        </p:spPr>
        <p:txBody>
          <a:bodyPr/>
          <a:lstStyle/>
          <a:p>
            <a:pPr>
              <a:lnSpc>
                <a:spcPct val="90000"/>
              </a:lnSpc>
            </a:pPr>
            <a:r>
              <a:rPr lang="en-US" sz="2400"/>
              <a:t>No chance, such as dice or shuffled cards</a:t>
            </a:r>
          </a:p>
          <a:p>
            <a:pPr>
              <a:lnSpc>
                <a:spcPct val="90000"/>
              </a:lnSpc>
            </a:pPr>
            <a:r>
              <a:rPr lang="en-US" sz="2400"/>
              <a:t>Both players have </a:t>
            </a:r>
            <a:r>
              <a:rPr lang="en-US" sz="2400">
                <a:solidFill>
                  <a:srgbClr val="FFFF00"/>
                </a:solidFill>
              </a:rPr>
              <a:t>complete information</a:t>
            </a:r>
            <a:endParaRPr lang="en-US" sz="2400"/>
          </a:p>
          <a:p>
            <a:pPr lvl="1">
              <a:lnSpc>
                <a:spcPct val="90000"/>
              </a:lnSpc>
            </a:pPr>
            <a:r>
              <a:rPr lang="en-US" sz="2000"/>
              <a:t>No hidden information, as in Stratego &amp; Magic</a:t>
            </a:r>
          </a:p>
          <a:p>
            <a:pPr>
              <a:lnSpc>
                <a:spcPct val="90000"/>
              </a:lnSpc>
            </a:pPr>
            <a:r>
              <a:rPr lang="en-US" sz="2400"/>
              <a:t>Two players (Left &amp; Right) usually alternate moves</a:t>
            </a:r>
          </a:p>
          <a:p>
            <a:pPr lvl="1">
              <a:lnSpc>
                <a:spcPct val="90000"/>
              </a:lnSpc>
            </a:pPr>
            <a:r>
              <a:rPr lang="en-US" sz="2000"/>
              <a:t>Repeat &amp; skip moves ok</a:t>
            </a:r>
          </a:p>
          <a:p>
            <a:pPr lvl="1">
              <a:lnSpc>
                <a:spcPct val="90000"/>
              </a:lnSpc>
            </a:pPr>
            <a:r>
              <a:rPr lang="en-US" sz="2000"/>
              <a:t>Simultaneous moves not ok</a:t>
            </a:r>
          </a:p>
          <a:p>
            <a:pPr>
              <a:lnSpc>
                <a:spcPct val="90000"/>
              </a:lnSpc>
            </a:pPr>
            <a:r>
              <a:rPr lang="en-US" sz="2400"/>
              <a:t>The game can end in a pattern, capture, by the absence of moves, or …</a:t>
            </a:r>
          </a:p>
        </p:txBody>
      </p:sp>
      <p:pic>
        <p:nvPicPr>
          <p:cNvPr id="515078" name="Picture 6"/>
          <p:cNvPicPr>
            <a:picLocks noGrp="1" noChangeAspect="1" noChangeArrowheads="1"/>
          </p:cNvPicPr>
          <p:nvPr>
            <p:ph sz="half" idx="2"/>
          </p:nvPr>
        </p:nvPicPr>
        <p:blipFill>
          <a:blip r:embed="rId3"/>
          <a:srcRect t="-467" b="-467"/>
          <a:stretch>
            <a:fillRect/>
          </a:stretch>
        </p:blipFill>
        <p:spPr>
          <a:xfrm>
            <a:off x="4771344" y="1143000"/>
            <a:ext cx="3806600" cy="5001066"/>
          </a:xfrm>
        </p:spPr>
      </p:pic>
      <p:sp>
        <p:nvSpPr>
          <p:cNvPr id="515074" name="Rectangle 2"/>
          <p:cNvSpPr>
            <a:spLocks noGrp="1" noChangeArrowheads="1"/>
          </p:cNvSpPr>
          <p:nvPr>
            <p:ph type="title"/>
          </p:nvPr>
        </p:nvSpPr>
        <p:spPr/>
        <p:txBody>
          <a:bodyPr/>
          <a:lstStyle/>
          <a:p>
            <a:r>
              <a:rPr lang="en-US" dirty="0"/>
              <a:t>What</a:t>
            </a:r>
            <a:r>
              <a:rPr lang="en-US" dirty="0" smtClean="0"/>
              <a:t> “Board Games” </a:t>
            </a:r>
            <a:r>
              <a:rPr lang="en-US" dirty="0"/>
              <a:t>do you mean?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1218" name="AutoShape 2"/>
          <p:cNvSpPr>
            <a:spLocks noChangeArrowheads="1"/>
          </p:cNvSpPr>
          <p:nvPr/>
        </p:nvSpPr>
        <p:spPr bwMode="auto">
          <a:xfrm rot="5400000">
            <a:off x="7277100" y="3924300"/>
            <a:ext cx="1066800" cy="2057400"/>
          </a:xfrm>
          <a:prstGeom prst="flowChartDelay">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1219" name="AutoShape 3"/>
          <p:cNvSpPr>
            <a:spLocks noChangeArrowheads="1"/>
          </p:cNvSpPr>
          <p:nvPr/>
        </p:nvSpPr>
        <p:spPr bwMode="auto">
          <a:xfrm rot="16200000" flipV="1">
            <a:off x="7467600" y="2971800"/>
            <a:ext cx="685800" cy="2057400"/>
          </a:xfrm>
          <a:prstGeom prst="flowChartDelay">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1220" name="Rectangle 4"/>
          <p:cNvSpPr>
            <a:spLocks noGrp="1" noChangeArrowheads="1"/>
          </p:cNvSpPr>
          <p:nvPr>
            <p:ph type="title"/>
          </p:nvPr>
        </p:nvSpPr>
        <p:spPr/>
        <p:txBody>
          <a:bodyPr/>
          <a:lstStyle/>
          <a:p>
            <a:r>
              <a:rPr lang="en-US" dirty="0" smtClean="0"/>
              <a:t>What’s in a Strong Solution</a:t>
            </a:r>
            <a:endParaRPr lang="en-US" dirty="0"/>
          </a:p>
        </p:txBody>
      </p:sp>
      <p:sp>
        <p:nvSpPr>
          <p:cNvPr id="521221" name="Rectangle 5"/>
          <p:cNvSpPr>
            <a:spLocks noGrp="1" noChangeArrowheads="1"/>
          </p:cNvSpPr>
          <p:nvPr>
            <p:ph type="body" sz="half" idx="1"/>
          </p:nvPr>
        </p:nvSpPr>
        <p:spPr>
          <a:xfrm>
            <a:off x="457200" y="1371600"/>
            <a:ext cx="4076700" cy="4876800"/>
          </a:xfrm>
        </p:spPr>
        <p:txBody>
          <a:bodyPr/>
          <a:lstStyle/>
          <a:p>
            <a:pPr>
              <a:lnSpc>
                <a:spcPct val="90000"/>
              </a:lnSpc>
            </a:pPr>
            <a:r>
              <a:rPr lang="en-US" sz="2400" dirty="0" smtClean="0"/>
              <a:t>For every position</a:t>
            </a:r>
            <a:endParaRPr lang="en-US" sz="2400" dirty="0"/>
          </a:p>
          <a:p>
            <a:pPr lvl="1">
              <a:lnSpc>
                <a:spcPct val="90000"/>
              </a:lnSpc>
            </a:pPr>
            <a:r>
              <a:rPr lang="en-US" sz="2000" dirty="0" smtClean="0"/>
              <a:t>Assuming alternating play</a:t>
            </a:r>
            <a:endParaRPr lang="en-US" sz="2000" dirty="0"/>
          </a:p>
          <a:p>
            <a:pPr lvl="1">
              <a:lnSpc>
                <a:spcPct val="90000"/>
              </a:lnSpc>
            </a:pPr>
            <a:r>
              <a:rPr lang="en-US" sz="2000" dirty="0" smtClean="0"/>
              <a:t>Value … </a:t>
            </a:r>
            <a:br>
              <a:rPr lang="en-US" sz="2000" dirty="0" smtClean="0"/>
            </a:br>
            <a:r>
              <a:rPr lang="en-US" sz="2000" dirty="0" smtClean="0"/>
              <a:t>(</a:t>
            </a:r>
            <a:r>
              <a:rPr lang="en-US" sz="2000" u="sng" dirty="0"/>
              <a:t>for player whose turn it </a:t>
            </a:r>
            <a:r>
              <a:rPr lang="en-US" sz="2000" u="sng" dirty="0" smtClean="0"/>
              <a:t>is</a:t>
            </a:r>
            <a:r>
              <a:rPr lang="en-US" sz="2000" dirty="0" smtClean="0"/>
              <a:t>)</a:t>
            </a:r>
          </a:p>
          <a:p>
            <a:pPr lvl="2">
              <a:lnSpc>
                <a:spcPct val="90000"/>
              </a:lnSpc>
              <a:buFont typeface="Wingdings" pitchFamily="-65" charset="2"/>
              <a:buNone/>
            </a:pPr>
            <a:r>
              <a:rPr lang="en-US" sz="1800" dirty="0" smtClean="0"/>
              <a:t>    </a:t>
            </a:r>
            <a:r>
              <a:rPr lang="en-US" sz="1800" u="sng" dirty="0" smtClean="0"/>
              <a:t>Winning</a:t>
            </a:r>
            <a:r>
              <a:rPr lang="en-US" sz="1800" dirty="0" smtClean="0"/>
              <a:t> (</a:t>
            </a:r>
            <a:r>
              <a:rPr lang="en-US" sz="1800" dirty="0" smtClean="0">
                <a:sym typeface="Symbol" pitchFamily="-65" charset="2"/>
              </a:rPr>
              <a:t> losing child)</a:t>
            </a:r>
            <a:endParaRPr lang="en-US" sz="1800" dirty="0" smtClean="0"/>
          </a:p>
          <a:p>
            <a:pPr lvl="2">
              <a:lnSpc>
                <a:spcPct val="90000"/>
              </a:lnSpc>
              <a:buFont typeface="Wingdings" pitchFamily="-65" charset="2"/>
              <a:buNone/>
            </a:pPr>
            <a:r>
              <a:rPr lang="en-US" altLang="ja-JP" sz="1800" dirty="0" smtClean="0">
                <a:cs typeface="ＭＳ Ｐゴシック" pitchFamily="-65" charset="-128"/>
              </a:rPr>
              <a:t>    </a:t>
            </a:r>
            <a:r>
              <a:rPr lang="en-US" sz="1800" u="sng" dirty="0"/>
              <a:t>Losing</a:t>
            </a:r>
            <a:r>
              <a:rPr lang="en-US" sz="1800" dirty="0"/>
              <a:t> (All children winning)</a:t>
            </a:r>
          </a:p>
          <a:p>
            <a:pPr lvl="2">
              <a:lnSpc>
                <a:spcPct val="90000"/>
              </a:lnSpc>
              <a:buFont typeface="Wingdings" pitchFamily="-65" charset="2"/>
              <a:buNone/>
            </a:pPr>
            <a:r>
              <a:rPr lang="en-US" sz="1800" dirty="0"/>
              <a:t>    </a:t>
            </a:r>
            <a:r>
              <a:rPr lang="en-US" sz="1800" u="sng" dirty="0" err="1"/>
              <a:t>Tieing</a:t>
            </a:r>
            <a:r>
              <a:rPr lang="en-US" sz="1800" dirty="0"/>
              <a:t> (!</a:t>
            </a:r>
            <a:r>
              <a:rPr lang="en-US" sz="1800" dirty="0" err="1">
                <a:sym typeface="Symbol" pitchFamily="-65" charset="2"/>
              </a:rPr>
              <a:t></a:t>
            </a:r>
            <a:r>
              <a:rPr lang="en-US" sz="1800" dirty="0">
                <a:sym typeface="Symbol" pitchFamily="-65" charset="2"/>
              </a:rPr>
              <a:t> losing child, but </a:t>
            </a:r>
            <a:r>
              <a:rPr lang="en-US" sz="1800" dirty="0" err="1">
                <a:sym typeface="Symbol" pitchFamily="-65" charset="2"/>
              </a:rPr>
              <a:t></a:t>
            </a:r>
            <a:r>
              <a:rPr lang="en-US" sz="1800" dirty="0">
                <a:sym typeface="Symbol" pitchFamily="-65" charset="2"/>
              </a:rPr>
              <a:t> </a:t>
            </a:r>
            <a:r>
              <a:rPr lang="en-US" sz="1800" dirty="0" err="1">
                <a:sym typeface="Symbol" pitchFamily="-65" charset="2"/>
              </a:rPr>
              <a:t>tieing</a:t>
            </a:r>
            <a:r>
              <a:rPr lang="en-US" sz="1800" dirty="0">
                <a:sym typeface="Symbol" pitchFamily="-65" charset="2"/>
              </a:rPr>
              <a:t> child)</a:t>
            </a:r>
            <a:endParaRPr lang="en-US" sz="1800" dirty="0"/>
          </a:p>
          <a:p>
            <a:pPr lvl="2">
              <a:lnSpc>
                <a:spcPct val="90000"/>
              </a:lnSpc>
              <a:buFont typeface="Wingdings" pitchFamily="-65" charset="2"/>
              <a:buNone/>
            </a:pPr>
            <a:r>
              <a:rPr lang="en-US" sz="1800" dirty="0"/>
              <a:t>    </a:t>
            </a:r>
            <a:r>
              <a:rPr lang="en-US" sz="1800" u="sng" dirty="0"/>
              <a:t>Drawing</a:t>
            </a:r>
            <a:r>
              <a:rPr lang="en-US" sz="1800" dirty="0"/>
              <a:t> (can’t force a win or be forced to </a:t>
            </a:r>
            <a:r>
              <a:rPr lang="en-US" sz="1800" dirty="0" smtClean="0"/>
              <a:t>lose)</a:t>
            </a:r>
          </a:p>
          <a:p>
            <a:pPr lvl="1">
              <a:lnSpc>
                <a:spcPct val="90000"/>
              </a:lnSpc>
            </a:pPr>
            <a:r>
              <a:rPr lang="en-US" sz="2200" dirty="0" smtClean="0"/>
              <a:t>Remoteness</a:t>
            </a:r>
          </a:p>
          <a:p>
            <a:pPr lvl="2">
              <a:lnSpc>
                <a:spcPct val="90000"/>
              </a:lnSpc>
            </a:pPr>
            <a:r>
              <a:rPr lang="en-US" sz="1800" dirty="0" smtClean="0"/>
              <a:t>How long before game ends?</a:t>
            </a:r>
          </a:p>
        </p:txBody>
      </p:sp>
      <p:sp>
        <p:nvSpPr>
          <p:cNvPr id="521222" name="Text Box 6"/>
          <p:cNvSpPr txBox="1">
            <a:spLocks noChangeArrowheads="1"/>
          </p:cNvSpPr>
          <p:nvPr/>
        </p:nvSpPr>
        <p:spPr bwMode="auto">
          <a:xfrm>
            <a:off x="5410200" y="1905000"/>
            <a:ext cx="457200" cy="46166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b="0" dirty="0">
                <a:solidFill>
                  <a:srgbClr val="FFFFFF"/>
                </a:solidFill>
                <a:latin typeface="18 VAG Rounded Bold   07390"/>
              </a:rPr>
              <a:t>W</a:t>
            </a:r>
          </a:p>
        </p:txBody>
      </p:sp>
      <p:sp>
        <p:nvSpPr>
          <p:cNvPr id="521223" name="Line 7"/>
          <p:cNvSpPr>
            <a:spLocks noChangeShapeType="1"/>
          </p:cNvSpPr>
          <p:nvPr/>
        </p:nvSpPr>
        <p:spPr bwMode="auto">
          <a:xfrm flipH="1">
            <a:off x="4953000" y="2438400"/>
            <a:ext cx="68580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24" name="Line 8"/>
          <p:cNvSpPr>
            <a:spLocks noChangeShapeType="1"/>
          </p:cNvSpPr>
          <p:nvPr/>
        </p:nvSpPr>
        <p:spPr bwMode="auto">
          <a:xfrm flipH="1">
            <a:off x="5334000" y="2438400"/>
            <a:ext cx="30480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25" name="Line 9"/>
          <p:cNvSpPr>
            <a:spLocks noChangeShapeType="1"/>
          </p:cNvSpPr>
          <p:nvPr/>
        </p:nvSpPr>
        <p:spPr bwMode="auto">
          <a:xfrm flipH="1">
            <a:off x="5638800" y="2438400"/>
            <a:ext cx="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26" name="Oval 10"/>
          <p:cNvSpPr>
            <a:spLocks noChangeArrowheads="1"/>
          </p:cNvSpPr>
          <p:nvPr/>
        </p:nvSpPr>
        <p:spPr bwMode="auto">
          <a:xfrm flipV="1">
            <a:off x="4800600" y="29718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27" name="Oval 11"/>
          <p:cNvSpPr>
            <a:spLocks noChangeArrowheads="1"/>
          </p:cNvSpPr>
          <p:nvPr/>
        </p:nvSpPr>
        <p:spPr bwMode="auto">
          <a:xfrm flipV="1">
            <a:off x="5181600" y="29718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28" name="Oval 12"/>
          <p:cNvSpPr>
            <a:spLocks noChangeArrowheads="1"/>
          </p:cNvSpPr>
          <p:nvPr/>
        </p:nvSpPr>
        <p:spPr bwMode="auto">
          <a:xfrm flipV="1">
            <a:off x="5562600" y="29718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29" name="Text Box 13"/>
          <p:cNvSpPr txBox="1">
            <a:spLocks noChangeArrowheads="1"/>
          </p:cNvSpPr>
          <p:nvPr/>
        </p:nvSpPr>
        <p:spPr bwMode="auto">
          <a:xfrm>
            <a:off x="4648200" y="31242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30" name="Text Box 14"/>
          <p:cNvSpPr txBox="1">
            <a:spLocks noChangeArrowheads="1"/>
          </p:cNvSpPr>
          <p:nvPr/>
        </p:nvSpPr>
        <p:spPr bwMode="auto">
          <a:xfrm>
            <a:off x="5029200" y="31242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31" name="Text Box 15"/>
          <p:cNvSpPr txBox="1">
            <a:spLocks noChangeArrowheads="1"/>
          </p:cNvSpPr>
          <p:nvPr/>
        </p:nvSpPr>
        <p:spPr bwMode="auto">
          <a:xfrm>
            <a:off x="5410200" y="31242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32" name="Text Box 16"/>
          <p:cNvSpPr txBox="1">
            <a:spLocks noChangeArrowheads="1"/>
          </p:cNvSpPr>
          <p:nvPr/>
        </p:nvSpPr>
        <p:spPr bwMode="auto">
          <a:xfrm>
            <a:off x="5575300" y="243840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t>...</a:t>
            </a:r>
          </a:p>
        </p:txBody>
      </p:sp>
      <p:sp>
        <p:nvSpPr>
          <p:cNvPr id="521233" name="Line 17"/>
          <p:cNvSpPr>
            <a:spLocks noChangeShapeType="1"/>
          </p:cNvSpPr>
          <p:nvPr/>
        </p:nvSpPr>
        <p:spPr bwMode="auto">
          <a:xfrm>
            <a:off x="5638800" y="2438400"/>
            <a:ext cx="609600" cy="533400"/>
          </a:xfrm>
          <a:prstGeom prst="line">
            <a:avLst/>
          </a:prstGeom>
          <a:noFill/>
          <a:ln w="50800" cap="flat" cmpd="sng" algn="ctr">
            <a:solidFill>
              <a:srgbClr val="00FF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34" name="Oval 18"/>
          <p:cNvSpPr>
            <a:spLocks noChangeArrowheads="1"/>
          </p:cNvSpPr>
          <p:nvPr/>
        </p:nvSpPr>
        <p:spPr bwMode="auto">
          <a:xfrm flipV="1">
            <a:off x="6248400" y="2971800"/>
            <a:ext cx="152400" cy="152400"/>
          </a:xfrm>
          <a:prstGeom prst="ellipse">
            <a:avLst/>
          </a:prstGeom>
          <a:solidFill>
            <a:srgbClr val="800000"/>
          </a:solidFill>
          <a:ln w="9525">
            <a:solidFill>
              <a:srgbClr val="800000"/>
            </a:solidFill>
            <a:round/>
            <a:headEnd/>
            <a:tailEnd/>
          </a:ln>
          <a:effectLst/>
        </p:spPr>
        <p:txBody>
          <a:bodyPr wrap="none" anchor="ctr">
            <a:prstTxWarp prst="textNoShape">
              <a:avLst/>
            </a:prstTxWarp>
          </a:bodyPr>
          <a:lstStyle/>
          <a:p>
            <a:endParaRPr lang="en-US"/>
          </a:p>
        </p:txBody>
      </p:sp>
      <p:sp>
        <p:nvSpPr>
          <p:cNvPr id="521235" name="Text Box 19"/>
          <p:cNvSpPr txBox="1">
            <a:spLocks noChangeArrowheads="1"/>
          </p:cNvSpPr>
          <p:nvPr/>
        </p:nvSpPr>
        <p:spPr bwMode="auto">
          <a:xfrm>
            <a:off x="6096000" y="312420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L</a:t>
            </a:r>
          </a:p>
        </p:txBody>
      </p:sp>
      <p:sp>
        <p:nvSpPr>
          <p:cNvPr id="521236" name="Text Box 20"/>
          <p:cNvSpPr txBox="1">
            <a:spLocks noChangeArrowheads="1"/>
          </p:cNvSpPr>
          <p:nvPr/>
        </p:nvSpPr>
        <p:spPr bwMode="auto">
          <a:xfrm>
            <a:off x="7620000" y="190500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L</a:t>
            </a:r>
          </a:p>
        </p:txBody>
      </p:sp>
      <p:sp>
        <p:nvSpPr>
          <p:cNvPr id="521237" name="Line 21"/>
          <p:cNvSpPr>
            <a:spLocks noChangeShapeType="1"/>
          </p:cNvSpPr>
          <p:nvPr/>
        </p:nvSpPr>
        <p:spPr bwMode="auto">
          <a:xfrm flipH="1">
            <a:off x="7162800" y="2438400"/>
            <a:ext cx="68580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38" name="Line 22"/>
          <p:cNvSpPr>
            <a:spLocks noChangeShapeType="1"/>
          </p:cNvSpPr>
          <p:nvPr/>
        </p:nvSpPr>
        <p:spPr bwMode="auto">
          <a:xfrm flipH="1">
            <a:off x="7543800" y="2438400"/>
            <a:ext cx="30480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39" name="Line 23"/>
          <p:cNvSpPr>
            <a:spLocks noChangeShapeType="1"/>
          </p:cNvSpPr>
          <p:nvPr/>
        </p:nvSpPr>
        <p:spPr bwMode="auto">
          <a:xfrm flipH="1">
            <a:off x="7848600" y="2438400"/>
            <a:ext cx="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40" name="Oval 24"/>
          <p:cNvSpPr>
            <a:spLocks noChangeArrowheads="1"/>
          </p:cNvSpPr>
          <p:nvPr/>
        </p:nvSpPr>
        <p:spPr bwMode="auto">
          <a:xfrm flipV="1">
            <a:off x="7010400" y="29718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41" name="Oval 25"/>
          <p:cNvSpPr>
            <a:spLocks noChangeArrowheads="1"/>
          </p:cNvSpPr>
          <p:nvPr/>
        </p:nvSpPr>
        <p:spPr bwMode="auto">
          <a:xfrm flipV="1">
            <a:off x="7391400" y="29718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42" name="Oval 26"/>
          <p:cNvSpPr>
            <a:spLocks noChangeArrowheads="1"/>
          </p:cNvSpPr>
          <p:nvPr/>
        </p:nvSpPr>
        <p:spPr bwMode="auto">
          <a:xfrm flipV="1">
            <a:off x="7772400" y="29718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43" name="Text Box 27"/>
          <p:cNvSpPr txBox="1">
            <a:spLocks noChangeArrowheads="1"/>
          </p:cNvSpPr>
          <p:nvPr/>
        </p:nvSpPr>
        <p:spPr bwMode="auto">
          <a:xfrm>
            <a:off x="6858000" y="31242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44" name="Text Box 28"/>
          <p:cNvSpPr txBox="1">
            <a:spLocks noChangeArrowheads="1"/>
          </p:cNvSpPr>
          <p:nvPr/>
        </p:nvSpPr>
        <p:spPr bwMode="auto">
          <a:xfrm>
            <a:off x="7239000" y="31242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45" name="Text Box 29"/>
          <p:cNvSpPr txBox="1">
            <a:spLocks noChangeArrowheads="1"/>
          </p:cNvSpPr>
          <p:nvPr/>
        </p:nvSpPr>
        <p:spPr bwMode="auto">
          <a:xfrm>
            <a:off x="7620000" y="31242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46" name="Text Box 30"/>
          <p:cNvSpPr txBox="1">
            <a:spLocks noChangeArrowheads="1"/>
          </p:cNvSpPr>
          <p:nvPr/>
        </p:nvSpPr>
        <p:spPr bwMode="auto">
          <a:xfrm>
            <a:off x="7785100" y="243840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900306"/>
                </a:solidFill>
              </a:rPr>
              <a:t>...</a:t>
            </a:r>
          </a:p>
        </p:txBody>
      </p:sp>
      <p:sp>
        <p:nvSpPr>
          <p:cNvPr id="521247" name="Line 31"/>
          <p:cNvSpPr>
            <a:spLocks noChangeShapeType="1"/>
          </p:cNvSpPr>
          <p:nvPr/>
        </p:nvSpPr>
        <p:spPr bwMode="auto">
          <a:xfrm>
            <a:off x="7848600" y="2438400"/>
            <a:ext cx="60960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48" name="Oval 32"/>
          <p:cNvSpPr>
            <a:spLocks noChangeArrowheads="1"/>
          </p:cNvSpPr>
          <p:nvPr/>
        </p:nvSpPr>
        <p:spPr bwMode="auto">
          <a:xfrm flipV="1">
            <a:off x="8458200" y="29718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49" name="Text Box 33"/>
          <p:cNvSpPr txBox="1">
            <a:spLocks noChangeArrowheads="1"/>
          </p:cNvSpPr>
          <p:nvPr/>
        </p:nvSpPr>
        <p:spPr bwMode="auto">
          <a:xfrm>
            <a:off x="8305800" y="31242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50" name="Text Box 34"/>
          <p:cNvSpPr txBox="1">
            <a:spLocks noChangeArrowheads="1"/>
          </p:cNvSpPr>
          <p:nvPr/>
        </p:nvSpPr>
        <p:spPr bwMode="auto">
          <a:xfrm>
            <a:off x="5410200" y="370374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dirty="0">
                <a:solidFill>
                  <a:srgbClr val="FFFFFF"/>
                </a:solidFill>
                <a:latin typeface="18 VAG Rounded Bold   07390"/>
              </a:rPr>
              <a:t>T</a:t>
            </a:r>
          </a:p>
        </p:txBody>
      </p:sp>
      <p:sp>
        <p:nvSpPr>
          <p:cNvPr id="521251" name="Line 35"/>
          <p:cNvSpPr>
            <a:spLocks noChangeShapeType="1"/>
          </p:cNvSpPr>
          <p:nvPr/>
        </p:nvSpPr>
        <p:spPr bwMode="auto">
          <a:xfrm flipH="1">
            <a:off x="4953000" y="4191000"/>
            <a:ext cx="68580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52" name="Line 36"/>
          <p:cNvSpPr>
            <a:spLocks noChangeShapeType="1"/>
          </p:cNvSpPr>
          <p:nvPr/>
        </p:nvSpPr>
        <p:spPr bwMode="auto">
          <a:xfrm flipH="1">
            <a:off x="5334000" y="4191000"/>
            <a:ext cx="30480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53" name="Line 37"/>
          <p:cNvSpPr>
            <a:spLocks noChangeShapeType="1"/>
          </p:cNvSpPr>
          <p:nvPr/>
        </p:nvSpPr>
        <p:spPr bwMode="auto">
          <a:xfrm flipH="1">
            <a:off x="5638800" y="4191000"/>
            <a:ext cx="0" cy="533400"/>
          </a:xfrm>
          <a:prstGeom prst="line">
            <a:avLst/>
          </a:prstGeom>
          <a:noFill/>
          <a:ln w="50800" cap="flat" cmpd="sng" algn="ctr">
            <a:solidFill>
              <a:srgbClr val="8000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54" name="Oval 38"/>
          <p:cNvSpPr>
            <a:spLocks noChangeArrowheads="1"/>
          </p:cNvSpPr>
          <p:nvPr/>
        </p:nvSpPr>
        <p:spPr bwMode="auto">
          <a:xfrm flipV="1">
            <a:off x="4800600" y="4724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55" name="Oval 39"/>
          <p:cNvSpPr>
            <a:spLocks noChangeArrowheads="1"/>
          </p:cNvSpPr>
          <p:nvPr/>
        </p:nvSpPr>
        <p:spPr bwMode="auto">
          <a:xfrm flipV="1">
            <a:off x="5181600" y="4724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56" name="Oval 40"/>
          <p:cNvSpPr>
            <a:spLocks noChangeArrowheads="1"/>
          </p:cNvSpPr>
          <p:nvPr/>
        </p:nvSpPr>
        <p:spPr bwMode="auto">
          <a:xfrm flipV="1">
            <a:off x="5562600" y="4724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57" name="Text Box 41"/>
          <p:cNvSpPr txBox="1">
            <a:spLocks noChangeArrowheads="1"/>
          </p:cNvSpPr>
          <p:nvPr/>
        </p:nvSpPr>
        <p:spPr bwMode="auto">
          <a:xfrm>
            <a:off x="4648200" y="48768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58" name="Text Box 42"/>
          <p:cNvSpPr txBox="1">
            <a:spLocks noChangeArrowheads="1"/>
          </p:cNvSpPr>
          <p:nvPr/>
        </p:nvSpPr>
        <p:spPr bwMode="auto">
          <a:xfrm>
            <a:off x="5029200" y="48768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59" name="Text Box 43"/>
          <p:cNvSpPr txBox="1">
            <a:spLocks noChangeArrowheads="1"/>
          </p:cNvSpPr>
          <p:nvPr/>
        </p:nvSpPr>
        <p:spPr bwMode="auto">
          <a:xfrm>
            <a:off x="5410200" y="48768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60" name="Text Box 44"/>
          <p:cNvSpPr txBox="1">
            <a:spLocks noChangeArrowheads="1"/>
          </p:cNvSpPr>
          <p:nvPr/>
        </p:nvSpPr>
        <p:spPr bwMode="auto">
          <a:xfrm>
            <a:off x="5575300" y="419100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900306"/>
                </a:solidFill>
              </a:rPr>
              <a:t>...</a:t>
            </a:r>
          </a:p>
        </p:txBody>
      </p:sp>
      <p:sp>
        <p:nvSpPr>
          <p:cNvPr id="521261" name="Line 45"/>
          <p:cNvSpPr>
            <a:spLocks noChangeShapeType="1"/>
          </p:cNvSpPr>
          <p:nvPr/>
        </p:nvSpPr>
        <p:spPr bwMode="auto">
          <a:xfrm>
            <a:off x="5638800" y="4191000"/>
            <a:ext cx="609600" cy="533400"/>
          </a:xfrm>
          <a:prstGeom prst="line">
            <a:avLst/>
          </a:prstGeom>
          <a:noFill/>
          <a:ln w="50800" cap="flat" cmpd="sng" algn="ctr">
            <a:solidFill>
              <a:srgbClr val="FFFF00"/>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21262" name="Oval 46"/>
          <p:cNvSpPr>
            <a:spLocks noChangeArrowheads="1"/>
          </p:cNvSpPr>
          <p:nvPr/>
        </p:nvSpPr>
        <p:spPr bwMode="auto">
          <a:xfrm flipV="1">
            <a:off x="6248400" y="4724400"/>
            <a:ext cx="152400" cy="152400"/>
          </a:xfrm>
          <a:prstGeom prst="ellipse">
            <a:avLst/>
          </a:prstGeom>
          <a:solidFill>
            <a:srgbClr val="FFFF00"/>
          </a:solidFill>
          <a:ln w="9525">
            <a:noFill/>
            <a:round/>
            <a:headEnd/>
            <a:tailEnd/>
          </a:ln>
          <a:effectLst/>
        </p:spPr>
        <p:txBody>
          <a:bodyPr wrap="none" anchor="ctr">
            <a:prstTxWarp prst="textNoShape">
              <a:avLst/>
            </a:prstTxWarp>
          </a:bodyPr>
          <a:lstStyle/>
          <a:p>
            <a:endParaRPr lang="en-US"/>
          </a:p>
        </p:txBody>
      </p:sp>
      <p:sp>
        <p:nvSpPr>
          <p:cNvPr id="521263" name="Text Box 47"/>
          <p:cNvSpPr txBox="1">
            <a:spLocks noChangeArrowheads="1"/>
          </p:cNvSpPr>
          <p:nvPr/>
        </p:nvSpPr>
        <p:spPr bwMode="auto">
          <a:xfrm>
            <a:off x="6096000" y="487680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T</a:t>
            </a:r>
          </a:p>
        </p:txBody>
      </p:sp>
      <p:sp>
        <p:nvSpPr>
          <p:cNvPr id="521264" name="Oval 48"/>
          <p:cNvSpPr>
            <a:spLocks noChangeArrowheads="1"/>
          </p:cNvSpPr>
          <p:nvPr/>
        </p:nvSpPr>
        <p:spPr bwMode="auto">
          <a:xfrm flipV="1">
            <a:off x="5562600" y="23622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65" name="Oval 49"/>
          <p:cNvSpPr>
            <a:spLocks noChangeArrowheads="1"/>
          </p:cNvSpPr>
          <p:nvPr/>
        </p:nvSpPr>
        <p:spPr bwMode="auto">
          <a:xfrm flipV="1">
            <a:off x="7772400" y="2362200"/>
            <a:ext cx="152400" cy="152400"/>
          </a:xfrm>
          <a:prstGeom prst="ellipse">
            <a:avLst/>
          </a:prstGeom>
          <a:solidFill>
            <a:srgbClr val="800000"/>
          </a:solidFill>
          <a:ln w="9525">
            <a:solidFill>
              <a:srgbClr val="800000"/>
            </a:solidFill>
            <a:round/>
            <a:headEnd/>
            <a:tailEnd/>
          </a:ln>
          <a:effectLst/>
        </p:spPr>
        <p:txBody>
          <a:bodyPr wrap="none" anchor="ctr">
            <a:prstTxWarp prst="textNoShape">
              <a:avLst/>
            </a:prstTxWarp>
          </a:bodyPr>
          <a:lstStyle/>
          <a:p>
            <a:endParaRPr lang="en-US"/>
          </a:p>
        </p:txBody>
      </p:sp>
      <p:sp>
        <p:nvSpPr>
          <p:cNvPr id="521266" name="Oval 50"/>
          <p:cNvSpPr>
            <a:spLocks noChangeArrowheads="1"/>
          </p:cNvSpPr>
          <p:nvPr/>
        </p:nvSpPr>
        <p:spPr bwMode="auto">
          <a:xfrm flipV="1">
            <a:off x="5562600" y="4114800"/>
            <a:ext cx="152400" cy="152400"/>
          </a:xfrm>
          <a:prstGeom prst="ellipse">
            <a:avLst/>
          </a:prstGeom>
          <a:solidFill>
            <a:srgbClr val="FFFF00"/>
          </a:solidFill>
          <a:ln w="9525">
            <a:noFill/>
            <a:round/>
            <a:headEnd/>
            <a:tailEnd/>
          </a:ln>
          <a:effectLst/>
        </p:spPr>
        <p:txBody>
          <a:bodyPr wrap="none" anchor="ctr">
            <a:prstTxWarp prst="textNoShape">
              <a:avLst/>
            </a:prstTxWarp>
          </a:bodyPr>
          <a:lstStyle/>
          <a:p>
            <a:endParaRPr lang="en-US"/>
          </a:p>
        </p:txBody>
      </p:sp>
      <p:sp>
        <p:nvSpPr>
          <p:cNvPr id="521267" name="Text Box 51"/>
          <p:cNvSpPr txBox="1">
            <a:spLocks noChangeArrowheads="1"/>
          </p:cNvSpPr>
          <p:nvPr/>
        </p:nvSpPr>
        <p:spPr bwMode="auto">
          <a:xfrm>
            <a:off x="7315200" y="370374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D</a:t>
            </a:r>
          </a:p>
        </p:txBody>
      </p:sp>
      <p:sp>
        <p:nvSpPr>
          <p:cNvPr id="521268" name="Line 52"/>
          <p:cNvSpPr>
            <a:spLocks noChangeShapeType="1"/>
          </p:cNvSpPr>
          <p:nvPr/>
        </p:nvSpPr>
        <p:spPr bwMode="auto">
          <a:xfrm flipH="1">
            <a:off x="7162800" y="4191000"/>
            <a:ext cx="38100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69" name="Line 53"/>
          <p:cNvSpPr>
            <a:spLocks noChangeShapeType="1"/>
          </p:cNvSpPr>
          <p:nvPr/>
        </p:nvSpPr>
        <p:spPr bwMode="auto">
          <a:xfrm flipH="1">
            <a:off x="7543800" y="4191000"/>
            <a:ext cx="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70" name="Line 54"/>
          <p:cNvSpPr>
            <a:spLocks noChangeShapeType="1"/>
          </p:cNvSpPr>
          <p:nvPr/>
        </p:nvSpPr>
        <p:spPr bwMode="auto">
          <a:xfrm>
            <a:off x="7543800" y="4191000"/>
            <a:ext cx="30480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71" name="Oval 55"/>
          <p:cNvSpPr>
            <a:spLocks noChangeArrowheads="1"/>
          </p:cNvSpPr>
          <p:nvPr/>
        </p:nvSpPr>
        <p:spPr bwMode="auto">
          <a:xfrm flipV="1">
            <a:off x="7010400" y="4724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72" name="Oval 56"/>
          <p:cNvSpPr>
            <a:spLocks noChangeArrowheads="1"/>
          </p:cNvSpPr>
          <p:nvPr/>
        </p:nvSpPr>
        <p:spPr bwMode="auto">
          <a:xfrm flipV="1">
            <a:off x="7391400" y="4724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73" name="Oval 57"/>
          <p:cNvSpPr>
            <a:spLocks noChangeArrowheads="1"/>
          </p:cNvSpPr>
          <p:nvPr/>
        </p:nvSpPr>
        <p:spPr bwMode="auto">
          <a:xfrm flipV="1">
            <a:off x="7772400" y="4724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74" name="Text Box 58"/>
          <p:cNvSpPr txBox="1">
            <a:spLocks noChangeArrowheads="1"/>
          </p:cNvSpPr>
          <p:nvPr/>
        </p:nvSpPr>
        <p:spPr bwMode="auto">
          <a:xfrm>
            <a:off x="6858000" y="48768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75" name="Text Box 59"/>
          <p:cNvSpPr txBox="1">
            <a:spLocks noChangeArrowheads="1"/>
          </p:cNvSpPr>
          <p:nvPr/>
        </p:nvSpPr>
        <p:spPr bwMode="auto">
          <a:xfrm>
            <a:off x="7239000" y="48768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76" name="Text Box 60"/>
          <p:cNvSpPr txBox="1">
            <a:spLocks noChangeArrowheads="1"/>
          </p:cNvSpPr>
          <p:nvPr/>
        </p:nvSpPr>
        <p:spPr bwMode="auto">
          <a:xfrm>
            <a:off x="7620000" y="48768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77" name="Line 61"/>
          <p:cNvSpPr>
            <a:spLocks noChangeShapeType="1"/>
          </p:cNvSpPr>
          <p:nvPr/>
        </p:nvSpPr>
        <p:spPr bwMode="auto">
          <a:xfrm>
            <a:off x="7620000" y="4191000"/>
            <a:ext cx="381000" cy="0"/>
          </a:xfrm>
          <a:prstGeom prst="line">
            <a:avLst/>
          </a:prstGeom>
          <a:noFill/>
          <a:ln w="38100" cap="flat" cmpd="sng" algn="ctr">
            <a:solidFill>
              <a:srgbClr val="FFFF00"/>
            </a:solidFill>
            <a:prstDash val="solid"/>
            <a:round/>
            <a:headEnd type="triangle" w="med" len="med"/>
            <a:tailEnd type="triangle" w="med" len="med"/>
          </a:ln>
          <a:effectLst/>
        </p:spPr>
        <p:txBody>
          <a:bodyPr wrap="none" anchor="ctr">
            <a:prstTxWarp prst="textNoShape">
              <a:avLst/>
            </a:prstTxWarp>
          </a:bodyPr>
          <a:lstStyle/>
          <a:p>
            <a:endParaRPr lang="en-US"/>
          </a:p>
        </p:txBody>
      </p:sp>
      <p:sp>
        <p:nvSpPr>
          <p:cNvPr id="521278" name="Text Box 62"/>
          <p:cNvSpPr txBox="1">
            <a:spLocks noChangeArrowheads="1"/>
          </p:cNvSpPr>
          <p:nvPr/>
        </p:nvSpPr>
        <p:spPr bwMode="auto">
          <a:xfrm>
            <a:off x="7848600" y="370374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D</a:t>
            </a:r>
          </a:p>
        </p:txBody>
      </p:sp>
      <p:sp>
        <p:nvSpPr>
          <p:cNvPr id="521279" name="Line 63"/>
          <p:cNvSpPr>
            <a:spLocks noChangeShapeType="1"/>
          </p:cNvSpPr>
          <p:nvPr/>
        </p:nvSpPr>
        <p:spPr bwMode="auto">
          <a:xfrm>
            <a:off x="7543800" y="4191000"/>
            <a:ext cx="91440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80" name="Oval 64"/>
          <p:cNvSpPr>
            <a:spLocks noChangeArrowheads="1"/>
          </p:cNvSpPr>
          <p:nvPr/>
        </p:nvSpPr>
        <p:spPr bwMode="auto">
          <a:xfrm flipV="1">
            <a:off x="7467600" y="4114800"/>
            <a:ext cx="152400" cy="152400"/>
          </a:xfrm>
          <a:prstGeom prst="ellipse">
            <a:avLst/>
          </a:prstGeom>
          <a:solidFill>
            <a:srgbClr val="FFFF00"/>
          </a:solidFill>
          <a:ln w="9525">
            <a:noFill/>
            <a:round/>
            <a:headEnd/>
            <a:tailEnd/>
          </a:ln>
          <a:effectLst/>
        </p:spPr>
        <p:txBody>
          <a:bodyPr wrap="none" anchor="ctr">
            <a:prstTxWarp prst="textNoShape">
              <a:avLst/>
            </a:prstTxWarp>
          </a:bodyPr>
          <a:lstStyle/>
          <a:p>
            <a:endParaRPr lang="en-US"/>
          </a:p>
        </p:txBody>
      </p:sp>
      <p:sp>
        <p:nvSpPr>
          <p:cNvPr id="521281" name="Oval 65"/>
          <p:cNvSpPr>
            <a:spLocks noChangeArrowheads="1"/>
          </p:cNvSpPr>
          <p:nvPr/>
        </p:nvSpPr>
        <p:spPr bwMode="auto">
          <a:xfrm flipV="1">
            <a:off x="8458200" y="4724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82" name="Text Box 66"/>
          <p:cNvSpPr txBox="1">
            <a:spLocks noChangeArrowheads="1"/>
          </p:cNvSpPr>
          <p:nvPr/>
        </p:nvSpPr>
        <p:spPr bwMode="auto">
          <a:xfrm>
            <a:off x="8305800" y="4876800"/>
            <a:ext cx="4572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FFFFFF"/>
                </a:solidFill>
                <a:latin typeface="18 VAG Rounded Bold   07390"/>
              </a:rPr>
              <a:t>W</a:t>
            </a:r>
          </a:p>
        </p:txBody>
      </p:sp>
      <p:sp>
        <p:nvSpPr>
          <p:cNvPr id="521283" name="Line 67"/>
          <p:cNvSpPr>
            <a:spLocks noChangeShapeType="1"/>
          </p:cNvSpPr>
          <p:nvPr/>
        </p:nvSpPr>
        <p:spPr bwMode="auto">
          <a:xfrm flipH="1">
            <a:off x="7162800" y="4191000"/>
            <a:ext cx="91440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84" name="Line 68"/>
          <p:cNvSpPr>
            <a:spLocks noChangeShapeType="1"/>
          </p:cNvSpPr>
          <p:nvPr/>
        </p:nvSpPr>
        <p:spPr bwMode="auto">
          <a:xfrm flipH="1">
            <a:off x="7543800" y="4191000"/>
            <a:ext cx="53340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85" name="Line 69"/>
          <p:cNvSpPr>
            <a:spLocks noChangeShapeType="1"/>
          </p:cNvSpPr>
          <p:nvPr/>
        </p:nvSpPr>
        <p:spPr bwMode="auto">
          <a:xfrm flipH="1">
            <a:off x="7848600" y="4191000"/>
            <a:ext cx="22860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86" name="Line 70"/>
          <p:cNvSpPr>
            <a:spLocks noChangeShapeType="1"/>
          </p:cNvSpPr>
          <p:nvPr/>
        </p:nvSpPr>
        <p:spPr bwMode="auto">
          <a:xfrm>
            <a:off x="8077200" y="4191000"/>
            <a:ext cx="381000" cy="533400"/>
          </a:xfrm>
          <a:prstGeom prst="line">
            <a:avLst/>
          </a:prstGeom>
          <a:noFill/>
          <a:ln w="38100" cap="flat" cmpd="sng" algn="ctr">
            <a:solidFill>
              <a:srgbClr val="800000"/>
            </a:solidFill>
            <a:prstDash val="solid"/>
            <a:round/>
            <a:headEnd w="med" len="med"/>
            <a:tailEnd type="triangle" w="med" len="med"/>
          </a:ln>
          <a:effectLst/>
        </p:spPr>
        <p:txBody>
          <a:bodyPr wrap="none" anchor="ctr">
            <a:prstTxWarp prst="textNoShape">
              <a:avLst/>
            </a:prstTxWarp>
          </a:bodyPr>
          <a:lstStyle/>
          <a:p>
            <a:endParaRPr lang="en-US"/>
          </a:p>
        </p:txBody>
      </p:sp>
      <p:sp>
        <p:nvSpPr>
          <p:cNvPr id="521287" name="Text Box 71"/>
          <p:cNvSpPr txBox="1">
            <a:spLocks noChangeArrowheads="1"/>
          </p:cNvSpPr>
          <p:nvPr/>
        </p:nvSpPr>
        <p:spPr bwMode="auto">
          <a:xfrm>
            <a:off x="7848600" y="4267200"/>
            <a:ext cx="4572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0">
                <a:solidFill>
                  <a:srgbClr val="900306"/>
                </a:solidFill>
              </a:rPr>
              <a:t>...</a:t>
            </a:r>
          </a:p>
        </p:txBody>
      </p:sp>
      <p:sp>
        <p:nvSpPr>
          <p:cNvPr id="521288" name="Oval 72"/>
          <p:cNvSpPr>
            <a:spLocks noChangeArrowheads="1"/>
          </p:cNvSpPr>
          <p:nvPr/>
        </p:nvSpPr>
        <p:spPr bwMode="auto">
          <a:xfrm flipV="1">
            <a:off x="8001000" y="4114800"/>
            <a:ext cx="152400" cy="152400"/>
          </a:xfrm>
          <a:prstGeom prst="ellipse">
            <a:avLst/>
          </a:prstGeom>
          <a:solidFill>
            <a:srgbClr val="FFFF00"/>
          </a:solidFill>
          <a:ln w="9525">
            <a:noFill/>
            <a:round/>
            <a:headEnd/>
            <a:tailEnd/>
          </a:ln>
          <a:effectLst/>
        </p:spPr>
        <p:txBody>
          <a:bodyPr wrap="none" anchor="ctr">
            <a:prstTxWarp prst="textNoShape">
              <a:avLst/>
            </a:prstTxWarp>
          </a:bodyPr>
          <a:lstStyle/>
          <a:p>
            <a:endParaRPr lang="en-US"/>
          </a:p>
        </p:txBody>
      </p:sp>
      <p:sp>
        <p:nvSpPr>
          <p:cNvPr id="521289" name="Oval 73"/>
          <p:cNvSpPr>
            <a:spLocks noChangeArrowheads="1"/>
          </p:cNvSpPr>
          <p:nvPr/>
        </p:nvSpPr>
        <p:spPr bwMode="auto">
          <a:xfrm flipV="1">
            <a:off x="1295400" y="3126979"/>
            <a:ext cx="152400" cy="152400"/>
          </a:xfrm>
          <a:prstGeom prst="ellipse">
            <a:avLst/>
          </a:prstGeom>
          <a:solidFill>
            <a:srgbClr val="800000"/>
          </a:solidFill>
          <a:ln w="9525">
            <a:solidFill>
              <a:srgbClr val="800000"/>
            </a:solidFill>
            <a:round/>
            <a:headEnd/>
            <a:tailEnd/>
          </a:ln>
          <a:effectLst/>
        </p:spPr>
        <p:txBody>
          <a:bodyPr wrap="none" anchor="ctr">
            <a:prstTxWarp prst="textNoShape">
              <a:avLst/>
            </a:prstTxWarp>
          </a:bodyPr>
          <a:lstStyle/>
          <a:p>
            <a:endParaRPr lang="en-US"/>
          </a:p>
        </p:txBody>
      </p:sp>
      <p:sp>
        <p:nvSpPr>
          <p:cNvPr id="521290" name="Oval 74"/>
          <p:cNvSpPr>
            <a:spLocks noChangeArrowheads="1"/>
          </p:cNvSpPr>
          <p:nvPr/>
        </p:nvSpPr>
        <p:spPr bwMode="auto">
          <a:xfrm flipV="1">
            <a:off x="1295400" y="3419475"/>
            <a:ext cx="152400" cy="152400"/>
          </a:xfrm>
          <a:prstGeom prst="ellipse">
            <a:avLst/>
          </a:prstGeom>
          <a:solidFill>
            <a:srgbClr val="FFFF00"/>
          </a:solidFill>
          <a:ln w="9525">
            <a:noFill/>
            <a:round/>
            <a:headEnd/>
            <a:tailEnd/>
          </a:ln>
          <a:effectLst/>
        </p:spPr>
        <p:txBody>
          <a:bodyPr wrap="none" anchor="ctr">
            <a:prstTxWarp prst="textNoShape">
              <a:avLst/>
            </a:prstTxWarp>
          </a:bodyPr>
          <a:lstStyle/>
          <a:p>
            <a:endParaRPr lang="en-US"/>
          </a:p>
        </p:txBody>
      </p:sp>
      <p:sp>
        <p:nvSpPr>
          <p:cNvPr id="521291" name="Oval 75"/>
          <p:cNvSpPr>
            <a:spLocks noChangeArrowheads="1"/>
          </p:cNvSpPr>
          <p:nvPr/>
        </p:nvSpPr>
        <p:spPr bwMode="auto">
          <a:xfrm flipV="1">
            <a:off x="1295400" y="2819400"/>
            <a:ext cx="152400" cy="152400"/>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521292" name="Oval 76"/>
          <p:cNvSpPr>
            <a:spLocks noChangeArrowheads="1"/>
          </p:cNvSpPr>
          <p:nvPr/>
        </p:nvSpPr>
        <p:spPr bwMode="auto">
          <a:xfrm flipV="1">
            <a:off x="1295400" y="4019550"/>
            <a:ext cx="152400" cy="152400"/>
          </a:xfrm>
          <a:prstGeom prst="ellipse">
            <a:avLst/>
          </a:prstGeom>
          <a:solidFill>
            <a:srgbClr val="FFFF00"/>
          </a:solidFill>
          <a:ln w="9525">
            <a:noFill/>
            <a:round/>
            <a:headEnd/>
            <a:tailEnd/>
          </a:ln>
          <a:effectLst/>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42247</TotalTime>
  <Pages>47</Pages>
  <Words>1462</Words>
  <Application>Microsoft Macintosh PowerPoint</Application>
  <PresentationFormat>Letter Paper (8.5x11 in)</PresentationFormat>
  <Paragraphs>248</Paragraphs>
  <Slides>19</Slides>
  <Notes>10</Notes>
  <HiddenSlides>1</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Metro</vt:lpstr>
      <vt:lpstr>Checkers solved!</vt:lpstr>
      <vt:lpstr>Computational Game Theory</vt:lpstr>
      <vt:lpstr>Computer Science … A UCB view</vt:lpstr>
      <vt:lpstr>The Turk (1770)</vt:lpstr>
      <vt:lpstr>Claude Shannon’s Paper (1950)</vt:lpstr>
      <vt:lpstr>Deep Blue vs Garry Kasparov (1997)</vt:lpstr>
      <vt:lpstr>What is “Game Theory”?</vt:lpstr>
      <vt:lpstr>What “Board Games” do you mean?</vt:lpstr>
      <vt:lpstr>What’s in a Strong Solution</vt:lpstr>
      <vt:lpstr>GamesCrafters</vt:lpstr>
      <vt:lpstr>What did you mean “strongly solve”?</vt:lpstr>
      <vt:lpstr>Peer Instruction</vt:lpstr>
      <vt:lpstr>Weakly Solving A Game (Checkers)</vt:lpstr>
      <vt:lpstr>Strong Solving Example: 1,2,…,10</vt:lpstr>
      <vt:lpstr>Example: Tic-Tac-Toe</vt:lpstr>
      <vt:lpstr>Tic-Tac-Toe Answer Visualized!</vt:lpstr>
      <vt:lpstr>GamesCrafters (revisited)</vt:lpstr>
      <vt:lpstr>Connect 4 Solved, Online!</vt:lpstr>
      <vt:lpstr>Future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CS61C - Lecture 13</dc:title>
  <dc:subject/>
  <dc:creator>John Wawrzynek</dc:creator>
  <cp:keywords/>
  <dc:description/>
  <cp:lastModifiedBy>Dan Garcia</cp:lastModifiedBy>
  <cp:revision>2741</cp:revision>
  <cp:lastPrinted>2012-03-11T14:55:10Z</cp:lastPrinted>
  <dcterms:created xsi:type="dcterms:W3CDTF">2012-03-11T14:20:44Z</dcterms:created>
  <dcterms:modified xsi:type="dcterms:W3CDTF">2012-03-11T14:55:11Z</dcterms:modified>
</cp:coreProperties>
</file>