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Default Extension="emf" ContentType="image/x-emf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Default Extension="wmf" ContentType="image/x-wmf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1047" r:id="rId2"/>
    <p:sldId id="1078" r:id="rId3"/>
    <p:sldId id="1085" r:id="rId4"/>
    <p:sldId id="1086" r:id="rId5"/>
    <p:sldId id="1088" r:id="rId6"/>
    <p:sldId id="1092" r:id="rId7"/>
    <p:sldId id="1089" r:id="rId8"/>
    <p:sldId id="1091" r:id="rId9"/>
    <p:sldId id="1090" r:id="rId10"/>
    <p:sldId id="1087" r:id="rId11"/>
    <p:sldId id="1093" r:id="rId12"/>
    <p:sldId id="1070" r:id="rId13"/>
  </p:sldIdLst>
  <p:sldSz cx="9144000" cy="6858000" type="letter"/>
  <p:notesSz cx="7023100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5pPr>
    <a:lvl6pPr marL="2286000" algn="l" defTabSz="457200" rtl="0" eaLnBrk="1" latinLnBrk="0" hangingPunct="1"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6pPr>
    <a:lvl7pPr marL="2743200" algn="l" defTabSz="457200" rtl="0" eaLnBrk="1" latinLnBrk="0" hangingPunct="1"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7pPr>
    <a:lvl8pPr marL="3200400" algn="l" defTabSz="457200" rtl="0" eaLnBrk="1" latinLnBrk="0" hangingPunct="1"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8pPr>
    <a:lvl9pPr marL="3657600" algn="l" defTabSz="457200" rtl="0" eaLnBrk="1" latinLnBrk="0" hangingPunct="1"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clrMode="bw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clrMru>
    <a:srgbClr val="900306"/>
    <a:srgbClr val="32415C"/>
    <a:srgbClr val="FB0A10"/>
    <a:srgbClr val="94F0E4"/>
    <a:srgbClr val="5771A0"/>
    <a:srgbClr val="800080"/>
    <a:srgbClr val="66FF33"/>
    <a:srgbClr val="FF0000"/>
    <a:srgbClr val="3333CC"/>
    <a:srgbClr val="FF8DA0"/>
  </p:clrMru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15586" autoAdjust="0"/>
    <p:restoredTop sz="81191" autoAdjust="0"/>
  </p:normalViewPr>
  <p:slideViewPr>
    <p:cSldViewPr>
      <p:cViewPr varScale="1">
        <p:scale>
          <a:sx n="180" d="100"/>
          <a:sy n="180" d="100"/>
        </p:scale>
        <p:origin x="-104" y="-1368"/>
      </p:cViewPr>
      <p:guideLst>
        <p:guide orient="horz" pos="2160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6" d="100"/>
          <a:sy n="106" d="100"/>
        </p:scale>
        <p:origin x="-4208" y="-112"/>
      </p:cViewPr>
      <p:guideLst>
        <p:guide orient="horz" pos="2931"/>
        <p:guide pos="2212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89963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4913" y="596900"/>
            <a:ext cx="4637087" cy="3478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28638" y="4424363"/>
            <a:ext cx="6049962" cy="4186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282" tIns="45329" rIns="92282" bIns="45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We want this to be in font 11 and justify.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7532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100" kern="1200">
        <a:solidFill>
          <a:schemeClr val="tx1"/>
        </a:solidFill>
        <a:latin typeface="Arial" pitchFamily="-65" charset="0"/>
        <a:ea typeface="ＭＳ Ｐゴシック" charset="-128"/>
        <a:cs typeface="ＭＳ Ｐゴシック" charset="-128"/>
      </a:defRPr>
    </a:lvl1pPr>
    <a:lvl2pPr marL="37931725" indent="-374745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1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511550" y="2441575"/>
            <a:ext cx="0" cy="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91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350" y="6389160"/>
            <a:ext cx="5532287" cy="25314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8270" tIns="44135" rIns="88270" bIns="44135">
            <a:prstTxWarp prst="textNoShape">
              <a:avLst/>
            </a:prstTxWarp>
          </a:bodyPr>
          <a:lstStyle/>
          <a:p>
            <a:pPr marL="229514" indent="-229514"/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1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511550" y="2441575"/>
            <a:ext cx="0" cy="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91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350" y="6389160"/>
            <a:ext cx="5532287" cy="25314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8270" tIns="44135" rIns="88270" bIns="44135">
            <a:prstTxWarp prst="textNoShape">
              <a:avLst/>
            </a:prstTxWarp>
          </a:bodyPr>
          <a:lstStyle/>
          <a:p>
            <a:pPr marL="229514" indent="-229514"/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990601"/>
            <a:ext cx="4038600" cy="53058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990601"/>
            <a:ext cx="4038600" cy="53058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Placeholder 2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989012"/>
            <a:ext cx="8229600" cy="1588"/>
          </a:xfrm>
          <a:prstGeom prst="line">
            <a:avLst/>
          </a:prstGeom>
          <a:ln>
            <a:solidFill>
              <a:schemeClr val="tx2"/>
            </a:solidFill>
          </a:ln>
          <a:effectLst>
            <a:glow rad="101600">
              <a:schemeClr val="tx2">
                <a:alpha val="75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10"/>
          <p:cNvSpPr>
            <a:spLocks noChangeArrowheads="1"/>
          </p:cNvSpPr>
          <p:nvPr userDrawn="1"/>
        </p:nvSpPr>
        <p:spPr bwMode="auto">
          <a:xfrm>
            <a:off x="0" y="6622038"/>
            <a:ext cx="9144000" cy="235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latin typeface="18 VAG Rounded Black   09390"/>
              </a:rPr>
              <a:t>UC Berkeley CS10</a:t>
            </a:r>
            <a:r>
              <a:rPr lang="en-US" sz="1200" b="1" baseline="0" dirty="0" smtClean="0">
                <a:solidFill>
                  <a:schemeClr val="tx1"/>
                </a:solidFill>
                <a:latin typeface="18 VAG Rounded Black   09390"/>
              </a:rPr>
              <a:t> </a:t>
            </a:r>
            <a:r>
              <a:rPr lang="en-US" sz="1200" b="1" dirty="0" smtClean="0">
                <a:solidFill>
                  <a:schemeClr val="tx1"/>
                </a:solidFill>
                <a:latin typeface="18 VAG Rounded Black   09390"/>
              </a:rPr>
              <a:t>“</a:t>
            </a:r>
            <a:r>
              <a:rPr lang="en-US" sz="1200" b="1" baseline="0" dirty="0" smtClean="0">
                <a:solidFill>
                  <a:schemeClr val="tx1"/>
                </a:solidFill>
                <a:latin typeface="18 VAG Rounded Black   09390"/>
              </a:rPr>
              <a:t>The Beauty and Joy of Computing” </a:t>
            </a:r>
            <a:r>
              <a:rPr lang="en-US" sz="1200" b="1" baseline="0" dirty="0" smtClean="0">
                <a:solidFill>
                  <a:srgbClr val="FFFF00"/>
                </a:solidFill>
                <a:latin typeface="18 VAG Rounded Black   09390"/>
              </a:rPr>
              <a:t>: Artificial Intelligence </a:t>
            </a:r>
            <a:r>
              <a:rPr lang="en-US" sz="1200" b="1" dirty="0" smtClean="0">
                <a:solidFill>
                  <a:schemeClr val="tx1"/>
                </a:solidFill>
                <a:latin typeface="18 VAG Rounded Black   09390"/>
              </a:rPr>
              <a:t>(</a:t>
            </a:r>
            <a:fld id="{0382F9D6-1C8F-9447-89CA-9F506CE985D4}" type="slidenum">
              <a:rPr lang="en-US" sz="1200" b="1">
                <a:solidFill>
                  <a:schemeClr val="tx1"/>
                </a:solidFill>
                <a:latin typeface="18 VAG Rounded Black   09390"/>
              </a:rPr>
              <a:pPr algn="ctr">
                <a:defRPr/>
              </a:pPr>
              <a:t>‹#›</a:t>
            </a:fld>
            <a:r>
              <a:rPr lang="en-US" sz="1200" b="1" dirty="0">
                <a:solidFill>
                  <a:schemeClr val="tx1"/>
                </a:solidFill>
                <a:latin typeface="18 VAG Rounded Black   09390"/>
              </a:rPr>
              <a:t>)</a:t>
            </a:r>
          </a:p>
        </p:txBody>
      </p:sp>
      <p:sp>
        <p:nvSpPr>
          <p:cNvPr id="11" name="Rectangle 11"/>
          <p:cNvSpPr>
            <a:spLocks noChangeArrowheads="1"/>
          </p:cNvSpPr>
          <p:nvPr userDrawn="1"/>
        </p:nvSpPr>
        <p:spPr bwMode="auto">
          <a:xfrm>
            <a:off x="7925718" y="6248400"/>
            <a:ext cx="1218282" cy="2051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r">
              <a:defRPr/>
            </a:pPr>
            <a:r>
              <a:rPr lang="en-US" sz="1000" b="1" dirty="0">
                <a:solidFill>
                  <a:schemeClr val="tx1"/>
                </a:solidFill>
                <a:latin typeface="18 VAG Rounded Black   09390"/>
              </a:rPr>
              <a:t>Garcia,</a:t>
            </a:r>
            <a:r>
              <a:rPr lang="en-US" sz="1000" b="1" dirty="0" smtClean="0">
                <a:solidFill>
                  <a:schemeClr val="tx1"/>
                </a:solidFill>
                <a:latin typeface="18 VAG Rounded Black   09390"/>
              </a:rPr>
              <a:t> Spring</a:t>
            </a:r>
            <a:r>
              <a:rPr lang="en-US" sz="1000" b="1" baseline="0" dirty="0" smtClean="0">
                <a:solidFill>
                  <a:schemeClr val="tx1"/>
                </a:solidFill>
                <a:latin typeface="18 VAG Rounded Black   09390"/>
              </a:rPr>
              <a:t> 2011</a:t>
            </a:r>
            <a:endParaRPr lang="en-US" sz="1000" b="1" dirty="0">
              <a:solidFill>
                <a:schemeClr val="tx1"/>
              </a:solidFill>
              <a:latin typeface="18 VAG Rounded Black   09390"/>
            </a:endParaRPr>
          </a:p>
        </p:txBody>
      </p:sp>
      <p:pic>
        <p:nvPicPr>
          <p:cNvPr id="13" name="Picture 25" descr="Seal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8025" y="6192838"/>
            <a:ext cx="609600" cy="609600"/>
          </a:xfrm>
          <a:prstGeom prst="rect">
            <a:avLst/>
          </a:prstGeom>
          <a:noFill/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26400" y="6464300"/>
            <a:ext cx="1117600" cy="393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3767D12C-1D62-DB44-B351-8710E9C41DB2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EB5093A4-CC93-424A-94EB-96D0AD625C4C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5727700" cy="4746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143000"/>
            <a:ext cx="3848100" cy="2138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86300" y="1143000"/>
            <a:ext cx="3848100" cy="213836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8E3342FC-85AC-0141-B4E7-B626C5929470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4829175" y="1073150"/>
            <a:ext cx="4321175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374650" y="0"/>
            <a:ext cx="5513388" cy="66151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 rot="5236414">
            <a:off x="4461669" y="1483519"/>
            <a:ext cx="4114800" cy="11890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366713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366713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63538" y="401638"/>
            <a:ext cx="8504237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 flipH="1">
            <a:off x="371475" y="681038"/>
            <a:ext cx="2698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411163" y="681038"/>
            <a:ext cx="2698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447675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 flipH="1">
            <a:off x="476250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00063" y="681038"/>
            <a:ext cx="36512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bIns="0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F08356AB-6050-C54D-8146-0D0927CCFB8F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01638"/>
            <a:ext cx="8867775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7313" y="681038"/>
            <a:ext cx="460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625" y="681038"/>
            <a:ext cx="26988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5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flipH="1">
            <a:off x="149225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flipH="1">
            <a:off x="188913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flipH="1">
            <a:off x="227013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 flipH="1">
            <a:off x="255588" y="681038"/>
            <a:ext cx="79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79400" y="681038"/>
            <a:ext cx="36513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Date Placeholder 6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1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50361CD5-B477-9E43-A365-B6CBAABDE154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CD69752C-0324-1C40-9504-CBF4C9360C20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44F050E0-6EC7-2D45-8299-7B7E99CE3E4C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9956C743-C58C-B546-AEA2-8065E3DEDFB6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8300" y="0"/>
            <a:ext cx="8777288" cy="1878013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63538" y="1884363"/>
            <a:ext cx="8782050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20"/>
          <p:cNvGrpSpPr>
            <a:grpSpLocks/>
          </p:cNvGrpSpPr>
          <p:nvPr/>
        </p:nvGrpSpPr>
        <p:grpSpPr bwMode="auto">
          <a:xfrm rot="5400000">
            <a:off x="8515351" y="1219200"/>
            <a:ext cx="131762" cy="128587"/>
            <a:chOff x="6668087" y="1297746"/>
            <a:chExt cx="161840" cy="156602"/>
          </a:xfrm>
        </p:grpSpPr>
        <p:cxnSp>
          <p:nvCxnSpPr>
            <p:cNvPr id="8" name="Straight Connector 7"/>
            <p:cNvCxnSpPr/>
            <p:nvPr/>
          </p:nvCxnSpPr>
          <p:spPr>
            <a:xfrm rot="16200000">
              <a:off x="6659693" y="1302242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V="1">
              <a:off x="6681299" y="1395381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>
              <a:off x="6740613" y="13012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5"/>
          <p:cNvGrpSpPr>
            <a:grpSpLocks/>
          </p:cNvGrpSpPr>
          <p:nvPr/>
        </p:nvGrpSpPr>
        <p:grpSpPr bwMode="auto">
          <a:xfrm rot="5400000">
            <a:off x="8667751" y="1371600"/>
            <a:ext cx="131762" cy="128587"/>
            <a:chOff x="6668087" y="1297746"/>
            <a:chExt cx="161840" cy="156602"/>
          </a:xfrm>
        </p:grpSpPr>
        <p:cxnSp>
          <p:nvCxnSpPr>
            <p:cNvPr id="12" name="Straight Connector 11"/>
            <p:cNvCxnSpPr/>
            <p:nvPr/>
          </p:nvCxnSpPr>
          <p:spPr>
            <a:xfrm rot="16200000">
              <a:off x="6659693" y="1302242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V="1">
              <a:off x="6681299" y="1395381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>
              <a:off x="6740613" y="13012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29"/>
          <p:cNvGrpSpPr>
            <a:grpSpLocks/>
          </p:cNvGrpSpPr>
          <p:nvPr/>
        </p:nvGrpSpPr>
        <p:grpSpPr bwMode="auto">
          <a:xfrm rot="5400000">
            <a:off x="8320087" y="1474788"/>
            <a:ext cx="131763" cy="128588"/>
            <a:chOff x="6668087" y="1297746"/>
            <a:chExt cx="161840" cy="156602"/>
          </a:xfrm>
        </p:grpSpPr>
        <p:cxnSp>
          <p:nvCxnSpPr>
            <p:cNvPr id="16" name="Straight Connector 15"/>
            <p:cNvCxnSpPr/>
            <p:nvPr/>
          </p:nvCxnSpPr>
          <p:spPr>
            <a:xfrm rot="16200000">
              <a:off x="6659692" y="1302240"/>
              <a:ext cx="88934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V="1">
              <a:off x="6681298" y="1395380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>
              <a:off x="6740612" y="1301265"/>
              <a:ext cx="88934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563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563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563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458E6A8A-592E-AF43-B50A-9BAEEB4055EB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3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6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Rectangle 10"/>
          <p:cNvSpPr>
            <a:spLocks noChangeArrowheads="1"/>
          </p:cNvSpPr>
          <p:nvPr userDrawn="1"/>
        </p:nvSpPr>
        <p:spPr bwMode="auto">
          <a:xfrm>
            <a:off x="0" y="6622038"/>
            <a:ext cx="9144000" cy="235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latin typeface="18 VAG Rounded Black   09390"/>
              </a:rPr>
              <a:t>UC Berkeley CS10</a:t>
            </a:r>
            <a:r>
              <a:rPr lang="en-US" sz="1200" b="1" baseline="0" dirty="0" smtClean="0">
                <a:solidFill>
                  <a:schemeClr val="tx1"/>
                </a:solidFill>
                <a:latin typeface="18 VAG Rounded Black   09390"/>
              </a:rPr>
              <a:t> </a:t>
            </a:r>
            <a:r>
              <a:rPr lang="en-US" sz="1200" b="1" dirty="0" smtClean="0">
                <a:solidFill>
                  <a:schemeClr val="tx1"/>
                </a:solidFill>
                <a:latin typeface="18 VAG Rounded Black   09390"/>
              </a:rPr>
              <a:t>“</a:t>
            </a:r>
            <a:r>
              <a:rPr lang="en-US" sz="1200" b="1" baseline="0" dirty="0" smtClean="0">
                <a:solidFill>
                  <a:schemeClr val="tx1"/>
                </a:solidFill>
                <a:latin typeface="18 VAG Rounded Black   09390"/>
              </a:rPr>
              <a:t>The Beauty and Joy of Computing” </a:t>
            </a:r>
            <a:r>
              <a:rPr lang="en-US" sz="1200" b="1" baseline="0" dirty="0" smtClean="0">
                <a:solidFill>
                  <a:srgbClr val="FFFF00"/>
                </a:solidFill>
                <a:latin typeface="18 VAG Rounded Black   09390"/>
              </a:rPr>
              <a:t>: Artificial Intelligence </a:t>
            </a:r>
            <a:r>
              <a:rPr lang="en-US" sz="1200" b="1" dirty="0" smtClean="0">
                <a:solidFill>
                  <a:schemeClr val="tx1"/>
                </a:solidFill>
                <a:latin typeface="18 VAG Rounded Black   09390"/>
              </a:rPr>
              <a:t>(</a:t>
            </a:r>
            <a:fld id="{0382F9D6-1C8F-9447-89CA-9F506CE985D4}" type="slidenum">
              <a:rPr lang="en-US" sz="1200" b="1">
                <a:solidFill>
                  <a:schemeClr val="tx1"/>
                </a:solidFill>
                <a:latin typeface="18 VAG Rounded Black   09390"/>
              </a:rPr>
              <a:pPr algn="ctr">
                <a:defRPr/>
              </a:pPr>
              <a:t>‹#›</a:t>
            </a:fld>
            <a:r>
              <a:rPr lang="en-US" sz="1200" b="1" dirty="0">
                <a:solidFill>
                  <a:schemeClr val="tx1"/>
                </a:solidFill>
                <a:latin typeface="18 VAG Rounded Black   09390"/>
              </a:rPr>
              <a:t>)</a:t>
            </a:r>
          </a:p>
        </p:txBody>
      </p:sp>
      <p:sp>
        <p:nvSpPr>
          <p:cNvPr id="19" name="Rectangle 11"/>
          <p:cNvSpPr>
            <a:spLocks noChangeArrowheads="1"/>
          </p:cNvSpPr>
          <p:nvPr userDrawn="1"/>
        </p:nvSpPr>
        <p:spPr bwMode="auto">
          <a:xfrm>
            <a:off x="7925718" y="6248400"/>
            <a:ext cx="1218282" cy="2051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r">
              <a:defRPr/>
            </a:pPr>
            <a:r>
              <a:rPr lang="en-US" sz="1000" b="1" dirty="0">
                <a:solidFill>
                  <a:schemeClr val="tx1"/>
                </a:solidFill>
                <a:latin typeface="18 VAG Rounded Black   09390"/>
              </a:rPr>
              <a:t>Garcia,</a:t>
            </a:r>
            <a:r>
              <a:rPr lang="en-US" sz="1000" b="1" dirty="0" smtClean="0">
                <a:solidFill>
                  <a:schemeClr val="tx1"/>
                </a:solidFill>
                <a:latin typeface="18 VAG Rounded Black   09390"/>
              </a:rPr>
              <a:t> Spring</a:t>
            </a:r>
            <a:r>
              <a:rPr lang="en-US" sz="1000" b="1" baseline="0" dirty="0" smtClean="0">
                <a:solidFill>
                  <a:schemeClr val="tx1"/>
                </a:solidFill>
                <a:latin typeface="18 VAG Rounded Black   09390"/>
              </a:rPr>
              <a:t> 2011</a:t>
            </a:r>
            <a:endParaRPr lang="en-US" sz="1000" b="1" dirty="0">
              <a:solidFill>
                <a:schemeClr val="tx1"/>
              </a:solidFill>
              <a:latin typeface="18 VAG Rounded Black   09390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57200" y="989012"/>
            <a:ext cx="8229600" cy="1588"/>
          </a:xfrm>
          <a:prstGeom prst="line">
            <a:avLst/>
          </a:prstGeom>
          <a:ln>
            <a:solidFill>
              <a:schemeClr val="tx2"/>
            </a:solidFill>
          </a:ln>
          <a:effectLst>
            <a:glow rad="101600">
              <a:schemeClr val="tx2">
                <a:alpha val="75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25" descr="Seal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38025" y="6192838"/>
            <a:ext cx="609600" cy="6096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26400" y="6464300"/>
            <a:ext cx="1117600" cy="39370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0" i="0" kern="1200" spc="-100">
          <a:solidFill>
            <a:srgbClr val="C1EEFF"/>
          </a:solidFill>
          <a:latin typeface="18 VAG Rounded Bold   07390"/>
          <a:ea typeface="ＭＳ Ｐゴシック" charset="-128"/>
          <a:cs typeface="AppleGaramond Bd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9pPr>
    </p:titleStyle>
    <p:bodyStyle>
      <a:lvl1pPr marL="411163" indent="-342900" algn="l" rtl="0" eaLnBrk="0" fontAlgn="base" hangingPunct="0">
        <a:spcBef>
          <a:spcPts val="700"/>
        </a:spcBef>
        <a:spcAft>
          <a:spcPct val="0"/>
        </a:spcAft>
        <a:buClr>
          <a:schemeClr val="tx2"/>
        </a:buClr>
        <a:buSzPct val="95000"/>
        <a:buFont typeface="Wingdings" pitchFamily="-65" charset="2"/>
        <a:buChar char=""/>
        <a:defRPr sz="3000" b="0" i="0" kern="1200">
          <a:solidFill>
            <a:schemeClr val="tx1"/>
          </a:solidFill>
          <a:latin typeface="18 VAG Rounded Bold   07390"/>
          <a:ea typeface="ＭＳ Ｐゴシック" charset="-128"/>
          <a:cs typeface="ＭＳ Ｐゴシック" charset="-128"/>
        </a:defRPr>
      </a:lvl1pPr>
      <a:lvl2pPr marL="739775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itchFamily="-65" charset="2"/>
        <a:buChar char=""/>
        <a:defRPr sz="2600" b="0" i="0" kern="1200">
          <a:solidFill>
            <a:schemeClr val="accent3">
              <a:lumMod val="40000"/>
              <a:lumOff val="60000"/>
            </a:schemeClr>
          </a:solidFill>
          <a:latin typeface="18 VAG Rounded Light   02390"/>
          <a:ea typeface="ＭＳ Ｐゴシック" charset="-128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Font typeface="Wingdings 2" pitchFamily="-65" charset="2"/>
        <a:buChar char=""/>
        <a:defRPr sz="2400" b="0" i="0" kern="1200">
          <a:solidFill>
            <a:schemeClr val="tx2">
              <a:lumMod val="90000"/>
            </a:schemeClr>
          </a:solidFill>
          <a:latin typeface="18 VAG Rounded Light   02390"/>
          <a:ea typeface="ＭＳ Ｐゴシック" charset="-128"/>
          <a:cs typeface="+mn-cs"/>
        </a:defRPr>
      </a:lvl3pPr>
      <a:lvl4pPr marL="126047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3" pitchFamily="-65" charset="2"/>
        <a:buChar char=""/>
        <a:defRPr sz="2200" b="0" i="0" kern="1200">
          <a:solidFill>
            <a:srgbClr val="F273AF"/>
          </a:solidFill>
          <a:latin typeface="18 VAG Rounded Light   02390"/>
          <a:ea typeface="ＭＳ Ｐゴシック" charset="-128"/>
          <a:cs typeface="+mn-cs"/>
        </a:defRPr>
      </a:lvl4pPr>
      <a:lvl5pPr marL="1481138" indent="-2095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 2" pitchFamily="-65" charset="2"/>
        <a:buChar char=""/>
        <a:defRPr sz="2000" b="0" i="0" kern="1200">
          <a:solidFill>
            <a:schemeClr val="tx1"/>
          </a:solidFill>
          <a:latin typeface="18 VAG Rounded Light   02390"/>
          <a:ea typeface="ＭＳ Ｐゴシック" charset="-128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04800"/>
            <a:ext cx="16002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1981200" y="-165891"/>
            <a:ext cx="7162800" cy="31036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77000"/>
              </a:lnSpc>
            </a:pPr>
            <a:r>
              <a:rPr lang="en-US" sz="3200" b="1" dirty="0" smtClean="0">
                <a:solidFill>
                  <a:schemeClr val="accent2"/>
                </a:solidFill>
              </a:rPr>
              <a:t/>
            </a:r>
            <a:br>
              <a:rPr lang="en-US" sz="3200" b="1" dirty="0" smtClean="0">
                <a:solidFill>
                  <a:schemeClr val="accent2"/>
                </a:solidFill>
              </a:rPr>
            </a:br>
            <a:r>
              <a:rPr lang="en-US" sz="3600" b="1" dirty="0" smtClean="0">
                <a:solidFill>
                  <a:schemeClr val="tx2"/>
                </a:solidFill>
                <a:latin typeface="18 VAG Rounded Bold   07390"/>
                <a:cs typeface=""/>
              </a:rPr>
              <a:t>CS10</a:t>
            </a:r>
            <a:br>
              <a:rPr lang="en-US" sz="3600" b="1" dirty="0" smtClean="0">
                <a:solidFill>
                  <a:schemeClr val="tx2"/>
                </a:solidFill>
                <a:latin typeface="18 VAG Rounded Bold   07390"/>
                <a:cs typeface=""/>
              </a:rPr>
            </a:br>
            <a:r>
              <a:rPr lang="en-US" sz="3600" b="1" dirty="0" smtClean="0">
                <a:solidFill>
                  <a:schemeClr val="tx2"/>
                </a:solidFill>
                <a:latin typeface="18 VAG Rounded Bold   07390"/>
                <a:cs typeface=""/>
              </a:rPr>
              <a:t>The Beauty and Joy of Computing</a:t>
            </a:r>
            <a:r>
              <a:rPr lang="en-US" sz="3200" b="1" dirty="0" smtClean="0">
                <a:solidFill>
                  <a:schemeClr val="tx2"/>
                </a:solidFill>
                <a:latin typeface="18 VAG Rounded Bold   07390"/>
                <a:cs typeface=""/>
              </a:rPr>
              <a:t/>
            </a:r>
            <a:br>
              <a:rPr lang="en-US" sz="3200" b="1" dirty="0" smtClean="0">
                <a:solidFill>
                  <a:schemeClr val="tx2"/>
                </a:solidFill>
                <a:latin typeface="18 VAG Rounded Bold   07390"/>
                <a:cs typeface=""/>
              </a:rPr>
            </a:br>
            <a:r>
              <a:rPr lang="en-US" sz="3200" b="1" dirty="0" smtClean="0">
                <a:latin typeface="18 VAG Rounded Bold   07390"/>
                <a:cs typeface=""/>
              </a:rPr>
              <a:t/>
            </a:r>
            <a:br>
              <a:rPr lang="en-US" sz="3200" b="1" dirty="0" smtClean="0">
                <a:latin typeface="18 VAG Rounded Bold   07390"/>
                <a:cs typeface=""/>
              </a:rPr>
            </a:br>
            <a:r>
              <a:rPr lang="en-US" sz="2800" b="1" dirty="0" smtClean="0">
                <a:solidFill>
                  <a:schemeClr val="tx1"/>
                </a:solidFill>
                <a:latin typeface="18 VAG Rounded Bold   07390"/>
                <a:cs typeface=""/>
              </a:rPr>
              <a:t>Lecture #21</a:t>
            </a:r>
            <a:br>
              <a:rPr lang="en-US" sz="2800" b="1" dirty="0" smtClean="0">
                <a:solidFill>
                  <a:schemeClr val="tx1"/>
                </a:solidFill>
                <a:latin typeface="18 VAG Rounded Bold   07390"/>
                <a:cs typeface=""/>
              </a:rPr>
            </a:br>
            <a:r>
              <a:rPr lang="en-US" sz="2800" b="1" dirty="0" smtClean="0">
                <a:solidFill>
                  <a:schemeClr val="tx1"/>
                </a:solidFill>
                <a:latin typeface="18 VAG Rounded Bold   07390"/>
                <a:cs typeface=""/>
              </a:rPr>
              <a:t>Artificial Intelligence</a:t>
            </a:r>
            <a:br>
              <a:rPr lang="en-US" sz="2800" b="1" dirty="0" smtClean="0">
                <a:solidFill>
                  <a:schemeClr val="tx1"/>
                </a:solidFill>
                <a:latin typeface="18 VAG Rounded Bold   07390"/>
                <a:cs typeface=""/>
              </a:rPr>
            </a:br>
            <a:endParaRPr lang="en-US" sz="3200" b="1" dirty="0" smtClean="0">
              <a:solidFill>
                <a:schemeClr val="bg2"/>
              </a:solidFill>
              <a:latin typeface="18 VAG Rounded Bold   07390"/>
              <a:cs typeface=""/>
            </a:endParaRPr>
          </a:p>
          <a:p>
            <a:pPr algn="ctr">
              <a:lnSpc>
                <a:spcPct val="77000"/>
              </a:lnSpc>
            </a:pPr>
            <a:r>
              <a:rPr lang="en-US" sz="3200" b="1" dirty="0" smtClean="0">
                <a:solidFill>
                  <a:schemeClr val="bg2"/>
                </a:solidFill>
                <a:latin typeface="18 VAG Rounded Bold   07390"/>
                <a:cs typeface=""/>
              </a:rPr>
              <a:t>2011-04-13</a:t>
            </a:r>
            <a:endParaRPr lang="en-US" sz="3200" b="1" dirty="0">
              <a:solidFill>
                <a:schemeClr val="bg2"/>
              </a:solidFill>
              <a:latin typeface="18 VAG Rounded Bold   07390"/>
              <a:cs typeface=""/>
            </a:endParaRPr>
          </a:p>
        </p:txBody>
      </p:sp>
      <p:sp>
        <p:nvSpPr>
          <p:cNvPr id="48" name="Title 47"/>
          <p:cNvSpPr>
            <a:spLocks noGrp="1"/>
          </p:cNvSpPr>
          <p:nvPr>
            <p:ph type="ctrTitle"/>
          </p:nvPr>
        </p:nvSpPr>
        <p:spPr>
          <a:xfrm>
            <a:off x="381000" y="3733800"/>
            <a:ext cx="60198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solidFill>
                  <a:srgbClr val="FFFF00"/>
                </a:solidFill>
              </a:rPr>
              <a:t>Watson in a hospital!</a:t>
            </a:r>
            <a:endParaRPr lang="en-US" sz="2800" dirty="0">
              <a:solidFill>
                <a:srgbClr val="FFFF00"/>
              </a:solidFill>
              <a:ea typeface="+mj-ea"/>
              <a:cs typeface="+mj-cs"/>
            </a:endParaRPr>
          </a:p>
        </p:txBody>
      </p:sp>
      <p:sp>
        <p:nvSpPr>
          <p:cNvPr id="15365" name="Subtitle 48"/>
          <p:cNvSpPr>
            <a:spLocks noGrp="1"/>
          </p:cNvSpPr>
          <p:nvPr>
            <p:ph type="subTitle" idx="1"/>
          </p:nvPr>
        </p:nvSpPr>
        <p:spPr>
          <a:xfrm>
            <a:off x="381001" y="4419600"/>
            <a:ext cx="4571999" cy="1981200"/>
          </a:xfrm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en-US" sz="2400" dirty="0" smtClean="0">
                <a:ea typeface="ＭＳ Ｐゴシック" pitchFamily="-65" charset="-128"/>
                <a:cs typeface="ＭＳ Ｐゴシック" pitchFamily="-65" charset="-128"/>
              </a:rPr>
              <a:t>IBM’s Watson is being used by researchers in Canada to “provide early warnings when babies in a NICU may acquire a hospital-borne infection”.</a:t>
            </a:r>
            <a:endParaRPr lang="en-US" sz="2400" i="1" dirty="0" smtClean="0">
              <a:solidFill>
                <a:schemeClr val="accent4"/>
              </a:solidFill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0" y="2438401"/>
            <a:ext cx="2362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 smtClean="0">
                <a:solidFill>
                  <a:schemeClr val="bg2"/>
                </a:solidFill>
                <a:latin typeface="18 VAG Rounded Bold   07390"/>
              </a:rPr>
              <a:t>UC Berkeley</a:t>
            </a:r>
            <a:br>
              <a:rPr lang="en-US" sz="2000" b="1" dirty="0" smtClean="0">
                <a:solidFill>
                  <a:schemeClr val="bg2"/>
                </a:solidFill>
                <a:latin typeface="18 VAG Rounded Bold   07390"/>
              </a:rPr>
            </a:br>
            <a:r>
              <a:rPr lang="en-US" sz="2000" b="1" dirty="0" smtClean="0">
                <a:solidFill>
                  <a:schemeClr val="bg2"/>
                </a:solidFill>
                <a:latin typeface="18 VAG Rounded Bold   07390"/>
              </a:rPr>
              <a:t>EECS Lecturer SOE</a:t>
            </a:r>
            <a:br>
              <a:rPr lang="en-US" sz="2000" b="1" dirty="0" smtClean="0">
                <a:solidFill>
                  <a:schemeClr val="bg2"/>
                </a:solidFill>
                <a:latin typeface="18 VAG Rounded Bold   07390"/>
              </a:rPr>
            </a:br>
            <a:r>
              <a:rPr lang="en-US" sz="2000" b="1" dirty="0" smtClean="0">
                <a:solidFill>
                  <a:schemeClr val="bg2"/>
                </a:solidFill>
                <a:latin typeface="18 VAG Rounded Bold   07390"/>
              </a:rPr>
              <a:t>Dan </a:t>
            </a:r>
            <a:r>
              <a:rPr lang="en-US" sz="2000" b="1" dirty="0">
                <a:solidFill>
                  <a:schemeClr val="bg2"/>
                </a:solidFill>
                <a:latin typeface="18 VAG Rounded Bold   07390"/>
              </a:rPr>
              <a:t>Garcia</a:t>
            </a:r>
          </a:p>
        </p:txBody>
      </p:sp>
      <p:sp>
        <p:nvSpPr>
          <p:cNvPr id="15367" name="Subtitle 48"/>
          <p:cNvSpPr txBox="1">
            <a:spLocks/>
          </p:cNvSpPr>
          <p:nvPr/>
        </p:nvSpPr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84">
            <a:prstTxWarp prst="textNoShape">
              <a:avLst/>
            </a:prstTxWarp>
          </a:bodyPr>
          <a:lstStyle/>
          <a:p>
            <a:pPr algn="ctr"/>
            <a:r>
              <a:rPr lang="en-US" sz="2800" b="1" dirty="0" err="1" smtClean="0">
                <a:latin typeface="Courier New" pitchFamily="1" charset="0"/>
              </a:rPr>
              <a:t>www.technologyreview.com</a:t>
            </a:r>
            <a:r>
              <a:rPr lang="en-US" sz="2800" b="1" dirty="0">
                <a:latin typeface="Courier New" pitchFamily="1" charset="0"/>
              </a:rPr>
              <a:t>/computing/37373/</a:t>
            </a:r>
            <a:endParaRPr lang="en-US" sz="2800" b="1" dirty="0" smtClean="0">
              <a:latin typeface="Courier New" pitchFamily="1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4953000" y="6081252"/>
            <a:ext cx="3962400" cy="471948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3689498"/>
            <a:ext cx="3936999" cy="244460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For many, the coolest and scariest part of AI</a:t>
            </a:r>
          </a:p>
          <a:p>
            <a:r>
              <a:rPr lang="en-US" dirty="0" smtClean="0"/>
              <a:t>Also involves HCI</a:t>
            </a:r>
          </a:p>
          <a:p>
            <a:r>
              <a:rPr lang="en-US" dirty="0" smtClean="0"/>
              <a:t>Combines fields of AI</a:t>
            </a:r>
          </a:p>
          <a:p>
            <a:pPr lvl="1"/>
            <a:r>
              <a:rPr lang="en-US" dirty="0" smtClean="0"/>
              <a:t>Speech recognition</a:t>
            </a:r>
          </a:p>
          <a:p>
            <a:pPr lvl="1"/>
            <a:r>
              <a:rPr lang="en-US" dirty="0" smtClean="0"/>
              <a:t>Synthetic voice</a:t>
            </a:r>
          </a:p>
          <a:p>
            <a:pPr lvl="1"/>
            <a:r>
              <a:rPr lang="en-US" dirty="0" smtClean="0"/>
              <a:t>Machine vision</a:t>
            </a:r>
          </a:p>
          <a:p>
            <a:pPr lvl="1"/>
            <a:r>
              <a:rPr lang="en-US" dirty="0" smtClean="0"/>
              <a:t>Planning</a:t>
            </a:r>
            <a:endParaRPr lang="en-US" dirty="0"/>
          </a:p>
          <a:p>
            <a:r>
              <a:rPr lang="en-US" dirty="0" smtClean="0"/>
              <a:t>IPRE believes every one should have their own personal robot!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400" b="400"/>
          <a:stretch/>
        </p:blipFill>
        <p:spPr>
          <a:xfrm>
            <a:off x="4771344" y="1219200"/>
            <a:ext cx="3806600" cy="2755706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Robotics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3962400"/>
            <a:ext cx="1023620" cy="787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759960" y="3982720"/>
            <a:ext cx="3815080" cy="334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85000"/>
              </a:lnSpc>
              <a:buClr>
                <a:schemeClr val="tx1"/>
              </a:buClr>
              <a:buSzTx/>
              <a:tabLst>
                <a:tab pos="738188" algn="l"/>
              </a:tabLst>
              <a:defRPr/>
            </a:pPr>
            <a:r>
              <a:rPr lang="en-US" sz="1800" dirty="0" smtClean="0">
                <a:solidFill>
                  <a:schemeClr val="tx1"/>
                </a:solidFill>
                <a:latin typeface="Vagrounded"/>
                <a:cs typeface="Vagrounded"/>
              </a:rPr>
              <a:t>TOPIO, the </a:t>
            </a:r>
            <a:r>
              <a:rPr lang="en-US" sz="1800" dirty="0" err="1" smtClean="0">
                <a:solidFill>
                  <a:schemeClr val="tx1"/>
                </a:solidFill>
                <a:latin typeface="Vagrounded"/>
                <a:cs typeface="Vagrounded"/>
              </a:rPr>
              <a:t>ping-pong</a:t>
            </a:r>
            <a:r>
              <a:rPr lang="en-US" sz="1800" dirty="0" smtClean="0">
                <a:solidFill>
                  <a:schemeClr val="tx1"/>
                </a:solidFill>
                <a:latin typeface="Vagrounded"/>
                <a:cs typeface="Vagrounded"/>
              </a:rPr>
              <a:t> playing robot</a:t>
            </a:r>
            <a:endParaRPr lang="en-US" sz="1800" dirty="0">
              <a:solidFill>
                <a:schemeClr val="tx1"/>
              </a:solidFill>
              <a:latin typeface="Vagrounded"/>
              <a:cs typeface="Vagrounded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b="1" dirty="0" err="1">
                <a:solidFill>
                  <a:schemeClr val="tx1">
                    <a:lumMod val="75000"/>
                  </a:schemeClr>
                </a:solidFill>
                <a:latin typeface="Courier New"/>
                <a:cs typeface="Courier New"/>
              </a:rPr>
              <a:t>en.wikipedia.org</a:t>
            </a:r>
            <a:r>
              <a:rPr lang="en-US" sz="1800" b="1" dirty="0">
                <a:solidFill>
                  <a:schemeClr val="tx1">
                    <a:lumMod val="75000"/>
                  </a:schemeClr>
                </a:solidFill>
                <a:latin typeface="Courier New"/>
                <a:cs typeface="Courier New"/>
              </a:rPr>
              <a:t>/wiki/Robotics</a:t>
            </a:r>
          </a:p>
        </p:txBody>
      </p:sp>
      <p:pic>
        <p:nvPicPr>
          <p:cNvPr id="11" name="Picture 10" descr="Screen shot 2011-04-13 at 1.29.00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4800600" y="4343400"/>
            <a:ext cx="2005445" cy="16002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800600" y="5943600"/>
            <a:ext cx="2011680" cy="570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85000"/>
              </a:lnSpc>
              <a:buClr>
                <a:schemeClr val="tx1"/>
              </a:buClr>
              <a:buSzTx/>
              <a:tabLst>
                <a:tab pos="738188" algn="l"/>
              </a:tabLst>
              <a:defRPr/>
            </a:pPr>
            <a:r>
              <a:rPr lang="en-US" sz="1800" dirty="0" smtClean="0">
                <a:solidFill>
                  <a:schemeClr val="tx1"/>
                </a:solidFill>
                <a:latin typeface="Vagrounded"/>
                <a:cs typeface="Vagrounded"/>
              </a:rPr>
              <a:t>UC Berkeley’s towel-folder</a:t>
            </a:r>
            <a:endParaRPr lang="en-US" sz="1800" dirty="0">
              <a:solidFill>
                <a:schemeClr val="tx1"/>
              </a:solidFill>
              <a:latin typeface="Vagrounded"/>
              <a:cs typeface="Vagrounded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9300" y="3416300"/>
            <a:ext cx="12700" cy="127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9300" y="3416300"/>
            <a:ext cx="12700" cy="127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6600" y="4343400"/>
            <a:ext cx="1737386" cy="9779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934200" y="5334000"/>
            <a:ext cx="2011680" cy="570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85000"/>
              </a:lnSpc>
              <a:buClr>
                <a:schemeClr val="tx1"/>
              </a:buClr>
              <a:buSzTx/>
              <a:tabLst>
                <a:tab pos="738188" algn="l"/>
              </a:tabLst>
              <a:defRPr/>
            </a:pPr>
            <a:r>
              <a:rPr lang="en-US" sz="1800" dirty="0" smtClean="0">
                <a:solidFill>
                  <a:schemeClr val="tx1"/>
                </a:solidFill>
                <a:latin typeface="Vagrounded"/>
                <a:cs typeface="Vagrounded"/>
              </a:rPr>
              <a:t>ASIMO Humanoid</a:t>
            </a:r>
            <a:br>
              <a:rPr lang="en-US" sz="1800" dirty="0" smtClean="0">
                <a:solidFill>
                  <a:schemeClr val="tx1"/>
                </a:solidFill>
                <a:latin typeface="Vagrounded"/>
                <a:cs typeface="Vagrounded"/>
              </a:rPr>
            </a:br>
            <a:r>
              <a:rPr lang="en-US" sz="1800" dirty="0" smtClean="0">
                <a:solidFill>
                  <a:schemeClr val="tx1"/>
                </a:solidFill>
                <a:latin typeface="Vagrounded"/>
                <a:cs typeface="Vagrounded"/>
              </a:rPr>
              <a:t>robot from Honda</a:t>
            </a:r>
            <a:endParaRPr lang="en-US" sz="1800" dirty="0">
              <a:solidFill>
                <a:schemeClr val="tx1"/>
              </a:solidFill>
              <a:latin typeface="Vagrounded"/>
              <a:cs typeface="Vagrounded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/>
          <a:srcRect t="27500" b="27500"/>
          <a:stretch/>
        </p:blipFill>
        <p:spPr>
          <a:xfrm>
            <a:off x="6629400" y="4419600"/>
            <a:ext cx="60960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4059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 smtClean="0"/>
              <a:t>In 1950, Turing defined a test of whether a machine could “think”</a:t>
            </a:r>
          </a:p>
          <a:p>
            <a:r>
              <a:rPr lang="en-US" sz="2000" dirty="0" smtClean="0"/>
              <a:t>“A human judge engages in a natural language conversation with one human and one machine, each of which tries to appear human. If judge can’t tell, machine passes the Turing test”</a:t>
            </a:r>
          </a:p>
          <a:p>
            <a:r>
              <a:rPr lang="en-US" sz="2000" dirty="0" smtClean="0"/>
              <a:t>John Searle argued against the test via the Chinese room experiment, in which someone carries on a conversation by looking up phrases in a book. Does that person understand Chinese? </a:t>
            </a:r>
            <a:endParaRPr lang="en-US" sz="2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2397" r="2397"/>
          <a:stretch>
            <a:fillRect/>
          </a:stretch>
        </p:blipFill>
        <p:spPr>
          <a:xfrm>
            <a:off x="4800600" y="1181437"/>
            <a:ext cx="3748088" cy="4924192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Turing Test for Intelligence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b="1" dirty="0" err="1">
                <a:solidFill>
                  <a:schemeClr val="tx1">
                    <a:lumMod val="75000"/>
                  </a:schemeClr>
                </a:solidFill>
                <a:latin typeface="Courier New"/>
                <a:cs typeface="Courier New"/>
              </a:rPr>
              <a:t>en.wikipedia.org</a:t>
            </a:r>
            <a:r>
              <a:rPr lang="en-US" sz="1800" b="1" dirty="0">
                <a:solidFill>
                  <a:schemeClr val="tx1">
                    <a:lumMod val="75000"/>
                  </a:schemeClr>
                </a:solidFill>
                <a:latin typeface="Courier New"/>
                <a:cs typeface="Courier New"/>
              </a:rPr>
              <a:t>/wiki/</a:t>
            </a:r>
            <a:r>
              <a:rPr lang="en-US" sz="1800" b="1" dirty="0" err="1">
                <a:solidFill>
                  <a:schemeClr val="tx1">
                    <a:lumMod val="75000"/>
                  </a:schemeClr>
                </a:solidFill>
                <a:latin typeface="Courier New"/>
                <a:cs typeface="Courier New"/>
              </a:rPr>
              <a:t>Turing_test</a:t>
            </a:r>
            <a:endParaRPr lang="en-US" sz="1800" b="1" dirty="0">
              <a:solidFill>
                <a:schemeClr val="tx1">
                  <a:lumMod val="75000"/>
                </a:schemeClr>
              </a:solidFill>
              <a:latin typeface="Courier New"/>
              <a:cs typeface="Courier New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050" y="4953000"/>
            <a:ext cx="173355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8393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64344" y="990601"/>
            <a:ext cx="4107656" cy="5305864"/>
          </a:xfrm>
        </p:spPr>
        <p:txBody>
          <a:bodyPr/>
          <a:lstStyle/>
          <a:p>
            <a:r>
              <a:rPr lang="en-US" sz="2400" dirty="0" smtClean="0"/>
              <a:t>Common Sense knowledge important</a:t>
            </a:r>
          </a:p>
          <a:p>
            <a:r>
              <a:rPr lang="en-US" sz="2400" dirty="0" smtClean="0"/>
              <a:t>Despite early hype, AI has shown recent success</a:t>
            </a:r>
          </a:p>
          <a:p>
            <a:r>
              <a:rPr lang="en-US" sz="2400" dirty="0" smtClean="0"/>
              <a:t>AI systems excel in things computers are good at</a:t>
            </a:r>
          </a:p>
          <a:p>
            <a:pPr lvl="1"/>
            <a:r>
              <a:rPr lang="en-US" sz="1800" dirty="0" smtClean="0"/>
              <a:t>big data (using web to parse language)</a:t>
            </a:r>
          </a:p>
          <a:p>
            <a:pPr lvl="1"/>
            <a:r>
              <a:rPr lang="en-US" sz="1800" dirty="0" smtClean="0"/>
              <a:t>constrained worlds (chess, math)</a:t>
            </a:r>
          </a:p>
          <a:p>
            <a:r>
              <a:rPr lang="en-US" sz="2400" dirty="0" smtClean="0"/>
              <a:t>It’s getting better at…</a:t>
            </a:r>
          </a:p>
          <a:p>
            <a:pPr lvl="1"/>
            <a:r>
              <a:rPr lang="en-US" sz="1800" dirty="0" smtClean="0"/>
              <a:t>Speech recognition (albeit slowly)</a:t>
            </a:r>
          </a:p>
          <a:p>
            <a:pPr lvl="1"/>
            <a:r>
              <a:rPr lang="en-US" sz="1800" dirty="0" smtClean="0"/>
              <a:t>Real-time robotics</a:t>
            </a:r>
          </a:p>
          <a:p>
            <a:r>
              <a:rPr lang="en-US" sz="2200" dirty="0" smtClean="0"/>
              <a:t>CS188 : Artificial Intelligence</a:t>
            </a:r>
          </a:p>
          <a:p>
            <a:pPr lvl="1"/>
            <a:r>
              <a:rPr lang="en-US" sz="1800" dirty="0" smtClean="0"/>
              <a:t>One of the most popular courses on campus!</a:t>
            </a:r>
          </a:p>
          <a:p>
            <a:pPr marL="454025" lvl="1" indent="0">
              <a:buNone/>
            </a:pPr>
            <a:endParaRPr lang="en-US" sz="1800" dirty="0" smtClean="0"/>
          </a:p>
          <a:p>
            <a:pPr lvl="1"/>
            <a:endParaRPr lang="en-US" sz="1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8" name="Oval 7"/>
          <p:cNvSpPr/>
          <p:nvPr/>
        </p:nvSpPr>
        <p:spPr>
          <a:xfrm>
            <a:off x="4626740" y="4953000"/>
            <a:ext cx="4060060" cy="471948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-60074" b="-60074"/>
          <a:stretch/>
        </p:blipFill>
        <p:spPr/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27500" b="27500"/>
          <a:stretch/>
        </p:blipFill>
        <p:spPr>
          <a:xfrm>
            <a:off x="3657600" y="1143000"/>
            <a:ext cx="609600" cy="27432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Definition</a:t>
            </a:r>
          </a:p>
          <a:p>
            <a:r>
              <a:rPr lang="en-US" dirty="0" smtClean="0"/>
              <a:t>What intelligent things do people do?</a:t>
            </a:r>
          </a:p>
          <a:p>
            <a:r>
              <a:rPr lang="en-US" dirty="0" smtClean="0"/>
              <a:t>Videos of awesome examples of AI</a:t>
            </a:r>
          </a:p>
          <a:p>
            <a:r>
              <a:rPr lang="en-US" dirty="0" smtClean="0"/>
              <a:t>Turing Test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15370" b="-15370"/>
          <a:stretch>
            <a:fillRect/>
          </a:stretch>
        </p:blipFill>
        <p:spPr/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Overview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“Getting a computer to do things which, when done by people, are said to involve intelligence”</a:t>
            </a:r>
          </a:p>
          <a:p>
            <a:endParaRPr lang="en-US" dirty="0" smtClean="0"/>
          </a:p>
          <a:p>
            <a:r>
              <a:rPr lang="en-US" dirty="0" smtClean="0"/>
              <a:t>Finesses the idea of whether a computer has consciousness, whether they have rights, </a:t>
            </a:r>
            <a:r>
              <a:rPr lang="en-US" dirty="0" err="1" smtClean="0"/>
              <a:t>etc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2556" b="2556"/>
          <a:stretch>
            <a:fillRect/>
          </a:stretch>
        </p:blipFill>
        <p:spPr>
          <a:xfrm>
            <a:off x="4800600" y="1181437"/>
            <a:ext cx="3748088" cy="4924192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 Definition by John McCarthy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0527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Planning</a:t>
            </a:r>
          </a:p>
          <a:p>
            <a:r>
              <a:rPr lang="en-US" dirty="0" smtClean="0"/>
              <a:t>(Machine) Learning</a:t>
            </a:r>
          </a:p>
          <a:p>
            <a:r>
              <a:rPr lang="en-US" dirty="0" smtClean="0"/>
              <a:t>Natural Language Processing</a:t>
            </a:r>
          </a:p>
          <a:p>
            <a:r>
              <a:rPr lang="en-US" dirty="0" smtClean="0"/>
              <a:t>Motion and manipulation</a:t>
            </a:r>
          </a:p>
          <a:p>
            <a:r>
              <a:rPr lang="en-US" dirty="0" smtClean="0"/>
              <a:t>Perception</a:t>
            </a:r>
          </a:p>
          <a:p>
            <a:r>
              <a:rPr lang="en-US" dirty="0" smtClean="0"/>
              <a:t>Creativity</a:t>
            </a:r>
          </a:p>
          <a:p>
            <a:r>
              <a:rPr lang="en-US" dirty="0" smtClean="0"/>
              <a:t>General Intelligence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intelligent things do people do?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b="1" dirty="0" err="1">
                <a:solidFill>
                  <a:schemeClr val="tx1">
                    <a:lumMod val="75000"/>
                  </a:schemeClr>
                </a:solidFill>
                <a:latin typeface="Courier New"/>
                <a:cs typeface="Courier New"/>
              </a:rPr>
              <a:t>en.wikipedia.org</a:t>
            </a:r>
            <a:r>
              <a:rPr lang="en-US" sz="1800" b="1" dirty="0">
                <a:solidFill>
                  <a:schemeClr val="tx1">
                    <a:lumMod val="75000"/>
                  </a:schemeClr>
                </a:solidFill>
                <a:latin typeface="Courier New"/>
                <a:cs typeface="Courier New"/>
              </a:rPr>
              <a:t>/wiki/</a:t>
            </a:r>
            <a:r>
              <a:rPr lang="en-US" sz="1800" b="1" dirty="0" err="1">
                <a:solidFill>
                  <a:schemeClr val="tx1">
                    <a:lumMod val="75000"/>
                  </a:schemeClr>
                </a:solidFill>
                <a:latin typeface="Courier New"/>
                <a:cs typeface="Courier New"/>
              </a:rPr>
              <a:t>Artificial_intelligence</a:t>
            </a:r>
            <a:endParaRPr lang="en-US" sz="1800" b="1" dirty="0">
              <a:solidFill>
                <a:schemeClr val="tx1">
                  <a:lumMod val="75000"/>
                </a:schemeClr>
              </a:solidFill>
              <a:latin typeface="Courier New"/>
              <a:cs typeface="Courier New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8023" r="6670"/>
          <a:stretch/>
        </p:blipFill>
        <p:spPr>
          <a:xfrm>
            <a:off x="5227319" y="1066800"/>
            <a:ext cx="3408625" cy="5153466"/>
          </a:xfr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1627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64344" y="990601"/>
            <a:ext cx="4183856" cy="5305864"/>
          </a:xfrm>
        </p:spPr>
        <p:txBody>
          <a:bodyPr/>
          <a:lstStyle/>
          <a:p>
            <a:r>
              <a:rPr lang="en-US" dirty="0"/>
              <a:t>Range of intelligence</a:t>
            </a:r>
          </a:p>
          <a:p>
            <a:pPr lvl="1"/>
            <a:r>
              <a:rPr lang="en-US" dirty="0"/>
              <a:t>Low: simple </a:t>
            </a:r>
            <a:r>
              <a:rPr lang="en-US" dirty="0" smtClean="0"/>
              <a:t>heuristics</a:t>
            </a:r>
          </a:p>
          <a:p>
            <a:pPr lvl="1"/>
            <a:r>
              <a:rPr lang="en-US" dirty="0" smtClean="0"/>
              <a:t>Medium: </a:t>
            </a:r>
            <a:r>
              <a:rPr lang="en-US" dirty="0" err="1" smtClean="0"/>
              <a:t>pathfinding</a:t>
            </a:r>
            <a:endParaRPr lang="en-US" dirty="0"/>
          </a:p>
          <a:p>
            <a:pPr lvl="1"/>
            <a:r>
              <a:rPr lang="en-US" dirty="0"/>
              <a:t>High: Learns from player</a:t>
            </a:r>
          </a:p>
          <a:p>
            <a:r>
              <a:rPr lang="en-US" dirty="0"/>
              <a:t>Dynamic difficulty</a:t>
            </a:r>
          </a:p>
          <a:p>
            <a:pPr lvl="1"/>
            <a:r>
              <a:rPr lang="en-US" dirty="0"/>
              <a:t>Must hold interest </a:t>
            </a:r>
          </a:p>
          <a:p>
            <a:pPr lvl="1"/>
            <a:r>
              <a:rPr lang="en-US" dirty="0"/>
              <a:t>“Simple to learn, difficult to master is the holy grail of game design.”</a:t>
            </a:r>
          </a:p>
          <a:p>
            <a:pPr lvl="1"/>
            <a:r>
              <a:rPr lang="en-US" dirty="0"/>
              <a:t>Cheating AI (</a:t>
            </a:r>
            <a:r>
              <a:rPr lang="en-US" dirty="0" err="1"/>
              <a:t>e.g.,racing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9" name="Content Placeholder 8" descr="nareyek1.jp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3760" b="21010"/>
          <a:stretch>
            <a:fillRect/>
          </a:stretch>
        </p:blipFill>
        <p:spPr>
          <a:xfrm>
            <a:off x="4655344" y="1295400"/>
            <a:ext cx="4038600" cy="320040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(from Video Games lecture)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724400" y="5624052"/>
            <a:ext cx="4038600" cy="471948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5307449"/>
            <a:ext cx="9144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Courier New"/>
                <a:cs typeface="Courier New"/>
              </a:rPr>
              <a:t>www.businessweek.com/innovate/content/aug2008/id20080820_123140.htm</a:t>
            </a:r>
          </a:p>
          <a:p>
            <a:pPr algn="ctr"/>
            <a:r>
              <a:rPr lang="en-US" sz="1800" b="1">
                <a:latin typeface="Courier New"/>
                <a:cs typeface="Courier New"/>
              </a:rPr>
              <a:t>en.wikipedia.org/wiki/Dynamic_game_difficulty_balancing</a:t>
            </a:r>
          </a:p>
          <a:p>
            <a:pPr algn="ctr"/>
            <a:r>
              <a:rPr lang="en-US" sz="1800" b="1">
                <a:latin typeface="Courier New"/>
                <a:cs typeface="Courier New"/>
              </a:rPr>
              <a:t>en.wikipedia.org/wiki/Game_artificial_intelligence</a:t>
            </a:r>
          </a:p>
          <a:p>
            <a:pPr algn="ctr"/>
            <a:r>
              <a:rPr lang="en-US" sz="1800" b="1">
                <a:latin typeface="Courier New"/>
                <a:cs typeface="Courier New"/>
              </a:rPr>
              <a:t>queue.acm.org/detail.cfm?id=971593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0357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Instruction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85000"/>
              </a:lnSpc>
              <a:buClr>
                <a:schemeClr val="tx1"/>
              </a:buClr>
              <a:buSzTx/>
              <a:buNone/>
              <a:tabLst>
                <a:tab pos="738188" algn="l"/>
              </a:tabLst>
              <a:defRPr/>
            </a:pPr>
            <a:r>
              <a:rPr lang="en-US" sz="2800" dirty="0" smtClean="0"/>
              <a:t>The WORLD’S BEST AI StarCraft player is from:</a:t>
            </a:r>
          </a:p>
          <a:p>
            <a:pPr marL="0" lvl="0" indent="0">
              <a:lnSpc>
                <a:spcPct val="85000"/>
              </a:lnSpc>
              <a:buClr>
                <a:schemeClr val="tx1"/>
              </a:buClr>
              <a:buSzTx/>
              <a:buNone/>
              <a:tabLst>
                <a:tab pos="738188" algn="l"/>
              </a:tabLst>
              <a:defRPr/>
            </a:pPr>
            <a:endParaRPr lang="en-US" sz="2800" dirty="0"/>
          </a:p>
          <a:p>
            <a:pPr marL="0" lvl="0" indent="0">
              <a:lnSpc>
                <a:spcPct val="85000"/>
              </a:lnSpc>
              <a:buClr>
                <a:schemeClr val="tx1"/>
              </a:buClr>
              <a:buSzTx/>
              <a:buNone/>
              <a:tabLst>
                <a:tab pos="738188" algn="l"/>
              </a:tabLst>
              <a:defRPr/>
            </a:pPr>
            <a:endParaRPr lang="en-US" sz="2800" dirty="0" smtClean="0"/>
          </a:p>
          <a:p>
            <a:pPr marL="0" lvl="0" indent="0">
              <a:lnSpc>
                <a:spcPct val="85000"/>
              </a:lnSpc>
              <a:buClr>
                <a:schemeClr val="tx1"/>
              </a:buClr>
              <a:buSzTx/>
              <a:buNone/>
              <a:tabLst>
                <a:tab pos="738188" algn="l"/>
              </a:tabLst>
              <a:defRPr/>
            </a:pPr>
            <a:endParaRPr lang="en-US" sz="2800" dirty="0" smtClean="0"/>
          </a:p>
          <a:p>
            <a:pPr marL="0" lvl="0" indent="0">
              <a:lnSpc>
                <a:spcPct val="85000"/>
              </a:lnSpc>
              <a:buClr>
                <a:schemeClr val="tx1"/>
              </a:buClr>
              <a:buSzTx/>
              <a:buNone/>
              <a:tabLst>
                <a:tab pos="738188" algn="l"/>
              </a:tabLst>
              <a:defRPr/>
            </a:pPr>
            <a:endParaRPr lang="en-US" sz="2800" dirty="0" smtClean="0"/>
          </a:p>
          <a:p>
            <a:pPr marL="609600" lvl="0" indent="-609600">
              <a:lnSpc>
                <a:spcPct val="85000"/>
              </a:lnSpc>
              <a:buClr>
                <a:schemeClr val="tx1"/>
              </a:buClr>
              <a:buSzTx/>
              <a:buFont typeface="+mj-lt"/>
              <a:buAutoNum type="alphaLcParenR"/>
              <a:tabLst>
                <a:tab pos="738188" algn="l"/>
              </a:tabLst>
              <a:defRPr/>
            </a:pPr>
            <a:r>
              <a:rPr lang="en-US" sz="2800" dirty="0" smtClean="0"/>
              <a:t>Google</a:t>
            </a:r>
          </a:p>
          <a:p>
            <a:pPr marL="609600" lvl="0" indent="-609600">
              <a:lnSpc>
                <a:spcPct val="85000"/>
              </a:lnSpc>
              <a:buClr>
                <a:schemeClr val="tx1"/>
              </a:buClr>
              <a:buSzTx/>
              <a:buFont typeface="+mj-lt"/>
              <a:buAutoNum type="alphaLcParenR"/>
              <a:tabLst>
                <a:tab pos="738188" algn="l"/>
              </a:tabLst>
              <a:defRPr/>
            </a:pPr>
            <a:r>
              <a:rPr lang="en-US" sz="2800" dirty="0" smtClean="0"/>
              <a:t>IBM (folks who did Watson)</a:t>
            </a:r>
          </a:p>
          <a:p>
            <a:pPr marL="609600" lvl="0" indent="-609600">
              <a:lnSpc>
                <a:spcPct val="85000"/>
              </a:lnSpc>
              <a:buClr>
                <a:schemeClr val="tx1"/>
              </a:buClr>
              <a:buSzTx/>
              <a:buFont typeface="+mj-lt"/>
              <a:buAutoNum type="alphaLcParenR"/>
              <a:tabLst>
                <a:tab pos="738188" algn="l"/>
              </a:tabLst>
              <a:defRPr/>
            </a:pPr>
            <a:r>
              <a:rPr lang="en-US" sz="2800" dirty="0" smtClean="0"/>
              <a:t>Stanford</a:t>
            </a:r>
          </a:p>
          <a:p>
            <a:pPr marL="609600" lvl="0" indent="-609600">
              <a:lnSpc>
                <a:spcPct val="85000"/>
              </a:lnSpc>
              <a:buClr>
                <a:schemeClr val="tx1"/>
              </a:buClr>
              <a:buSzTx/>
              <a:buFont typeface="+mj-lt"/>
              <a:buAutoNum type="alphaLcParenR"/>
              <a:tabLst>
                <a:tab pos="738188" algn="l"/>
              </a:tabLst>
              <a:defRPr/>
            </a:pPr>
            <a:r>
              <a:rPr lang="en-US" sz="2800" dirty="0" smtClean="0"/>
              <a:t>Berkeley</a:t>
            </a:r>
          </a:p>
          <a:p>
            <a:pPr marL="609600" lvl="0" indent="-609600">
              <a:lnSpc>
                <a:spcPct val="85000"/>
              </a:lnSpc>
              <a:buClr>
                <a:schemeClr val="tx1"/>
              </a:buClr>
              <a:buSzTx/>
              <a:buFont typeface="+mj-lt"/>
              <a:buAutoNum type="alphaLcParenR"/>
              <a:tabLst>
                <a:tab pos="738188" algn="l"/>
              </a:tabLst>
              <a:defRPr/>
            </a:pPr>
            <a:r>
              <a:rPr lang="en-US" sz="2800" dirty="0" smtClean="0"/>
              <a:t>MIT</a:t>
            </a:r>
          </a:p>
          <a:p>
            <a:pPr marL="0" lvl="0" indent="0">
              <a:lnSpc>
                <a:spcPct val="85000"/>
              </a:lnSpc>
              <a:buClr>
                <a:schemeClr val="tx1"/>
              </a:buClr>
              <a:buSzTx/>
              <a:buNone/>
              <a:tabLst>
                <a:tab pos="738188" algn="l"/>
              </a:tabLst>
              <a:defRPr/>
            </a:pPr>
            <a:endParaRPr lang="en-US" sz="2800" dirty="0"/>
          </a:p>
          <a:p>
            <a:endParaRPr lang="en-US" sz="2800" dirty="0"/>
          </a:p>
        </p:txBody>
      </p:sp>
      <p:pic>
        <p:nvPicPr>
          <p:cNvPr id="6" name="Picture 10"/>
          <p:cNvPicPr>
            <a:picLocks noChangeAspect="1"/>
          </p:cNvPicPr>
          <p:nvPr/>
        </p:nvPicPr>
        <p:blipFill>
          <a:blip r:embed="rId3"/>
          <a:srcRect l="7298" t="14340" r="10573" b="10814"/>
          <a:stretch>
            <a:fillRect/>
          </a:stretch>
        </p:blipFill>
        <p:spPr bwMode="auto">
          <a:xfrm>
            <a:off x="8217842" y="76200"/>
            <a:ext cx="849958" cy="774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0" y="1600200"/>
            <a:ext cx="3218593" cy="182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83873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“A program learns if, after an experience, it performs better”</a:t>
            </a:r>
          </a:p>
          <a:p>
            <a:r>
              <a:rPr lang="en-US" dirty="0" smtClean="0"/>
              <a:t>Algorithm Types</a:t>
            </a:r>
          </a:p>
          <a:p>
            <a:pPr lvl="1"/>
            <a:r>
              <a:rPr lang="en-US" dirty="0" smtClean="0"/>
              <a:t>Supervised learning</a:t>
            </a:r>
          </a:p>
          <a:p>
            <a:pPr lvl="2"/>
            <a:r>
              <a:rPr lang="en-US" dirty="0" smtClean="0"/>
              <a:t>Give a system input &amp; output training data, and it produces a classifier</a:t>
            </a:r>
          </a:p>
          <a:p>
            <a:pPr lvl="1"/>
            <a:r>
              <a:rPr lang="en-US" dirty="0" smtClean="0"/>
              <a:t>Unsupervised learning</a:t>
            </a:r>
          </a:p>
          <a:p>
            <a:pPr lvl="2"/>
            <a:r>
              <a:rPr lang="en-US" dirty="0" smtClean="0"/>
              <a:t>Goal: determine how data is organized, or clustered</a:t>
            </a:r>
          </a:p>
          <a:p>
            <a:pPr lvl="1"/>
            <a:r>
              <a:rPr lang="en-US" dirty="0" smtClean="0"/>
              <a:t>Reinforcement learning</a:t>
            </a:r>
          </a:p>
          <a:p>
            <a:pPr lvl="2"/>
            <a:r>
              <a:rPr lang="en-US" dirty="0" smtClean="0"/>
              <a:t>No training data, real-time corrections adjust behavior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7710" r="7710"/>
          <a:stretch>
            <a:fillRect/>
          </a:stretch>
        </p:blipFill>
        <p:spPr>
          <a:xfrm>
            <a:off x="4771344" y="1143000"/>
            <a:ext cx="3806600" cy="5001066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b="1" dirty="0" err="1">
                <a:solidFill>
                  <a:schemeClr val="tx1">
                    <a:lumMod val="75000"/>
                  </a:schemeClr>
                </a:solidFill>
                <a:latin typeface="Courier New"/>
                <a:cs typeface="Courier New"/>
              </a:rPr>
              <a:t>en.wikipedia.org</a:t>
            </a:r>
            <a:r>
              <a:rPr lang="en-US" sz="1800" b="1" dirty="0">
                <a:solidFill>
                  <a:schemeClr val="tx1">
                    <a:lumMod val="75000"/>
                  </a:schemeClr>
                </a:solidFill>
                <a:latin typeface="Courier New"/>
                <a:cs typeface="Courier New"/>
              </a:rPr>
              <a:t>/wiki/</a:t>
            </a:r>
            <a:r>
              <a:rPr lang="en-US" sz="1800" b="1" dirty="0" err="1">
                <a:solidFill>
                  <a:schemeClr val="tx1">
                    <a:lumMod val="75000"/>
                  </a:schemeClr>
                </a:solidFill>
                <a:latin typeface="Courier New"/>
                <a:cs typeface="Courier New"/>
              </a:rPr>
              <a:t>Machine_learning</a:t>
            </a:r>
            <a:endParaRPr lang="en-US" sz="1800" b="1" dirty="0">
              <a:solidFill>
                <a:schemeClr val="tx1">
                  <a:lumMod val="75000"/>
                </a:schemeClr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4166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Instruction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85000"/>
              </a:lnSpc>
              <a:buClr>
                <a:schemeClr val="tx1"/>
              </a:buClr>
              <a:buSzTx/>
              <a:buNone/>
              <a:tabLst>
                <a:tab pos="738188" algn="l"/>
              </a:tabLst>
              <a:defRPr/>
            </a:pPr>
            <a:r>
              <a:rPr lang="en-US" sz="3200" dirty="0" smtClean="0"/>
              <a:t>The BEST interaction I’ve had with phone-based natural language AI systems was:</a:t>
            </a:r>
          </a:p>
          <a:p>
            <a:pPr marL="0" lvl="0" indent="0">
              <a:lnSpc>
                <a:spcPct val="85000"/>
              </a:lnSpc>
              <a:buClr>
                <a:schemeClr val="tx1"/>
              </a:buClr>
              <a:buSzTx/>
              <a:buNone/>
              <a:tabLst>
                <a:tab pos="738188" algn="l"/>
              </a:tabLst>
              <a:defRPr/>
            </a:pPr>
            <a:endParaRPr lang="en-US" sz="3200" dirty="0" smtClean="0"/>
          </a:p>
          <a:p>
            <a:pPr marL="609600" lvl="0" indent="-609600">
              <a:lnSpc>
                <a:spcPct val="85000"/>
              </a:lnSpc>
              <a:buClr>
                <a:schemeClr val="tx1"/>
              </a:buClr>
              <a:buSzTx/>
              <a:buFont typeface="+mj-lt"/>
              <a:buAutoNum type="alphaLcParenR"/>
              <a:tabLst>
                <a:tab pos="738188" algn="l"/>
              </a:tabLst>
              <a:defRPr/>
            </a:pPr>
            <a:r>
              <a:rPr lang="en-US" sz="3200" dirty="0" smtClean="0"/>
              <a:t>Awesome</a:t>
            </a:r>
          </a:p>
          <a:p>
            <a:pPr marL="609600" lvl="0" indent="-609600">
              <a:lnSpc>
                <a:spcPct val="85000"/>
              </a:lnSpc>
              <a:buClr>
                <a:schemeClr val="tx1"/>
              </a:buClr>
              <a:buSzTx/>
              <a:buFont typeface="+mj-lt"/>
              <a:buAutoNum type="alphaLcParenR"/>
              <a:tabLst>
                <a:tab pos="738188" algn="l"/>
              </a:tabLst>
              <a:defRPr/>
            </a:pPr>
            <a:r>
              <a:rPr lang="en-US" sz="3200" dirty="0" smtClean="0"/>
              <a:t>Good</a:t>
            </a:r>
          </a:p>
          <a:p>
            <a:pPr marL="609600" lvl="0" indent="-609600">
              <a:lnSpc>
                <a:spcPct val="85000"/>
              </a:lnSpc>
              <a:buClr>
                <a:schemeClr val="tx1"/>
              </a:buClr>
              <a:buSzTx/>
              <a:buFont typeface="+mj-lt"/>
              <a:buAutoNum type="alphaLcParenR"/>
              <a:tabLst>
                <a:tab pos="738188" algn="l"/>
              </a:tabLst>
              <a:defRPr/>
            </a:pPr>
            <a:r>
              <a:rPr lang="en-US" sz="3200" dirty="0" smtClean="0"/>
              <a:t>Fair</a:t>
            </a:r>
          </a:p>
          <a:p>
            <a:pPr marL="609600" lvl="0" indent="-609600">
              <a:lnSpc>
                <a:spcPct val="85000"/>
              </a:lnSpc>
              <a:buClr>
                <a:schemeClr val="tx1"/>
              </a:buClr>
              <a:buSzTx/>
              <a:buFont typeface="+mj-lt"/>
              <a:buAutoNum type="alphaLcParenR"/>
              <a:tabLst>
                <a:tab pos="738188" algn="l"/>
              </a:tabLst>
              <a:defRPr/>
            </a:pPr>
            <a:r>
              <a:rPr lang="en-US" sz="3200" dirty="0" smtClean="0"/>
              <a:t>Poor</a:t>
            </a:r>
          </a:p>
          <a:p>
            <a:pPr marL="609600" lvl="0" indent="-609600">
              <a:lnSpc>
                <a:spcPct val="85000"/>
              </a:lnSpc>
              <a:buClr>
                <a:schemeClr val="tx1"/>
              </a:buClr>
              <a:buSzTx/>
              <a:buFont typeface="+mj-lt"/>
              <a:buAutoNum type="alphaLcParenR"/>
              <a:tabLst>
                <a:tab pos="738188" algn="l"/>
              </a:tabLst>
              <a:defRPr/>
            </a:pPr>
            <a:r>
              <a:rPr lang="en-US" sz="3200" dirty="0" smtClean="0"/>
              <a:t>Terrible</a:t>
            </a:r>
            <a:endParaRPr lang="en-US" sz="3200" dirty="0"/>
          </a:p>
          <a:p>
            <a:endParaRPr lang="en-US" dirty="0"/>
          </a:p>
        </p:txBody>
      </p:sp>
      <p:pic>
        <p:nvPicPr>
          <p:cNvPr id="6" name="Picture 10"/>
          <p:cNvPicPr>
            <a:picLocks noChangeAspect="1"/>
          </p:cNvPicPr>
          <p:nvPr/>
        </p:nvPicPr>
        <p:blipFill>
          <a:blip r:embed="rId3"/>
          <a:srcRect l="7298" t="14340" r="10573" b="10814"/>
          <a:stretch>
            <a:fillRect/>
          </a:stretch>
        </p:blipFill>
        <p:spPr bwMode="auto">
          <a:xfrm>
            <a:off x="8217842" y="76200"/>
            <a:ext cx="849958" cy="774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11159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Form of HCI</a:t>
            </a:r>
          </a:p>
          <a:p>
            <a:r>
              <a:rPr lang="en-US" dirty="0" smtClean="0"/>
              <a:t>Known as “AI-complete” problem</a:t>
            </a:r>
          </a:p>
          <a:p>
            <a:pPr lvl="1"/>
            <a:r>
              <a:rPr lang="en-US" dirty="0" smtClean="0"/>
              <a:t>Requires extensive knowledge of world</a:t>
            </a:r>
          </a:p>
          <a:p>
            <a:r>
              <a:rPr lang="en-US" dirty="0" smtClean="0"/>
              <a:t>Statistical NLP</a:t>
            </a:r>
          </a:p>
          <a:p>
            <a:pPr lvl="1"/>
            <a:r>
              <a:rPr lang="en-US" dirty="0" smtClean="0"/>
              <a:t>Imagine a supervised learning system trained on all text of Web</a:t>
            </a:r>
          </a:p>
          <a:p>
            <a:pPr lvl="1"/>
            <a:r>
              <a:rPr lang="en-US" dirty="0" smtClean="0"/>
              <a:t>It could easily correct your text (and guess what you’d say) by seeing what’s common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-2447" b="-2447"/>
          <a:stretch/>
        </p:blipFill>
        <p:spPr/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Language Processing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b="1" dirty="0" err="1">
                <a:solidFill>
                  <a:schemeClr val="tx1">
                    <a:lumMod val="75000"/>
                  </a:schemeClr>
                </a:solidFill>
                <a:latin typeface="Courier New"/>
                <a:cs typeface="Courier New"/>
              </a:rPr>
              <a:t>en.wikipedia.org</a:t>
            </a:r>
            <a:r>
              <a:rPr lang="en-US" sz="1800" b="1" dirty="0">
                <a:solidFill>
                  <a:schemeClr val="tx1">
                    <a:lumMod val="75000"/>
                  </a:schemeClr>
                </a:solidFill>
                <a:latin typeface="Courier New"/>
                <a:cs typeface="Courier New"/>
              </a:rPr>
              <a:t>/wiki/</a:t>
            </a:r>
            <a:r>
              <a:rPr lang="en-US" sz="1800" b="1" dirty="0" err="1">
                <a:solidFill>
                  <a:schemeClr val="tx1">
                    <a:lumMod val="75000"/>
                  </a:schemeClr>
                </a:solidFill>
                <a:latin typeface="Courier New"/>
                <a:cs typeface="Courier New"/>
              </a:rPr>
              <a:t>Natural_language_processing</a:t>
            </a:r>
            <a:endParaRPr lang="en-US" sz="1800" b="1" dirty="0">
              <a:solidFill>
                <a:schemeClr val="tx1">
                  <a:lumMod val="75000"/>
                </a:schemeClr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4910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ヒラギノ丸ゴ Pro W4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53035</TotalTime>
  <Pages>47</Pages>
  <Words>618</Words>
  <Application>Microsoft Macintosh PowerPoint</Application>
  <PresentationFormat>Letter Paper (8.5x11 in)</PresentationFormat>
  <Paragraphs>104</Paragraphs>
  <Slides>12</Slides>
  <Notes>3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Metro</vt:lpstr>
      <vt:lpstr>Watson in a hospital!</vt:lpstr>
      <vt:lpstr>Lecture Overview</vt:lpstr>
      <vt:lpstr>AI Definition by John McCarthy</vt:lpstr>
      <vt:lpstr>What intelligent things do people do?</vt:lpstr>
      <vt:lpstr>Planning (from Video Games lecture)</vt:lpstr>
      <vt:lpstr>Peer Instruction</vt:lpstr>
      <vt:lpstr>Machine Learning</vt:lpstr>
      <vt:lpstr>Peer Instruction</vt:lpstr>
      <vt:lpstr>Natural Language Processing</vt:lpstr>
      <vt:lpstr>Robotics</vt:lpstr>
      <vt:lpstr>Turing Test for Intelligence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CS61C - Lecture 13</dc:title>
  <dc:subject/>
  <dc:creator>John Wawrzynek</dc:creator>
  <cp:keywords/>
  <dc:description/>
  <cp:lastModifiedBy>Dan Garcia</cp:lastModifiedBy>
  <cp:revision>3141</cp:revision>
  <cp:lastPrinted>2011-04-06T17:01:18Z</cp:lastPrinted>
  <dcterms:created xsi:type="dcterms:W3CDTF">2011-04-13T09:53:27Z</dcterms:created>
  <dcterms:modified xsi:type="dcterms:W3CDTF">2011-04-13T09:54:54Z</dcterms:modified>
</cp:coreProperties>
</file>