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047" r:id="rId2"/>
    <p:sldId id="1060" r:id="rId3"/>
    <p:sldId id="1048" r:id="rId4"/>
    <p:sldId id="1070" r:id="rId5"/>
    <p:sldId id="1071" r:id="rId6"/>
    <p:sldId id="1068" r:id="rId7"/>
    <p:sldId id="1073" r:id="rId8"/>
    <p:sldId id="1072" r:id="rId9"/>
    <p:sldId id="1077" r:id="rId10"/>
    <p:sldId id="1075" r:id="rId11"/>
    <p:sldId id="1078" r:id="rId12"/>
    <p:sldId id="1069" r:id="rId13"/>
    <p:sldId id="1079" r:id="rId14"/>
    <p:sldId id="1076" r:id="rId15"/>
    <p:sldId id="1059" r:id="rId16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FDD8A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9427" autoAdjust="0"/>
    <p:restoredTop sz="88575" autoAdjust="0"/>
  </p:normalViewPr>
  <p:slideViewPr>
    <p:cSldViewPr>
      <p:cViewPr varScale="1">
        <p:scale>
          <a:sx n="101" d="100"/>
          <a:sy n="101" d="100"/>
        </p:scale>
        <p:origin x="-112" y="-1096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r>
              <a:rPr lang="en-US" dirty="0"/>
              <a:t>Taking</a:t>
            </a:r>
            <a:r>
              <a:rPr lang="en-US" baseline="0" dirty="0"/>
              <a:t> a greedy approach of max $/kg the gold $10/4 = 2.5 is the most. Max out on that yields $30, with 3 kb left (15-12). The next most valuable box is the silver $2/1 = 2 box. Conveniently we fit exactly 3 boxes, for an additional $6, so $36.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Explain proof by contradiction (infinitely many primes)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Limits of Computability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105254" y="6248400"/>
            <a:ext cx="1038746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20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Limits of Computability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5" Type="http://schemas.openxmlformats.org/officeDocument/2006/relationships/image" Target="../media/image19.gif"/><Relationship Id="rId6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5181600" cy="3103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CS10: 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#22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Limits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2012-04-16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228600" y="3810000"/>
            <a:ext cx="6324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solidFill>
                  <a:srgbClr val="FFFF00"/>
                </a:solidFill>
              </a:rPr>
              <a:t>4.74 degrees of separation?</a:t>
            </a:r>
            <a:endParaRPr lang="en-US" sz="30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228600" y="4419600"/>
            <a:ext cx="5638800" cy="19812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Researchers at Facebook and the University of Milan found that the avg # of “friends” separating any two people in the world was &lt; 6.</a:t>
            </a:r>
            <a:endParaRPr lang="en-US" sz="2800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4008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Courier New" pitchFamily="1" charset="0"/>
              </a:rPr>
              <a:t>http://www.nytimes.com/2011/11/22/technology/between-you-and-me-4-74-degrees.html</a:t>
            </a:r>
          </a:p>
        </p:txBody>
      </p:sp>
      <p:sp>
        <p:nvSpPr>
          <p:cNvPr id="54" name="Oval 53"/>
          <p:cNvSpPr/>
          <p:nvPr/>
        </p:nvSpPr>
        <p:spPr>
          <a:xfrm>
            <a:off x="5833799" y="5852652"/>
            <a:ext cx="2954602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3352800"/>
            <a:ext cx="3175000" cy="238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7400" y="3124200"/>
            <a:ext cx="3733800" cy="7386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agrounded"/>
                <a:cs typeface="Vagrounded"/>
              </a:rPr>
              <a:t>You’ll have the opportunity for extra credit on your project! After you submit it, you can make a ≤ 5min YouTube video.</a:t>
            </a:r>
            <a:endParaRPr lang="en-US" sz="1400" b="1" dirty="0">
              <a:solidFill>
                <a:schemeClr val="bg1"/>
              </a:solidFill>
              <a:latin typeface="Vagrounded"/>
              <a:cs typeface="Vagrounde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/>
              <a:t>This is THE major unsolved problem in Computer Science!</a:t>
            </a:r>
          </a:p>
          <a:p>
            <a:pPr lvl="1"/>
            <a:r>
              <a:rPr lang="en-US"/>
              <a:t>One of 7 “millennium prizes” w/a $1M reward</a:t>
            </a:r>
          </a:p>
          <a:p>
            <a:pPr lvl="1"/>
            <a:endParaRPr lang="en-US"/>
          </a:p>
          <a:p>
            <a:r>
              <a:rPr lang="en-US"/>
              <a:t>All it would take is solving ONE problem in the NP-complete set in polynomial time!!</a:t>
            </a:r>
          </a:p>
          <a:p>
            <a:pPr lvl="1"/>
            <a:r>
              <a:rPr lang="en-US"/>
              <a:t>Huge ramifications for cryptography, others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1066800"/>
            <a:ext cx="4038600" cy="5305864"/>
          </a:xfrm>
        </p:spPr>
        <p:txBody>
          <a:bodyPr/>
          <a:lstStyle/>
          <a:p>
            <a:pPr algn="ctr">
              <a:buNone/>
            </a:pPr>
            <a:r>
              <a:rPr lang="en-US"/>
              <a:t>If P ≠NP, then</a:t>
            </a:r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r>
              <a:rPr lang="en-US"/>
              <a:t>Other NP-Complete</a:t>
            </a:r>
          </a:p>
          <a:p>
            <a:pPr lvl="1"/>
            <a:r>
              <a:rPr lang="en-US"/>
              <a:t>Traveling salesman who needs most efficient route to visit all cities and return 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fundamental question. Is P = NP?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/wiki/P_%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3D_NP_problem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48200" y="1600199"/>
            <a:ext cx="4013200" cy="2590800"/>
            <a:chOff x="4749800" y="1676400"/>
            <a:chExt cx="3175000" cy="2043826"/>
          </a:xfrm>
        </p:grpSpPr>
        <p:sp>
          <p:nvSpPr>
            <p:cNvPr id="9" name="Rounded Rectangle 8"/>
            <p:cNvSpPr/>
            <p:nvPr/>
          </p:nvSpPr>
          <p:spPr>
            <a:xfrm>
              <a:off x="4902200" y="1840626"/>
              <a:ext cx="2860830" cy="17449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00" y="1676400"/>
              <a:ext cx="3175000" cy="20438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algn="ctr"/>
            <a:r>
              <a:rPr lang="en-US" sz="2700"/>
              <a:t>imgs.xkcd.com/comics/travelling_salesman_problem.png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8"/>
            <a:ext cx="9144000" cy="40433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u="sng"/>
              <a:t>Decision problems</a:t>
            </a:r>
            <a:r>
              <a:rPr lang="en-US"/>
              <a:t> answer YES or NO for an infinite # of inputs</a:t>
            </a:r>
          </a:p>
          <a:p>
            <a:pPr lvl="1"/>
            <a:r>
              <a:rPr lang="en-US"/>
              <a:t>E.g., is N prime?</a:t>
            </a:r>
          </a:p>
          <a:p>
            <a:pPr lvl="1"/>
            <a:r>
              <a:rPr lang="en-US"/>
              <a:t>E.g., is sentence S grammatically correct?</a:t>
            </a:r>
          </a:p>
          <a:p>
            <a:r>
              <a:rPr lang="en-US"/>
              <a:t>An algorithm is a </a:t>
            </a:r>
            <a:r>
              <a:rPr lang="en-US" u="sng"/>
              <a:t>solution</a:t>
            </a:r>
            <a:r>
              <a:rPr lang="en-US"/>
              <a:t> if it correctly answers YES/NO in a finite amount of time</a:t>
            </a:r>
          </a:p>
          <a:p>
            <a:r>
              <a:rPr lang="en-US"/>
              <a:t>A problem is </a:t>
            </a:r>
            <a:r>
              <a:rPr lang="en-US" u="sng"/>
              <a:t>decidable</a:t>
            </a:r>
            <a:r>
              <a:rPr lang="en-US"/>
              <a:t> if it has a solution</a:t>
            </a:r>
          </a:p>
          <a:p>
            <a:endParaRPr lang="en-US"/>
          </a:p>
        </p:txBody>
      </p:sp>
      <p:pic>
        <p:nvPicPr>
          <p:cNvPr id="7" name="Content Placeholder 6" descr="Alan_Turing_photo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18" b="-2518"/>
          <a:stretch>
            <a:fillRect/>
          </a:stretch>
        </p:blipFill>
        <p:spPr>
          <a:xfrm>
            <a:off x="5334000" y="1239298"/>
            <a:ext cx="2652712" cy="348510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NOT solvable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95800" y="4693384"/>
            <a:ext cx="43346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Alan Turing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He asked: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 “Are all problems decidable?”</a:t>
            </a:r>
            <a:endParaRPr lang="en-US" sz="20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(people used to believe this was true)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Turing proved it wasn’t for CS!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www.cgl.uwaterloo.ca/~csk/halt/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066800"/>
            <a:ext cx="4648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agrounded"/>
                <a:cs typeface="Vagrounded"/>
              </a:rPr>
              <a:t>June 23, 2012 will be his 100</a:t>
            </a:r>
            <a:r>
              <a:rPr lang="en-US" sz="1400" b="1" baseline="30000" dirty="0" smtClean="0">
                <a:solidFill>
                  <a:schemeClr val="bg1"/>
                </a:solidFill>
                <a:latin typeface="Vagrounded"/>
                <a:cs typeface="Vagrounded"/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  <a:latin typeface="Vagrounded"/>
                <a:cs typeface="Vagrounded"/>
              </a:rPr>
              <a:t> birthday celebration!!</a:t>
            </a:r>
            <a:endParaRPr lang="en-US" sz="1400" b="1" dirty="0">
              <a:solidFill>
                <a:schemeClr val="bg1"/>
              </a:solidFill>
              <a:latin typeface="Vagrounded"/>
              <a:cs typeface="Vagrounde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94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717256" cy="5305864"/>
          </a:xfrm>
        </p:spPr>
        <p:txBody>
          <a:bodyPr/>
          <a:lstStyle/>
          <a:p>
            <a:r>
              <a:rPr lang="en-US"/>
              <a:t>Infinitely Many Primes?</a:t>
            </a:r>
          </a:p>
          <a:p>
            <a:r>
              <a:rPr lang="en-US"/>
              <a:t>Assume the contrary, then prove that it’s impossible</a:t>
            </a:r>
          </a:p>
          <a:p>
            <a:pPr lvl="1"/>
            <a:r>
              <a:rPr lang="en-US"/>
              <a:t>Only a finite # of primes</a:t>
            </a:r>
          </a:p>
          <a:p>
            <a:pPr lvl="1"/>
            <a:r>
              <a:rPr lang="en-US"/>
              <a:t>Number them 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…, p</a:t>
            </a:r>
            <a:r>
              <a:rPr lang="en-US" baseline="-25000"/>
              <a:t>n</a:t>
            </a:r>
          </a:p>
          <a:p>
            <a:pPr lvl="1"/>
            <a:r>
              <a:rPr lang="en-US"/>
              <a:t>Consider the number </a:t>
            </a:r>
            <a:r>
              <a:rPr lang="en-US">
                <a:solidFill>
                  <a:schemeClr val="accent2"/>
                </a:solidFill>
              </a:rPr>
              <a:t>q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= (p</a:t>
            </a:r>
            <a:r>
              <a:rPr lang="en-US" baseline="-25000"/>
              <a:t>1</a:t>
            </a:r>
            <a:r>
              <a:rPr lang="en-US"/>
              <a:t> * p</a:t>
            </a:r>
            <a:r>
              <a:rPr lang="en-US" baseline="-25000"/>
              <a:t>2</a:t>
            </a:r>
            <a:r>
              <a:rPr lang="en-US"/>
              <a:t> * … * p</a:t>
            </a:r>
            <a:r>
              <a:rPr lang="en-US" baseline="-25000"/>
              <a:t>n</a:t>
            </a:r>
            <a:r>
              <a:rPr lang="en-US"/>
              <a:t>) + 1</a:t>
            </a:r>
          </a:p>
          <a:p>
            <a:pPr lvl="2"/>
            <a:r>
              <a:rPr lang="en-US"/>
              <a:t>Dividing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by any prime would give a remainder of 1</a:t>
            </a:r>
          </a:p>
          <a:p>
            <a:pPr lvl="2"/>
            <a:r>
              <a:rPr lang="en-US"/>
              <a:t>So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isn’t composite,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is prime</a:t>
            </a:r>
          </a:p>
          <a:p>
            <a:pPr lvl="2"/>
            <a:r>
              <a:rPr lang="en-US"/>
              <a:t>But we said p</a:t>
            </a:r>
            <a:r>
              <a:rPr lang="en-US" baseline="-25000"/>
              <a:t>n</a:t>
            </a:r>
            <a:r>
              <a:rPr lang="en-US"/>
              <a:t> was the biggest, and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is bigger than p</a:t>
            </a:r>
            <a:r>
              <a:rPr lang="en-US" baseline="-25000"/>
              <a:t>n</a:t>
            </a:r>
          </a:p>
          <a:p>
            <a:pPr lvl="1"/>
            <a:r>
              <a:rPr lang="en-US"/>
              <a:t>So there IS no biggest p</a:t>
            </a:r>
            <a:r>
              <a:rPr lang="en-US" baseline="-25000"/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Proof by Contradiction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3162300" cy="38100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33140" y="5159514"/>
            <a:ext cx="433466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Euclid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www.hisschemoller.com/wp-content/uploads/2011/01/euclides.jpg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Given a program and some input, will that program eventually stop? (or will it loop)</a:t>
            </a:r>
          </a:p>
          <a:p>
            <a:r>
              <a:rPr lang="en-US">
                <a:solidFill>
                  <a:srgbClr val="FFFF00"/>
                </a:solidFill>
              </a:rPr>
              <a:t>Assume we could write it</a:t>
            </a:r>
            <a:r>
              <a:rPr lang="en-US"/>
              <a:t>, then let’s prove a contradiction</a:t>
            </a:r>
          </a:p>
          <a:p>
            <a:pPr lvl="1"/>
            <a:r>
              <a:rPr lang="en-US"/>
              <a:t>1. write Stops on Self?</a:t>
            </a:r>
          </a:p>
          <a:p>
            <a:pPr lvl="1"/>
            <a:r>
              <a:rPr lang="en-US"/>
              <a:t>2. Write Weird</a:t>
            </a:r>
          </a:p>
          <a:p>
            <a:pPr lvl="1"/>
            <a:r>
              <a:rPr lang="en-US"/>
              <a:t>3. Call Weird on itself</a:t>
            </a:r>
          </a:p>
          <a:p>
            <a:pPr lvl="1">
              <a:buNone/>
            </a:pP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7" name="Content Placeholder 6" descr="WouldItStop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412" b="-9440"/>
          <a:stretch>
            <a:fillRect/>
          </a:stretch>
        </p:blipFill>
        <p:spPr>
          <a:xfrm>
            <a:off x="4655344" y="990600"/>
            <a:ext cx="4038600" cy="2362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Turing’s proof : The Halting Problem</a:t>
            </a:r>
          </a:p>
        </p:txBody>
      </p:sp>
      <p:pic>
        <p:nvPicPr>
          <p:cNvPr id="8" name="Picture 7" descr="StopsOnSelf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276600"/>
            <a:ext cx="3543300" cy="914400"/>
          </a:xfrm>
          <a:prstGeom prst="rect">
            <a:avLst/>
          </a:prstGeom>
        </p:spPr>
      </p:pic>
      <p:pic>
        <p:nvPicPr>
          <p:cNvPr id="9" name="Picture 8" descr="Wei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900" y="4343400"/>
            <a:ext cx="2882900" cy="2159000"/>
          </a:xfrm>
          <a:prstGeom prst="rect">
            <a:avLst/>
          </a:prstGeom>
        </p:spPr>
      </p:pic>
      <p:pic>
        <p:nvPicPr>
          <p:cNvPr id="10" name="Picture 9" descr="WeirdWeird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5588000"/>
            <a:ext cx="2247900" cy="5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dirty="0" smtClean="0"/>
              <a:t>Complexity theory </a:t>
            </a:r>
            <a:r>
              <a:rPr lang="en-US" dirty="0" smtClean="0">
                <a:solidFill>
                  <a:srgbClr val="FFFF00"/>
                </a:solidFill>
              </a:rPr>
              <a:t>important part of CS</a:t>
            </a:r>
          </a:p>
          <a:p>
            <a:r>
              <a:rPr lang="en-US" dirty="0"/>
              <a:t>If given a hard problem, rather than try to solve it yourself, </a:t>
            </a:r>
            <a:r>
              <a:rPr lang="en-US" dirty="0">
                <a:solidFill>
                  <a:srgbClr val="FFFF00"/>
                </a:solidFill>
              </a:rPr>
              <a:t>see if others have tried similar problems</a:t>
            </a:r>
          </a:p>
          <a:p>
            <a:r>
              <a:rPr lang="en-US" dirty="0"/>
              <a:t>If you don’t need an exact solution, many </a:t>
            </a:r>
            <a:r>
              <a:rPr lang="en-US" dirty="0">
                <a:solidFill>
                  <a:srgbClr val="FFFF00"/>
                </a:solidFill>
              </a:rPr>
              <a:t>approximation algorithms help</a:t>
            </a:r>
          </a:p>
          <a:p>
            <a:r>
              <a:rPr lang="en-US" dirty="0"/>
              <a:t>Some not solvable!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668420" y="4781490"/>
            <a:ext cx="40747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P=NP question even made its way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into popular culture, here shown in 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Simpsons 3D episode!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r>
              <a:rPr lang="en-US" sz="2400" dirty="0" smtClean="0"/>
              <a:t>CS research areas:</a:t>
            </a:r>
          </a:p>
          <a:p>
            <a:pPr lvl="1"/>
            <a:r>
              <a:rPr lang="en-US" sz="2000" dirty="0" smtClean="0">
                <a:solidFill>
                  <a:srgbClr val="FFDD8A"/>
                </a:solidFill>
              </a:rPr>
              <a:t>Artificial Intelligence</a:t>
            </a:r>
          </a:p>
          <a:p>
            <a:pPr lvl="1"/>
            <a:r>
              <a:rPr lang="en-US" sz="2000" dirty="0" smtClean="0"/>
              <a:t>Biosystems &amp; Computational Biology</a:t>
            </a:r>
          </a:p>
          <a:p>
            <a:pPr lvl="1"/>
            <a:r>
              <a:rPr lang="en-US" sz="2000" dirty="0" smtClean="0"/>
              <a:t>Database Management Systems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Human-Computer Interaction</a:t>
            </a:r>
          </a:p>
          <a:p>
            <a:pPr lvl="1"/>
            <a:r>
              <a:rPr lang="en-US" sz="2000" dirty="0" smtClean="0"/>
              <a:t>Networking</a:t>
            </a:r>
          </a:p>
          <a:p>
            <a:pPr lvl="1"/>
            <a:r>
              <a:rPr lang="en-US" sz="2000" dirty="0" smtClean="0"/>
              <a:t>Programming Systems</a:t>
            </a:r>
          </a:p>
          <a:p>
            <a:pPr lvl="1"/>
            <a:r>
              <a:rPr lang="en-US" sz="2000" dirty="0" smtClean="0"/>
              <a:t>Scientific Computing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Systems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Theory</a:t>
            </a:r>
          </a:p>
          <a:p>
            <a:pPr lvl="2"/>
            <a:r>
              <a:rPr lang="en-US" sz="1600" dirty="0" smtClean="0">
                <a:solidFill>
                  <a:schemeClr val="accent4"/>
                </a:solidFill>
              </a:rPr>
              <a:t>Complexity theory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8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6258" b="6258"/>
          <a:stretch>
            <a:fillRect/>
          </a:stretch>
        </p:blipFill>
        <p:spPr>
          <a:xfrm>
            <a:off x="5301372" y="1371600"/>
            <a:ext cx="3385428" cy="44477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www.eecs.berkeley.edu/Research/Areas/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64856" cy="5305864"/>
          </a:xfrm>
        </p:spPr>
        <p:txBody>
          <a:bodyPr/>
          <a:lstStyle/>
          <a:p>
            <a:r>
              <a:rPr lang="en-US" dirty="0" smtClean="0"/>
              <a:t>Problems that…</a:t>
            </a:r>
          </a:p>
          <a:p>
            <a:pPr lvl="1"/>
            <a:r>
              <a:rPr lang="en-US" dirty="0" smtClean="0"/>
              <a:t>are tractable with efficient solutions in reasonable time</a:t>
            </a:r>
          </a:p>
          <a:p>
            <a:pPr lvl="1"/>
            <a:r>
              <a:rPr lang="en-US" dirty="0" smtClean="0"/>
              <a:t>are intractable </a:t>
            </a:r>
          </a:p>
          <a:p>
            <a:pPr lvl="1"/>
            <a:r>
              <a:rPr lang="en-US" dirty="0" smtClean="0"/>
              <a:t>are solvable approximately, not optimally</a:t>
            </a:r>
          </a:p>
          <a:p>
            <a:pPr lvl="1"/>
            <a:r>
              <a:rPr lang="en-US" dirty="0" smtClean="0"/>
              <a:t>have no known efficient solution</a:t>
            </a:r>
          </a:p>
          <a:p>
            <a:pPr lvl="1"/>
            <a:r>
              <a:rPr lang="en-US" dirty="0" smtClean="0"/>
              <a:t>are not solvable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revisit algorithm complexity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768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199"/>
            <a:ext cx="3810000" cy="3837021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www.csprinciples.org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/docs/APCSPrinciplesBigIdeas20110204.pdf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Recall our algorithm complexity lecture, we’ve got several common orders of growth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Logarithmic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Quadratic</a:t>
            </a:r>
          </a:p>
          <a:p>
            <a:pPr lvl="1"/>
            <a:r>
              <a:rPr lang="en-US" dirty="0" smtClean="0"/>
              <a:t>Cubic</a:t>
            </a:r>
          </a:p>
          <a:p>
            <a:pPr lvl="1"/>
            <a:r>
              <a:rPr lang="en-US" dirty="0" smtClean="0"/>
              <a:t>Exponential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107656" cy="530586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Order of growth is polynomial in the size of the problem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Searching for an item in a collection</a:t>
            </a:r>
          </a:p>
          <a:p>
            <a:pPr lvl="1"/>
            <a:r>
              <a:rPr lang="en-US" dirty="0" smtClean="0"/>
              <a:t>Sorting a collection</a:t>
            </a:r>
          </a:p>
          <a:p>
            <a:pPr lvl="1"/>
            <a:r>
              <a:rPr lang="en-US" dirty="0" smtClean="0"/>
              <a:t>Finding if two numbers in a collection are same</a:t>
            </a:r>
          </a:p>
          <a:p>
            <a:r>
              <a:rPr lang="en-US" dirty="0" smtClean="0"/>
              <a:t>These problems are called being “in P” </a:t>
            </a:r>
            <a:br>
              <a:rPr lang="en-US" dirty="0" smtClean="0"/>
            </a:br>
            <a:r>
              <a:rPr lang="en-US" dirty="0" smtClean="0"/>
              <a:t>(for polynomial)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62000"/>
          </a:xfrm>
        </p:spPr>
        <p:txBody>
          <a:bodyPr/>
          <a:lstStyle/>
          <a:p>
            <a:r>
              <a:rPr lang="en-US" dirty="0" smtClean="0"/>
              <a:t>Tractable with efficient sols in </a:t>
            </a:r>
            <a:r>
              <a:rPr lang="en-US" dirty="0" err="1" smtClean="0"/>
              <a:t>reas</a:t>
            </a:r>
            <a:r>
              <a:rPr lang="en-US" dirty="0" smtClean="0"/>
              <a:t> time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838200"/>
            <a:ext cx="3962400" cy="4572000"/>
            <a:chOff x="609600" y="838200"/>
            <a:chExt cx="3962400" cy="45720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3200400"/>
              <a:ext cx="2667000" cy="2209800"/>
            </a:xfrm>
            <a:prstGeom prst="round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 Arrow 7"/>
            <p:cNvSpPr/>
            <p:nvPr/>
          </p:nvSpPr>
          <p:spPr>
            <a:xfrm flipH="1" flipV="1">
              <a:off x="3352800" y="838200"/>
              <a:ext cx="1219200" cy="3657600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02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Problems that can be solved, but not solved fast enough</a:t>
            </a:r>
          </a:p>
          <a:p>
            <a:r>
              <a:rPr lang="en-US" dirty="0" smtClean="0"/>
              <a:t>This includes exponential problems</a:t>
            </a:r>
          </a:p>
          <a:p>
            <a:pPr lvl="1"/>
            <a:r>
              <a:rPr lang="en-US" dirty="0" smtClean="0"/>
              <a:t>E.g., f(n) =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as in the image to the right</a:t>
            </a:r>
          </a:p>
          <a:p>
            <a:r>
              <a:rPr lang="en-US" dirty="0" smtClean="0"/>
              <a:t>This also includes poly-time algorithm with a huge exponent</a:t>
            </a:r>
          </a:p>
          <a:p>
            <a:pPr lvl="1"/>
            <a:r>
              <a:rPr lang="en-US" dirty="0" smtClean="0"/>
              <a:t>E.g, f(n) = n</a:t>
            </a:r>
            <a:r>
              <a:rPr lang="en-US" baseline="30000" dirty="0" smtClean="0"/>
              <a:t>10</a:t>
            </a:r>
          </a:p>
          <a:p>
            <a:r>
              <a:rPr lang="en-US" dirty="0" smtClean="0"/>
              <a:t>Only solve for small n</a:t>
            </a:r>
            <a:endParaRPr lang="en-US" baseline="30000" dirty="0"/>
          </a:p>
        </p:txBody>
      </p:sp>
      <p:pic>
        <p:nvPicPr>
          <p:cNvPr id="8" name="Content Placeholder 7" descr="fig3_2_3-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221221"/>
              </a:clrFrom>
              <a:clrTo>
                <a:srgbClr val="221221">
                  <a:alpha val="0"/>
                </a:srgbClr>
              </a:clrTo>
            </a:clrChange>
          </a:blip>
          <a:srcRect t="746" b="746"/>
          <a:stretch>
            <a:fillRect/>
          </a:stretch>
        </p:blipFill>
        <p:spPr>
          <a:xfrm>
            <a:off x="4655344" y="1295400"/>
            <a:ext cx="4038600" cy="311757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Intractable problems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/wiki/Intractability_(complexity)#Intractability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04540" y="4449346"/>
            <a:ext cx="43346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Imagine a program that calculated something important at each of the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bottom circles. This tree has height n,</a:t>
            </a: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but there are 2</a:t>
            </a:r>
            <a:r>
              <a:rPr lang="en-US" sz="2000" b="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n</a:t>
            </a:r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 bottom circles!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61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What’s the most you</a:t>
            </a:r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can put in your</a:t>
            </a:r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knapsack?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$10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$15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$33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$36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$40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81200" y="4419600"/>
            <a:ext cx="7162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15kg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), which boxes (with weights and values) should be taken to maximize value? 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(any # of each box is available)</a:t>
            </a:r>
            <a:endParaRPr lang="en-US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54" y="990784"/>
            <a:ext cx="4079558" cy="353393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409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problem might have an optimal solution that cannot be solved in reasonable time</a:t>
            </a:r>
          </a:p>
          <a:p>
            <a:r>
              <a:rPr lang="en-US"/>
              <a:t>BUT if you don’t need to know the perfect solution, </a:t>
            </a:r>
            <a:r>
              <a:rPr lang="en-US">
                <a:solidFill>
                  <a:srgbClr val="FFFF00"/>
                </a:solidFill>
              </a:rPr>
              <a:t>there might exist algorithms which could give pretty good answers in reasonable time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r>
              <a:rPr lang="en-US" sz="3200" dirty="0"/>
              <a:t>Solvable </a:t>
            </a:r>
            <a:r>
              <a:rPr lang="en-US" sz="3200" dirty="0" smtClean="0"/>
              <a:t>approximately, not </a:t>
            </a:r>
            <a:r>
              <a:rPr lang="en-US" sz="3200" dirty="0"/>
              <a:t>optimally in </a:t>
            </a:r>
            <a:r>
              <a:rPr lang="en-US" sz="3200" dirty="0" err="1"/>
              <a:t>reas</a:t>
            </a:r>
            <a:r>
              <a:rPr lang="en-US" sz="3200" dirty="0"/>
              <a:t> time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04540" y="4648200"/>
            <a:ext cx="43346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15kg), which boxes (with weights and values) should be taken to maximize value?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en.wikipedia.org/wiki/Knapsack_problem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4" y="990784"/>
            <a:ext cx="4079558" cy="3533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Solving one of them would solve an entire class of them!</a:t>
            </a:r>
          </a:p>
          <a:p>
            <a:pPr lvl="1"/>
            <a:r>
              <a:rPr lang="en-US" dirty="0"/>
              <a:t>We can transform one to </a:t>
            </a:r>
            <a:r>
              <a:rPr lang="en-US" dirty="0" smtClean="0"/>
              <a:t>another, i.e., reduce</a:t>
            </a:r>
          </a:p>
          <a:p>
            <a:pPr lvl="1"/>
            <a:r>
              <a:rPr lang="en-US" dirty="0" smtClean="0"/>
              <a:t>A problem P is “hard” for a class C if </a:t>
            </a:r>
            <a:r>
              <a:rPr lang="en-US" u="sng" dirty="0" smtClean="0"/>
              <a:t>every </a:t>
            </a:r>
            <a:r>
              <a:rPr lang="en-US" dirty="0" smtClean="0"/>
              <a:t>element of C can be “reduced” to P</a:t>
            </a:r>
          </a:p>
          <a:p>
            <a:r>
              <a:rPr lang="en-US" dirty="0" smtClean="0"/>
              <a:t>If you’re “in NP” and “NP-hard”, then you’re “NP-complete”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 dirty="0" smtClean="0"/>
              <a:t>If you guess an answer, can I </a:t>
            </a:r>
            <a:r>
              <a:rPr lang="en-US" u="sng" dirty="0" smtClean="0"/>
              <a:t>verify it</a:t>
            </a:r>
            <a:r>
              <a:rPr lang="en-US" dirty="0" smtClean="0"/>
              <a:t> in polynomial time?</a:t>
            </a:r>
          </a:p>
          <a:p>
            <a:pPr lvl="1"/>
            <a:r>
              <a:rPr lang="en-US" dirty="0" smtClean="0"/>
              <a:t>Called being “in NP”</a:t>
            </a:r>
          </a:p>
          <a:p>
            <a:pPr lvl="1"/>
            <a:r>
              <a:rPr lang="en-US" dirty="0" smtClean="0"/>
              <a:t>Non-deterministic (the “guess” part) Polynomial</a:t>
            </a:r>
            <a:endParaRPr lang="en-US" dirty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no known efficient solution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/wiki/P_%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3D_NP_problem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04540" y="2438400"/>
            <a:ext cx="4334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Subset Sum Problem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Are there a handful of these numbers (at least 1) that add together to get 0?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400" y="923330"/>
            <a:ext cx="80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914400"/>
            <a:ext cx="80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2736" y="914400"/>
            <a:ext cx="95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676400"/>
            <a:ext cx="95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0774" y="1676400"/>
            <a:ext cx="569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1676400"/>
            <a:ext cx="118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-10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38600" y="3886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038600" y="4114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/>
              <a:t>imgs.xkcd.com/comics/np_complete.png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150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46527</TotalTime>
  <Pages>47</Pages>
  <Words>1164</Words>
  <Application>Microsoft Macintosh PowerPoint</Application>
  <PresentationFormat>Letter Paper (8.5x11 in)</PresentationFormat>
  <Paragraphs>152</Paragraphs>
  <Slides>15</Slides>
  <Notes>4</Notes>
  <HiddenSlides>3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4.74 degrees of separation?</vt:lpstr>
      <vt:lpstr>Computer Science … A UCB view</vt:lpstr>
      <vt:lpstr>Let’s revisit algorithm complexity</vt:lpstr>
      <vt:lpstr>Tractable with efficient sols in reas time</vt:lpstr>
      <vt:lpstr>Intractable problems</vt:lpstr>
      <vt:lpstr>Peer Instruction</vt:lpstr>
      <vt:lpstr>Solvable approximately, not optimally in reas time</vt:lpstr>
      <vt:lpstr>Have no known efficient solution</vt:lpstr>
      <vt:lpstr>imgs.xkcd.com/comics/np_complete.png</vt:lpstr>
      <vt:lpstr>The fundamental question. Is P = NP?</vt:lpstr>
      <vt:lpstr>imgs.xkcd.com/comics/travelling_salesman_problem.png</vt:lpstr>
      <vt:lpstr>Problems NOT solvable</vt:lpstr>
      <vt:lpstr>Review: Proof by Contradiction</vt:lpstr>
      <vt:lpstr>Turing’s proof : The Halting Problem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2851</cp:revision>
  <cp:lastPrinted>2012-04-16T16:16:29Z</cp:lastPrinted>
  <dcterms:created xsi:type="dcterms:W3CDTF">2012-04-14T17:33:56Z</dcterms:created>
  <dcterms:modified xsi:type="dcterms:W3CDTF">2012-04-16T16:16:30Z</dcterms:modified>
</cp:coreProperties>
</file>