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47" r:id="rId2"/>
    <p:sldId id="1083" r:id="rId3"/>
    <p:sldId id="1097" r:id="rId4"/>
    <p:sldId id="1103" r:id="rId5"/>
    <p:sldId id="1101" r:id="rId6"/>
    <p:sldId id="1098" r:id="rId7"/>
    <p:sldId id="1099" r:id="rId8"/>
    <p:sldId id="1100" r:id="rId9"/>
    <p:sldId id="1093" r:id="rId10"/>
    <p:sldId id="1090" r:id="rId11"/>
    <p:sldId id="1091" r:id="rId12"/>
    <p:sldId id="1102" r:id="rId13"/>
    <p:sldId id="1089" r:id="rId14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6F89B6"/>
    <a:srgbClr val="637BA3"/>
    <a:srgbClr val="1AA178"/>
    <a:srgbClr val="D6ECFF"/>
    <a:srgbClr val="FFDD8A"/>
    <a:srgbClr val="341907"/>
    <a:srgbClr val="5A2C00"/>
    <a:srgbClr val="8B4500"/>
    <a:srgbClr val="8B4512"/>
    <a:srgbClr val="900306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horzBarState="maximized">
    <p:restoredLeft sz="8708" autoAdjust="0"/>
    <p:restoredTop sz="81191" autoAdjust="0"/>
  </p:normalViewPr>
  <p:slideViewPr>
    <p:cSldViewPr>
      <p:cViewPr varScale="1">
        <p:scale>
          <a:sx n="187" d="100"/>
          <a:sy n="187" d="100"/>
        </p:scale>
        <p:origin x="-1344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78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226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A99A9B8A-B9FC-D441-BC95-CCD008743F3F}" type="slidenum">
              <a:rPr lang="en-US"/>
              <a:pPr/>
              <a:t>2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867" y="4420591"/>
            <a:ext cx="6052241" cy="418971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341" tIns="45360" rIns="92341" bIns="4536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65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5" tIns="45902" rIns="91805" bIns="45902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Future of Computing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20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Future of Computing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4" r:id="rId3"/>
    <p:sldLayoutId id="2147483657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04800" y="3733800"/>
            <a:ext cx="54102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Intel shows off 50-core chip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04801" y="4419600"/>
            <a:ext cx="5410200" cy="19812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Intel has demonstrated a 50-core chip that can reach a sustained 1 Teraflops.  How many?</a:t>
            </a:r>
            <a:r>
              <a:rPr lang="en-US" i="1" dirty="0" smtClean="0">
                <a:solidFill>
                  <a:schemeClr val="accent4"/>
                </a:solidFill>
                <a:ea typeface="ＭＳ Ｐゴシック" pitchFamily="-65" charset="-128"/>
                <a:cs typeface="ＭＳ Ｐゴシック" pitchFamily="-65" charset="-128"/>
              </a:rPr>
              <a:t/>
            </a:r>
            <a:br>
              <a:rPr lang="en-US" i="1" dirty="0" smtClean="0">
                <a:solidFill>
                  <a:schemeClr val="accent4"/>
                </a:solidFill>
                <a:ea typeface="ＭＳ Ｐゴシック" pitchFamily="-65" charset="-128"/>
                <a:cs typeface="ＭＳ Ｐゴシック" pitchFamily="-65" charset="-128"/>
              </a:rPr>
            </a:br>
            <a:r>
              <a:rPr lang="en-US" i="1" dirty="0" smtClean="0">
                <a:solidFill>
                  <a:schemeClr val="accent4"/>
                </a:solidFill>
                <a:ea typeface="ＭＳ Ｐゴシック" pitchFamily="-65" charset="-128"/>
                <a:cs typeface="ＭＳ Ｐゴシック" pitchFamily="-65" charset="-128"/>
              </a:rPr>
              <a:t>1,000,000,000,000 floating-point ops a sec!!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It’s meant as a co-processor, and it layers transistors in “3D” for higher density.</a:t>
            </a: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 smtClean="0">
                <a:latin typeface="Courier New" pitchFamily="1" charset="0"/>
              </a:rPr>
              <a:t>http://gizmodo.com/5860038/intels-newest-chip-has-50-cores-and-will-eat-your-family</a:t>
            </a:r>
            <a:endParaRPr lang="en-US" sz="14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31348" y="5867400"/>
            <a:ext cx="3260252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81200" y="304800"/>
            <a:ext cx="5181600" cy="2914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CS10: 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#23</a:t>
            </a:r>
            <a:br>
              <a:rPr lang="en-US" sz="36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Future of Computing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2012-04-18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EECS</a:t>
            </a:r>
            <a:r>
              <a:rPr lang="en-US" sz="2000" b="1" dirty="0">
                <a:solidFill>
                  <a:schemeClr val="bg2"/>
                </a:solidFill>
                <a:latin typeface="18 VAG Rounded Bold   0739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</a:t>
            </a:r>
            <a:r>
              <a:rPr lang="en-US" sz="2000" b="1" dirty="0">
                <a:solidFill>
                  <a:schemeClr val="bg2"/>
                </a:solidFill>
                <a:latin typeface="18 VAG Rounded Bold   07390"/>
              </a:rPr>
              <a:t>Garcia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27632" r="7237"/>
          <a:stretch>
            <a:fillRect/>
          </a:stretch>
        </p:blipFill>
        <p:spPr>
          <a:xfrm>
            <a:off x="6096000" y="3619500"/>
            <a:ext cx="2514600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Machines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267200" cy="4876800"/>
          </a:xfrm>
        </p:spPr>
        <p:txBody>
          <a:bodyPr/>
          <a:lstStyle/>
          <a:p>
            <a:r>
              <a:rPr lang="en-US"/>
              <a:t>Michel Maharbiz and his team at Cal have wired insects (here a giant flower beetle) and can control flight</a:t>
            </a:r>
          </a:p>
          <a:p>
            <a:pPr lvl="1"/>
            <a:r>
              <a:rPr lang="en-US"/>
              <a:t>Implated as Pupa</a:t>
            </a:r>
          </a:p>
          <a:p>
            <a:r>
              <a:rPr lang="en-US"/>
              <a:t>Vision</a:t>
            </a:r>
          </a:p>
          <a:p>
            <a:pPr lvl="1"/>
            <a:r>
              <a:rPr lang="en-US"/>
              <a:t>Imagine devices that can collect, manipulate, store and act on info from environment</a:t>
            </a:r>
          </a:p>
          <a:p>
            <a:endParaRPr lang="en-US"/>
          </a:p>
        </p:txBody>
      </p:sp>
      <p:pic>
        <p:nvPicPr>
          <p:cNvPr id="6" name="Content Placeholder 5" descr="0309_BEETLE_x220.jpg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64" r="564"/>
          <a:stretch/>
        </p:blipFill>
        <p:spPr>
          <a:xfrm>
            <a:off x="5072269" y="1172910"/>
            <a:ext cx="3228562" cy="4512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1524000" cy="19460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www.eecs.berkeley.edu/~maharbiz/Cyborg.html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5791200"/>
            <a:ext cx="3581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Grid + Energy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114800" cy="4876800"/>
          </a:xfrm>
        </p:spPr>
        <p:txBody>
          <a:bodyPr/>
          <a:lstStyle/>
          <a:p>
            <a:r>
              <a:rPr lang="en-US"/>
              <a:t>Arguably the most important issue facing us today is climate change</a:t>
            </a:r>
          </a:p>
          <a:p>
            <a:r>
              <a:rPr lang="en-US"/>
              <a:t>Computing can help</a:t>
            </a:r>
          </a:p>
          <a:p>
            <a:r>
              <a:rPr lang="en-US"/>
              <a:t>Old: generators “broadcast” power</a:t>
            </a:r>
          </a:p>
          <a:p>
            <a:r>
              <a:rPr lang="en-US"/>
              <a:t>New: “peer-to-peer”, with optimal routing</a:t>
            </a:r>
          </a:p>
          <a:p>
            <a:pPr lvl="1"/>
            <a:r>
              <a:rPr lang="en-US"/>
              <a:t>From: ability (to power)</a:t>
            </a:r>
            <a:br>
              <a:rPr lang="en-US"/>
            </a:br>
            <a:r>
              <a:rPr lang="en-US"/>
              <a:t>To: according to need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Energy</a:t>
            </a:r>
          </a:p>
          <a:p>
            <a:pPr lvl="1"/>
            <a:r>
              <a:rPr lang="en-US"/>
              <a:t>Computing helps with climate modeling and simulation</a:t>
            </a:r>
          </a:p>
          <a:p>
            <a:pPr lvl="1"/>
            <a:r>
              <a:rPr lang="en-US"/>
              <a:t>“Motes”, or “Smart dust” are small, networked computing measurement devices</a:t>
            </a:r>
          </a:p>
          <a:p>
            <a:pPr lvl="2"/>
            <a:r>
              <a:rPr lang="en-US"/>
              <a:t>E.g., could sense no motion + turn lights off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57800"/>
            <a:ext cx="1422400" cy="122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lnSpc>
                <a:spcPct val="85000"/>
              </a:lnSpc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 algn="ctr">
              <a:lnSpc>
                <a:spcPct val="85000"/>
              </a:lnSpc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What is </a:t>
            </a:r>
            <a:r>
              <a:rPr lang="en-US" sz="2800" dirty="0" smtClean="0"/>
              <a:t>the most exciting future for computing?</a:t>
            </a:r>
            <a:endParaRPr lang="en-US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14600"/>
            <a:ext cx="7239000" cy="177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Evolution (not revolution) in computing architectures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Quantum computing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DNA computing</a:t>
            </a: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>
                <a:solidFill>
                  <a:schemeClr val="tx1"/>
                </a:solidFill>
                <a:latin typeface="VAGRounded"/>
                <a:cs typeface="VAGRounded"/>
              </a:rPr>
              <a:t>Energy</a:t>
            </a: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Wet computing (</a:t>
            </a:r>
            <a:r>
              <a:rPr lang="en-US" sz="2400" dirty="0" err="1" smtClean="0">
                <a:solidFill>
                  <a:schemeClr val="tx1"/>
                </a:solidFill>
                <a:latin typeface="VAGRounded"/>
                <a:cs typeface="VAGRounded"/>
              </a:rPr>
              <a:t>ala</a:t>
            </a: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 Matrix)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52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What a wonderful time we live in; we’re far from done</a:t>
            </a:r>
          </a:p>
          <a:p>
            <a:pPr lvl="1"/>
            <a:r>
              <a:rPr lang="en-US"/>
              <a:t>What about privacy?</a:t>
            </a:r>
          </a:p>
          <a:p>
            <a:r>
              <a:rPr lang="en-US"/>
              <a:t>Find out the problem you want to solve</a:t>
            </a:r>
          </a:p>
          <a:p>
            <a:pPr lvl="1"/>
            <a:r>
              <a:rPr lang="en-US"/>
              <a:t>Computing can and will help us solve it</a:t>
            </a:r>
          </a:p>
          <a:p>
            <a:r>
              <a:rPr lang="en-US"/>
              <a:t>We probably can’t even imagine future software + hardware breakthroughs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5004" r="-5004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Oval 7"/>
          <p:cNvSpPr/>
          <p:nvPr/>
        </p:nvSpPr>
        <p:spPr>
          <a:xfrm>
            <a:off x="4811470" y="6157452"/>
            <a:ext cx="3581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</p:spPr>
        <p:txBody>
          <a:bodyPr/>
          <a:lstStyle/>
          <a:p>
            <a:r>
              <a:rPr lang="en-US"/>
              <a:t>Lecture Overview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19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Where will today’s computers go?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Quantum </a:t>
            </a:r>
            <a:r>
              <a:rPr lang="en-US" sz="2800" dirty="0"/>
              <a:t>Computing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DNA Computing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Biological Machines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Smart Grid + Energy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54864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9193" b="-9193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5784056" cy="5305864"/>
          </a:xfrm>
        </p:spPr>
        <p:txBody>
          <a:bodyPr/>
          <a:lstStyle/>
          <a:p>
            <a:r>
              <a:rPr lang="en-US"/>
              <a:t>Processor</a:t>
            </a:r>
          </a:p>
          <a:p>
            <a:pPr lvl="1"/>
            <a:r>
              <a:rPr lang="en-US"/>
              <a:t>Speed 2x / 2 years (since ’71)</a:t>
            </a:r>
          </a:p>
          <a:p>
            <a:pPr lvl="1"/>
            <a:r>
              <a:rPr lang="en-US"/>
              <a:t>100X performance last decade</a:t>
            </a:r>
            <a:endParaRPr lang="en-US" sz="1800"/>
          </a:p>
          <a:p>
            <a:pPr lvl="1"/>
            <a:r>
              <a:rPr lang="en-US"/>
              <a:t>When you graduate: </a:t>
            </a:r>
            <a:r>
              <a:rPr lang="en-US">
                <a:solidFill>
                  <a:schemeClr val="accent2"/>
                </a:solidFill>
              </a:rPr>
              <a:t>4 GHz, 32 Cores</a:t>
            </a:r>
            <a:endParaRPr lang="en-US" sz="1800">
              <a:solidFill>
                <a:schemeClr val="accent2"/>
              </a:solidFill>
            </a:endParaRPr>
          </a:p>
          <a:p>
            <a:r>
              <a:rPr lang="en-US"/>
              <a:t>Memory (DRAM)</a:t>
            </a:r>
          </a:p>
          <a:p>
            <a:pPr lvl="1"/>
            <a:r>
              <a:rPr lang="en-US"/>
              <a:t>Capacity: 2x / 2 years (since ’96)</a:t>
            </a:r>
          </a:p>
          <a:p>
            <a:pPr lvl="1"/>
            <a:r>
              <a:rPr lang="en-US"/>
              <a:t>64x size last decade. </a:t>
            </a:r>
          </a:p>
          <a:p>
            <a:pPr lvl="1"/>
            <a:r>
              <a:rPr lang="en-US"/>
              <a:t>When you graduate: </a:t>
            </a:r>
            <a:r>
              <a:rPr lang="en-US">
                <a:solidFill>
                  <a:schemeClr val="accent2"/>
                </a:solidFill>
              </a:rPr>
              <a:t>128 GibiBytes</a:t>
            </a:r>
            <a:endParaRPr lang="en-US" sz="1800">
              <a:solidFill>
                <a:schemeClr val="accent2"/>
              </a:solidFill>
            </a:endParaRPr>
          </a:p>
          <a:p>
            <a:r>
              <a:rPr lang="en-US"/>
              <a:t>Disk</a:t>
            </a:r>
          </a:p>
          <a:p>
            <a:pPr lvl="1"/>
            <a:r>
              <a:rPr lang="en-US"/>
              <a:t>Capacity: 2x / 1 year (since ’97)</a:t>
            </a:r>
          </a:p>
          <a:p>
            <a:pPr lvl="1"/>
            <a:r>
              <a:rPr lang="en-US"/>
              <a:t>250X size last decade.</a:t>
            </a:r>
          </a:p>
          <a:p>
            <a:pPr lvl="1"/>
            <a:r>
              <a:rPr lang="en-US"/>
              <a:t>When you graduate: </a:t>
            </a:r>
            <a:r>
              <a:rPr lang="en-US">
                <a:solidFill>
                  <a:schemeClr val="accent2"/>
                </a:solidFill>
              </a:rPr>
              <a:t>16 TeraBytes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0" y="990601"/>
            <a:ext cx="2674144" cy="5305864"/>
          </a:xfrm>
        </p:spPr>
        <p:txBody>
          <a:bodyPr/>
          <a:lstStyle/>
          <a:p>
            <a:pPr algn="ctr">
              <a:buNone/>
            </a:pPr>
            <a:r>
              <a:rPr lang="en-US" sz="1800" u="sng"/>
              <a:t>Ki</a:t>
            </a:r>
            <a:r>
              <a:rPr lang="en-US" sz="1800"/>
              <a:t>lo (10</a:t>
            </a:r>
            <a:r>
              <a:rPr lang="en-US" sz="1800" baseline="30000"/>
              <a:t>3</a:t>
            </a:r>
            <a:r>
              <a:rPr lang="en-US" sz="1800"/>
              <a:t>) &amp; </a:t>
            </a:r>
            <a:r>
              <a:rPr lang="en-US" sz="1800" u="sng"/>
              <a:t>Ki</a:t>
            </a:r>
            <a:r>
              <a:rPr lang="en-US" sz="1800"/>
              <a:t>bi (2</a:t>
            </a:r>
            <a:r>
              <a:rPr lang="en-US" sz="1800" baseline="30000"/>
              <a:t>10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Me</a:t>
            </a:r>
            <a:r>
              <a:rPr lang="en-US" sz="1800"/>
              <a:t>ga (10</a:t>
            </a:r>
            <a:r>
              <a:rPr lang="en-US" sz="1800" baseline="30000"/>
              <a:t>6</a:t>
            </a:r>
            <a:r>
              <a:rPr lang="en-US" sz="1800"/>
              <a:t>) &amp; </a:t>
            </a:r>
            <a:r>
              <a:rPr lang="en-US" sz="1800" u="sng"/>
              <a:t>Me</a:t>
            </a:r>
            <a:r>
              <a:rPr lang="en-US" sz="1800"/>
              <a:t>bi (2</a:t>
            </a:r>
            <a:r>
              <a:rPr lang="en-US" sz="1800" baseline="30000"/>
              <a:t>20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Gi</a:t>
            </a:r>
            <a:r>
              <a:rPr lang="en-US" sz="1800"/>
              <a:t>ga (10</a:t>
            </a:r>
            <a:r>
              <a:rPr lang="en-US" sz="1800" baseline="30000"/>
              <a:t>9</a:t>
            </a:r>
            <a:r>
              <a:rPr lang="en-US" sz="1800"/>
              <a:t>) &amp; </a:t>
            </a:r>
            <a:r>
              <a:rPr lang="en-US" sz="1800" u="sng"/>
              <a:t>Gi</a:t>
            </a:r>
            <a:r>
              <a:rPr lang="en-US" sz="1800"/>
              <a:t>bi (2</a:t>
            </a:r>
            <a:r>
              <a:rPr lang="en-US" sz="1800" baseline="30000"/>
              <a:t>30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Te</a:t>
            </a:r>
            <a:r>
              <a:rPr lang="en-US" sz="1800"/>
              <a:t>ra (10</a:t>
            </a:r>
            <a:r>
              <a:rPr lang="en-US" sz="1800" baseline="30000"/>
              <a:t>12</a:t>
            </a:r>
            <a:r>
              <a:rPr lang="en-US" sz="1800"/>
              <a:t>) &amp; </a:t>
            </a:r>
            <a:r>
              <a:rPr lang="en-US" sz="1800" u="sng"/>
              <a:t>Te</a:t>
            </a:r>
            <a:r>
              <a:rPr lang="en-US" sz="1800"/>
              <a:t>bi (2</a:t>
            </a:r>
            <a:r>
              <a:rPr lang="en-US" sz="1800" baseline="30000"/>
              <a:t>40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Pe</a:t>
            </a:r>
            <a:r>
              <a:rPr lang="en-US" sz="1800"/>
              <a:t>ta (10</a:t>
            </a:r>
            <a:r>
              <a:rPr lang="en-US" sz="1800" baseline="30000"/>
              <a:t>15</a:t>
            </a:r>
            <a:r>
              <a:rPr lang="en-US" sz="1800"/>
              <a:t>) &amp; </a:t>
            </a:r>
            <a:r>
              <a:rPr lang="en-US" sz="1800" u="sng"/>
              <a:t>Pe</a:t>
            </a:r>
            <a:r>
              <a:rPr lang="en-US" sz="1800"/>
              <a:t>bi (2</a:t>
            </a:r>
            <a:r>
              <a:rPr lang="en-US" sz="1800" baseline="30000"/>
              <a:t>50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Ex</a:t>
            </a:r>
            <a:r>
              <a:rPr lang="en-US" sz="1800"/>
              <a:t>a (10</a:t>
            </a:r>
            <a:r>
              <a:rPr lang="en-US" sz="1800" baseline="30000"/>
              <a:t>18</a:t>
            </a:r>
            <a:r>
              <a:rPr lang="en-US" sz="1800"/>
              <a:t>) &amp; </a:t>
            </a:r>
            <a:r>
              <a:rPr lang="en-US" sz="1800" u="sng"/>
              <a:t>Ex</a:t>
            </a:r>
            <a:r>
              <a:rPr lang="en-US" sz="1800"/>
              <a:t>bi (2</a:t>
            </a:r>
            <a:r>
              <a:rPr lang="en-US" sz="1800" baseline="30000"/>
              <a:t>60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Ze</a:t>
            </a:r>
            <a:r>
              <a:rPr lang="en-US" sz="1800"/>
              <a:t>tta (10</a:t>
            </a:r>
            <a:r>
              <a:rPr lang="en-US" sz="1800" baseline="30000"/>
              <a:t>21</a:t>
            </a:r>
            <a:r>
              <a:rPr lang="en-US" sz="1800"/>
              <a:t>) &amp; </a:t>
            </a:r>
            <a:r>
              <a:rPr lang="en-US" sz="1800" u="sng"/>
              <a:t>Ze</a:t>
            </a:r>
            <a:r>
              <a:rPr lang="en-US" sz="1800"/>
              <a:t>bi (2</a:t>
            </a:r>
            <a:r>
              <a:rPr lang="en-US" sz="1800" baseline="30000"/>
              <a:t>70</a:t>
            </a:r>
            <a:r>
              <a:rPr lang="en-US" sz="1800"/>
              <a:t>)</a:t>
            </a:r>
          </a:p>
          <a:p>
            <a:pPr algn="ctr">
              <a:buNone/>
            </a:pPr>
            <a:r>
              <a:rPr lang="en-US" sz="1400">
                <a:latin typeface="Wingdings"/>
                <a:ea typeface="Wingdings"/>
                <a:cs typeface="Wingdings"/>
              </a:rPr>
              <a:t></a:t>
            </a:r>
            <a:endParaRPr lang="en-US" sz="1400"/>
          </a:p>
          <a:p>
            <a:pPr algn="ctr">
              <a:buNone/>
            </a:pPr>
            <a:r>
              <a:rPr lang="en-US" sz="1800" u="sng"/>
              <a:t>Yo</a:t>
            </a:r>
            <a:r>
              <a:rPr lang="en-US" sz="1800"/>
              <a:t>tta (10</a:t>
            </a:r>
            <a:r>
              <a:rPr lang="en-US" sz="1800" baseline="30000"/>
              <a:t>24</a:t>
            </a:r>
            <a:r>
              <a:rPr lang="en-US" sz="1800"/>
              <a:t>) &amp; </a:t>
            </a:r>
            <a:r>
              <a:rPr lang="en-US" sz="1800" u="sng"/>
              <a:t>Yo</a:t>
            </a:r>
            <a:r>
              <a:rPr lang="en-US" sz="1800"/>
              <a:t>bi (2</a:t>
            </a:r>
            <a:r>
              <a:rPr lang="en-US" sz="1800" baseline="30000"/>
              <a:t>80</a:t>
            </a:r>
            <a:r>
              <a:rPr lang="en-US" sz="1800"/>
              <a:t>)</a:t>
            </a:r>
          </a:p>
          <a:p>
            <a:pPr algn="ctr">
              <a:buNone/>
            </a:pPr>
            <a:endParaRPr lang="en-US" sz="180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Technology - Growth!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lnSpc>
                <a:spcPct val="85000"/>
              </a:lnSpc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 algn="ctr">
              <a:lnSpc>
                <a:spcPct val="85000"/>
              </a:lnSpc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What </a:t>
            </a:r>
            <a:r>
              <a:rPr lang="en-US" sz="2800" dirty="0" smtClean="0"/>
              <a:t>was recently proposed to go after </a:t>
            </a:r>
            <a:r>
              <a:rPr lang="en-US" sz="2800" dirty="0" err="1" smtClean="0"/>
              <a:t>Yotta</a:t>
            </a:r>
            <a:r>
              <a:rPr lang="en-US" sz="2800" dirty="0"/>
              <a:t>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(i.e., 10</a:t>
            </a:r>
            <a:r>
              <a:rPr lang="en-US" sz="2800" baseline="30000" dirty="0" smtClean="0"/>
              <a:t>27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2286000"/>
            <a:ext cx="7239000" cy="177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err="1" smtClean="0">
                <a:solidFill>
                  <a:schemeClr val="tx1"/>
                </a:solidFill>
                <a:latin typeface="VAGRounded"/>
                <a:cs typeface="VAGRounded"/>
              </a:rPr>
              <a:t>Lotta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err="1" smtClean="0">
                <a:solidFill>
                  <a:schemeClr val="tx1"/>
                </a:solidFill>
                <a:latin typeface="VAGRounded"/>
                <a:cs typeface="VAGRounded"/>
              </a:rPr>
              <a:t>Lotsa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err="1" smtClean="0">
                <a:solidFill>
                  <a:schemeClr val="tx1"/>
                </a:solidFill>
                <a:latin typeface="VAGRounded"/>
                <a:cs typeface="VAGRounded"/>
              </a:rPr>
              <a:t>Wholelotta</a:t>
            </a:r>
            <a:endParaRPr lang="en-US" sz="2400" dirty="0" smtClean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FontTx/>
              <a:buAutoNum type="alphaLcParenR"/>
            </a:pPr>
            <a:r>
              <a:rPr lang="en-US" sz="2400" dirty="0" err="1" smtClean="0">
                <a:solidFill>
                  <a:schemeClr val="tx1"/>
                </a:solidFill>
                <a:latin typeface="VAGRounded"/>
                <a:cs typeface="VAGRounded"/>
              </a:rPr>
              <a:t>Hella</a:t>
            </a:r>
            <a:endParaRPr lang="en-US" sz="2400" dirty="0" smtClean="0">
              <a:solidFill>
                <a:schemeClr val="tx1"/>
              </a:solidFill>
              <a:latin typeface="VAGRounded"/>
              <a:cs typeface="VAGRounded"/>
            </a:endParaRPr>
          </a:p>
          <a:p>
            <a:pPr marL="457200" indent="-457200">
              <a:lnSpc>
                <a:spcPct val="85000"/>
              </a:lnSpc>
              <a:buSzPct val="100000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VAGRounded"/>
                <a:cs typeface="VAGRounded"/>
              </a:rPr>
              <a:t>Zillion</a:t>
            </a:r>
            <a:endParaRPr lang="en-US" sz="2400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196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Kilo, Mega, Giga, </a:t>
            </a:r>
            <a:r>
              <a:rPr lang="en-US" sz="3200" dirty="0" err="1"/>
              <a:t>Tera</a:t>
            </a:r>
            <a:r>
              <a:rPr lang="en-US" sz="3200" dirty="0"/>
              <a:t>, </a:t>
            </a:r>
            <a:r>
              <a:rPr lang="en-US" sz="3200" dirty="0" err="1"/>
              <a:t>Peta</a:t>
            </a:r>
            <a:r>
              <a:rPr lang="en-US" sz="3200" dirty="0"/>
              <a:t>, </a:t>
            </a:r>
            <a:r>
              <a:rPr lang="en-US" sz="3200" dirty="0" err="1"/>
              <a:t>Exa</a:t>
            </a:r>
            <a:r>
              <a:rPr lang="en-US" sz="3200" dirty="0"/>
              <a:t>, </a:t>
            </a:r>
            <a:r>
              <a:rPr lang="en-US" sz="3200" dirty="0" err="1"/>
              <a:t>Zetta</a:t>
            </a:r>
            <a:r>
              <a:rPr lang="en-US" sz="3200" dirty="0"/>
              <a:t>, </a:t>
            </a:r>
            <a:r>
              <a:rPr lang="en-US" sz="3200" dirty="0" err="1"/>
              <a:t>Yotta</a:t>
            </a:r>
            <a:endParaRPr lang="en-US" sz="3200" dirty="0"/>
          </a:p>
        </p:txBody>
      </p:sp>
      <p:sp>
        <p:nvSpPr>
          <p:cNvPr id="163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18 VAG Rounded Thin   55390"/>
            </a:endParaRPr>
          </a:p>
          <a:p>
            <a:endParaRPr lang="en-US" sz="1800" dirty="0">
              <a:latin typeface="18 VAG Rounded Thin   55390"/>
            </a:endParaRPr>
          </a:p>
          <a:p>
            <a:r>
              <a:rPr lang="en-US" sz="1800" dirty="0">
                <a:latin typeface="18 VAG Rounded Thin   55390"/>
              </a:rPr>
              <a:t>Kid meets giant Texas people exercising </a:t>
            </a:r>
            <a:r>
              <a:rPr lang="en-US" sz="1800" dirty="0" err="1">
                <a:latin typeface="18 VAG Rounded Thin   55390"/>
              </a:rPr>
              <a:t>zen</a:t>
            </a:r>
            <a:r>
              <a:rPr lang="en-US" sz="1800" dirty="0">
                <a:latin typeface="18 VAG Rounded Thin   55390"/>
              </a:rPr>
              <a:t>-like yoga. – Rolf O</a:t>
            </a:r>
          </a:p>
          <a:p>
            <a:r>
              <a:rPr lang="en-US" sz="1800" dirty="0">
                <a:latin typeface="18 VAG Rounded Thin   55390"/>
              </a:rPr>
              <a:t>Kind men give ten percent extra, zestfully, youthfully. – </a:t>
            </a:r>
            <a:r>
              <a:rPr lang="en-US" sz="1800" dirty="0" err="1">
                <a:latin typeface="18 VAG Rounded Thin   55390"/>
              </a:rPr>
              <a:t>Hava</a:t>
            </a:r>
            <a:r>
              <a:rPr lang="en-US" sz="1800" dirty="0">
                <a:latin typeface="18 VAG Rounded Thin   55390"/>
              </a:rPr>
              <a:t> E</a:t>
            </a:r>
          </a:p>
          <a:p>
            <a:r>
              <a:rPr lang="en-US" sz="1800" dirty="0">
                <a:latin typeface="18 VAG Rounded Thin   55390"/>
              </a:rPr>
              <a:t>Kissing Mentors Gives Testy Persistent Extremists Zealous Youthfulness. – </a:t>
            </a:r>
            <a:r>
              <a:rPr lang="en-US" sz="1800" dirty="0" err="1" smtClean="0">
                <a:latin typeface="18 VAG Rounded Thin   55390"/>
              </a:rPr>
              <a:t>Gary M</a:t>
            </a:r>
            <a:endParaRPr lang="en-US" sz="1800" dirty="0">
              <a:latin typeface="18 VAG Rounded Thin   55390"/>
            </a:endParaRPr>
          </a:p>
          <a:p>
            <a:r>
              <a:rPr lang="en-US" sz="1800" dirty="0">
                <a:latin typeface="18 VAG Rounded Thin   55390"/>
              </a:rPr>
              <a:t>Kindness means giving, teaching, permeating excess zeal yourself. – </a:t>
            </a:r>
            <a:r>
              <a:rPr lang="en-US" sz="1800" dirty="0" err="1">
                <a:latin typeface="18 VAG Rounded Thin   55390"/>
              </a:rPr>
              <a:t>Hava</a:t>
            </a:r>
            <a:r>
              <a:rPr lang="en-US" sz="1800" dirty="0">
                <a:latin typeface="18 VAG Rounded Thin   55390"/>
              </a:rPr>
              <a:t> E</a:t>
            </a:r>
          </a:p>
          <a:p>
            <a:r>
              <a:rPr lang="en-US" sz="1800" dirty="0">
                <a:latin typeface="18 VAG Rounded Thin   55390"/>
              </a:rPr>
              <a:t>Killing messengers gives terrible people exactly zero, </a:t>
            </a:r>
            <a:r>
              <a:rPr lang="en-US" sz="1800" dirty="0" err="1">
                <a:latin typeface="18 VAG Rounded Thin   55390"/>
              </a:rPr>
              <a:t>yo</a:t>
            </a:r>
            <a:endParaRPr lang="en-US" sz="1800" dirty="0">
              <a:latin typeface="18 VAG Rounded Thin   55390"/>
            </a:endParaRPr>
          </a:p>
          <a:p>
            <a:r>
              <a:rPr lang="en-US" sz="1800" dirty="0">
                <a:latin typeface="18 VAG Rounded Thin   55390"/>
              </a:rPr>
              <a:t>Kindergarten means giving teachers perfect examples (of) zeal (&amp;) youth</a:t>
            </a:r>
          </a:p>
          <a:p>
            <a:r>
              <a:rPr lang="en-US" sz="1800" dirty="0">
                <a:latin typeface="18 VAG Rounded Thin   55390"/>
              </a:rPr>
              <a:t>Kissing mediocre girls/guys teaches people (to) expect zero (from) you</a:t>
            </a:r>
          </a:p>
          <a:p>
            <a:r>
              <a:rPr lang="en-US" sz="1800" dirty="0">
                <a:latin typeface="18 VAG Rounded Thin   55390"/>
              </a:rPr>
              <a:t>Kinky Mean Girls Teach Penis-Extending Zen Yoga</a:t>
            </a:r>
          </a:p>
          <a:p>
            <a:r>
              <a:rPr lang="en-US" sz="1800" dirty="0">
                <a:latin typeface="18 VAG Rounded Thin   55390"/>
              </a:rPr>
              <a:t>Kissing Mel Gibson, Teddy Pendergrass exclaimed: “Zesty, </a:t>
            </a:r>
            <a:r>
              <a:rPr lang="en-US" sz="1800" dirty="0" err="1">
                <a:latin typeface="18 VAG Rounded Thin   55390"/>
              </a:rPr>
              <a:t>yo</a:t>
            </a:r>
            <a:r>
              <a:rPr lang="en-US" sz="1800" dirty="0">
                <a:latin typeface="18 VAG Rounded Thin   55390"/>
              </a:rPr>
              <a:t>!” – Dan G</a:t>
            </a:r>
          </a:p>
          <a:p>
            <a:r>
              <a:rPr lang="en-US" sz="1800" dirty="0">
                <a:latin typeface="18 VAG Rounded Thin   55390"/>
              </a:rPr>
              <a:t>Kissing me gives ten percent extra zeal &amp; youth! – Dan G (borrowing parts)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Computing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191000" cy="4876800"/>
          </a:xfrm>
        </p:spPr>
        <p:txBody>
          <a:bodyPr/>
          <a:lstStyle/>
          <a:p>
            <a:r>
              <a:rPr lang="en-US" sz="2800"/>
              <a:t>Proposed computing device using quantum mechanics</a:t>
            </a:r>
          </a:p>
          <a:p>
            <a:pPr lvl="1"/>
            <a:r>
              <a:rPr lang="en-US" sz="2400"/>
              <a:t>This field in its infancy… </a:t>
            </a:r>
          </a:p>
          <a:p>
            <a:r>
              <a:rPr lang="en-US" sz="2800"/>
              <a:t>Normally: </a:t>
            </a:r>
            <a:r>
              <a:rPr lang="en-US" sz="2800">
                <a:solidFill>
                  <a:schemeClr val="accent2"/>
                </a:solidFill>
              </a:rPr>
              <a:t>bits</a:t>
            </a:r>
            <a:r>
              <a:rPr lang="en-US" sz="2800"/>
              <a:t>, which are either 0 or 1</a:t>
            </a:r>
          </a:p>
          <a:p>
            <a:r>
              <a:rPr lang="en-US" sz="2800"/>
              <a:t>Quantum: </a:t>
            </a:r>
            <a:r>
              <a:rPr lang="en-US" sz="2800">
                <a:solidFill>
                  <a:schemeClr val="accent2"/>
                </a:solidFill>
              </a:rPr>
              <a:t>qubits</a:t>
            </a:r>
            <a:r>
              <a:rPr lang="en-US" sz="2800"/>
              <a:t>, either 0, 1 or “quantum superposition” of these</a:t>
            </a:r>
          </a:p>
          <a:p>
            <a:pPr lvl="1"/>
            <a:r>
              <a:rPr lang="en-US" sz="2400"/>
              <a:t>This is the key idea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/>
              <a:t>If you have 2 bits, they’re in exactly one of these:</a:t>
            </a:r>
          </a:p>
          <a:p>
            <a:pPr lvl="1"/>
            <a:r>
              <a:rPr lang="en-US" sz="2000"/>
              <a:t>00, 01, 10 or 11</a:t>
            </a:r>
          </a:p>
          <a:p>
            <a:r>
              <a:rPr lang="en-US" sz="2400"/>
              <a:t>If you have 2 qubits, they’re in </a:t>
            </a:r>
            <a:r>
              <a:rPr lang="en-US" sz="2400">
                <a:solidFill>
                  <a:schemeClr val="accent4"/>
                </a:solidFill>
              </a:rPr>
              <a:t>ALL </a:t>
            </a:r>
            <a:r>
              <a:rPr lang="en-US" sz="2400"/>
              <a:t>these states with varying probabilities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867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en.wikipedia.org/wiki/Quantum_computer</a:t>
            </a:r>
          </a:p>
        </p:txBody>
      </p:sp>
      <p:pic>
        <p:nvPicPr>
          <p:cNvPr id="7" name="Picture 6" descr="297px-Bloch-sphere-diagram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581400"/>
            <a:ext cx="2266950" cy="2198255"/>
          </a:xfrm>
          <a:prstGeom prst="rect">
            <a:avLst/>
          </a:prstGeom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638800" y="4010561"/>
            <a:ext cx="3505200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chemeClr val="tx1"/>
                </a:solidFill>
                <a:latin typeface="18 VAG Rounded Bold   07390"/>
              </a:rPr>
              <a:t>A Bloch sphere</a:t>
            </a:r>
            <a:br>
              <a:rPr lang="en-US" sz="2000" b="1">
                <a:solidFill>
                  <a:schemeClr val="tx1"/>
                </a:solidFill>
                <a:latin typeface="18 VAG Rounded Bold   07390"/>
              </a:rPr>
            </a:br>
            <a:r>
              <a:rPr lang="en-US" sz="2000" b="1">
                <a:solidFill>
                  <a:schemeClr val="tx1"/>
                </a:solidFill>
                <a:latin typeface="18 VAG Rounded Bold   07390"/>
              </a:rPr>
              <a:t>is the geometric</a:t>
            </a:r>
            <a:br>
              <a:rPr lang="en-US" sz="2000" b="1">
                <a:solidFill>
                  <a:schemeClr val="tx1"/>
                </a:solidFill>
                <a:latin typeface="18 VAG Rounded Bold   07390"/>
              </a:rPr>
            </a:br>
            <a:r>
              <a:rPr lang="en-US" sz="2000" b="1">
                <a:solidFill>
                  <a:schemeClr val="tx1"/>
                </a:solidFill>
                <a:latin typeface="18 VAG Rounded Bold   07390"/>
              </a:rPr>
              <a:t>representation</a:t>
            </a:r>
            <a:br>
              <a:rPr lang="en-US" sz="2000" b="1">
                <a:solidFill>
                  <a:schemeClr val="tx1"/>
                </a:solidFill>
                <a:latin typeface="18 VAG Rounded Bold   07390"/>
              </a:rPr>
            </a:br>
            <a:r>
              <a:rPr lang="en-US" sz="2000" b="1">
                <a:solidFill>
                  <a:schemeClr val="tx1"/>
                </a:solidFill>
                <a:latin typeface="18 VAG Rounded Bold   07390"/>
              </a:rPr>
              <a:t>of 1 qubit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Computing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191000" cy="4876800"/>
          </a:xfrm>
        </p:spPr>
        <p:txBody>
          <a:bodyPr/>
          <a:lstStyle/>
          <a:p>
            <a:r>
              <a:rPr lang="en-US" sz="2400"/>
              <a:t>Imagine a problem with these four properties:</a:t>
            </a:r>
          </a:p>
          <a:p>
            <a:pPr lvl="1"/>
            <a:r>
              <a:rPr lang="en-US" sz="2000"/>
              <a:t>The only way to solve it is to guess answers repeatedly and check them,</a:t>
            </a:r>
          </a:p>
          <a:p>
            <a:pPr lvl="1"/>
            <a:r>
              <a:rPr lang="en-US" sz="2000"/>
              <a:t>There are </a:t>
            </a:r>
            <a:r>
              <a:rPr lang="en-US" sz="2000" i="1"/>
              <a:t>n</a:t>
            </a:r>
            <a:r>
              <a:rPr lang="en-US" sz="2000"/>
              <a:t> possible answers to check,</a:t>
            </a:r>
          </a:p>
          <a:p>
            <a:pPr lvl="1"/>
            <a:r>
              <a:rPr lang="en-US" sz="2000"/>
              <a:t>Every possible answer takes the same amount of time to check, and</a:t>
            </a:r>
          </a:p>
          <a:p>
            <a:pPr lvl="1"/>
            <a:r>
              <a:rPr lang="en-US" sz="2000"/>
              <a:t>There are no clues about which answers might be better: generating possibilities randomly is just as good as checking them in some special order.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…like trying to crack a password from an encrypted file</a:t>
            </a:r>
          </a:p>
          <a:p>
            <a:r>
              <a:rPr lang="en-US" sz="2800" dirty="0"/>
              <a:t>A normal computer</a:t>
            </a:r>
          </a:p>
          <a:p>
            <a:pPr lvl="1"/>
            <a:r>
              <a:rPr lang="en-US" sz="2400" dirty="0"/>
              <a:t>would take (in the worst case) n steps</a:t>
            </a:r>
          </a:p>
          <a:p>
            <a:r>
              <a:rPr lang="en-US" sz="2800" dirty="0"/>
              <a:t>A quantum computer</a:t>
            </a:r>
          </a:p>
          <a:p>
            <a:pPr lvl="1"/>
            <a:r>
              <a:rPr lang="en-US" sz="2400" dirty="0"/>
              <a:t>can solve the problem in steps proportional to  √n</a:t>
            </a:r>
          </a:p>
          <a:p>
            <a:r>
              <a:rPr lang="en-US" sz="2800" dirty="0"/>
              <a:t>Why does this matter?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28155" y="5025917"/>
            <a:ext cx="275593" cy="8089"/>
          </a:xfrm>
          <a:prstGeom prst="line">
            <a:avLst/>
          </a:prstGeom>
          <a:ln w="25400" cap="flat" cmpd="sng" algn="ctr">
            <a:solidFill>
              <a:srgbClr val="FFDD8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Say the password is exactly 72 bits (0/1)</a:t>
            </a:r>
          </a:p>
          <a:p>
            <a:r>
              <a:rPr lang="en-US"/>
              <a:t>That’s 2</a:t>
            </a:r>
            <a:r>
              <a:rPr lang="en-US" baseline="30000"/>
              <a:t>72</a:t>
            </a:r>
            <a:r>
              <a:rPr lang="en-US"/>
              <a:t> possibilities</a:t>
            </a:r>
          </a:p>
          <a:p>
            <a:r>
              <a:rPr lang="en-US"/>
              <a:t>Let’s say our Mac lab attacked the problem</a:t>
            </a:r>
          </a:p>
          <a:p>
            <a:pPr lvl="1"/>
            <a:r>
              <a:rPr lang="en-US"/>
              <a:t>30 machines/lab * 8 cores/machine * 3 GHz (say 3 billion checks per second/core)</a:t>
            </a:r>
          </a:p>
          <a:p>
            <a:pPr lvl="1">
              <a:buNone/>
            </a:pPr>
            <a:r>
              <a:rPr lang="en-US"/>
              <a:t>= 720,000,000,000 checks/sec/lab</a:t>
            </a:r>
          </a:p>
          <a:p>
            <a:pPr lvl="1">
              <a:buNone/>
            </a:pPr>
            <a:r>
              <a:rPr lang="en-US"/>
              <a:t>= 720 Gchecks/sec/lab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/>
              <a:t>Regular computers</a:t>
            </a:r>
          </a:p>
          <a:p>
            <a:pPr lvl="1"/>
            <a:r>
              <a:rPr lang="en-US" sz="2000"/>
              <a:t>2</a:t>
            </a:r>
            <a:r>
              <a:rPr lang="en-US" sz="2000" baseline="30000"/>
              <a:t>72</a:t>
            </a:r>
            <a:r>
              <a:rPr lang="en-US" sz="2000"/>
              <a:t> checks needed / 720 Gchecks/sec/lab</a:t>
            </a:r>
          </a:p>
          <a:p>
            <a:pPr lvl="1">
              <a:buNone/>
            </a:pPr>
            <a:r>
              <a:rPr lang="en-US" sz="2000"/>
              <a:t>≈ 6.6 billion sec/lab</a:t>
            </a:r>
          </a:p>
          <a:p>
            <a:pPr lvl="1">
              <a:buNone/>
            </a:pPr>
            <a:r>
              <a:rPr lang="en-US" sz="2000">
                <a:solidFill>
                  <a:srgbClr val="FF0000"/>
                </a:solidFill>
              </a:rPr>
              <a:t>≈ 208 </a:t>
            </a:r>
            <a:r>
              <a:rPr lang="en-US" sz="2000" u="sng">
                <a:solidFill>
                  <a:srgbClr val="FF0000"/>
                </a:solidFill>
              </a:rPr>
              <a:t>years</a:t>
            </a:r>
            <a:r>
              <a:rPr lang="en-US" sz="2000">
                <a:solidFill>
                  <a:srgbClr val="FF0000"/>
                </a:solidFill>
              </a:rPr>
              <a:t>/lab</a:t>
            </a:r>
          </a:p>
          <a:p>
            <a:r>
              <a:rPr lang="en-US" sz="2400"/>
              <a:t>72-qubit quantum computers in timeαto </a:t>
            </a:r>
            <a:r>
              <a:rPr lang="en-US" sz="3200"/>
              <a:t>√</a:t>
            </a:r>
            <a:r>
              <a:rPr lang="en-US" sz="2400"/>
              <a:t>2</a:t>
            </a:r>
            <a:r>
              <a:rPr lang="en-US" sz="2400" baseline="30000"/>
              <a:t>72</a:t>
            </a:r>
            <a:r>
              <a:rPr lang="en-US" sz="2400"/>
              <a:t> = 2</a:t>
            </a:r>
            <a:r>
              <a:rPr lang="en-US" sz="2400" baseline="30000"/>
              <a:t>36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2</a:t>
            </a:r>
            <a:r>
              <a:rPr lang="en-US" sz="2000" baseline="30000"/>
              <a:t>36</a:t>
            </a:r>
            <a:r>
              <a:rPr lang="en-US" sz="2000"/>
              <a:t> checks needed / 720 Gchecks/sec/lab</a:t>
            </a:r>
          </a:p>
          <a:p>
            <a:pPr lvl="1">
              <a:buNone/>
            </a:pPr>
            <a:r>
              <a:rPr lang="en-US" sz="2000">
                <a:solidFill>
                  <a:srgbClr val="FFFF00"/>
                </a:solidFill>
              </a:rPr>
              <a:t>≈ 0.1 </a:t>
            </a:r>
            <a:r>
              <a:rPr lang="en-US" sz="2000" u="sng">
                <a:solidFill>
                  <a:srgbClr val="FFFF00"/>
                </a:solidFill>
              </a:rPr>
              <a:t>sec</a:t>
            </a:r>
            <a:r>
              <a:rPr lang="en-US" sz="2000">
                <a:solidFill>
                  <a:srgbClr val="FFFF00"/>
                </a:solidFill>
              </a:rPr>
              <a:t>/lab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Computing (3)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84623" y="3714605"/>
            <a:ext cx="478375" cy="1588"/>
          </a:xfrm>
          <a:prstGeom prst="line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DNA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Proposed computing device using DNA to do the work</a:t>
            </a:r>
          </a:p>
          <a:p>
            <a:pPr lvl="1"/>
            <a:r>
              <a:rPr lang="en-US" sz="2400"/>
              <a:t>Take advantage of the different molecules of DNA to try many possibilities at once</a:t>
            </a:r>
          </a:p>
          <a:p>
            <a:pPr lvl="1"/>
            <a:r>
              <a:rPr lang="en-US" sz="2400"/>
              <a:t>Ala parallel computing</a:t>
            </a:r>
          </a:p>
          <a:p>
            <a:pPr lvl="1"/>
            <a:r>
              <a:rPr lang="en-US" sz="2400"/>
              <a:t>Also in its infancy</a:t>
            </a:r>
          </a:p>
          <a:p>
            <a:r>
              <a:rPr lang="en-US" sz="2800"/>
              <a:t>In 2004, researchers claimed they built one</a:t>
            </a:r>
          </a:p>
          <a:p>
            <a:pPr lvl="1"/>
            <a:r>
              <a:rPr lang="en-US" sz="2400"/>
              <a:t>Paper in “Nature”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0960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en.wikipedia.org/wiki/DNA_computing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4000"/>
            <a:ext cx="4089810" cy="37671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24400" y="5486400"/>
            <a:ext cx="3962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61517</TotalTime>
  <Pages>47</Pages>
  <Words>1053</Words>
  <Application>Microsoft Macintosh PowerPoint</Application>
  <PresentationFormat>Letter Paper (8.5x11 in)</PresentationFormat>
  <Paragraphs>140</Paragraphs>
  <Slides>13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Intel shows off 50-core chip</vt:lpstr>
      <vt:lpstr>Lecture Overview</vt:lpstr>
      <vt:lpstr>Computer Technology - Growth!</vt:lpstr>
      <vt:lpstr>Peer Instruction</vt:lpstr>
      <vt:lpstr>Kilo, Mega, Giga, Tera, Peta, Exa, Zetta, Yotta</vt:lpstr>
      <vt:lpstr>Quantum Computing (1)</vt:lpstr>
      <vt:lpstr>Quantum Computing (2)</vt:lpstr>
      <vt:lpstr>Quantum Computing (3)</vt:lpstr>
      <vt:lpstr>DNA Computing</vt:lpstr>
      <vt:lpstr>Biological Machines</vt:lpstr>
      <vt:lpstr>Smart Grid + Energy</vt:lpstr>
      <vt:lpstr>Peer Instruction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3222</cp:revision>
  <cp:lastPrinted>2012-04-17T21:48:04Z</cp:lastPrinted>
  <dcterms:created xsi:type="dcterms:W3CDTF">2012-04-17T20:40:07Z</dcterms:created>
  <dcterms:modified xsi:type="dcterms:W3CDTF">2012-04-17T21:48:05Z</dcterms:modified>
</cp:coreProperties>
</file>