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Default Extension="pdf" ContentType="application/pdf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47" r:id="rId2"/>
    <p:sldId id="1057" r:id="rId3"/>
    <p:sldId id="1055" r:id="rId4"/>
    <p:sldId id="1059" r:id="rId5"/>
    <p:sldId id="1066" r:id="rId6"/>
    <p:sldId id="1058" r:id="rId7"/>
    <p:sldId id="1060" r:id="rId8"/>
    <p:sldId id="1067" r:id="rId9"/>
    <p:sldId id="1061" r:id="rId10"/>
    <p:sldId id="1062" r:id="rId11"/>
    <p:sldId id="1063" r:id="rId12"/>
    <p:sldId id="1064" r:id="rId13"/>
    <p:sldId id="1065" r:id="rId14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D5D5D5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9427" autoAdjust="0"/>
    <p:restoredTop sz="89858" autoAdjust="0"/>
  </p:normalViewPr>
  <p:slideViewPr>
    <p:cSldViewPr>
      <p:cViewPr varScale="1">
        <p:scale>
          <a:sx n="165" d="100"/>
          <a:sy n="165" d="100"/>
        </p:scale>
        <p:origin x="-1240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A945B-1677-F84B-A524-CAF250E531E8}" type="doc">
      <dgm:prSet loTypeId="urn:microsoft.com/office/officeart/2005/8/layout/process2" loCatId="" qsTypeId="urn:microsoft.com/office/officeart/2005/8/quickstyle/simple4" qsCatId="simple" csTypeId="urn:microsoft.com/office/officeart/2005/8/colors/colorful2" csCatId="colorful" phldr="1"/>
      <dgm:spPr/>
    </dgm:pt>
    <dgm:pt modelId="{8284DBD8-B8FF-F244-B2A0-3F0DB227E5F3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CS10</a:t>
          </a:r>
          <a:endParaRPr lang="en-US" dirty="0">
            <a:latin typeface="Vagrounded"/>
            <a:cs typeface="Vagrounded"/>
          </a:endParaRPr>
        </a:p>
      </dgm:t>
    </dgm:pt>
    <dgm:pt modelId="{6F57E6F5-BE60-DC4D-8F90-873743411AE6}" type="parTrans" cxnId="{2EC90E34-017C-4349-9E39-BED880E27503}">
      <dgm:prSet/>
      <dgm:spPr/>
      <dgm:t>
        <a:bodyPr/>
        <a:lstStyle/>
        <a:p>
          <a:endParaRPr lang="en-US"/>
        </a:p>
      </dgm:t>
    </dgm:pt>
    <dgm:pt modelId="{A657B094-BB45-954E-9BE8-6CAC83EF5B28}" type="sibTrans" cxnId="{2EC90E34-017C-4349-9E39-BED880E27503}">
      <dgm:prSet/>
      <dgm:spPr/>
      <dgm:t>
        <a:bodyPr/>
        <a:lstStyle/>
        <a:p>
          <a:endParaRPr lang="en-US"/>
        </a:p>
      </dgm:t>
    </dgm:pt>
    <dgm:pt modelId="{EABD4768-65A1-F849-9868-7732A0211490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CS61A</a:t>
          </a:r>
          <a:endParaRPr lang="en-US" dirty="0">
            <a:latin typeface="Vagrounded"/>
            <a:cs typeface="Vagrounded"/>
          </a:endParaRPr>
        </a:p>
      </dgm:t>
    </dgm:pt>
    <dgm:pt modelId="{3109DAFC-04B4-7B4E-9E07-F40B65793ACB}" type="parTrans" cxnId="{DEEF70B7-C91D-0542-B79A-FB104258DEBF}">
      <dgm:prSet/>
      <dgm:spPr/>
      <dgm:t>
        <a:bodyPr/>
        <a:lstStyle/>
        <a:p>
          <a:endParaRPr lang="en-US"/>
        </a:p>
      </dgm:t>
    </dgm:pt>
    <dgm:pt modelId="{DFAE0489-DA04-0D40-8E08-8174B6560E3D}" type="sibTrans" cxnId="{DEEF70B7-C91D-0542-B79A-FB104258DEBF}">
      <dgm:prSet/>
      <dgm:spPr/>
      <dgm:t>
        <a:bodyPr/>
        <a:lstStyle/>
        <a:p>
          <a:endParaRPr lang="en-US"/>
        </a:p>
      </dgm:t>
    </dgm:pt>
    <dgm:pt modelId="{B8B09834-7B77-3A43-9873-E4269E643E42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CS61B</a:t>
          </a:r>
          <a:endParaRPr lang="en-US" dirty="0">
            <a:latin typeface="Vagrounded"/>
            <a:cs typeface="Vagrounded"/>
          </a:endParaRPr>
        </a:p>
      </dgm:t>
    </dgm:pt>
    <dgm:pt modelId="{5F4A5AF0-FB71-344A-B2B2-E3DCEF4D0270}" type="parTrans" cxnId="{9CAB43D4-A50D-AF48-9ECD-FEECD3A20E50}">
      <dgm:prSet/>
      <dgm:spPr/>
      <dgm:t>
        <a:bodyPr/>
        <a:lstStyle/>
        <a:p>
          <a:endParaRPr lang="en-US"/>
        </a:p>
      </dgm:t>
    </dgm:pt>
    <dgm:pt modelId="{C15230C8-9917-DE47-A880-D41C935DA977}" type="sibTrans" cxnId="{9CAB43D4-A50D-AF48-9ECD-FEECD3A20E50}">
      <dgm:prSet/>
      <dgm:spPr/>
      <dgm:t>
        <a:bodyPr/>
        <a:lstStyle/>
        <a:p>
          <a:endParaRPr lang="en-US"/>
        </a:p>
      </dgm:t>
    </dgm:pt>
    <dgm:pt modelId="{FA4B4DAD-8168-2D43-A16D-4219C38DB9C5}">
      <dgm:prSet phldrT="[Text]"/>
      <dgm:spPr/>
      <dgm:t>
        <a:bodyPr/>
        <a:lstStyle/>
        <a:p>
          <a:r>
            <a:rPr lang="en-US" dirty="0" smtClean="0">
              <a:latin typeface="Vagrounded"/>
              <a:cs typeface="Vagrounded"/>
            </a:rPr>
            <a:t>CS61C</a:t>
          </a:r>
          <a:endParaRPr lang="en-US" dirty="0">
            <a:latin typeface="Vagrounded"/>
            <a:cs typeface="Vagrounded"/>
          </a:endParaRPr>
        </a:p>
      </dgm:t>
    </dgm:pt>
    <dgm:pt modelId="{350E1BCF-215F-F74E-9137-DE92F3294C66}" type="parTrans" cxnId="{DC4E7606-6854-D14B-B2D6-8D97812571E6}">
      <dgm:prSet/>
      <dgm:spPr/>
      <dgm:t>
        <a:bodyPr/>
        <a:lstStyle/>
        <a:p>
          <a:endParaRPr lang="en-US"/>
        </a:p>
      </dgm:t>
    </dgm:pt>
    <dgm:pt modelId="{6885B6DA-7044-3741-9AED-9DDECC2AD29D}" type="sibTrans" cxnId="{DC4E7606-6854-D14B-B2D6-8D97812571E6}">
      <dgm:prSet/>
      <dgm:spPr/>
      <dgm:t>
        <a:bodyPr/>
        <a:lstStyle/>
        <a:p>
          <a:endParaRPr lang="en-US"/>
        </a:p>
      </dgm:t>
    </dgm:pt>
    <dgm:pt modelId="{6EDA782A-A6DB-F34B-9343-81F05000B397}" type="pres">
      <dgm:prSet presAssocID="{C04A945B-1677-F84B-A524-CAF250E531E8}" presName="linearFlow" presStyleCnt="0">
        <dgm:presLayoutVars>
          <dgm:resizeHandles val="exact"/>
        </dgm:presLayoutVars>
      </dgm:prSet>
      <dgm:spPr/>
    </dgm:pt>
    <dgm:pt modelId="{72FD0D40-C91F-5940-BF53-63FC7F9B8EE1}" type="pres">
      <dgm:prSet presAssocID="{8284DBD8-B8FF-F244-B2A0-3F0DB227E5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A0EE-F9B1-434C-86B6-E630B2CBE62A}" type="pres">
      <dgm:prSet presAssocID="{A657B094-BB45-954E-9BE8-6CAC83EF5B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6238EC0-2AFF-7E46-9EC3-FD8131F50391}" type="pres">
      <dgm:prSet presAssocID="{A657B094-BB45-954E-9BE8-6CAC83EF5B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0177EF-A375-5E4B-A762-3A3CEFFCCAD0}" type="pres">
      <dgm:prSet presAssocID="{EABD4768-65A1-F849-9868-7732A021149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5E8A-7C40-F141-897F-163933972E6B}" type="pres">
      <dgm:prSet presAssocID="{DFAE0489-DA04-0D40-8E08-8174B6560E3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57B29C4-4AFA-9041-93B4-8ACA474F083F}" type="pres">
      <dgm:prSet presAssocID="{DFAE0489-DA04-0D40-8E08-8174B6560E3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78E7070-7703-A64A-957B-CA17F9CE48B8}" type="pres">
      <dgm:prSet presAssocID="{B8B09834-7B77-3A43-9873-E4269E643E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0D186-DC44-904A-9AD4-B2338CF110FC}" type="pres">
      <dgm:prSet presAssocID="{C15230C8-9917-DE47-A880-D41C935DA97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A03E281-2086-8E4E-8369-BEC8E999A679}" type="pres">
      <dgm:prSet presAssocID="{C15230C8-9917-DE47-A880-D41C935DA97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4C5B3A2-E4A1-9D43-ABB5-3F2C1AB1EE3C}" type="pres">
      <dgm:prSet presAssocID="{FA4B4DAD-8168-2D43-A16D-4219C38DB9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B43D4-A50D-AF48-9ECD-FEECD3A20E50}" srcId="{C04A945B-1677-F84B-A524-CAF250E531E8}" destId="{B8B09834-7B77-3A43-9873-E4269E643E42}" srcOrd="2" destOrd="0" parTransId="{5F4A5AF0-FB71-344A-B2B2-E3DCEF4D0270}" sibTransId="{C15230C8-9917-DE47-A880-D41C935DA977}"/>
    <dgm:cxn modelId="{EC5A6E09-1819-7C46-AF01-43F1C97026E3}" type="presOf" srcId="{C15230C8-9917-DE47-A880-D41C935DA977}" destId="{CE90D186-DC44-904A-9AD4-B2338CF110FC}" srcOrd="0" destOrd="0" presId="urn:microsoft.com/office/officeart/2005/8/layout/process2"/>
    <dgm:cxn modelId="{56D49389-0467-A445-865A-5A42EB771B30}" type="presOf" srcId="{B8B09834-7B77-3A43-9873-E4269E643E42}" destId="{878E7070-7703-A64A-957B-CA17F9CE48B8}" srcOrd="0" destOrd="0" presId="urn:microsoft.com/office/officeart/2005/8/layout/process2"/>
    <dgm:cxn modelId="{1ACD3A12-9F5C-0746-BBE0-097FDF4A0C51}" type="presOf" srcId="{DFAE0489-DA04-0D40-8E08-8174B6560E3D}" destId="{E57B29C4-4AFA-9041-93B4-8ACA474F083F}" srcOrd="1" destOrd="0" presId="urn:microsoft.com/office/officeart/2005/8/layout/process2"/>
    <dgm:cxn modelId="{52BA1594-8741-3044-B0FA-9E8609DC41CE}" type="presOf" srcId="{DFAE0489-DA04-0D40-8E08-8174B6560E3D}" destId="{74C35E8A-7C40-F141-897F-163933972E6B}" srcOrd="0" destOrd="0" presId="urn:microsoft.com/office/officeart/2005/8/layout/process2"/>
    <dgm:cxn modelId="{DC4E7606-6854-D14B-B2D6-8D97812571E6}" srcId="{C04A945B-1677-F84B-A524-CAF250E531E8}" destId="{FA4B4DAD-8168-2D43-A16D-4219C38DB9C5}" srcOrd="3" destOrd="0" parTransId="{350E1BCF-215F-F74E-9137-DE92F3294C66}" sibTransId="{6885B6DA-7044-3741-9AED-9DDECC2AD29D}"/>
    <dgm:cxn modelId="{37918C59-420C-8343-8361-22D3780AD041}" type="presOf" srcId="{EABD4768-65A1-F849-9868-7732A0211490}" destId="{4B0177EF-A375-5E4B-A762-3A3CEFFCCAD0}" srcOrd="0" destOrd="0" presId="urn:microsoft.com/office/officeart/2005/8/layout/process2"/>
    <dgm:cxn modelId="{1D2D9A11-B254-4D4A-AEA6-34CD72C7794A}" type="presOf" srcId="{C04A945B-1677-F84B-A524-CAF250E531E8}" destId="{6EDA782A-A6DB-F34B-9343-81F05000B397}" srcOrd="0" destOrd="0" presId="urn:microsoft.com/office/officeart/2005/8/layout/process2"/>
    <dgm:cxn modelId="{EB1E8AB8-4340-7E41-982E-8A4BA66E2DF8}" type="presOf" srcId="{A657B094-BB45-954E-9BE8-6CAC83EF5B28}" destId="{76238EC0-2AFF-7E46-9EC3-FD8131F50391}" srcOrd="1" destOrd="0" presId="urn:microsoft.com/office/officeart/2005/8/layout/process2"/>
    <dgm:cxn modelId="{DEEF70B7-C91D-0542-B79A-FB104258DEBF}" srcId="{C04A945B-1677-F84B-A524-CAF250E531E8}" destId="{EABD4768-65A1-F849-9868-7732A0211490}" srcOrd="1" destOrd="0" parTransId="{3109DAFC-04B4-7B4E-9E07-F40B65793ACB}" sibTransId="{DFAE0489-DA04-0D40-8E08-8174B6560E3D}"/>
    <dgm:cxn modelId="{2EC90E34-017C-4349-9E39-BED880E27503}" srcId="{C04A945B-1677-F84B-A524-CAF250E531E8}" destId="{8284DBD8-B8FF-F244-B2A0-3F0DB227E5F3}" srcOrd="0" destOrd="0" parTransId="{6F57E6F5-BE60-DC4D-8F90-873743411AE6}" sibTransId="{A657B094-BB45-954E-9BE8-6CAC83EF5B28}"/>
    <dgm:cxn modelId="{7E6045ED-2E21-324F-8FE2-B96BF914000D}" type="presOf" srcId="{FA4B4DAD-8168-2D43-A16D-4219C38DB9C5}" destId="{24C5B3A2-E4A1-9D43-ABB5-3F2C1AB1EE3C}" srcOrd="0" destOrd="0" presId="urn:microsoft.com/office/officeart/2005/8/layout/process2"/>
    <dgm:cxn modelId="{339B4B3A-CC03-E941-A4CD-A0C3F26B46F1}" type="presOf" srcId="{8284DBD8-B8FF-F244-B2A0-3F0DB227E5F3}" destId="{72FD0D40-C91F-5940-BF53-63FC7F9B8EE1}" srcOrd="0" destOrd="0" presId="urn:microsoft.com/office/officeart/2005/8/layout/process2"/>
    <dgm:cxn modelId="{84E76D62-DB39-4B4F-A21B-D683ACDFCDBD}" type="presOf" srcId="{C15230C8-9917-DE47-A880-D41C935DA977}" destId="{5A03E281-2086-8E4E-8369-BEC8E999A679}" srcOrd="1" destOrd="0" presId="urn:microsoft.com/office/officeart/2005/8/layout/process2"/>
    <dgm:cxn modelId="{643EFA54-260C-2D4F-AF20-B1AB16CA5664}" type="presOf" srcId="{A657B094-BB45-954E-9BE8-6CAC83EF5B28}" destId="{FD0BA0EE-F9B1-434C-86B6-E630B2CBE62A}" srcOrd="0" destOrd="0" presId="urn:microsoft.com/office/officeart/2005/8/layout/process2"/>
    <dgm:cxn modelId="{CABD8D8A-6B03-A545-B285-A8B9253FC25C}" type="presParOf" srcId="{6EDA782A-A6DB-F34B-9343-81F05000B397}" destId="{72FD0D40-C91F-5940-BF53-63FC7F9B8EE1}" srcOrd="0" destOrd="0" presId="urn:microsoft.com/office/officeart/2005/8/layout/process2"/>
    <dgm:cxn modelId="{C42C2B6B-84DE-4B46-AC07-9C88C39B3736}" type="presParOf" srcId="{6EDA782A-A6DB-F34B-9343-81F05000B397}" destId="{FD0BA0EE-F9B1-434C-86B6-E630B2CBE62A}" srcOrd="1" destOrd="0" presId="urn:microsoft.com/office/officeart/2005/8/layout/process2"/>
    <dgm:cxn modelId="{09A772A1-A738-1E41-BBC0-F58CD7975C03}" type="presParOf" srcId="{FD0BA0EE-F9B1-434C-86B6-E630B2CBE62A}" destId="{76238EC0-2AFF-7E46-9EC3-FD8131F50391}" srcOrd="0" destOrd="0" presId="urn:microsoft.com/office/officeart/2005/8/layout/process2"/>
    <dgm:cxn modelId="{E8D1EEA8-F4C1-B647-8995-7AB337F3C3E5}" type="presParOf" srcId="{6EDA782A-A6DB-F34B-9343-81F05000B397}" destId="{4B0177EF-A375-5E4B-A762-3A3CEFFCCAD0}" srcOrd="2" destOrd="0" presId="urn:microsoft.com/office/officeart/2005/8/layout/process2"/>
    <dgm:cxn modelId="{9E490695-6699-0047-8547-F057B96B5522}" type="presParOf" srcId="{6EDA782A-A6DB-F34B-9343-81F05000B397}" destId="{74C35E8A-7C40-F141-897F-163933972E6B}" srcOrd="3" destOrd="0" presId="urn:microsoft.com/office/officeart/2005/8/layout/process2"/>
    <dgm:cxn modelId="{B67E938D-E1F0-2244-ACA0-333F715A2535}" type="presParOf" srcId="{74C35E8A-7C40-F141-897F-163933972E6B}" destId="{E57B29C4-4AFA-9041-93B4-8ACA474F083F}" srcOrd="0" destOrd="0" presId="urn:microsoft.com/office/officeart/2005/8/layout/process2"/>
    <dgm:cxn modelId="{54BE85C5-3873-6940-8F7C-2AADC3273BFB}" type="presParOf" srcId="{6EDA782A-A6DB-F34B-9343-81F05000B397}" destId="{878E7070-7703-A64A-957B-CA17F9CE48B8}" srcOrd="4" destOrd="0" presId="urn:microsoft.com/office/officeart/2005/8/layout/process2"/>
    <dgm:cxn modelId="{98C1055E-A812-1B4D-B7EE-21755930C841}" type="presParOf" srcId="{6EDA782A-A6DB-F34B-9343-81F05000B397}" destId="{CE90D186-DC44-904A-9AD4-B2338CF110FC}" srcOrd="5" destOrd="0" presId="urn:microsoft.com/office/officeart/2005/8/layout/process2"/>
    <dgm:cxn modelId="{E4B1AC5B-8827-814D-BEC0-EF2832D8030A}" type="presParOf" srcId="{CE90D186-DC44-904A-9AD4-B2338CF110FC}" destId="{5A03E281-2086-8E4E-8369-BEC8E999A679}" srcOrd="0" destOrd="0" presId="urn:microsoft.com/office/officeart/2005/8/layout/process2"/>
    <dgm:cxn modelId="{776DBA23-8766-5543-8A50-51F9CB2DF054}" type="presParOf" srcId="{6EDA782A-A6DB-F34B-9343-81F05000B397}" destId="{24C5B3A2-E4A1-9D43-ABB5-3F2C1AB1EE3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D0D40-C91F-5940-BF53-63FC7F9B8EE1}">
      <dsp:nvSpPr>
        <dsp:cNvPr id="0" name=""/>
        <dsp:cNvSpPr/>
      </dsp:nvSpPr>
      <dsp:spPr>
        <a:xfrm>
          <a:off x="1060903" y="2386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CS10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2386"/>
        <a:ext cx="1597705" cy="887614"/>
      </dsp:txXfrm>
    </dsp:sp>
    <dsp:sp modelId="{FD0BA0EE-F9B1-434C-86B6-E630B2CBE62A}">
      <dsp:nvSpPr>
        <dsp:cNvPr id="0" name=""/>
        <dsp:cNvSpPr/>
      </dsp:nvSpPr>
      <dsp:spPr>
        <a:xfrm rot="5400000">
          <a:off x="1693328" y="912190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912190"/>
        <a:ext cx="332855" cy="399426"/>
      </dsp:txXfrm>
    </dsp:sp>
    <dsp:sp modelId="{4B0177EF-A375-5E4B-A762-3A3CEFFCCAD0}">
      <dsp:nvSpPr>
        <dsp:cNvPr id="0" name=""/>
        <dsp:cNvSpPr/>
      </dsp:nvSpPr>
      <dsp:spPr>
        <a:xfrm>
          <a:off x="1060903" y="1333807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775273"/>
                <a:satOff val="5219"/>
                <a:lumOff val="589"/>
                <a:alphaOff val="0"/>
                <a:tint val="48000"/>
                <a:satMod val="138000"/>
              </a:schemeClr>
            </a:gs>
            <a:gs pos="25000">
              <a:schemeClr val="accent2">
                <a:hueOff val="-5775273"/>
                <a:satOff val="5219"/>
                <a:lumOff val="589"/>
                <a:alphaOff val="0"/>
                <a:tint val="85000"/>
              </a:schemeClr>
            </a:gs>
            <a:gs pos="4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50000">
              <a:schemeClr val="accent2">
                <a:hueOff val="-5775273"/>
                <a:satOff val="5219"/>
                <a:lumOff val="589"/>
                <a:alphaOff val="0"/>
                <a:tint val="93000"/>
              </a:schemeClr>
            </a:gs>
            <a:gs pos="6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75000">
              <a:schemeClr val="accent2">
                <a:hueOff val="-5775273"/>
                <a:satOff val="5219"/>
                <a:lumOff val="589"/>
                <a:alphaOff val="0"/>
                <a:tint val="83000"/>
                <a:satMod val="108000"/>
              </a:schemeClr>
            </a:gs>
            <a:gs pos="100000">
              <a:schemeClr val="accent2">
                <a:hueOff val="-5775273"/>
                <a:satOff val="5219"/>
                <a:lumOff val="58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5775273"/>
              <a:satOff val="5219"/>
              <a:lumOff val="58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5775273"/>
              <a:satOff val="5219"/>
              <a:lumOff val="58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CS61A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1333807"/>
        <a:ext cx="1597705" cy="887614"/>
      </dsp:txXfrm>
    </dsp:sp>
    <dsp:sp modelId="{74C35E8A-7C40-F141-897F-163933972E6B}">
      <dsp:nvSpPr>
        <dsp:cNvPr id="0" name=""/>
        <dsp:cNvSpPr/>
      </dsp:nvSpPr>
      <dsp:spPr>
        <a:xfrm rot="5400000">
          <a:off x="1693328" y="2243611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662909"/>
                <a:satOff val="7828"/>
                <a:lumOff val="884"/>
                <a:alphaOff val="0"/>
                <a:tint val="48000"/>
                <a:satMod val="138000"/>
              </a:schemeClr>
            </a:gs>
            <a:gs pos="25000">
              <a:schemeClr val="accent2">
                <a:hueOff val="-8662909"/>
                <a:satOff val="7828"/>
                <a:lumOff val="884"/>
                <a:alphaOff val="0"/>
                <a:tint val="85000"/>
              </a:schemeClr>
            </a:gs>
            <a:gs pos="4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50000">
              <a:schemeClr val="accent2">
                <a:hueOff val="-8662909"/>
                <a:satOff val="7828"/>
                <a:lumOff val="884"/>
                <a:alphaOff val="0"/>
                <a:tint val="93000"/>
              </a:schemeClr>
            </a:gs>
            <a:gs pos="60000">
              <a:schemeClr val="accent2">
                <a:hueOff val="-8662909"/>
                <a:satOff val="7828"/>
                <a:lumOff val="884"/>
                <a:alphaOff val="0"/>
                <a:tint val="92000"/>
              </a:schemeClr>
            </a:gs>
            <a:gs pos="75000">
              <a:schemeClr val="accent2">
                <a:hueOff val="-8662909"/>
                <a:satOff val="7828"/>
                <a:lumOff val="884"/>
                <a:alphaOff val="0"/>
                <a:tint val="83000"/>
                <a:satMod val="108000"/>
              </a:schemeClr>
            </a:gs>
            <a:gs pos="100000">
              <a:schemeClr val="accent2">
                <a:hueOff val="-8662909"/>
                <a:satOff val="7828"/>
                <a:lumOff val="884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8662909"/>
              <a:satOff val="7828"/>
              <a:lumOff val="884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8662909"/>
              <a:satOff val="7828"/>
              <a:lumOff val="884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2243611"/>
        <a:ext cx="332855" cy="399426"/>
      </dsp:txXfrm>
    </dsp:sp>
    <dsp:sp modelId="{878E7070-7703-A64A-957B-CA17F9CE48B8}">
      <dsp:nvSpPr>
        <dsp:cNvPr id="0" name=""/>
        <dsp:cNvSpPr/>
      </dsp:nvSpPr>
      <dsp:spPr>
        <a:xfrm>
          <a:off x="1060903" y="2665228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550546"/>
                <a:satOff val="10438"/>
                <a:lumOff val="1179"/>
                <a:alphaOff val="0"/>
                <a:tint val="48000"/>
                <a:satMod val="138000"/>
              </a:schemeClr>
            </a:gs>
            <a:gs pos="25000">
              <a:schemeClr val="accent2">
                <a:hueOff val="-11550546"/>
                <a:satOff val="10438"/>
                <a:lumOff val="1179"/>
                <a:alphaOff val="0"/>
                <a:tint val="85000"/>
              </a:schemeClr>
            </a:gs>
            <a:gs pos="4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50000">
              <a:schemeClr val="accent2">
                <a:hueOff val="-11550546"/>
                <a:satOff val="10438"/>
                <a:lumOff val="1179"/>
                <a:alphaOff val="0"/>
                <a:tint val="93000"/>
              </a:schemeClr>
            </a:gs>
            <a:gs pos="6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75000">
              <a:schemeClr val="accent2">
                <a:hueOff val="-11550546"/>
                <a:satOff val="10438"/>
                <a:lumOff val="1179"/>
                <a:alphaOff val="0"/>
                <a:tint val="83000"/>
                <a:satMod val="108000"/>
              </a:schemeClr>
            </a:gs>
            <a:gs pos="100000">
              <a:schemeClr val="accent2">
                <a:hueOff val="-11550546"/>
                <a:satOff val="10438"/>
                <a:lumOff val="11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1550546"/>
              <a:satOff val="10438"/>
              <a:lumOff val="117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1550546"/>
              <a:satOff val="10438"/>
              <a:lumOff val="117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CS61B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2665228"/>
        <a:ext cx="1597705" cy="887614"/>
      </dsp:txXfrm>
    </dsp:sp>
    <dsp:sp modelId="{CE90D186-DC44-904A-9AD4-B2338CF110FC}">
      <dsp:nvSpPr>
        <dsp:cNvPr id="0" name=""/>
        <dsp:cNvSpPr/>
      </dsp:nvSpPr>
      <dsp:spPr>
        <a:xfrm rot="5400000">
          <a:off x="1693328" y="3575033"/>
          <a:ext cx="332855" cy="3994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1693328" y="3575033"/>
        <a:ext cx="332855" cy="399426"/>
      </dsp:txXfrm>
    </dsp:sp>
    <dsp:sp modelId="{24C5B3A2-E4A1-9D43-ABB5-3F2C1AB1EE3C}">
      <dsp:nvSpPr>
        <dsp:cNvPr id="0" name=""/>
        <dsp:cNvSpPr/>
      </dsp:nvSpPr>
      <dsp:spPr>
        <a:xfrm>
          <a:off x="1060903" y="3996649"/>
          <a:ext cx="1597705" cy="887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Vagrounded"/>
              <a:cs typeface="Vagrounded"/>
            </a:rPr>
            <a:t>CS61C</a:t>
          </a:r>
          <a:endParaRPr lang="en-US" sz="3100" kern="1200" dirty="0">
            <a:latin typeface="Vagrounded"/>
            <a:cs typeface="Vagrounded"/>
          </a:endParaRPr>
        </a:p>
      </dsp:txBody>
      <dsp:txXfrm>
        <a:off x="1060903" y="3996649"/>
        <a:ext cx="1597705" cy="88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8638" y="4421188"/>
            <a:ext cx="6051550" cy="4189412"/>
          </a:xfrm>
          <a:noFill/>
          <a:ln w="9525"/>
        </p:spPr>
        <p:txBody>
          <a:bodyPr lIns="92342" tIns="45361" rIns="92342" bIns="45361"/>
          <a:lstStyle/>
          <a:p>
            <a:r>
              <a:rPr lang="en-US">
                <a:latin typeface="Arial" charset="0"/>
              </a:rPr>
              <a:t>That is, any computer, no matter how primitive or advance, can be divided into five parts:</a:t>
            </a:r>
          </a:p>
          <a:p>
            <a:r>
              <a:rPr lang="en-US">
                <a:latin typeface="Arial" charset="0"/>
              </a:rPr>
              <a:t>1. The input devices bring the data from the outside world into the computer.</a:t>
            </a:r>
          </a:p>
          <a:p>
            <a:r>
              <a:rPr lang="en-US">
                <a:latin typeface="Arial" charset="0"/>
              </a:rPr>
              <a:t>2. These data are kept in the computer’s memory  until ...</a:t>
            </a:r>
          </a:p>
          <a:p>
            <a:r>
              <a:rPr lang="en-US">
                <a:latin typeface="Arial" charset="0"/>
              </a:rPr>
              <a:t>3. The datapath request and process them.</a:t>
            </a:r>
          </a:p>
          <a:p>
            <a:r>
              <a:rPr lang="en-US">
                <a:latin typeface="Arial" charset="0"/>
              </a:rPr>
              <a:t>4. The operation of the datapath is controlled by the computer’s controller.</a:t>
            </a:r>
          </a:p>
          <a:p>
            <a:r>
              <a:rPr lang="en-US">
                <a:latin typeface="Arial" charset="0"/>
              </a:rPr>
              <a:t>All the work done by the computer will NOT do us any good unless we can get the data back to the outside world. </a:t>
            </a:r>
          </a:p>
          <a:p>
            <a:r>
              <a:rPr lang="en-US">
                <a:latin typeface="Arial" charset="0"/>
              </a:rPr>
              <a:t> 5. Getting the data back to the outside world is the job of the output devices.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The most COMMON way to connect these 5 components together is to use a network of busses.</a:t>
            </a:r>
          </a:p>
        </p:txBody>
      </p:sp>
      <p:sp>
        <p:nvSpPr>
          <p:cNvPr id="21507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00150" y="596900"/>
            <a:ext cx="4635500" cy="3478213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06" tIns="45903" rIns="91806" bIns="4590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pic>
        <p:nvPicPr>
          <p:cNvPr id="1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Summary &amp; Farewell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7887246" y="6248400"/>
            <a:ext cx="1256754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2012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188292"/>
            <a:ext cx="5181600" cy="3103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CS10: 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#25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Summary &amp; Farewell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2012-04-25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1" y="3810000"/>
            <a:ext cx="54101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00"/>
                </a:solidFill>
              </a:rPr>
              <a:t>Google glasses, next “it”?</a:t>
            </a:r>
            <a:endParaRPr lang="en-US" sz="2800" dirty="0">
              <a:solidFill>
                <a:schemeClr val="tx1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5410199" cy="1828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ea typeface="ＭＳ Ｐゴシック" pitchFamily="-65" charset="-128"/>
                <a:cs typeface="ＭＳ Ｐゴシック" pitchFamily="-65" charset="-128"/>
              </a:rPr>
              <a:t>Google’s “Project Glass” hopes to bring all services from Android to a display you carry with you on your glasses.  Next big thing?</a:t>
            </a:r>
            <a:endParaRPr lang="en-US" sz="2800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r"/>
            <a:r>
              <a:rPr lang="en-US" sz="2800" b="1" dirty="0" err="1" smtClean="0">
                <a:latin typeface="Courier New" pitchFamily="1" charset="0"/>
              </a:rPr>
              <a:t>g.co/projectglass</a:t>
            </a:r>
            <a:endParaRPr lang="en-US" sz="28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562600" y="6005052"/>
            <a:ext cx="3505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3050" y="149423"/>
            <a:ext cx="351155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Vagrounded"/>
                <a:cs typeface="Vagrounded"/>
              </a:rPr>
              <a:t>Invite your friends to take CS10 next sem!</a:t>
            </a:r>
            <a:endParaRPr lang="en-US" sz="1400" b="1" dirty="0">
              <a:latin typeface="Vagrounded"/>
              <a:cs typeface="Vaground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2855893"/>
            <a:ext cx="1371600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Vagrounded"/>
                <a:cs typeface="Vagrounded"/>
              </a:rPr>
              <a:t>Lab this week is Survey (0:30), online final (1:20)</a:t>
            </a:r>
            <a:endParaRPr lang="en-US" sz="1400" b="1" dirty="0">
              <a:latin typeface="Vagrounded"/>
              <a:cs typeface="Vaground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6248400"/>
            <a:ext cx="30480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Vagrounded"/>
                <a:cs typeface="Vagrounded"/>
              </a:rPr>
              <a:t>Discussion this week is important – course feedback + summary</a:t>
            </a:r>
            <a:endParaRPr lang="en-US" sz="1400" b="1" dirty="0">
              <a:latin typeface="Vagrounded"/>
              <a:cs typeface="Vaground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2981980"/>
            <a:ext cx="29718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Vagrounded"/>
                <a:cs typeface="Vagrounded"/>
              </a:rPr>
              <a:t>CS10 final party</a:t>
            </a:r>
            <a:r>
              <a:rPr lang="en-US" sz="1400" dirty="0" smtClean="0">
                <a:latin typeface="Vagrounded"/>
                <a:cs typeface="Vagrounded"/>
              </a:rPr>
              <a:t/>
            </a:r>
            <a:br>
              <a:rPr lang="en-US" sz="1400" dirty="0" smtClean="0">
                <a:latin typeface="Vagrounded"/>
                <a:cs typeface="Vagrounded"/>
              </a:rPr>
            </a:br>
            <a:r>
              <a:rPr lang="en-US" sz="1400" dirty="0" smtClean="0">
                <a:latin typeface="Vagrounded"/>
                <a:cs typeface="Vagrounded"/>
              </a:rPr>
              <a:t>Wednesday 6-8pm in the Woz!!!</a:t>
            </a:r>
            <a:endParaRPr lang="en-US" sz="1400" b="1" dirty="0">
              <a:latin typeface="Vagrounded"/>
              <a:cs typeface="Vagrounde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44405"/>
            <a:ext cx="3187700" cy="21229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97850" cy="4746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Review: 5 components of any Computer</a:t>
            </a:r>
          </a:p>
        </p:txBody>
      </p:sp>
      <p:sp>
        <p:nvSpPr>
          <p:cNvPr id="1854467" name="Rectangle 3"/>
          <p:cNvSpPr>
            <a:spLocks noChangeArrowheads="1"/>
          </p:cNvSpPr>
          <p:nvPr/>
        </p:nvSpPr>
        <p:spPr bwMode="auto">
          <a:xfrm>
            <a:off x="3048000" y="2590800"/>
            <a:ext cx="5143500" cy="300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54477" name="Rectangle 13"/>
          <p:cNvSpPr>
            <a:spLocks noChangeArrowheads="1"/>
          </p:cNvSpPr>
          <p:nvPr/>
        </p:nvSpPr>
        <p:spPr bwMode="auto">
          <a:xfrm>
            <a:off x="3429000" y="3149600"/>
            <a:ext cx="1460500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3467100" y="3282950"/>
            <a:ext cx="1395413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  <a:latin typeface="18 VAG Rounded Bold   07390" charset="0"/>
              </a:rPr>
              <a:t> Processor</a:t>
            </a:r>
          </a:p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  <a:latin typeface="18 VAG Rounded Bold   07390" charset="0"/>
              </a:rPr>
              <a:t> </a:t>
            </a:r>
          </a:p>
        </p:txBody>
      </p:sp>
      <p:sp>
        <p:nvSpPr>
          <p:cNvPr id="1854479" name="Rectangle 15"/>
          <p:cNvSpPr>
            <a:spLocks noChangeArrowheads="1"/>
          </p:cNvSpPr>
          <p:nvPr/>
        </p:nvSpPr>
        <p:spPr bwMode="auto">
          <a:xfrm>
            <a:off x="5080000" y="3149600"/>
            <a:ext cx="1333500" cy="2222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54480" name="Rectangle 16"/>
          <p:cNvSpPr>
            <a:spLocks noChangeArrowheads="1"/>
          </p:cNvSpPr>
          <p:nvPr/>
        </p:nvSpPr>
        <p:spPr bwMode="auto">
          <a:xfrm>
            <a:off x="6578600" y="3149600"/>
            <a:ext cx="1333500" cy="2222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488" name="Rectangle 17"/>
          <p:cNvSpPr>
            <a:spLocks noChangeArrowheads="1"/>
          </p:cNvSpPr>
          <p:nvPr/>
        </p:nvSpPr>
        <p:spPr bwMode="auto">
          <a:xfrm>
            <a:off x="4800600" y="2641600"/>
            <a:ext cx="1911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 b="1">
                <a:solidFill>
                  <a:schemeClr val="tx1"/>
                </a:solidFill>
                <a:latin typeface="18 VAG Rounded Bold   07390" charset="0"/>
              </a:rPr>
              <a:t>Computer</a:t>
            </a:r>
          </a:p>
        </p:txBody>
      </p:sp>
      <p:sp>
        <p:nvSpPr>
          <p:cNvPr id="1854482" name="AutoShape 18"/>
          <p:cNvSpPr>
            <a:spLocks noChangeArrowheads="1"/>
          </p:cNvSpPr>
          <p:nvPr/>
        </p:nvSpPr>
        <p:spPr bwMode="auto">
          <a:xfrm>
            <a:off x="3632200" y="3835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54483" name="AutoShape 19"/>
          <p:cNvSpPr>
            <a:spLocks noChangeArrowheads="1"/>
          </p:cNvSpPr>
          <p:nvPr/>
        </p:nvSpPr>
        <p:spPr bwMode="auto">
          <a:xfrm>
            <a:off x="3632200" y="459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2000"/>
          </a:p>
        </p:txBody>
      </p:sp>
      <p:sp>
        <p:nvSpPr>
          <p:cNvPr id="20491" name="Rectangle 20"/>
          <p:cNvSpPr>
            <a:spLocks noChangeArrowheads="1"/>
          </p:cNvSpPr>
          <p:nvPr/>
        </p:nvSpPr>
        <p:spPr bwMode="auto">
          <a:xfrm>
            <a:off x="3697288" y="3862388"/>
            <a:ext cx="989012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rgbClr val="FFFF00"/>
                </a:solidFill>
                <a:latin typeface="18 VAG Rounded Bold   07390" charset="0"/>
              </a:rPr>
              <a:t>Control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chemeClr val="tx1"/>
                </a:solidFill>
                <a:latin typeface="18 VAG Rounded Bold   07390" charset="0"/>
              </a:rPr>
              <a:t>(“brain”)</a:t>
            </a:r>
            <a:endParaRPr lang="en-US" sz="1800" b="1">
              <a:solidFill>
                <a:schemeClr val="tx1"/>
              </a:solidFill>
              <a:latin typeface="18 VAG Rounded Bold   07390" charset="0"/>
            </a:endParaRPr>
          </a:p>
        </p:txBody>
      </p:sp>
      <p:sp>
        <p:nvSpPr>
          <p:cNvPr id="20492" name="Rectangle 21"/>
          <p:cNvSpPr>
            <a:spLocks noChangeArrowheads="1"/>
          </p:cNvSpPr>
          <p:nvPr/>
        </p:nvSpPr>
        <p:spPr bwMode="auto">
          <a:xfrm>
            <a:off x="3614837" y="4673600"/>
            <a:ext cx="1128514" cy="5291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rgbClr val="FFFF00"/>
                </a:solidFill>
                <a:latin typeface="18 VAG Rounded Bold   07390" charset="0"/>
              </a:rPr>
              <a:t>Datapath</a:t>
            </a:r>
            <a:r>
              <a:rPr lang="en-US" sz="1800" b="1">
                <a:solidFill>
                  <a:schemeClr val="tx1"/>
                </a:solidFill>
                <a:latin typeface="18 VAG Rounded Bold   07390" charset="0"/>
              </a:rPr>
              <a:t/>
            </a:r>
            <a:br>
              <a:rPr lang="en-US" sz="18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1800" b="1">
                <a:solidFill>
                  <a:schemeClr val="tx1"/>
                </a:solidFill>
                <a:latin typeface="18 VAG Rounded Bold   07390" charset="0"/>
              </a:rPr>
              <a:t>(“brawn”)</a:t>
            </a:r>
            <a:endParaRPr lang="en-US" sz="1800" b="1">
              <a:solidFill>
                <a:srgbClr val="FFFF00"/>
              </a:solidFill>
              <a:latin typeface="18 VAG Rounded Bold   07390" charset="0"/>
            </a:endParaRPr>
          </a:p>
        </p:txBody>
      </p:sp>
      <p:sp>
        <p:nvSpPr>
          <p:cNvPr id="20493" name="Rectangle 22"/>
          <p:cNvSpPr>
            <a:spLocks noChangeArrowheads="1"/>
          </p:cNvSpPr>
          <p:nvPr/>
        </p:nvSpPr>
        <p:spPr bwMode="auto">
          <a:xfrm>
            <a:off x="5162550" y="3952983"/>
            <a:ext cx="1162050" cy="1000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rgbClr val="FFFF00"/>
                </a:solidFill>
                <a:latin typeface="18 VAG Rounded Bold   07390" charset="0"/>
              </a:rPr>
              <a:t>Memory</a:t>
            </a:r>
          </a:p>
          <a:p>
            <a:pPr algn="ctr">
              <a:lnSpc>
                <a:spcPct val="85000"/>
              </a:lnSpc>
            </a:pPr>
            <a:endParaRPr lang="en-US" sz="1800" b="1">
              <a:solidFill>
                <a:schemeClr val="tx1"/>
              </a:solidFill>
              <a:latin typeface="18 VAG Rounded Bold   07390" charset="0"/>
            </a:endParaRPr>
          </a:p>
          <a:p>
            <a:pPr algn="ctr">
              <a:lnSpc>
                <a:spcPct val="85000"/>
              </a:lnSpc>
            </a:pPr>
            <a:endParaRPr lang="en-US" sz="1800" b="1">
              <a:solidFill>
                <a:schemeClr val="tx1"/>
              </a:solidFill>
              <a:latin typeface="18 VAG Rounded Bold   07390" charset="0"/>
            </a:endParaRPr>
          </a:p>
          <a:p>
            <a:pPr algn="ctr">
              <a:lnSpc>
                <a:spcPct val="85000"/>
              </a:lnSpc>
            </a:pPr>
            <a:endParaRPr lang="en-US" sz="1800" b="1">
              <a:solidFill>
                <a:schemeClr val="tx1"/>
              </a:solidFill>
              <a:latin typeface="18 VAG Rounded Bold   07390" charset="0"/>
            </a:endParaRPr>
          </a:p>
        </p:txBody>
      </p:sp>
      <p:sp>
        <p:nvSpPr>
          <p:cNvPr id="20494" name="Rectangle 23"/>
          <p:cNvSpPr>
            <a:spLocks noChangeArrowheads="1"/>
          </p:cNvSpPr>
          <p:nvPr/>
        </p:nvSpPr>
        <p:spPr bwMode="auto">
          <a:xfrm>
            <a:off x="6711950" y="3276600"/>
            <a:ext cx="1060450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chemeClr val="tx1"/>
                </a:solidFill>
                <a:latin typeface="18 VAG Rounded Bold   07390" charset="0"/>
              </a:rPr>
              <a:t>Devices</a:t>
            </a:r>
          </a:p>
        </p:txBody>
      </p:sp>
      <p:sp>
        <p:nvSpPr>
          <p:cNvPr id="1854488" name="AutoShape 24"/>
          <p:cNvSpPr>
            <a:spLocks noChangeArrowheads="1"/>
          </p:cNvSpPr>
          <p:nvPr/>
        </p:nvSpPr>
        <p:spPr bwMode="auto">
          <a:xfrm>
            <a:off x="6705600" y="368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54489" name="AutoShape 25"/>
          <p:cNvSpPr>
            <a:spLocks noChangeArrowheads="1"/>
          </p:cNvSpPr>
          <p:nvPr/>
        </p:nvSpPr>
        <p:spPr bwMode="auto">
          <a:xfrm>
            <a:off x="6705600" y="46482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497" name="Rectangle 26"/>
          <p:cNvSpPr>
            <a:spLocks noChangeArrowheads="1"/>
          </p:cNvSpPr>
          <p:nvPr/>
        </p:nvSpPr>
        <p:spPr bwMode="auto">
          <a:xfrm>
            <a:off x="6762750" y="3854450"/>
            <a:ext cx="966788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rgbClr val="FFFF00"/>
                </a:solidFill>
                <a:latin typeface="18 VAG Rounded Bold   07390" charset="0"/>
              </a:rPr>
              <a:t>Input</a:t>
            </a:r>
          </a:p>
        </p:txBody>
      </p:sp>
      <p:sp>
        <p:nvSpPr>
          <p:cNvPr id="20498" name="Rectangle 27"/>
          <p:cNvSpPr>
            <a:spLocks noChangeArrowheads="1"/>
          </p:cNvSpPr>
          <p:nvPr/>
        </p:nvSpPr>
        <p:spPr bwMode="auto">
          <a:xfrm>
            <a:off x="6762750" y="4819650"/>
            <a:ext cx="971550" cy="293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>
                <a:solidFill>
                  <a:srgbClr val="FFFF00"/>
                </a:solidFill>
                <a:latin typeface="18 VAG Rounded Bold   07390" charset="0"/>
              </a:rPr>
              <a:t>Output</a:t>
            </a:r>
          </a:p>
        </p:txBody>
      </p:sp>
      <p:pic>
        <p:nvPicPr>
          <p:cNvPr id="20504" name="Picture 3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143000" y="990600"/>
            <a:ext cx="223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5" name="AutoShape 36"/>
          <p:cNvSpPr>
            <a:spLocks noChangeArrowheads="1"/>
          </p:cNvSpPr>
          <p:nvPr/>
        </p:nvSpPr>
        <p:spPr bwMode="auto">
          <a:xfrm rot="-5400000">
            <a:off x="842963" y="2281237"/>
            <a:ext cx="2262188" cy="2119313"/>
          </a:xfrm>
          <a:custGeom>
            <a:avLst/>
            <a:gdLst>
              <a:gd name="T0" fmla="*/ 1584161 w 21600"/>
              <a:gd name="T1" fmla="*/ 0 h 21600"/>
              <a:gd name="T2" fmla="*/ 1584161 w 21600"/>
              <a:gd name="T3" fmla="*/ 1192898 h 21600"/>
              <a:gd name="T4" fmla="*/ 339014 w 21600"/>
              <a:gd name="T5" fmla="*/ 2119313 h 21600"/>
              <a:gd name="T6" fmla="*/ 2262190 w 21600"/>
              <a:gd name="T7" fmla="*/ 596449 h 21600"/>
              <a:gd name="T8" fmla="*/ 3 60000 65536"/>
              <a:gd name="T9" fmla="*/ 1 60000 65536"/>
              <a:gd name="T10" fmla="*/ 1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657600" y="1219200"/>
            <a:ext cx="3733800" cy="1038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  <a:spcBef>
                <a:spcPct val="65000"/>
              </a:spcBef>
              <a:buSzPct val="100000"/>
              <a:buFont typeface="Times" pitchFamily="100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18 VAG Rounded Thin   55390"/>
              </a:rPr>
              <a:t>In the future, what’ll </a:t>
            </a:r>
            <a:br>
              <a:rPr lang="en-US" sz="2800" b="1" dirty="0">
                <a:solidFill>
                  <a:schemeClr val="tx1"/>
                </a:solidFill>
                <a:latin typeface="18 VAG Rounded Thin   55390"/>
              </a:rPr>
            </a:br>
            <a:r>
              <a:rPr lang="en-US" sz="2800" b="1" dirty="0">
                <a:solidFill>
                  <a:schemeClr val="tx1"/>
                </a:solidFill>
                <a:latin typeface="18 VAG Rounded Thin   55390"/>
              </a:rPr>
              <a:t>be the most important</a:t>
            </a:r>
            <a:br>
              <a:rPr lang="en-US" sz="2800" b="1" dirty="0">
                <a:solidFill>
                  <a:schemeClr val="tx1"/>
                </a:solidFill>
                <a:latin typeface="18 VAG Rounded Thin   55390"/>
              </a:rPr>
            </a:br>
            <a:r>
              <a:rPr lang="en-US" sz="2800" b="1" dirty="0">
                <a:solidFill>
                  <a:schemeClr val="tx1"/>
                </a:solidFill>
                <a:latin typeface="18 VAG Rounded Thin   55390"/>
              </a:rPr>
              <a:t>computer component?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14400" y="4572000"/>
            <a:ext cx="22098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457200" indent="-457200" algn="l">
              <a:lnSpc>
                <a:spcPct val="85000"/>
              </a:lnSpc>
              <a:buSzPct val="100000"/>
              <a:buFont typeface="Times" pitchFamily="100" charset="0"/>
              <a:buAutoNum type="alphaLcParenR"/>
            </a:pPr>
            <a:r>
              <a:rPr lang="en-US" sz="2400" b="1" dirty="0">
                <a:solidFill>
                  <a:srgbClr val="FFFF00"/>
                </a:solidFill>
                <a:latin typeface="Courier New" pitchFamily="100" charset="0"/>
              </a:rPr>
              <a:t>Control</a:t>
            </a:r>
          </a:p>
          <a:p>
            <a:pPr marL="457200" indent="-457200" algn="l">
              <a:lnSpc>
                <a:spcPct val="85000"/>
              </a:lnSpc>
              <a:buSzPct val="100000"/>
              <a:buFont typeface="Times" pitchFamily="100" charset="0"/>
              <a:buAutoNum type="alphaLcParenR"/>
            </a:pPr>
            <a:r>
              <a:rPr lang="en-US" sz="2400" b="1" dirty="0" err="1">
                <a:solidFill>
                  <a:srgbClr val="FFFF00"/>
                </a:solidFill>
                <a:latin typeface="Courier New" pitchFamily="100" charset="0"/>
              </a:rPr>
              <a:t>Datapath</a:t>
            </a:r>
          </a:p>
          <a:p>
            <a:pPr marL="457200" indent="-457200" algn="l">
              <a:lnSpc>
                <a:spcPct val="85000"/>
              </a:lnSpc>
              <a:buSzPct val="100000"/>
              <a:buFont typeface="Times" pitchFamily="100" charset="0"/>
              <a:buAutoNum type="alphaLcParenR"/>
            </a:pPr>
            <a:r>
              <a:rPr lang="en-US" sz="2400" b="1" dirty="0" err="1">
                <a:solidFill>
                  <a:srgbClr val="FFFF00"/>
                </a:solidFill>
                <a:latin typeface="Courier New" pitchFamily="100" charset="0"/>
              </a:rPr>
              <a:t>M</a:t>
            </a:r>
            <a:r>
              <a:rPr lang="en-US" sz="2400" b="1" dirty="0">
                <a:solidFill>
                  <a:srgbClr val="FFFF00"/>
                </a:solidFill>
                <a:latin typeface="Courier New" pitchFamily="100" charset="0"/>
              </a:rPr>
              <a:t>emory</a:t>
            </a:r>
          </a:p>
          <a:p>
            <a:pPr marL="457200" indent="-457200" algn="l">
              <a:lnSpc>
                <a:spcPct val="85000"/>
              </a:lnSpc>
              <a:buSzPct val="100000"/>
              <a:buFont typeface="Times" pitchFamily="100" charset="0"/>
              <a:buAutoNum type="alphaLcParenR"/>
            </a:pPr>
            <a:r>
              <a:rPr lang="en-US" sz="2400" b="1" dirty="0">
                <a:solidFill>
                  <a:srgbClr val="FFFF00"/>
                </a:solidFill>
                <a:latin typeface="Courier New" pitchFamily="100" charset="0"/>
              </a:rPr>
              <a:t>Input</a:t>
            </a:r>
          </a:p>
          <a:p>
            <a:pPr marL="457200" indent="-457200" algn="l">
              <a:lnSpc>
                <a:spcPct val="85000"/>
              </a:lnSpc>
              <a:buSzPct val="100000"/>
              <a:buFont typeface="Times" pitchFamily="100" charset="0"/>
              <a:buAutoNum type="alphaLcParenR"/>
            </a:pPr>
            <a:r>
              <a:rPr lang="en-US" sz="2400" b="1" dirty="0">
                <a:solidFill>
                  <a:srgbClr val="FFFF00"/>
                </a:solidFill>
                <a:latin typeface="Courier New" pitchFamily="100" charset="0"/>
              </a:rPr>
              <a:t>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 Instruction Opinion</a:t>
            </a:r>
            <a:br>
              <a:rPr lang="en-US" smtClean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“Forget cloning. Forget TVs on </a:t>
            </a:r>
            <a:br>
              <a:rPr lang="en-US" sz="2800" dirty="0" smtClean="0"/>
            </a:br>
            <a:r>
              <a:rPr lang="en-US" sz="2800" dirty="0" smtClean="0"/>
              <a:t>your wrist watch. The biggest </a:t>
            </a:r>
            <a:br>
              <a:rPr lang="en-US" sz="2800" dirty="0" smtClean="0"/>
            </a:br>
            <a:r>
              <a:rPr lang="en-US" sz="2800" dirty="0" smtClean="0"/>
              <a:t>invention of the next 100 years </a:t>
            </a:r>
            <a:br>
              <a:rPr lang="en-US" sz="2800" dirty="0" smtClean="0"/>
            </a:br>
            <a:r>
              <a:rPr lang="en-US" sz="2800" dirty="0" smtClean="0"/>
              <a:t>will be the ability to directly connect your brain to a machine, aka </a:t>
            </a:r>
            <a:r>
              <a:rPr lang="en-US" sz="2800" u="sng" dirty="0" smtClean="0"/>
              <a:t>wet computing</a:t>
            </a:r>
            <a:r>
              <a:rPr lang="en-US" sz="2800" dirty="0" smtClean="0"/>
              <a:t>.” – Dan Garcia</a:t>
            </a:r>
          </a:p>
          <a:p>
            <a:pPr lvl="1"/>
            <a:r>
              <a:rPr lang="en-US" sz="2400" dirty="0" smtClean="0"/>
              <a:t>A macaque monkey at Duke University can already control a robotic arm with thought.</a:t>
            </a:r>
          </a:p>
          <a:p>
            <a:pPr lvl="1"/>
            <a:r>
              <a:rPr lang="en-US" sz="2400" dirty="0" smtClean="0"/>
              <a:t>DARPA interested for mind-control robots &amp; flying</a:t>
            </a:r>
          </a:p>
          <a:p>
            <a:pPr lvl="1"/>
            <a:r>
              <a:rPr lang="en-US" sz="2400" dirty="0" smtClean="0"/>
              <a:t>Virtual Reality achieved with proper I/</a:t>
            </a:r>
            <a:r>
              <a:rPr lang="en-US" sz="2400" u="sng" dirty="0" smtClean="0"/>
              <a:t>O</a:t>
            </a:r>
            <a:r>
              <a:rPr lang="en-US" sz="2400" dirty="0" smtClean="0"/>
              <a:t> interfacing…</a:t>
            </a:r>
          </a:p>
          <a:p>
            <a:endParaRPr lang="en-US" sz="2800" dirty="0"/>
          </a:p>
        </p:txBody>
      </p:sp>
      <p:sp>
        <p:nvSpPr>
          <p:cNvPr id="3448836" name="Rectangle 4"/>
          <p:cNvSpPr>
            <a:spLocks noChangeArrowheads="1"/>
          </p:cNvSpPr>
          <p:nvPr/>
        </p:nvSpPr>
        <p:spPr bwMode="auto">
          <a:xfrm>
            <a:off x="2133600" y="5181600"/>
            <a:ext cx="6934200" cy="1106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85000"/>
              </a:lnSpc>
              <a:spcBef>
                <a:spcPct val="65000"/>
              </a:spcBef>
              <a:buSzPct val="100000"/>
              <a:buFont typeface="Times" pitchFamily="100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18 VAG Rounded Thin   55390"/>
                <a:cs typeface="Courier New"/>
              </a:rPr>
              <a:t>Jose Carmena</a:t>
            </a:r>
            <a:r>
              <a:rPr lang="en-US" sz="2800" dirty="0">
                <a:solidFill>
                  <a:schemeClr val="tx1"/>
                </a:solidFill>
                <a:latin typeface="18 VAG Rounded Thin   55390"/>
                <a:cs typeface="Courier New"/>
              </a:rPr>
              <a:t>, UCB EECS Prof</a:t>
            </a:r>
            <a:br>
              <a:rPr lang="en-US" sz="2800" dirty="0">
                <a:solidFill>
                  <a:schemeClr val="tx1"/>
                </a:solidFill>
                <a:latin typeface="18 VAG Rounded Thin   55390"/>
                <a:cs typeface="Courier New"/>
              </a:rPr>
            </a:br>
            <a:r>
              <a:rPr lang="en-US" sz="2800" dirty="0">
                <a:solidFill>
                  <a:schemeClr val="tx1"/>
                </a:solidFill>
                <a:latin typeface="18 VAG Rounded Thin   55390"/>
                <a:cs typeface="Courier New"/>
              </a:rPr>
              <a:t>Research: Brain-Machine Interface</a:t>
            </a:r>
            <a:br>
              <a:rPr lang="en-US" sz="2800" dirty="0">
                <a:solidFill>
                  <a:schemeClr val="tx1"/>
                </a:solidFill>
                <a:latin typeface="18 VAG Rounded Thin   55390"/>
                <a:cs typeface="Courier New"/>
              </a:rPr>
            </a:b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www.eecs.berkeley.edu/~carmena/</a:t>
            </a:r>
            <a:endParaRPr lang="en-US" sz="4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3448837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6477000" y="152400"/>
            <a:ext cx="2509838" cy="2074863"/>
          </a:xfrm>
          <a:prstGeom prst="rect">
            <a:avLst/>
          </a:prstGeom>
          <a:noFill/>
        </p:spPr>
      </p:pic>
      <p:sp>
        <p:nvSpPr>
          <p:cNvPr id="3448842" name="Line 10"/>
          <p:cNvSpPr>
            <a:spLocks noChangeShapeType="1"/>
          </p:cNvSpPr>
          <p:nvPr/>
        </p:nvSpPr>
        <p:spPr bwMode="auto">
          <a:xfrm>
            <a:off x="7620000" y="304800"/>
            <a:ext cx="1143000" cy="45720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029200"/>
            <a:ext cx="1109274" cy="1536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sz="2400" smtClean="0"/>
              <a:t>TAs</a:t>
            </a:r>
          </a:p>
          <a:p>
            <a:pPr lvl="1"/>
            <a:r>
              <a:rPr lang="en-US" sz="2000" smtClean="0"/>
              <a:t>Luke Segars</a:t>
            </a:r>
          </a:p>
          <a:p>
            <a:pPr lvl="1"/>
            <a:r>
              <a:rPr lang="en-US" sz="2000" smtClean="0"/>
              <a:t>Navin Eluthesen</a:t>
            </a:r>
          </a:p>
          <a:p>
            <a:pPr lvl="1"/>
            <a:r>
              <a:rPr lang="en-US" sz="2000" smtClean="0"/>
              <a:t>Yaniv “Rabbit” Assaf</a:t>
            </a:r>
          </a:p>
          <a:p>
            <a:pPr lvl="1"/>
            <a:r>
              <a:rPr lang="en-US" sz="2000" dirty="0" err="1" smtClean="0"/>
              <a:t>Pierce Vollucci</a:t>
            </a:r>
          </a:p>
          <a:p>
            <a:pPr lvl="1"/>
            <a:r>
              <a:rPr lang="en-US" sz="2000" smtClean="0"/>
              <a:t>Aijia Yan</a:t>
            </a:r>
          </a:p>
          <a:p>
            <a:pPr lvl="1"/>
            <a:r>
              <a:rPr lang="en-US" sz="2000" smtClean="0"/>
              <a:t>Samir Makhani</a:t>
            </a:r>
          </a:p>
          <a:p>
            <a:r>
              <a:rPr lang="en-US" sz="2400" dirty="0" smtClean="0"/>
              <a:t>Readers</a:t>
            </a:r>
          </a:p>
          <a:p>
            <a:pPr lvl="1"/>
            <a:r>
              <a:rPr lang="en-US" sz="2000" dirty="0" err="1" smtClean="0"/>
              <a:t>Shreya Lakhan-Pal</a:t>
            </a:r>
          </a:p>
          <a:p>
            <a:pPr lvl="1"/>
            <a:r>
              <a:rPr lang="en-US" sz="2000" dirty="0" err="1" smtClean="0"/>
              <a:t>Kylan Nieh</a:t>
            </a:r>
          </a:p>
          <a:p>
            <a:pPr lvl="1"/>
            <a:r>
              <a:rPr lang="en-US" sz="2000" dirty="0" err="1" smtClean="0"/>
              <a:t>Max Dougherty</a:t>
            </a:r>
          </a:p>
          <a:p>
            <a:pPr lvl="1"/>
            <a:r>
              <a:rPr lang="en-US" sz="2000" dirty="0" err="1" smtClean="0"/>
              <a:t>Aatash Parikh</a:t>
            </a:r>
          </a:p>
          <a:p>
            <a:pPr lvl="1"/>
            <a:r>
              <a:rPr lang="en-US" sz="2000" dirty="0" smtClean="0"/>
              <a:t>Christian Pedersen</a:t>
            </a:r>
          </a:p>
          <a:p>
            <a:pPr lvl="1"/>
            <a:r>
              <a:rPr lang="en-US" sz="2000" dirty="0" err="1" smtClean="0"/>
              <a:t>Ian Birnam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 smtClean="0"/>
              <a:t>Lab Assistants</a:t>
            </a:r>
          </a:p>
          <a:p>
            <a:pPr lvl="1"/>
            <a:r>
              <a:rPr lang="en-US" sz="1400" dirty="0" smtClean="0"/>
              <a:t>Joanna Abot</a:t>
            </a:r>
          </a:p>
          <a:p>
            <a:pPr lvl="1"/>
            <a:r>
              <a:rPr lang="en-US" sz="1400" dirty="0" smtClean="0"/>
              <a:t>Carlos Asuncion</a:t>
            </a:r>
          </a:p>
          <a:p>
            <a:pPr lvl="1"/>
            <a:r>
              <a:rPr lang="en-US" sz="1400" dirty="0" smtClean="0"/>
              <a:t>Michael Ball</a:t>
            </a:r>
          </a:p>
          <a:p>
            <a:pPr lvl="1"/>
            <a:r>
              <a:rPr lang="en-US" sz="1400" dirty="0" smtClean="0"/>
              <a:t>Jose Batilando</a:t>
            </a:r>
          </a:p>
          <a:p>
            <a:pPr lvl="1"/>
            <a:r>
              <a:rPr lang="en-US" sz="1400" dirty="0" smtClean="0"/>
              <a:t>Madeeha Ghori</a:t>
            </a:r>
          </a:p>
          <a:p>
            <a:pPr lvl="1"/>
            <a:r>
              <a:rPr lang="en-US" sz="1400" dirty="0" smtClean="0"/>
              <a:t>Dylan Harris</a:t>
            </a:r>
          </a:p>
          <a:p>
            <a:pPr lvl="1"/>
            <a:r>
              <a:rPr lang="en-US" sz="1400" dirty="0" smtClean="0"/>
              <a:t>Alysha Jivani</a:t>
            </a:r>
          </a:p>
          <a:p>
            <a:pPr lvl="1"/>
            <a:r>
              <a:rPr lang="en-US" sz="1400" dirty="0" smtClean="0"/>
              <a:t>David Lau</a:t>
            </a:r>
          </a:p>
          <a:p>
            <a:pPr lvl="1"/>
            <a:r>
              <a:rPr lang="en-US" sz="1400" dirty="0" smtClean="0"/>
              <a:t>Trace Levinson</a:t>
            </a:r>
          </a:p>
          <a:p>
            <a:pPr lvl="1"/>
            <a:r>
              <a:rPr lang="en-US" sz="1400" dirty="0" smtClean="0"/>
              <a:t>Vivian Lo</a:t>
            </a:r>
          </a:p>
          <a:p>
            <a:pPr lvl="1"/>
            <a:r>
              <a:rPr lang="en-US" sz="1400" dirty="0" smtClean="0"/>
              <a:t>Jennifer Ma</a:t>
            </a:r>
          </a:p>
          <a:p>
            <a:pPr lvl="1"/>
            <a:r>
              <a:rPr lang="en-US" sz="1400" dirty="0" smtClean="0"/>
              <a:t>Mark Miyashita</a:t>
            </a:r>
          </a:p>
          <a:p>
            <a:pPr lvl="1"/>
            <a:r>
              <a:rPr lang="en-US" sz="1400" dirty="0" smtClean="0"/>
              <a:t>Lauren Mock</a:t>
            </a:r>
          </a:p>
          <a:p>
            <a:pPr lvl="1"/>
            <a:r>
              <a:rPr lang="en-US" sz="1400" dirty="0" smtClean="0"/>
              <a:t>Christian Pedersen</a:t>
            </a:r>
          </a:p>
          <a:p>
            <a:pPr lvl="1"/>
            <a:r>
              <a:rPr lang="en-US" sz="1400" dirty="0" smtClean="0"/>
              <a:t>Emily Shiue</a:t>
            </a:r>
          </a:p>
          <a:p>
            <a:pPr lvl="1"/>
            <a:r>
              <a:rPr lang="en-US" sz="1400" dirty="0" smtClean="0"/>
              <a:t>Peter Sujan</a:t>
            </a:r>
          </a:p>
          <a:p>
            <a:pPr lvl="1"/>
            <a:r>
              <a:rPr lang="en-US" sz="1400" dirty="0" smtClean="0"/>
              <a:t>Kou Takahama</a:t>
            </a:r>
          </a:p>
          <a:p>
            <a:pPr lvl="1"/>
            <a:r>
              <a:rPr lang="en-US" sz="1400" dirty="0" smtClean="0"/>
              <a:t>Minh Tran</a:t>
            </a:r>
          </a:p>
          <a:p>
            <a:pPr lvl="1"/>
            <a:r>
              <a:rPr lang="en-US" sz="1400" dirty="0" smtClean="0"/>
              <a:t>Alice Wang</a:t>
            </a:r>
          </a:p>
          <a:p>
            <a:pPr lvl="1"/>
            <a:r>
              <a:rPr lang="en-US" sz="1400" dirty="0" smtClean="0"/>
              <a:t>Ruoyang Wang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Penultimate slide: Thanks to the staff!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018" y="1524000"/>
            <a:ext cx="457200" cy="304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018" y="1867285"/>
            <a:ext cx="457200" cy="304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018" y="2210236"/>
            <a:ext cx="457200" cy="304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449" y="1752600"/>
            <a:ext cx="427814" cy="363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9225"/>
            <a:ext cx="8083550" cy="581025"/>
          </a:xfrm>
          <a:noFill/>
          <a:ln/>
        </p:spPr>
        <p:txBody>
          <a:bodyPr/>
          <a:lstStyle/>
          <a:p>
            <a:r>
              <a:rPr lang="en-US" sz="4000"/>
              <a:t>The Future for Future Cal Alumni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695950"/>
          </a:xfrm>
          <a:noFill/>
          <a:ln/>
        </p:spPr>
        <p:txBody>
          <a:bodyPr/>
          <a:lstStyle/>
          <a:p>
            <a:r>
              <a:rPr lang="en-US" dirty="0"/>
              <a:t>What’s The Future?</a:t>
            </a:r>
          </a:p>
          <a:p>
            <a:r>
              <a:rPr lang="en-US" dirty="0"/>
              <a:t>New Millennium</a:t>
            </a:r>
            <a:endParaRPr lang="en-US" dirty="0" smtClean="0"/>
          </a:p>
          <a:p>
            <a:pPr lvl="1"/>
            <a:r>
              <a:rPr lang="en-US" dirty="0" smtClean="0"/>
              <a:t>Ubiquitous &amp; Quantum Computing, </a:t>
            </a:r>
            <a:r>
              <a:rPr lang="en-US" dirty="0"/>
              <a:t>Nanotechnology,</a:t>
            </a:r>
            <a:r>
              <a:rPr lang="en-US" dirty="0" smtClean="0"/>
              <a:t> 10 </a:t>
            </a:r>
            <a:r>
              <a:rPr lang="en-US" dirty="0"/>
              <a:t>M “volunteer” CPUs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Parallel revolution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Rapid Changes in Technology (e.g., voice input!)</a:t>
            </a:r>
          </a:p>
          <a:p>
            <a:pPr lvl="1"/>
            <a:r>
              <a:rPr lang="en-US" dirty="0"/>
              <a:t>World’s </a:t>
            </a:r>
            <a:r>
              <a:rPr lang="en-US" sz="500" dirty="0"/>
              <a:t>2nd</a:t>
            </a:r>
            <a:r>
              <a:rPr lang="en-US" dirty="0"/>
              <a:t> Best Education</a:t>
            </a:r>
          </a:p>
          <a:p>
            <a:pPr lvl="1"/>
            <a:r>
              <a:rPr lang="en-US" dirty="0"/>
              <a:t>Never Give Up!</a:t>
            </a:r>
            <a:endParaRPr lang="en-US" dirty="0">
              <a:solidFill>
                <a:srgbClr val="800080"/>
              </a:solidFill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“The best way to predict the future is to invent it” </a:t>
            </a:r>
            <a:r>
              <a:rPr lang="en-US" sz="2800" dirty="0"/>
              <a:t>– Alan Kay</a:t>
            </a:r>
          </a:p>
          <a:p>
            <a:pPr algn="ctr">
              <a:buFontTx/>
              <a:buNone/>
            </a:pPr>
            <a:r>
              <a:rPr lang="en-US" sz="6000" dirty="0">
                <a:solidFill>
                  <a:srgbClr val="FFFF00"/>
                </a:solidFill>
              </a:rPr>
              <a:t>The Future is up to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9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7620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564856" cy="5305864"/>
          </a:xfrm>
        </p:spPr>
        <p:txBody>
          <a:bodyPr/>
          <a:lstStyle/>
          <a:p>
            <a:pPr marL="582613" indent="-514350">
              <a:buFont typeface="+mj-lt"/>
              <a:buAutoNum type="alphaLcParenR"/>
            </a:pPr>
            <a:endParaRPr lang="en-US" dirty="0" smtClean="0"/>
          </a:p>
          <a:p>
            <a:pPr marL="68263" indent="0">
              <a:buNone/>
            </a:pPr>
            <a:endParaRPr lang="en-US" dirty="0" smtClean="0"/>
          </a:p>
          <a:p>
            <a:pPr marL="68263" indent="0">
              <a:buNone/>
            </a:pPr>
            <a:endParaRPr lang="en-US" dirty="0" smtClean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Strongly disagree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Mildly disagree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Neutral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Mildly 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Strongly agree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468" t="5671" r="4468" b="5671"/>
          <a:stretch/>
        </p:blipFill>
        <p:spPr>
          <a:xfrm>
            <a:off x="5000344" y="2514802"/>
            <a:ext cx="3348600" cy="259059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6200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u="sng" dirty="0" smtClean="0"/>
              <a:t>must</a:t>
            </a:r>
            <a:r>
              <a:rPr lang="en-US" dirty="0" smtClean="0"/>
              <a:t> own &amp; wear these glasses!!!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1970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Calendar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7069881"/>
              </p:ext>
            </p:extLst>
          </p:nvPr>
        </p:nvGraphicFramePr>
        <p:xfrm>
          <a:off x="206279" y="1263063"/>
          <a:ext cx="8763000" cy="5104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838200"/>
                <a:gridCol w="1219200"/>
                <a:gridCol w="1371600"/>
                <a:gridCol w="1371600"/>
                <a:gridCol w="1941690"/>
                <a:gridCol w="649110"/>
              </a:tblGrid>
              <a:tr h="4411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Sun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Mon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Tue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Wed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Thu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Fri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agrounded"/>
                          <a:cs typeface="Vagrounded"/>
                        </a:rPr>
                        <a:t>Sat</a:t>
                      </a:r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</a:tr>
              <a:tr h="3970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04/22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04/23</a:t>
                      </a:r>
                      <a:endParaRPr lang="en-US" dirty="0" smtClean="0"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04/24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dirty="0" smtClean="0">
                          <a:latin typeface="Vagrounded"/>
                          <a:cs typeface="Vagrounded"/>
                        </a:rPr>
                      </a:br>
                      <a:r>
                        <a:rPr lang="en-US" sz="1200" dirty="0" err="1" smtClean="0">
                          <a:latin typeface="Vagrounded"/>
                          <a:cs typeface="Vagrounded"/>
                        </a:rPr>
                        <a:t>Lec</a:t>
                      </a: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: Farewell +</a:t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Surveys</a:t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Lab: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Feedback + Online Final</a:t>
                      </a:r>
                      <a:endParaRPr lang="en-US" b="1" dirty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04/26</a:t>
                      </a:r>
                    </a:p>
                    <a:p>
                      <a:pPr algn="ctr"/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Lab: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Feedback + Online Final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04/27</a:t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Lab: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Survey 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+ Online Final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dirty="0" err="1" smtClean="0">
                          <a:latin typeface="Vagrounded"/>
                          <a:cs typeface="Vagrounded"/>
                        </a:rPr>
                        <a:t>Discussion</a:t>
                      </a:r>
                      <a:br>
                        <a:rPr lang="en-US" sz="1200" dirty="0" err="1" smtClean="0">
                          <a:latin typeface="Vagrounded"/>
                          <a:cs typeface="Vagrounded"/>
                        </a:rPr>
                      </a:br>
                      <a:r>
                        <a:rPr lang="en-US" sz="1200" dirty="0" err="1" smtClean="0">
                          <a:latin typeface="Vagrounded"/>
                          <a:cs typeface="Vagrounded"/>
                        </a:rPr>
                        <a:t>(Final Thoughts)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Final Project Due @ 11:59pm 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  <a:p>
                      <a:pPr algn="ctr"/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>
                    <a:solidFill>
                      <a:srgbClr val="D5D5D5"/>
                    </a:solidFill>
                  </a:tcPr>
                </a:tc>
              </a:tr>
              <a:tr h="14727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04/29</a:t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endParaRPr lang="en-US" sz="1200" dirty="0">
                        <a:latin typeface="Vagrounded"/>
                        <a:cs typeface="Vagrounded"/>
                      </a:endParaRPr>
                    </a:p>
                    <a:p>
                      <a:pPr algn="ctr"/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04/30</a:t>
                      </a:r>
                      <a:r>
                        <a:rPr lang="en-US" dirty="0" smtClean="0"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dirty="0" smtClean="0">
                          <a:latin typeface="Vagrounded"/>
                          <a:cs typeface="Vagrounded"/>
                        </a:rPr>
                      </a:br>
                      <a:endParaRPr lang="en-US" sz="1200" b="1" dirty="0" smtClean="0">
                        <a:solidFill>
                          <a:schemeClr val="accent4"/>
                        </a:solidFill>
                        <a:latin typeface="Vagrounded"/>
                        <a:cs typeface="Vagrounded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Final Project Due with slip @ 11:59pm 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05/01</a:t>
                      </a:r>
                      <a:br>
                        <a:rPr lang="en-US" sz="1200" dirty="0" smtClean="0">
                          <a:latin typeface="Vagrounded"/>
                          <a:cs typeface="Vagrounded"/>
                        </a:rPr>
                      </a:br>
                      <a:endParaRPr lang="en-US" sz="1800" b="1" dirty="0" smtClean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05/02</a:t>
                      </a:r>
                    </a:p>
                    <a:p>
                      <a:pPr algn="ctr"/>
                      <a:endParaRPr lang="en-US" sz="1200" b="1" dirty="0" smtClean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CS10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Party!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6-8pm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(food)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Woz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 Lounge in Soda (430 Soda)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05/03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05/04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Final Project Movies due @ 11:59pm </a:t>
                      </a:r>
                      <a:endParaRPr lang="en-US" sz="1200" dirty="0" smtClean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05/05</a:t>
                      </a:r>
                    </a:p>
                  </a:txBody>
                  <a:tcPr/>
                </a:tc>
              </a:tr>
              <a:tr h="13798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05/06</a:t>
                      </a:r>
                    </a:p>
                    <a:p>
                      <a:pPr algn="ctr"/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Review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 Session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6-9pm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2050 VLSB</a:t>
                      </a:r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05/07</a:t>
                      </a:r>
                      <a:r>
                        <a:rPr lang="en-US" dirty="0" smtClean="0">
                          <a:latin typeface="Vagrounded"/>
                          <a:cs typeface="Vagrounded"/>
                        </a:rPr>
                        <a:t/>
                      </a:r>
                      <a:br>
                        <a:rPr lang="en-US" dirty="0" smtClean="0">
                          <a:latin typeface="Vagrounded"/>
                          <a:cs typeface="Vagrounded"/>
                        </a:rPr>
                      </a:br>
                      <a:endParaRPr lang="en-US" b="1" dirty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05/08</a:t>
                      </a:r>
                      <a:endParaRPr lang="en-US" sz="1200" b="1" dirty="0" smtClean="0">
                        <a:solidFill>
                          <a:srgbClr val="FF0000"/>
                        </a:solidFill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Vagrounded"/>
                          <a:cs typeface="Vagrounded"/>
                        </a:rPr>
                        <a:t>05/09</a:t>
                      </a:r>
                    </a:p>
                    <a:p>
                      <a:pPr algn="ctr"/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Paper Final Exam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10 Evans</a:t>
                      </a:r>
                      <a:b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</a:b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Vagrounded"/>
                          <a:cs typeface="Vagrounded"/>
                        </a:rPr>
                        <a:t>7-10pm</a:t>
                      </a:r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algn="ctr"/>
                      <a:endParaRPr lang="en-US" sz="1200" dirty="0" smtClean="0">
                        <a:latin typeface="Vagrounded"/>
                        <a:cs typeface="Vagrounded"/>
                      </a:endParaRPr>
                    </a:p>
                    <a:p>
                      <a:pPr algn="ctr"/>
                      <a:endParaRPr lang="en-US" sz="1200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Vagrounded"/>
                        <a:cs typeface="Vaground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Vagrounded"/>
                        <a:cs typeface="Vagrounde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40458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latin typeface="Rockwell Extra Bold"/>
                <a:cs typeface="Rockwell Extra Bold"/>
              </a:rPr>
              <a:t>RRR Week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5698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latin typeface="Rockwell Extra Bold"/>
                <a:cs typeface="Rockwell Extra Bold"/>
              </a:rPr>
              <a:t>FinalsWeek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0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r>
              <a:rPr lang="en-US" dirty="0" smtClean="0"/>
              <a:t>: Become active!</a:t>
            </a:r>
            <a:endParaRPr lang="en-US" dirty="0"/>
          </a:p>
        </p:txBody>
      </p:sp>
      <p:sp>
        <p:nvSpPr>
          <p:cNvPr id="34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365750"/>
          </a:xfrm>
        </p:spPr>
        <p:txBody>
          <a:bodyPr/>
          <a:lstStyle/>
          <a:p>
            <a:r>
              <a:rPr lang="en-US" sz="2400"/>
              <a:t>Online Exam details</a:t>
            </a:r>
          </a:p>
          <a:p>
            <a:pPr lvl="1"/>
            <a:r>
              <a:rPr lang="en-US" sz="2000"/>
              <a:t>No exam handed out unless you’ve filled in both HKN + our survey</a:t>
            </a:r>
          </a:p>
          <a:p>
            <a:pPr lvl="1"/>
            <a:r>
              <a:rPr lang="en-US" sz="2000"/>
              <a:t>No “study sheets” needed / allowed since you have access to BYOB</a:t>
            </a:r>
          </a:p>
          <a:p>
            <a:r>
              <a:rPr lang="en-US" sz="2400"/>
              <a:t>Final Exam details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Only bring </a:t>
            </a:r>
            <a:r>
              <a:rPr lang="en-US" sz="2000" dirty="0" err="1" smtClean="0">
                <a:solidFill>
                  <a:srgbClr val="FFFFFF"/>
                </a:solidFill>
              </a:rPr>
              <a:t>pen{,cil}s</a:t>
            </a:r>
            <a:r>
              <a:rPr lang="en-US" sz="2000" dirty="0" smtClean="0">
                <a:solidFill>
                  <a:srgbClr val="FFFFFF"/>
                </a:solidFill>
              </a:rPr>
              <a:t>, </a:t>
            </a:r>
            <a:r>
              <a:rPr lang="en-US" sz="2000" u="sng" dirty="0" smtClean="0">
                <a:solidFill>
                  <a:srgbClr val="FFFFFF"/>
                </a:solidFill>
              </a:rPr>
              <a:t>three</a:t>
            </a:r>
            <a:r>
              <a:rPr lang="en-US" sz="2000" dirty="0" smtClean="0">
                <a:solidFill>
                  <a:srgbClr val="FFFFFF"/>
                </a:solidFill>
              </a:rPr>
              <a:t> 8.5”x11” handwritten sheets 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(writing on both sides). 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Leave backpacks, books, calculators, cells &amp; pagers home!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Everyone must take ALL of the final!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smtClean="0"/>
              <a:t>If you did well in CS10 and want to be on staff?</a:t>
            </a:r>
          </a:p>
          <a:p>
            <a:pPr lvl="1"/>
            <a:r>
              <a:rPr lang="en-US" sz="2000" dirty="0" smtClean="0"/>
              <a:t>Usual path: Lab Assistant </a:t>
            </a:r>
            <a:r>
              <a:rPr lang="en-US" sz="2000" dirty="0" err="1" smtClean="0"/>
              <a:t></a:t>
            </a:r>
            <a:r>
              <a:rPr lang="en-US" sz="2000" dirty="0" smtClean="0">
                <a:sym typeface="SymbolProp BT" pitchFamily="100" charset="2"/>
              </a:rPr>
              <a:t> Reader </a:t>
            </a:r>
            <a:r>
              <a:rPr lang="en-US" sz="2000" dirty="0" err="1" smtClean="0"/>
              <a:t></a:t>
            </a:r>
            <a:r>
              <a:rPr lang="en-US" sz="2000" dirty="0" smtClean="0">
                <a:sym typeface="SymbolProp BT" pitchFamily="100" charset="2"/>
              </a:rPr>
              <a:t> </a:t>
            </a:r>
            <a:r>
              <a:rPr lang="en-US" sz="2000" dirty="0" smtClean="0"/>
              <a:t>TA </a:t>
            </a:r>
          </a:p>
          <a:p>
            <a:pPr lvl="1"/>
            <a:r>
              <a:rPr lang="en-US" sz="2000" dirty="0" smtClean="0"/>
              <a:t>LA: sign up w/Jenny Jones in 395 Soda before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week of semester</a:t>
            </a:r>
          </a:p>
          <a:p>
            <a:pPr lvl="1"/>
            <a:r>
              <a:rPr lang="en-US" sz="2000" dirty="0" smtClean="0"/>
              <a:t>Reader/TA forms: </a:t>
            </a:r>
            <a:r>
              <a:rPr lang="en-US" sz="2000" b="1" dirty="0" err="1" smtClean="0">
                <a:latin typeface="Courier New"/>
                <a:cs typeface="Courier New"/>
              </a:rPr>
              <a:t>www.cs/~juliea</a:t>
            </a:r>
            <a:r>
              <a:rPr lang="en-US" sz="2000" b="1" dirty="0" smtClean="0">
                <a:latin typeface="Courier New"/>
                <a:cs typeface="Courier New"/>
              </a:rPr>
              <a:t>/</a:t>
            </a:r>
          </a:p>
          <a:p>
            <a:pPr lvl="1"/>
            <a:r>
              <a:rPr lang="en-US" sz="2000" dirty="0" smtClean="0"/>
              <a:t>I </a:t>
            </a:r>
            <a:r>
              <a:rPr lang="en-US" sz="2000" u="sng" dirty="0" smtClean="0"/>
              <a:t>strongly</a:t>
            </a:r>
            <a:r>
              <a:rPr lang="en-US" sz="2000" dirty="0" smtClean="0"/>
              <a:t> encourage anyone who gets an B or above in the class to follow this path…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613" indent="-514350">
              <a:buFont typeface="+mj-lt"/>
              <a:buAutoNum type="alphaLcParenR"/>
            </a:pPr>
            <a:endParaRPr lang="en-US" dirty="0" smtClean="0"/>
          </a:p>
          <a:p>
            <a:pPr marL="68263" indent="0">
              <a:buNone/>
            </a:pPr>
            <a:endParaRPr lang="en-US" dirty="0" smtClean="0"/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Strongly 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Moderately 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Neutral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Moderately disagree</a:t>
            </a:r>
          </a:p>
          <a:p>
            <a:pPr marL="582613" indent="-514350">
              <a:buFont typeface="+mj-lt"/>
              <a:buAutoNum type="alphaLcParenR"/>
            </a:pPr>
            <a:r>
              <a:rPr lang="en-US" dirty="0" smtClean="0"/>
              <a:t>Strongly disagree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 were worth the time spent</a:t>
            </a:r>
            <a:endParaRPr lang="en-US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5288714" y="2133600"/>
            <a:ext cx="309328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19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Exciting Future Implications</a:t>
            </a:r>
          </a:p>
        </p:txBody>
      </p:sp>
      <p:sp>
        <p:nvSpPr>
          <p:cNvPr id="34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027613"/>
          </a:xfrm>
        </p:spPr>
        <p:txBody>
          <a:bodyPr/>
          <a:lstStyle/>
          <a:p>
            <a:r>
              <a:rPr lang="en-US" dirty="0"/>
              <a:t>Need to revisit chronic unsolved problem</a:t>
            </a:r>
          </a:p>
          <a:p>
            <a:pPr lvl="1"/>
            <a:r>
              <a:rPr lang="en-US" dirty="0"/>
              <a:t>Parallel programming!! </a:t>
            </a:r>
          </a:p>
          <a:p>
            <a:r>
              <a:rPr lang="en-US" dirty="0"/>
              <a:t>Implications for applications:</a:t>
            </a:r>
          </a:p>
          <a:p>
            <a:pPr lvl="1"/>
            <a:r>
              <a:rPr lang="en-US" dirty="0"/>
              <a:t>Computing power available &gt;&gt;&gt; (choose your </a:t>
            </a:r>
            <a:r>
              <a:rPr lang="en-US" dirty="0" smtClean="0"/>
              <a:t>favorite supercomputer from a decade ago) </a:t>
            </a:r>
            <a:r>
              <a:rPr lang="en-US" dirty="0"/>
              <a:t>on an economical die inside your watch, cell phone or PDA</a:t>
            </a:r>
          </a:p>
          <a:p>
            <a:pPr lvl="2"/>
            <a:r>
              <a:rPr lang="en-US" dirty="0"/>
              <a:t>On your body health monitoring</a:t>
            </a:r>
          </a:p>
          <a:p>
            <a:pPr lvl="2"/>
            <a:r>
              <a:rPr lang="en-US" dirty="0"/>
              <a:t>Google + library of congress on your PDA</a:t>
            </a:r>
          </a:p>
          <a:p>
            <a:r>
              <a:rPr lang="en-US" dirty="0"/>
              <a:t>As devices continue to shrink…</a:t>
            </a:r>
          </a:p>
          <a:p>
            <a:pPr lvl="1"/>
            <a:r>
              <a:rPr lang="en-US" dirty="0"/>
              <a:t>The need for great HCI (human-computer interfaces) is as critical as ever! (voice, gesture, etc)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5707063"/>
          </a:xfrm>
        </p:spPr>
        <p:txBody>
          <a:bodyPr/>
          <a:lstStyle/>
          <a:p>
            <a:pPr algn="ctr">
              <a:buFont typeface="Times" pitchFamily="100" charset="0"/>
              <a:buNone/>
            </a:pPr>
            <a:r>
              <a:rPr lang="en-US" sz="2400" i="1" dirty="0">
                <a:solidFill>
                  <a:srgbClr val="FFFF00"/>
                </a:solidFill>
              </a:rPr>
              <a:t>“The Godfather answers all of life’s questions”</a:t>
            </a:r>
            <a: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n-US" sz="24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1800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– Heard in “You’ve got Mail”</a:t>
            </a:r>
            <a:endParaRPr lang="en-US" sz="1800" b="0" dirty="0">
              <a:effectLst>
                <a:outerShdw blurRad="38100" dist="38100" dir="2700000" algn="tl">
                  <a:srgbClr val="DDDDDD"/>
                </a:outerShdw>
              </a:effectLst>
              <a:latin typeface="B VAG Rounded Bold" pitchFamily="100" charset="0"/>
            </a:endParaRPr>
          </a:p>
          <a:p>
            <a:r>
              <a:rPr lang="en-US" sz="2800" dirty="0"/>
              <a:t>Why</a:t>
            </a:r>
            <a:r>
              <a:rPr lang="en-US" sz="2800" dirty="0" smtClean="0"/>
              <a:t> were we </a:t>
            </a:r>
            <a:r>
              <a:rPr lang="en-US" sz="2800" dirty="0"/>
              <a:t>the #2 </a:t>
            </a:r>
            <a:r>
              <a:rPr lang="en-US" sz="2800" dirty="0" err="1"/>
              <a:t>Univ</a:t>
            </a:r>
            <a:r>
              <a:rPr lang="en-US" sz="2800" dirty="0"/>
              <a:t> in the WORLD?</a:t>
            </a:r>
          </a:p>
          <a:p>
            <a:pPr lvl="1"/>
            <a:r>
              <a:rPr lang="en-US" sz="2400" dirty="0"/>
              <a:t>Research, </a:t>
            </a:r>
            <a:r>
              <a:rPr lang="en-US" sz="2400" dirty="0" err="1"/>
              <a:t>reseach</a:t>
            </a:r>
            <a:r>
              <a:rPr lang="en-US" sz="2400" dirty="0"/>
              <a:t>, research!</a:t>
            </a:r>
          </a:p>
          <a:p>
            <a:pPr lvl="1"/>
            <a:r>
              <a:rPr lang="en-US" sz="2400" dirty="0"/>
              <a:t>Whether you want to go to grad school or industry, you need someone to vouch for you</a:t>
            </a:r>
            <a:r>
              <a:rPr lang="en-US" sz="2400" dirty="0" smtClean="0"/>
              <a:t>!</a:t>
            </a:r>
          </a:p>
          <a:p>
            <a:pPr lvl="2"/>
            <a:r>
              <a:rPr lang="en-US" sz="2000" dirty="0" smtClean="0"/>
              <a:t>…as </a:t>
            </a:r>
            <a:r>
              <a:rPr lang="en-US" sz="2000" dirty="0"/>
              <a:t>is the case with the </a:t>
            </a:r>
            <a:r>
              <a:rPr lang="en-US" sz="2000" dirty="0" smtClean="0"/>
              <a:t>Mob</a:t>
            </a:r>
          </a:p>
          <a:p>
            <a:r>
              <a:rPr lang="en-US" sz="2800" dirty="0"/>
              <a:t>Techniques</a:t>
            </a:r>
          </a:p>
          <a:p>
            <a:pPr lvl="1"/>
            <a:r>
              <a:rPr lang="en-US" sz="2400" dirty="0"/>
              <a:t>Find out what you like, do lots of web research (read published papers), hit OH of Prof, show enthusiasm &amp; initiative</a:t>
            </a:r>
          </a:p>
          <a:p>
            <a:r>
              <a:rPr lang="en-US" sz="2800" b="1" dirty="0">
                <a:latin typeface="Courier New" pitchFamily="100" charset="0"/>
              </a:rPr>
              <a:t>http://</a:t>
            </a:r>
            <a:r>
              <a:rPr lang="en-US" sz="2800" b="1" dirty="0" err="1">
                <a:latin typeface="Courier New" pitchFamily="100" charset="0"/>
              </a:rPr>
              <a:t>research.berkeley.edu</a:t>
            </a:r>
            <a:r>
              <a:rPr lang="en-US" sz="2800" b="1" dirty="0">
                <a:latin typeface="Courier New" pitchFamily="100" charset="0"/>
              </a:rPr>
              <a:t>/</a:t>
            </a:r>
          </a:p>
          <a:p>
            <a:r>
              <a:rPr lang="en-US" sz="2800" b="1" dirty="0">
                <a:latin typeface="Courier New" pitchFamily="100" charset="0"/>
              </a:rPr>
              <a:t>http://researchmatch.heroku.com/</a:t>
            </a:r>
          </a:p>
          <a:p>
            <a:endParaRPr lang="en-US" sz="2800" b="1" dirty="0"/>
          </a:p>
        </p:txBody>
      </p:sp>
      <p:sp>
        <p:nvSpPr>
          <p:cNvPr id="3442692" name="Text Box 4"/>
          <p:cNvSpPr txBox="1">
            <a:spLocks noChangeArrowheads="1"/>
          </p:cNvSpPr>
          <p:nvPr/>
        </p:nvSpPr>
        <p:spPr bwMode="auto">
          <a:xfrm>
            <a:off x="1752600" y="2057400"/>
            <a:ext cx="67818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 says the 2004 ranking from the “Times Higher Education Supplement”</a:t>
            </a:r>
            <a:endParaRPr lang="en-US" sz="2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Cal 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 Major / Minor</a:t>
            </a:r>
            <a:endParaRPr lang="en-US" dirty="0" smtClean="0"/>
          </a:p>
          <a:p>
            <a:pPr lvl="2"/>
            <a:r>
              <a:rPr lang="en-US" dirty="0">
                <a:solidFill>
                  <a:srgbClr val="FFFF00"/>
                </a:solidFill>
              </a:rPr>
              <a:t>You are here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CS61A</a:t>
            </a:r>
          </a:p>
          <a:p>
            <a:pPr lvl="1"/>
            <a:r>
              <a:rPr lang="en-US" dirty="0" smtClean="0"/>
              <a:t>In Python, one big idea every week. Awesome!</a:t>
            </a:r>
          </a:p>
          <a:p>
            <a:r>
              <a:rPr lang="en-US" dirty="0" smtClean="0"/>
              <a:t>CS61B</a:t>
            </a:r>
          </a:p>
          <a:p>
            <a:pPr lvl="1"/>
            <a:r>
              <a:rPr lang="en-US" dirty="0" smtClean="0"/>
              <a:t>In Java, data structures, algorithms and software engineering (lite)</a:t>
            </a:r>
          </a:p>
          <a:p>
            <a:r>
              <a:rPr lang="en-US" dirty="0" smtClean="0"/>
              <a:t>CS61C</a:t>
            </a:r>
          </a:p>
          <a:p>
            <a:pPr lvl="1"/>
            <a:r>
              <a:rPr lang="en-US" dirty="0" smtClean="0"/>
              <a:t>In C and MIPS, Great ideas in computer architecture (parallelism)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8685074"/>
              </p:ext>
            </p:extLst>
          </p:nvPr>
        </p:nvGraphicFramePr>
        <p:xfrm>
          <a:off x="4814888" y="1200208"/>
          <a:ext cx="3719512" cy="48866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Ok, I’m hooked! Where do I go next?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UC Berkeley CS10 "The Beauty and Joy of Computing" : Algorithm Complexity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3D7880BA-952D-4DDD-8356-E1CBE0DFD95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124200" y="1676400"/>
            <a:ext cx="2700678" cy="3933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8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41938"/>
          </a:xfrm>
        </p:spPr>
        <p:txBody>
          <a:bodyPr/>
          <a:lstStyle/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CS61A </a:t>
            </a:r>
            <a:r>
              <a:rPr lang="en-US" sz="2800" dirty="0"/>
              <a:t>(1</a:t>
            </a:r>
            <a:r>
              <a:rPr lang="en-US" sz="2800" baseline="30000" dirty="0"/>
              <a:t>st</a:t>
            </a:r>
            <a:r>
              <a:rPr lang="en-US" sz="2800" dirty="0"/>
              <a:t> course in CS major)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Structure and Interpretation of Computer Programs</a:t>
            </a: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CS9 series </a:t>
            </a:r>
            <a:r>
              <a:rPr lang="en-US" sz="2800" dirty="0"/>
              <a:t>(learn a second language)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I would recommend Python next, CS9H</a:t>
            </a:r>
            <a:endParaRPr lang="en-US" sz="2800" dirty="0" err="1">
              <a:solidFill>
                <a:schemeClr val="accent2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FFFF00"/>
                </a:solidFill>
              </a:rPr>
              <a:t>GamesCrafters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(Game Theory R &amp; D)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SW, analysis on 2-person games of no chance. (e.g., go, chess, connect-4, </a:t>
            </a:r>
            <a:r>
              <a:rPr lang="en-US" sz="2400" dirty="0" err="1"/>
              <a:t>nim</a:t>
            </a:r>
            <a:r>
              <a:rPr lang="en-US" sz="2400" dirty="0"/>
              <a:t>, etc.)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/>
              <a:t>Req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Game Theory / SW Interest</a:t>
            </a:r>
            <a:endParaRPr lang="en-US" sz="2800" dirty="0" smtClean="0">
              <a:solidFill>
                <a:srgbClr val="800080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MS</a:t>
            </a:r>
            <a:r>
              <a:rPr lang="en-US" sz="2800" dirty="0">
                <a:solidFill>
                  <a:srgbClr val="FFFF00"/>
                </a:solidFill>
              </a:rPr>
              <a:t>-DOS X </a:t>
            </a:r>
            <a:r>
              <a:rPr lang="en-US" sz="2800" dirty="0"/>
              <a:t>(Mac Student Developers)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Learn to program Macintoshes.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Interest. Owning a </a:t>
            </a:r>
            <a:r>
              <a:rPr lang="en-US" sz="2400" dirty="0" err="1">
                <a:solidFill>
                  <a:schemeClr val="accent1"/>
                </a:solidFill>
              </a:rPr>
              <a:t>mac</a:t>
            </a:r>
            <a:r>
              <a:rPr lang="en-US" sz="2400" dirty="0">
                <a:solidFill>
                  <a:schemeClr val="accent1"/>
                </a:solidFill>
              </a:rPr>
              <a:t> helps, not required.</a:t>
            </a:r>
            <a:endParaRPr lang="en-US" sz="2400" dirty="0"/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Taught as a </a:t>
            </a:r>
            <a:r>
              <a:rPr lang="en-US" sz="2400" dirty="0" err="1"/>
              <a:t>DeCal</a:t>
            </a:r>
            <a:r>
              <a:rPr lang="en-US" sz="2400" dirty="0"/>
              <a:t> by MS-DOS X veterans</a:t>
            </a:r>
            <a:endParaRPr lang="en-US" sz="2800" dirty="0" smtClean="0">
              <a:solidFill>
                <a:srgbClr val="800080"/>
              </a:solidFill>
            </a:endParaRPr>
          </a:p>
          <a:p>
            <a:pPr>
              <a:lnSpc>
                <a:spcPct val="6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</a:rPr>
              <a:t>UCBUGG </a:t>
            </a:r>
            <a:r>
              <a:rPr lang="en-US" sz="2800" dirty="0"/>
              <a:t>(Recreational Graphics)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Develop computer-generated images, animations. 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accent1"/>
                </a:solidFill>
              </a:rPr>
              <a:t>Req</a:t>
            </a:r>
            <a:r>
              <a:rPr lang="en-US" sz="2400" dirty="0">
                <a:solidFill>
                  <a:schemeClr val="accent1"/>
                </a:solidFill>
              </a:rPr>
              <a:t>: 3D interest</a:t>
            </a:r>
          </a:p>
          <a:p>
            <a:pPr lvl="1">
              <a:lnSpc>
                <a:spcPct val="75000"/>
              </a:lnSpc>
              <a:spcAft>
                <a:spcPts val="0"/>
              </a:spcAft>
            </a:pPr>
            <a:r>
              <a:rPr lang="en-US" sz="2400" dirty="0"/>
              <a:t>Taught as a </a:t>
            </a:r>
            <a:r>
              <a:rPr lang="en-US" sz="2400" dirty="0" err="1"/>
              <a:t>DeCal</a:t>
            </a:r>
            <a:r>
              <a:rPr lang="en-US" sz="2400" dirty="0"/>
              <a:t> by UCBUGG veterans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Fall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45485</TotalTime>
  <Pages>47</Pages>
  <Words>1334</Words>
  <Application>Microsoft Macintosh PowerPoint</Application>
  <PresentationFormat>Letter Paper (8.5x11 in)</PresentationFormat>
  <Paragraphs>211</Paragraphs>
  <Slides>13</Slides>
  <Notes>7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Google glasses, next “it”?</vt:lpstr>
      <vt:lpstr>I must own &amp; wear these glasses!!!</vt:lpstr>
      <vt:lpstr>Upcoming Calendar</vt:lpstr>
      <vt:lpstr>Administrivia: Become active!</vt:lpstr>
      <vt:lpstr>Clickers were worth the time spent</vt:lpstr>
      <vt:lpstr>Exciting Future Implications</vt:lpstr>
      <vt:lpstr>Taking advantage of Cal Opportunities</vt:lpstr>
      <vt:lpstr>Ok, I’m hooked! Where do I go next?</vt:lpstr>
      <vt:lpstr>Opportunities Fall 2012</vt:lpstr>
      <vt:lpstr>Review: 5 components of any Computer</vt:lpstr>
      <vt:lpstr>Peer Instruction Opinion </vt:lpstr>
      <vt:lpstr>Penultimate slide: Thanks to the staff!</vt:lpstr>
      <vt:lpstr>The Future for Future Cal Alumni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2824</cp:revision>
  <cp:lastPrinted>2012-04-24T23:51:57Z</cp:lastPrinted>
  <dcterms:created xsi:type="dcterms:W3CDTF">2012-04-24T20:51:31Z</dcterms:created>
  <dcterms:modified xsi:type="dcterms:W3CDTF">2012-04-24T23:51:59Z</dcterms:modified>
</cp:coreProperties>
</file>