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047" r:id="rId2"/>
    <p:sldId id="1051" r:id="rId3"/>
    <p:sldId id="1052" r:id="rId4"/>
    <p:sldId id="1053" r:id="rId5"/>
    <p:sldId id="1054" r:id="rId6"/>
  </p:sldIdLst>
  <p:sldSz cx="9144000" cy="6858000" type="letter"/>
  <p:notesSz cx="9309100" cy="7023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306"/>
    <a:srgbClr val="32415C"/>
    <a:srgbClr val="FB0A10"/>
    <a:srgbClr val="94F0E4"/>
    <a:srgbClr val="5771A0"/>
    <a:srgbClr val="800080"/>
    <a:srgbClr val="66FF33"/>
    <a:srgbClr val="FF0000"/>
    <a:srgbClr val="3333CC"/>
    <a:srgbClr val="FF8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7" autoAdjust="0"/>
    <p:restoredTop sz="81191" autoAdjust="0"/>
  </p:normalViewPr>
  <p:slideViewPr>
    <p:cSldViewPr>
      <p:cViewPr varScale="1">
        <p:scale>
          <a:sx n="155" d="100"/>
          <a:sy n="155" d="100"/>
        </p:scale>
        <p:origin x="-120" y="-207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73004" y="6670726"/>
            <a:ext cx="4033943" cy="3511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66179038-FDE1-984C-9676-3209643987F8}" type="slidenum">
              <a:rPr lang="en-US"/>
              <a:pPr/>
              <a:t>2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73004" y="6670726"/>
            <a:ext cx="4033943" cy="3511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737CF975-E8D8-4C43-BD3C-8FE1F14F278B}" type="slidenum">
              <a:rPr lang="en-US"/>
              <a:pPr/>
              <a:t>3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Tree Recursion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8079606" y="6248400"/>
            <a:ext cx="106439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Fall 2010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Tree Recursion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079606" y="6248400"/>
            <a:ext cx="106439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Fall 2010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0"/>
            <a:ext cx="7162800" cy="2771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</a:t>
            </a:r>
            <a:b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25 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: 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Tree Recursion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2010-11</a:t>
            </a: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-29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1" y="3810000"/>
            <a:ext cx="3962399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Ms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kinect</a:t>
            </a:r>
            <a:r>
              <a:rPr lang="en-US" sz="2800" dirty="0" smtClean="0">
                <a:solidFill>
                  <a:srgbClr val="FFFF00"/>
                </a:solidFill>
              </a:rPr>
              <a:t> = body I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/O</a:t>
            </a:r>
            <a:endParaRPr lang="en-US" sz="2800" dirty="0">
              <a:solidFill>
                <a:schemeClr val="tx1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419600"/>
            <a:ext cx="3962399" cy="18288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The newly released (and much-hyped) Microsoft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Kinect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system for the XBOX 360 used controller-free body motions to control games, music, and movies. </a:t>
            </a:r>
            <a:endParaRPr lang="en-US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172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600" b="1" dirty="0" err="1" smtClean="0">
                <a:latin typeface="Courier New" pitchFamily="1" charset="0"/>
              </a:rPr>
              <a:t>xbox.com</a:t>
            </a:r>
            <a:r>
              <a:rPr lang="en-US" sz="3600" b="1" dirty="0" smtClean="0">
                <a:latin typeface="Courier New" pitchFamily="1" charset="0"/>
              </a:rPr>
              <a:t>/</a:t>
            </a:r>
            <a:r>
              <a:rPr lang="en-US" sz="3600" b="1" dirty="0" err="1" smtClean="0">
                <a:latin typeface="Courier New" pitchFamily="1" charset="0"/>
              </a:rPr>
              <a:t>kinect</a:t>
            </a:r>
            <a:r>
              <a:rPr lang="en-US" sz="3600" b="1" dirty="0" smtClean="0">
                <a:latin typeface="Courier New" pitchFamily="1" charset="0"/>
              </a:rPr>
              <a:t>/</a:t>
            </a:r>
            <a:endParaRPr lang="en-US" sz="36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19600" y="5852652"/>
            <a:ext cx="4419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581400"/>
            <a:ext cx="4419600" cy="2209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 rot="5400000">
            <a:off x="7277100" y="3924300"/>
            <a:ext cx="1066800" cy="2057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19" name="AutoShape 3"/>
          <p:cNvSpPr>
            <a:spLocks noChangeArrowheads="1"/>
          </p:cNvSpPr>
          <p:nvPr/>
        </p:nvSpPr>
        <p:spPr bwMode="auto">
          <a:xfrm rot="16200000" flipV="1">
            <a:off x="7467600" y="2971800"/>
            <a:ext cx="685800" cy="2057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What’s in </a:t>
            </a:r>
            <a:r>
              <a:rPr lang="en-US" dirty="0" smtClean="0"/>
              <a:t>a Strong Solution</a:t>
            </a:r>
            <a:endParaRPr lang="en-US" dirty="0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767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For every position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Assuming alternating play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Value …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u="sng" dirty="0"/>
              <a:t>for player whose turn it </a:t>
            </a:r>
            <a:r>
              <a:rPr lang="en-US" sz="2000" u="sng" dirty="0" smtClean="0"/>
              <a:t>is</a:t>
            </a:r>
            <a:r>
              <a:rPr lang="en-US" sz="2000" dirty="0" smtClean="0"/>
              <a:t>)</a:t>
            </a:r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 smtClean="0"/>
              <a:t>    </a:t>
            </a:r>
            <a:r>
              <a:rPr lang="en-US" sz="1800" u="sng" dirty="0" smtClean="0"/>
              <a:t>Winning</a:t>
            </a:r>
            <a:r>
              <a:rPr lang="en-US" sz="1800" dirty="0" smtClean="0"/>
              <a:t> (</a:t>
            </a:r>
            <a:r>
              <a:rPr lang="en-US" sz="1800" dirty="0" smtClean="0">
                <a:sym typeface="Symbol" pitchFamily="-65" charset="2"/>
              </a:rPr>
              <a:t> losing child)</a:t>
            </a:r>
            <a:endParaRPr lang="en-US" sz="1800" dirty="0" smtClean="0"/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altLang="ja-JP" sz="1800" dirty="0" smtClean="0">
                <a:cs typeface="ＭＳ Ｐゴシック" pitchFamily="-65" charset="-128"/>
              </a:rPr>
              <a:t>    </a:t>
            </a:r>
            <a:r>
              <a:rPr lang="en-US" sz="1800" u="sng" dirty="0"/>
              <a:t>Losing</a:t>
            </a:r>
            <a:r>
              <a:rPr lang="en-US" sz="1800" dirty="0"/>
              <a:t> (All children winning)</a:t>
            </a:r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/>
              <a:t>    </a:t>
            </a:r>
            <a:r>
              <a:rPr lang="en-US" sz="1800" u="sng" dirty="0" err="1"/>
              <a:t>Tieing</a:t>
            </a:r>
            <a:r>
              <a:rPr lang="en-US" sz="1800" dirty="0"/>
              <a:t> (!</a:t>
            </a:r>
            <a:r>
              <a:rPr lang="en-US" sz="1800" dirty="0" err="1">
                <a:sym typeface="Symbol" pitchFamily="-65" charset="2"/>
              </a:rPr>
              <a:t></a:t>
            </a:r>
            <a:r>
              <a:rPr lang="en-US" sz="1800" dirty="0">
                <a:sym typeface="Symbol" pitchFamily="-65" charset="2"/>
              </a:rPr>
              <a:t> losing child, but </a:t>
            </a:r>
            <a:r>
              <a:rPr lang="en-US" sz="1800" dirty="0" err="1">
                <a:sym typeface="Symbol" pitchFamily="-65" charset="2"/>
              </a:rPr>
              <a:t></a:t>
            </a:r>
            <a:r>
              <a:rPr lang="en-US" sz="1800" dirty="0">
                <a:sym typeface="Symbol" pitchFamily="-65" charset="2"/>
              </a:rPr>
              <a:t> </a:t>
            </a:r>
            <a:r>
              <a:rPr lang="en-US" sz="1800" dirty="0" err="1">
                <a:sym typeface="Symbol" pitchFamily="-65" charset="2"/>
              </a:rPr>
              <a:t>tieing</a:t>
            </a:r>
            <a:r>
              <a:rPr lang="en-US" sz="1800" dirty="0">
                <a:sym typeface="Symbol" pitchFamily="-65" charset="2"/>
              </a:rPr>
              <a:t> child)</a:t>
            </a:r>
            <a:endParaRPr lang="en-US" sz="1800" dirty="0"/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/>
              <a:t>    </a:t>
            </a:r>
            <a:r>
              <a:rPr lang="en-US" sz="1800" u="sng" dirty="0"/>
              <a:t>Drawing</a:t>
            </a:r>
            <a:r>
              <a:rPr lang="en-US" sz="1800" dirty="0"/>
              <a:t> (can’t force a win or be forced to </a:t>
            </a:r>
            <a:r>
              <a:rPr lang="en-US" sz="1800" dirty="0" smtClean="0"/>
              <a:t>lose)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Remoteness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How long before game ends?</a:t>
            </a: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410200" y="1905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 flipH="1">
            <a:off x="4953000" y="24384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4" name="Line 8"/>
          <p:cNvSpPr>
            <a:spLocks noChangeShapeType="1"/>
          </p:cNvSpPr>
          <p:nvPr/>
        </p:nvSpPr>
        <p:spPr bwMode="auto">
          <a:xfrm flipH="1">
            <a:off x="5334000" y="24384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5" name="Line 9"/>
          <p:cNvSpPr>
            <a:spLocks noChangeShapeType="1"/>
          </p:cNvSpPr>
          <p:nvPr/>
        </p:nvSpPr>
        <p:spPr bwMode="auto">
          <a:xfrm flipH="1">
            <a:off x="5638800" y="24384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6" name="Oval 10"/>
          <p:cNvSpPr>
            <a:spLocks noChangeArrowheads="1"/>
          </p:cNvSpPr>
          <p:nvPr/>
        </p:nvSpPr>
        <p:spPr bwMode="auto">
          <a:xfrm flipV="1">
            <a:off x="4800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7" name="Oval 11"/>
          <p:cNvSpPr>
            <a:spLocks noChangeArrowheads="1"/>
          </p:cNvSpPr>
          <p:nvPr/>
        </p:nvSpPr>
        <p:spPr bwMode="auto">
          <a:xfrm flipV="1">
            <a:off x="5181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8" name="Oval 12"/>
          <p:cNvSpPr>
            <a:spLocks noChangeArrowheads="1"/>
          </p:cNvSpPr>
          <p:nvPr/>
        </p:nvSpPr>
        <p:spPr bwMode="auto">
          <a:xfrm flipV="1">
            <a:off x="5562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>
            <a:off x="4648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5029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1" name="Text Box 15"/>
          <p:cNvSpPr txBox="1">
            <a:spLocks noChangeArrowheads="1"/>
          </p:cNvSpPr>
          <p:nvPr/>
        </p:nvSpPr>
        <p:spPr bwMode="auto">
          <a:xfrm>
            <a:off x="5410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2" name="Text Box 16"/>
          <p:cNvSpPr txBox="1">
            <a:spLocks noChangeArrowheads="1"/>
          </p:cNvSpPr>
          <p:nvPr/>
        </p:nvSpPr>
        <p:spPr bwMode="auto">
          <a:xfrm>
            <a:off x="55753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/>
              <a:t>...</a:t>
            </a:r>
          </a:p>
        </p:txBody>
      </p:sp>
      <p:sp>
        <p:nvSpPr>
          <p:cNvPr id="521233" name="Line 17"/>
          <p:cNvSpPr>
            <a:spLocks noChangeShapeType="1"/>
          </p:cNvSpPr>
          <p:nvPr/>
        </p:nvSpPr>
        <p:spPr bwMode="auto">
          <a:xfrm>
            <a:off x="5638800" y="24384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4" name="Oval 18"/>
          <p:cNvSpPr>
            <a:spLocks noChangeArrowheads="1"/>
          </p:cNvSpPr>
          <p:nvPr/>
        </p:nvSpPr>
        <p:spPr bwMode="auto">
          <a:xfrm flipV="1">
            <a:off x="6248400" y="2971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L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76200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L</a:t>
            </a:r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 flipH="1">
            <a:off x="7162800" y="24384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 flipH="1">
            <a:off x="7543800" y="24384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 flipH="1">
            <a:off x="7848600" y="24384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0" name="Oval 24"/>
          <p:cNvSpPr>
            <a:spLocks noChangeArrowheads="1"/>
          </p:cNvSpPr>
          <p:nvPr/>
        </p:nvSpPr>
        <p:spPr bwMode="auto">
          <a:xfrm flipV="1">
            <a:off x="7010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1" name="Oval 25"/>
          <p:cNvSpPr>
            <a:spLocks noChangeArrowheads="1"/>
          </p:cNvSpPr>
          <p:nvPr/>
        </p:nvSpPr>
        <p:spPr bwMode="auto">
          <a:xfrm flipV="1">
            <a:off x="7391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2" name="Oval 26"/>
          <p:cNvSpPr>
            <a:spLocks noChangeArrowheads="1"/>
          </p:cNvSpPr>
          <p:nvPr/>
        </p:nvSpPr>
        <p:spPr bwMode="auto">
          <a:xfrm flipV="1">
            <a:off x="7772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6858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4" name="Text Box 28"/>
          <p:cNvSpPr txBox="1">
            <a:spLocks noChangeArrowheads="1"/>
          </p:cNvSpPr>
          <p:nvPr/>
        </p:nvSpPr>
        <p:spPr bwMode="auto">
          <a:xfrm>
            <a:off x="7239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5" name="Text Box 29"/>
          <p:cNvSpPr txBox="1">
            <a:spLocks noChangeArrowheads="1"/>
          </p:cNvSpPr>
          <p:nvPr/>
        </p:nvSpPr>
        <p:spPr bwMode="auto">
          <a:xfrm>
            <a:off x="7620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6" name="Text Box 30"/>
          <p:cNvSpPr txBox="1">
            <a:spLocks noChangeArrowheads="1"/>
          </p:cNvSpPr>
          <p:nvPr/>
        </p:nvSpPr>
        <p:spPr bwMode="auto">
          <a:xfrm>
            <a:off x="77851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47" name="Line 31"/>
          <p:cNvSpPr>
            <a:spLocks noChangeShapeType="1"/>
          </p:cNvSpPr>
          <p:nvPr/>
        </p:nvSpPr>
        <p:spPr bwMode="auto">
          <a:xfrm>
            <a:off x="7848600" y="24384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8" name="Oval 32"/>
          <p:cNvSpPr>
            <a:spLocks noChangeArrowheads="1"/>
          </p:cNvSpPr>
          <p:nvPr/>
        </p:nvSpPr>
        <p:spPr bwMode="auto">
          <a:xfrm flipV="1">
            <a:off x="84582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83058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0" name="Text Box 34"/>
          <p:cNvSpPr txBox="1">
            <a:spLocks noChangeArrowheads="1"/>
          </p:cNvSpPr>
          <p:nvPr/>
        </p:nvSpPr>
        <p:spPr bwMode="auto">
          <a:xfrm>
            <a:off x="54102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rgbClr val="FFFFFF"/>
                </a:solidFill>
                <a:latin typeface="18 VAG Rounded Bold   07390"/>
              </a:rPr>
              <a:t>T</a:t>
            </a:r>
          </a:p>
        </p:txBody>
      </p:sp>
      <p:sp>
        <p:nvSpPr>
          <p:cNvPr id="521251" name="Line 35"/>
          <p:cNvSpPr>
            <a:spLocks noChangeShapeType="1"/>
          </p:cNvSpPr>
          <p:nvPr/>
        </p:nvSpPr>
        <p:spPr bwMode="auto">
          <a:xfrm flipH="1">
            <a:off x="4953000" y="41910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2" name="Line 36"/>
          <p:cNvSpPr>
            <a:spLocks noChangeShapeType="1"/>
          </p:cNvSpPr>
          <p:nvPr/>
        </p:nvSpPr>
        <p:spPr bwMode="auto">
          <a:xfrm flipH="1">
            <a:off x="5334000" y="41910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3" name="Line 37"/>
          <p:cNvSpPr>
            <a:spLocks noChangeShapeType="1"/>
          </p:cNvSpPr>
          <p:nvPr/>
        </p:nvSpPr>
        <p:spPr bwMode="auto">
          <a:xfrm flipH="1">
            <a:off x="5638800" y="41910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4" name="Oval 38"/>
          <p:cNvSpPr>
            <a:spLocks noChangeArrowheads="1"/>
          </p:cNvSpPr>
          <p:nvPr/>
        </p:nvSpPr>
        <p:spPr bwMode="auto">
          <a:xfrm flipV="1">
            <a:off x="4800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5" name="Oval 39"/>
          <p:cNvSpPr>
            <a:spLocks noChangeArrowheads="1"/>
          </p:cNvSpPr>
          <p:nvPr/>
        </p:nvSpPr>
        <p:spPr bwMode="auto">
          <a:xfrm flipV="1">
            <a:off x="5181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6" name="Oval 40"/>
          <p:cNvSpPr>
            <a:spLocks noChangeArrowheads="1"/>
          </p:cNvSpPr>
          <p:nvPr/>
        </p:nvSpPr>
        <p:spPr bwMode="auto">
          <a:xfrm flipV="1">
            <a:off x="5562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7" name="Text Box 41"/>
          <p:cNvSpPr txBox="1">
            <a:spLocks noChangeArrowheads="1"/>
          </p:cNvSpPr>
          <p:nvPr/>
        </p:nvSpPr>
        <p:spPr bwMode="auto">
          <a:xfrm>
            <a:off x="4648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8" name="Text Box 42"/>
          <p:cNvSpPr txBox="1">
            <a:spLocks noChangeArrowheads="1"/>
          </p:cNvSpPr>
          <p:nvPr/>
        </p:nvSpPr>
        <p:spPr bwMode="auto">
          <a:xfrm>
            <a:off x="5029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5410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60" name="Text Box 44"/>
          <p:cNvSpPr txBox="1">
            <a:spLocks noChangeArrowheads="1"/>
          </p:cNvSpPr>
          <p:nvPr/>
        </p:nvSpPr>
        <p:spPr bwMode="auto">
          <a:xfrm>
            <a:off x="5575300" y="419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61" name="Line 45"/>
          <p:cNvSpPr>
            <a:spLocks noChangeShapeType="1"/>
          </p:cNvSpPr>
          <p:nvPr/>
        </p:nvSpPr>
        <p:spPr bwMode="auto">
          <a:xfrm>
            <a:off x="5638800" y="41910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2" name="Oval 46"/>
          <p:cNvSpPr>
            <a:spLocks noChangeArrowheads="1"/>
          </p:cNvSpPr>
          <p:nvPr/>
        </p:nvSpPr>
        <p:spPr bwMode="auto">
          <a:xfrm flipV="1">
            <a:off x="6248400" y="4724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3" name="Text Box 47"/>
          <p:cNvSpPr txBox="1">
            <a:spLocks noChangeArrowheads="1"/>
          </p:cNvSpPr>
          <p:nvPr/>
        </p:nvSpPr>
        <p:spPr bwMode="auto">
          <a:xfrm>
            <a:off x="60960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T</a:t>
            </a:r>
          </a:p>
        </p:txBody>
      </p:sp>
      <p:sp>
        <p:nvSpPr>
          <p:cNvPr id="521264" name="Oval 48"/>
          <p:cNvSpPr>
            <a:spLocks noChangeArrowheads="1"/>
          </p:cNvSpPr>
          <p:nvPr/>
        </p:nvSpPr>
        <p:spPr bwMode="auto">
          <a:xfrm flipV="1">
            <a:off x="55626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5" name="Oval 49"/>
          <p:cNvSpPr>
            <a:spLocks noChangeArrowheads="1"/>
          </p:cNvSpPr>
          <p:nvPr/>
        </p:nvSpPr>
        <p:spPr bwMode="auto">
          <a:xfrm flipV="1">
            <a:off x="7772400" y="23622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6" name="Oval 50"/>
          <p:cNvSpPr>
            <a:spLocks noChangeArrowheads="1"/>
          </p:cNvSpPr>
          <p:nvPr/>
        </p:nvSpPr>
        <p:spPr bwMode="auto">
          <a:xfrm flipV="1">
            <a:off x="55626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7" name="Text Box 51"/>
          <p:cNvSpPr txBox="1">
            <a:spLocks noChangeArrowheads="1"/>
          </p:cNvSpPr>
          <p:nvPr/>
        </p:nvSpPr>
        <p:spPr bwMode="auto">
          <a:xfrm>
            <a:off x="73152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D</a:t>
            </a:r>
          </a:p>
        </p:txBody>
      </p:sp>
      <p:sp>
        <p:nvSpPr>
          <p:cNvPr id="521268" name="Line 52"/>
          <p:cNvSpPr>
            <a:spLocks noChangeShapeType="1"/>
          </p:cNvSpPr>
          <p:nvPr/>
        </p:nvSpPr>
        <p:spPr bwMode="auto">
          <a:xfrm flipH="1">
            <a:off x="7162800" y="4191000"/>
            <a:ext cx="3810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9" name="Line 53"/>
          <p:cNvSpPr>
            <a:spLocks noChangeShapeType="1"/>
          </p:cNvSpPr>
          <p:nvPr/>
        </p:nvSpPr>
        <p:spPr bwMode="auto">
          <a:xfrm flipH="1">
            <a:off x="7543800" y="419100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0" name="Line 54"/>
          <p:cNvSpPr>
            <a:spLocks noChangeShapeType="1"/>
          </p:cNvSpPr>
          <p:nvPr/>
        </p:nvSpPr>
        <p:spPr bwMode="auto">
          <a:xfrm>
            <a:off x="7543800" y="4191000"/>
            <a:ext cx="3048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1" name="Oval 55"/>
          <p:cNvSpPr>
            <a:spLocks noChangeArrowheads="1"/>
          </p:cNvSpPr>
          <p:nvPr/>
        </p:nvSpPr>
        <p:spPr bwMode="auto">
          <a:xfrm flipV="1">
            <a:off x="7010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2" name="Oval 56"/>
          <p:cNvSpPr>
            <a:spLocks noChangeArrowheads="1"/>
          </p:cNvSpPr>
          <p:nvPr/>
        </p:nvSpPr>
        <p:spPr bwMode="auto">
          <a:xfrm flipV="1">
            <a:off x="7391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3" name="Oval 57"/>
          <p:cNvSpPr>
            <a:spLocks noChangeArrowheads="1"/>
          </p:cNvSpPr>
          <p:nvPr/>
        </p:nvSpPr>
        <p:spPr bwMode="auto">
          <a:xfrm flipV="1">
            <a:off x="7772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4" name="Text Box 58"/>
          <p:cNvSpPr txBox="1">
            <a:spLocks noChangeArrowheads="1"/>
          </p:cNvSpPr>
          <p:nvPr/>
        </p:nvSpPr>
        <p:spPr bwMode="auto">
          <a:xfrm>
            <a:off x="6858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5" name="Text Box 59"/>
          <p:cNvSpPr txBox="1">
            <a:spLocks noChangeArrowheads="1"/>
          </p:cNvSpPr>
          <p:nvPr/>
        </p:nvSpPr>
        <p:spPr bwMode="auto">
          <a:xfrm>
            <a:off x="7239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6" name="Text Box 60"/>
          <p:cNvSpPr txBox="1">
            <a:spLocks noChangeArrowheads="1"/>
          </p:cNvSpPr>
          <p:nvPr/>
        </p:nvSpPr>
        <p:spPr bwMode="auto">
          <a:xfrm>
            <a:off x="7620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7" name="Line 61"/>
          <p:cNvSpPr>
            <a:spLocks noChangeShapeType="1"/>
          </p:cNvSpPr>
          <p:nvPr/>
        </p:nvSpPr>
        <p:spPr bwMode="auto">
          <a:xfrm>
            <a:off x="7620000" y="4191000"/>
            <a:ext cx="381000" cy="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8" name="Text Box 62"/>
          <p:cNvSpPr txBox="1">
            <a:spLocks noChangeArrowheads="1"/>
          </p:cNvSpPr>
          <p:nvPr/>
        </p:nvSpPr>
        <p:spPr bwMode="auto">
          <a:xfrm>
            <a:off x="78486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D</a:t>
            </a:r>
          </a:p>
        </p:txBody>
      </p:sp>
      <p:sp>
        <p:nvSpPr>
          <p:cNvPr id="521279" name="Line 63"/>
          <p:cNvSpPr>
            <a:spLocks noChangeShapeType="1"/>
          </p:cNvSpPr>
          <p:nvPr/>
        </p:nvSpPr>
        <p:spPr bwMode="auto">
          <a:xfrm>
            <a:off x="7543800" y="4191000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0" name="Oval 64"/>
          <p:cNvSpPr>
            <a:spLocks noChangeArrowheads="1"/>
          </p:cNvSpPr>
          <p:nvPr/>
        </p:nvSpPr>
        <p:spPr bwMode="auto">
          <a:xfrm flipV="1">
            <a:off x="74676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1" name="Oval 65"/>
          <p:cNvSpPr>
            <a:spLocks noChangeArrowheads="1"/>
          </p:cNvSpPr>
          <p:nvPr/>
        </p:nvSpPr>
        <p:spPr bwMode="auto">
          <a:xfrm flipV="1">
            <a:off x="84582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2" name="Text Box 66"/>
          <p:cNvSpPr txBox="1">
            <a:spLocks noChangeArrowheads="1"/>
          </p:cNvSpPr>
          <p:nvPr/>
        </p:nvSpPr>
        <p:spPr bwMode="auto">
          <a:xfrm>
            <a:off x="83058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83" name="Line 67"/>
          <p:cNvSpPr>
            <a:spLocks noChangeShapeType="1"/>
          </p:cNvSpPr>
          <p:nvPr/>
        </p:nvSpPr>
        <p:spPr bwMode="auto">
          <a:xfrm flipH="1">
            <a:off x="7162800" y="4191000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4" name="Line 68"/>
          <p:cNvSpPr>
            <a:spLocks noChangeShapeType="1"/>
          </p:cNvSpPr>
          <p:nvPr/>
        </p:nvSpPr>
        <p:spPr bwMode="auto">
          <a:xfrm flipH="1">
            <a:off x="7543800" y="4191000"/>
            <a:ext cx="533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5" name="Line 69"/>
          <p:cNvSpPr>
            <a:spLocks noChangeShapeType="1"/>
          </p:cNvSpPr>
          <p:nvPr/>
        </p:nvSpPr>
        <p:spPr bwMode="auto">
          <a:xfrm flipH="1">
            <a:off x="7848600" y="4191000"/>
            <a:ext cx="2286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6" name="Line 70"/>
          <p:cNvSpPr>
            <a:spLocks noChangeShapeType="1"/>
          </p:cNvSpPr>
          <p:nvPr/>
        </p:nvSpPr>
        <p:spPr bwMode="auto">
          <a:xfrm>
            <a:off x="8077200" y="4191000"/>
            <a:ext cx="3810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7" name="Text Box 71"/>
          <p:cNvSpPr txBox="1"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88" name="Oval 72"/>
          <p:cNvSpPr>
            <a:spLocks noChangeArrowheads="1"/>
          </p:cNvSpPr>
          <p:nvPr/>
        </p:nvSpPr>
        <p:spPr bwMode="auto">
          <a:xfrm flipV="1">
            <a:off x="80010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9" name="Oval 73"/>
          <p:cNvSpPr>
            <a:spLocks noChangeArrowheads="1"/>
          </p:cNvSpPr>
          <p:nvPr/>
        </p:nvSpPr>
        <p:spPr bwMode="auto">
          <a:xfrm flipV="1">
            <a:off x="1295400" y="3126979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0" name="Oval 74"/>
          <p:cNvSpPr>
            <a:spLocks noChangeArrowheads="1"/>
          </p:cNvSpPr>
          <p:nvPr/>
        </p:nvSpPr>
        <p:spPr bwMode="auto">
          <a:xfrm flipV="1">
            <a:off x="1295400" y="34194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1" name="Oval 75"/>
          <p:cNvSpPr>
            <a:spLocks noChangeArrowheads="1"/>
          </p:cNvSpPr>
          <p:nvPr/>
        </p:nvSpPr>
        <p:spPr bwMode="auto">
          <a:xfrm flipV="1">
            <a:off x="1295400" y="2819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2" name="Oval 76"/>
          <p:cNvSpPr>
            <a:spLocks noChangeArrowheads="1"/>
          </p:cNvSpPr>
          <p:nvPr/>
        </p:nvSpPr>
        <p:spPr bwMode="auto">
          <a:xfrm flipV="1">
            <a:off x="1295400" y="401955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: Example</a:t>
            </a:r>
            <a:r>
              <a:rPr lang="en-US" dirty="0"/>
              <a:t>: 1,2,…,10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3925" y="1219200"/>
            <a:ext cx="4181475" cy="4876800"/>
          </a:xfrm>
        </p:spPr>
        <p:txBody>
          <a:bodyPr/>
          <a:lstStyle/>
          <a:p>
            <a:r>
              <a:rPr lang="en-US" sz="2000"/>
              <a:t>Rules (on your turn):</a:t>
            </a:r>
          </a:p>
          <a:p>
            <a:pPr lvl="1"/>
            <a:r>
              <a:rPr lang="en-US" sz="1800"/>
              <a:t>Running total = 0</a:t>
            </a:r>
          </a:p>
          <a:p>
            <a:r>
              <a:rPr lang="en-US" sz="2000"/>
              <a:t>Rules (on your turn):</a:t>
            </a:r>
          </a:p>
          <a:p>
            <a:pPr lvl="1"/>
            <a:r>
              <a:rPr lang="en-US" sz="1800"/>
              <a:t>Add 1 or 2 to running total</a:t>
            </a:r>
          </a:p>
          <a:p>
            <a:r>
              <a:rPr lang="en-US" sz="2000"/>
              <a:t>Goal</a:t>
            </a:r>
          </a:p>
          <a:p>
            <a:pPr lvl="1"/>
            <a:r>
              <a:rPr lang="en-US" sz="1800"/>
              <a:t>Be the FIRST to get to 10</a:t>
            </a:r>
          </a:p>
          <a:p>
            <a:r>
              <a:rPr lang="en-US" sz="2400"/>
              <a:t>Example</a:t>
            </a:r>
          </a:p>
          <a:p>
            <a:pPr lvl="1"/>
            <a:r>
              <a:rPr lang="en-US" sz="2000"/>
              <a:t>Ana: “2 to make it 2”</a:t>
            </a:r>
          </a:p>
          <a:p>
            <a:pPr lvl="1"/>
            <a:r>
              <a:rPr lang="en-US" sz="2000">
                <a:solidFill>
                  <a:schemeClr val="accent6"/>
                </a:solidFill>
              </a:rPr>
              <a:t>Bob: “1 to make it 3”</a:t>
            </a:r>
          </a:p>
          <a:p>
            <a:pPr lvl="1"/>
            <a:r>
              <a:rPr lang="en-US" sz="2000"/>
              <a:t>Ana: “2 to make it 5”</a:t>
            </a:r>
          </a:p>
          <a:p>
            <a:pPr lvl="1"/>
            <a:r>
              <a:rPr lang="en-US" sz="2000">
                <a:solidFill>
                  <a:schemeClr val="accent6"/>
                </a:solidFill>
              </a:rPr>
              <a:t>Bob: “2 to make it 7” </a:t>
            </a:r>
            <a:r>
              <a:rPr lang="en-US" sz="2000">
                <a:solidFill>
                  <a:schemeClr val="accent6"/>
                </a:solidFill>
                <a:sym typeface="Wingdings"/>
              </a:rPr>
              <a:t> photo</a:t>
            </a:r>
            <a:endParaRPr lang="en-US" sz="2000">
              <a:solidFill>
                <a:schemeClr val="accent6"/>
              </a:solidFill>
            </a:endParaRPr>
          </a:p>
          <a:p>
            <a:pPr lvl="1"/>
            <a:r>
              <a:rPr lang="en-US" sz="2000"/>
              <a:t>Ana: “1 to make it 8”</a:t>
            </a:r>
          </a:p>
          <a:p>
            <a:pPr lvl="1"/>
            <a:r>
              <a:rPr lang="en-US" sz="2000">
                <a:solidFill>
                  <a:schemeClr val="accent6"/>
                </a:solidFill>
              </a:rPr>
              <a:t>Bob: “2 to make it 10” I WIN!</a:t>
            </a:r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5801848" y="4724400"/>
            <a:ext cx="2198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7 ducks (out of 10)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273" y="2362200"/>
            <a:ext cx="3656527" cy="23828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0 = Win</a:t>
            </a:r>
          </a:p>
          <a:p>
            <a:r>
              <a:rPr lang="en-US" sz="2400" dirty="0" smtClean="0"/>
              <a:t>1 = Lose</a:t>
            </a:r>
          </a:p>
          <a:p>
            <a:r>
              <a:rPr lang="en-US" sz="2400" dirty="0" smtClean="0"/>
              <a:t>2 = </a:t>
            </a:r>
            <a:r>
              <a:rPr lang="en-US" sz="2400" dirty="0"/>
              <a:t>Win</a:t>
            </a:r>
            <a:endParaRPr lang="en-US" sz="2400" dirty="0" smtClean="0"/>
          </a:p>
          <a:p>
            <a:r>
              <a:rPr lang="en-US" sz="2400" dirty="0" smtClean="0"/>
              <a:t>3 = </a:t>
            </a:r>
            <a:r>
              <a:rPr lang="en-US" sz="2400" dirty="0"/>
              <a:t>Win</a:t>
            </a:r>
            <a:endParaRPr lang="en-US" sz="2400" dirty="0" smtClean="0"/>
          </a:p>
          <a:p>
            <a:r>
              <a:rPr lang="en-US" sz="2400" dirty="0" smtClean="0"/>
              <a:t>4 = </a:t>
            </a:r>
            <a:r>
              <a:rPr lang="en-US" sz="2400" dirty="0"/>
              <a:t>Lose</a:t>
            </a:r>
            <a:endParaRPr lang="en-US" sz="2400" dirty="0" smtClean="0"/>
          </a:p>
          <a:p>
            <a:r>
              <a:rPr lang="en-US" sz="2400" dirty="0" smtClean="0"/>
              <a:t>5 </a:t>
            </a:r>
            <a:r>
              <a:rPr lang="en-US" sz="2400" dirty="0"/>
              <a:t>= Win</a:t>
            </a:r>
            <a:endParaRPr lang="en-US" sz="2400" dirty="0" smtClean="0"/>
          </a:p>
          <a:p>
            <a:r>
              <a:rPr lang="en-US" sz="2400" dirty="0" smtClean="0"/>
              <a:t>6 </a:t>
            </a:r>
            <a:r>
              <a:rPr lang="en-US" sz="2400" dirty="0"/>
              <a:t>= Win</a:t>
            </a:r>
            <a:endParaRPr lang="en-US" sz="2400" dirty="0" smtClean="0"/>
          </a:p>
          <a:p>
            <a:r>
              <a:rPr lang="en-US" sz="2400" dirty="0" smtClean="0"/>
              <a:t>7 </a:t>
            </a:r>
            <a:r>
              <a:rPr lang="en-US" sz="2400" dirty="0"/>
              <a:t>= Lose</a:t>
            </a:r>
            <a:endParaRPr lang="en-US" sz="2400" dirty="0" smtClean="0"/>
          </a:p>
          <a:p>
            <a:r>
              <a:rPr lang="en-US" sz="2400" dirty="0" smtClean="0"/>
              <a:t>8 </a:t>
            </a:r>
            <a:r>
              <a:rPr lang="en-US" sz="2400" dirty="0"/>
              <a:t>= Win</a:t>
            </a:r>
            <a:endParaRPr lang="en-US" sz="2400" dirty="0" smtClean="0"/>
          </a:p>
          <a:p>
            <a:r>
              <a:rPr lang="en-US" sz="2400" dirty="0" smtClean="0"/>
              <a:t>9 </a:t>
            </a:r>
            <a:r>
              <a:rPr lang="en-US" sz="2400" dirty="0"/>
              <a:t>= Win</a:t>
            </a:r>
            <a:endParaRPr lang="en-US" sz="2400" dirty="0" smtClean="0"/>
          </a:p>
          <a:p>
            <a:r>
              <a:rPr lang="en-US" sz="2400" dirty="0" smtClean="0"/>
              <a:t>10 </a:t>
            </a:r>
            <a:r>
              <a:rPr lang="en-US" sz="2400" dirty="0"/>
              <a:t>= Lose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743200" y="990601"/>
            <a:ext cx="6096000" cy="5305864"/>
          </a:xfrm>
        </p:spPr>
        <p:txBody>
          <a:bodyPr/>
          <a:lstStyle/>
          <a:p>
            <a:r>
              <a:rPr lang="en-US" dirty="0" smtClean="0"/>
              <a:t>P = Position</a:t>
            </a:r>
          </a:p>
          <a:p>
            <a:r>
              <a:rPr lang="en-US" dirty="0" smtClean="0"/>
              <a:t>M = Move</a:t>
            </a:r>
          </a:p>
          <a:p>
            <a:r>
              <a:rPr lang="en-US" dirty="0" smtClean="0"/>
              <a:t>We only need 3 blocks to define a game</a:t>
            </a:r>
            <a:endParaRPr lang="en-US" dirty="0"/>
          </a:p>
          <a:p>
            <a:pPr lvl="1"/>
            <a:r>
              <a:rPr lang="en-US" dirty="0" smtClean="0"/>
              <a:t>Do Move M on Position P</a:t>
            </a:r>
          </a:p>
          <a:p>
            <a:pPr lvl="2"/>
            <a:r>
              <a:rPr lang="en-US" dirty="0" smtClean="0">
                <a:sym typeface="Wingdings"/>
              </a:rPr>
              <a:t> a new Position</a:t>
            </a:r>
            <a:endParaRPr lang="en-US" dirty="0" smtClean="0"/>
          </a:p>
          <a:p>
            <a:pPr lvl="1"/>
            <a:r>
              <a:rPr lang="en-US" dirty="0" smtClean="0"/>
              <a:t>Generate Moves from Position P</a:t>
            </a:r>
          </a:p>
          <a:p>
            <a:pPr lvl="2"/>
            <a:r>
              <a:rPr lang="en-US" dirty="0" smtClean="0">
                <a:sym typeface="Wingdings"/>
              </a:rPr>
              <a:t> list of Moves</a:t>
            </a:r>
            <a:endParaRPr lang="en-US" dirty="0" smtClean="0"/>
          </a:p>
          <a:p>
            <a:pPr lvl="1"/>
            <a:r>
              <a:rPr lang="en-US" dirty="0" smtClean="0"/>
              <a:t>Primitive Value of Position P</a:t>
            </a:r>
          </a:p>
          <a:p>
            <a:pPr lvl="2"/>
            <a:r>
              <a:rPr lang="en-US" dirty="0" smtClean="0">
                <a:sym typeface="Wingdings"/>
              </a:rPr>
              <a:t> {win, lose, tie, undecided}</a:t>
            </a:r>
          </a:p>
          <a:p>
            <a:r>
              <a:rPr lang="en-US" dirty="0" smtClean="0">
                <a:sym typeface="Wingdings"/>
              </a:rPr>
              <a:t>Let’s write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Value of Position P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code to determine value!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9" name="Content Placeholder 8" descr="value2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" b="-500"/>
          <a:stretch/>
        </p:blipFill>
        <p:spPr>
          <a:xfrm>
            <a:off x="2286000" y="1030120"/>
            <a:ext cx="4572000" cy="5286710"/>
          </a:xfrm>
        </p:spPr>
      </p:pic>
    </p:spTree>
    <p:extLst>
      <p:ext uri="{BB962C8B-B14F-4D97-AF65-F5344CB8AC3E}">
        <p14:creationId xmlns:p14="http://schemas.microsoft.com/office/powerpoint/2010/main" val="130290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41949</TotalTime>
  <Pages>47</Pages>
  <Words>300</Words>
  <Application>Microsoft Macintosh PowerPoint</Application>
  <PresentationFormat>Letter Paper (8.5x11 in)</PresentationFormat>
  <Paragraphs>81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Ms kinect = body I/O</vt:lpstr>
      <vt:lpstr>Review: What’s in a Strong Solution</vt:lpstr>
      <vt:lpstr>Review : Example: 1,2,…,10</vt:lpstr>
      <vt:lpstr>Let’s write code to determine value!</vt:lpstr>
      <vt:lpstr>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2728</cp:revision>
  <cp:lastPrinted>2010-11-29T09:31:54Z</cp:lastPrinted>
  <dcterms:created xsi:type="dcterms:W3CDTF">2009-09-14T20:11:08Z</dcterms:created>
  <dcterms:modified xsi:type="dcterms:W3CDTF">2010-11-29T09:44:21Z</dcterms:modified>
</cp:coreProperties>
</file>