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Default Extension="tiff" ContentType="image/tiff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139" r:id="rId2"/>
    <p:sldId id="1085" r:id="rId3"/>
    <p:sldId id="1163" r:id="rId4"/>
    <p:sldId id="1125" r:id="rId5"/>
    <p:sldId id="1144" r:id="rId6"/>
    <p:sldId id="1145" r:id="rId7"/>
    <p:sldId id="1146" r:id="rId8"/>
    <p:sldId id="1147" r:id="rId9"/>
    <p:sldId id="1142" r:id="rId10"/>
    <p:sldId id="1149" r:id="rId11"/>
    <p:sldId id="1150" r:id="rId12"/>
    <p:sldId id="1152" r:id="rId13"/>
    <p:sldId id="1153" r:id="rId14"/>
    <p:sldId id="1156" r:id="rId15"/>
    <p:sldId id="1158" r:id="rId16"/>
    <p:sldId id="1154" r:id="rId17"/>
    <p:sldId id="1162" r:id="rId18"/>
    <p:sldId id="1161" r:id="rId19"/>
    <p:sldId id="1159" r:id="rId20"/>
    <p:sldId id="1157" r:id="rId21"/>
  </p:sldIdLst>
  <p:sldSz cx="14630400" cy="8229600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1pPr>
    <a:lvl2pPr marL="652979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2pPr>
    <a:lvl3pPr marL="1305960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3pPr>
    <a:lvl4pPr marL="1958941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4pPr>
    <a:lvl5pPr marL="2611921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5pPr>
    <a:lvl6pPr marL="3264898" algn="l" defTabSz="652979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6pPr>
    <a:lvl7pPr marL="3917878" algn="l" defTabSz="652979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7pPr>
    <a:lvl8pPr marL="4570857" algn="l" defTabSz="652979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8pPr>
    <a:lvl9pPr marL="5223836" algn="l" defTabSz="652979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showPr showNarration="1" useTimings="0">
    <p:present/>
    <p:sldAll/>
    <p:penClr>
      <a:schemeClr val="tx1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EB1575"/>
    <a:srgbClr val="147500"/>
    <a:srgbClr val="900306"/>
    <a:srgbClr val="32415C"/>
    <a:srgbClr val="FB0A10"/>
    <a:srgbClr val="94F0E4"/>
    <a:srgbClr val="5771A0"/>
    <a:srgbClr val="800080"/>
    <a:srgbClr val="66FF33"/>
    <a:srgbClr val="FF00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594" autoAdjust="0"/>
    <p:restoredTop sz="94660" autoAdjust="0"/>
  </p:normalViewPr>
  <p:slideViewPr>
    <p:cSldViewPr>
      <p:cViewPr varScale="1">
        <p:scale>
          <a:sx n="96" d="100"/>
          <a:sy n="96" d="100"/>
        </p:scale>
        <p:origin x="-96" y="-248"/>
      </p:cViewPr>
      <p:guideLst>
        <p:guide orient="horz" pos="2592"/>
        <p:guide pos="4605"/>
      </p:guideLst>
    </p:cSldViewPr>
  </p:slideViewPr>
  <p:outlineViewPr>
    <p:cViewPr>
      <p:scale>
        <a:sx n="33" d="100"/>
        <a:sy n="33" d="100"/>
      </p:scale>
      <p:origin x="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4208" y="-112"/>
      </p:cViewPr>
      <p:guideLst>
        <p:guide orient="horz" pos="2931"/>
        <p:guide pos="221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28921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1800" y="596900"/>
            <a:ext cx="6183313" cy="3478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4424363"/>
            <a:ext cx="6049962" cy="418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88371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6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51196160" indent="-5119616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130596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958941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2611921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3264898" algn="l" defTabSz="6529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3917878" algn="l" defTabSz="6529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570857" algn="l" defTabSz="6529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223836" algn="l" defTabSz="6529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596900"/>
            <a:ext cx="6183313" cy="3478213"/>
          </a:xfrm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09575" y="706438"/>
            <a:ext cx="6203950" cy="349091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528638" y="4424363"/>
            <a:ext cx="6049962" cy="246714"/>
          </a:xfrm>
        </p:spPr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09575" y="706438"/>
            <a:ext cx="6203950" cy="349091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528638" y="4424363"/>
            <a:ext cx="6049962" cy="246714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09575" y="706438"/>
            <a:ext cx="6203950" cy="349091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528638" y="4424363"/>
            <a:ext cx="6049962" cy="246714"/>
          </a:xfrm>
        </p:spPr>
        <p:txBody>
          <a:bodyPr>
            <a:spAutoFit/>
          </a:bodyPr>
          <a:lstStyle/>
          <a:p>
            <a:r>
              <a:rPr lang="en-US" dirty="0" smtClean="0"/>
              <a:t>Block diagrams: Yet another way. 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09575" y="706438"/>
            <a:ext cx="6203950" cy="349091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528638" y="4424363"/>
            <a:ext cx="6049962" cy="246714"/>
          </a:xfrm>
        </p:spPr>
        <p:txBody>
          <a:bodyPr>
            <a:spAutoFit/>
          </a:bodyPr>
          <a:lstStyle/>
          <a:p>
            <a:r>
              <a:rPr lang="en-US" dirty="0" smtClean="0"/>
              <a:t>Function := pure </a:t>
            </a:r>
            <a:r>
              <a:rPr lang="en-US" dirty="0" err="1" smtClean="0"/>
              <a:t>def</a:t>
            </a:r>
            <a:r>
              <a:rPr lang="en-US" dirty="0" smtClean="0"/>
              <a:t> of a function (no state, no side effects)</a:t>
            </a:r>
          </a:p>
          <a:p>
            <a:r>
              <a:rPr lang="en-US" dirty="0" smtClean="0"/>
              <a:t>Procedure</a:t>
            </a:r>
            <a:r>
              <a:rPr lang="en-US" baseline="0" dirty="0" smtClean="0"/>
              <a:t> := a block, like a function, but may have a state or side effects</a:t>
            </a:r>
          </a:p>
          <a:p>
            <a:r>
              <a:rPr lang="en-US" baseline="0" dirty="0" smtClean="0"/>
              <a:t>===========</a:t>
            </a:r>
          </a:p>
          <a:p>
            <a:r>
              <a:rPr lang="en-US" baseline="0" dirty="0" smtClean="0"/>
              <a:t>POINT OUT YOU CANT DRAG VARIABLES IN A SET BLOCK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09575" y="706438"/>
            <a:ext cx="6203950" cy="349091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528638" y="4424363"/>
            <a:ext cx="6049962" cy="246714"/>
          </a:xfrm>
        </p:spPr>
        <p:txBody>
          <a:bodyPr>
            <a:spAutoFit/>
          </a:bodyPr>
          <a:lstStyle/>
          <a:p>
            <a:r>
              <a:rPr lang="en-US" dirty="0" smtClean="0"/>
              <a:t>Talk about programming languages</a:t>
            </a:r>
            <a:r>
              <a:rPr lang="en-US" baseline="0" dirty="0" smtClean="0"/>
              <a:t> and history.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09575" y="706438"/>
            <a:ext cx="6203950" cy="349091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528638" y="4424363"/>
            <a:ext cx="6049962" cy="246714"/>
          </a:xfrm>
        </p:spPr>
        <p:txBody>
          <a:bodyPr>
            <a:spAutoFit/>
          </a:bodyPr>
          <a:lstStyle/>
          <a:p>
            <a:r>
              <a:rPr lang="en-US" dirty="0" smtClean="0"/>
              <a:t>IF TIME GO BACK TO THE LAB EXAMPLE.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188729"/>
            <a:ext cx="4724400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1" y="1188729"/>
            <a:ext cx="4766311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2" name="Picture 25" descr="Sea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7391400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3198368" y="7757162"/>
            <a:ext cx="1432043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11"/>
          <p:cNvSpPr>
            <a:spLocks noChangeArrowheads="1"/>
          </p:cNvSpPr>
          <p:nvPr userDrawn="1"/>
        </p:nvSpPr>
        <p:spPr bwMode="auto">
          <a:xfrm>
            <a:off x="13876552" y="7498083"/>
            <a:ext cx="753851" cy="2887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93" tIns="36278" rIns="90693" bIns="36278">
            <a:prstTxWarp prst="textNoShape">
              <a:avLst/>
            </a:prstTxWarp>
            <a:spAutoFit/>
          </a:bodyPr>
          <a:lstStyle/>
          <a:p>
            <a:pPr algn="r"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Garcia</a:t>
            </a:r>
          </a:p>
        </p:txBody>
      </p:sp>
      <p:sp>
        <p:nvSpPr>
          <p:cNvPr id="25" name="Title Placeholder 21"/>
          <p:cNvSpPr>
            <a:spLocks noGrp="1"/>
          </p:cNvSpPr>
          <p:nvPr>
            <p:ph type="title"/>
          </p:nvPr>
        </p:nvSpPr>
        <p:spPr>
          <a:xfrm>
            <a:off x="883923" y="255056"/>
            <a:ext cx="13060680" cy="914400"/>
          </a:xfrm>
          <a:prstGeom prst="rect">
            <a:avLst/>
          </a:prstGeom>
        </p:spPr>
        <p:txBody>
          <a:bodyPr vert="horz" lIns="130595" tIns="65298" rIns="130595" bIns="65298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883397" y="1188720"/>
            <a:ext cx="13015487" cy="92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9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21224" y="217174"/>
            <a:ext cx="716987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0"/>
          <p:cNvSpPr>
            <a:spLocks noChangeArrowheads="1"/>
          </p:cNvSpPr>
          <p:nvPr userDrawn="1"/>
        </p:nvSpPr>
        <p:spPr bwMode="auto">
          <a:xfrm>
            <a:off x="3657600" y="7894715"/>
            <a:ext cx="10972800" cy="365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93" tIns="36278" rIns="90693" bIns="36278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UC Berkeley “The Beauty and Joy of Computing” </a:t>
            </a:r>
            <a:r>
              <a:rPr lang="en-US" sz="1900" b="1" dirty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: Algorithms</a:t>
            </a:r>
            <a:r>
              <a:rPr lang="en-US" sz="1900" b="1" baseline="0" dirty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 </a:t>
            </a:r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(</a:t>
            </a:r>
            <a:fld id="{F6F39CF2-87E7-FF4A-9C8E-A745CB692DE9}" type="slidenum">
              <a:rPr lang="en-US" sz="1900" b="1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pPr algn="ctr" eaLnBrk="0" hangingPunct="0">
                <a:defRPr/>
              </a:pPr>
              <a:t>‹#›</a:t>
            </a:fld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)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69ACC4A-C4B3-2E4C-9A16-1CB1EAFC529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7"/>
            <a:ext cx="3169920" cy="702183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360" y="329567"/>
            <a:ext cx="93878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484701E-00B5-B446-8F20-163EC44EFCE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3"/>
            <a:ext cx="9164320" cy="5695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97280" y="1371609"/>
            <a:ext cx="6156960" cy="2566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7498080" y="1371609"/>
            <a:ext cx="6156960" cy="25660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13" y="817247"/>
            <a:ext cx="7365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9263" y="817247"/>
            <a:ext cx="4572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8783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5600" y="817247"/>
            <a:ext cx="1270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67200" y="3401568"/>
            <a:ext cx="9631680" cy="1810512"/>
          </a:xfrm>
        </p:spPr>
        <p:txBody>
          <a:bodyPr lIns="143657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spcBef>
                <a:spcPts val="0"/>
              </a:spcBef>
              <a:buNone/>
              <a:defRPr sz="101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  <a:lvl2pPr marL="652979" indent="0" algn="ctr">
              <a:buNone/>
            </a:lvl2pPr>
            <a:lvl3pPr marL="1305960" indent="0" algn="ctr">
              <a:buNone/>
            </a:lvl3pPr>
            <a:lvl4pPr marL="1958941" indent="0" algn="ctr">
              <a:buNone/>
            </a:lvl4pPr>
            <a:lvl5pPr marL="2611921" indent="0" algn="ctr">
              <a:buNone/>
            </a:lvl5pPr>
            <a:lvl6pPr marL="3264898" indent="0" algn="ctr">
              <a:buNone/>
            </a:lvl6pPr>
            <a:lvl7pPr marL="3917878" indent="0" algn="ctr">
              <a:buNone/>
            </a:lvl7pPr>
            <a:lvl8pPr marL="4570857" indent="0" algn="ctr">
              <a:buNone/>
            </a:lvl8pPr>
            <a:lvl9pPr marL="5223836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4431507" y="6690858"/>
            <a:ext cx="9436901" cy="47194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1" rIns="91423" bIns="45711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7726681" y="1287781"/>
            <a:ext cx="6913880" cy="69494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599440" y="5"/>
            <a:ext cx="8821421" cy="79381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7961631" y="1542417"/>
            <a:ext cx="4937760" cy="190246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9509760" y="0"/>
            <a:ext cx="438912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09760" y="5120640"/>
            <a:ext cx="512064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9509760" y="0"/>
            <a:ext cx="219456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517393" y="5095875"/>
            <a:ext cx="3345179" cy="3133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509760" y="5120640"/>
            <a:ext cx="256032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9509760" y="1645920"/>
            <a:ext cx="5120640" cy="3474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9509760" y="2103120"/>
            <a:ext cx="5120640" cy="30175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584960" y="5120640"/>
            <a:ext cx="79248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853440" y="5120640"/>
            <a:ext cx="85344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86741" y="2926080"/>
            <a:ext cx="9022080" cy="21945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86741" y="2560320"/>
            <a:ext cx="9022080" cy="25603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315200" y="5120640"/>
            <a:ext cx="219456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1673" y="481967"/>
            <a:ext cx="13606779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594360" y="817247"/>
            <a:ext cx="4318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657873" y="817247"/>
            <a:ext cx="4317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716283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762003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0101" y="817247"/>
            <a:ext cx="5841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044" y="1622008"/>
            <a:ext cx="9148877" cy="1172982"/>
          </a:xfrm>
        </p:spPr>
        <p:txBody>
          <a:bodyPr lIns="117537" bIns="0"/>
          <a:lstStyle>
            <a:lvl1pPr marL="78358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43" y="614477"/>
            <a:ext cx="13050317" cy="932688"/>
          </a:xfrm>
        </p:spPr>
        <p:txBody>
          <a:bodyPr tIns="91418"/>
          <a:lstStyle>
            <a:lvl1pPr algn="l">
              <a:buNone/>
              <a:defRPr sz="5400" b="0" cap="none" spc="-214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CEDF913-1038-6D43-A083-7381B0378B8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481967"/>
            <a:ext cx="14188440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713" y="817247"/>
            <a:ext cx="7365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817247"/>
            <a:ext cx="4318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3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238763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302263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363223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408953" y="817247"/>
            <a:ext cx="1269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7052" y="817247"/>
            <a:ext cx="5842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19" y="614477"/>
            <a:ext cx="12435840" cy="1097280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71701"/>
            <a:ext cx="6464301" cy="767714"/>
          </a:xfrm>
        </p:spPr>
        <p:txBody>
          <a:bodyPr anchor="ctr"/>
          <a:lstStyle>
            <a:lvl1pPr marL="104478" indent="0" algn="l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432043" y="2171701"/>
            <a:ext cx="6466840" cy="767714"/>
          </a:xfrm>
        </p:spPr>
        <p:txBody>
          <a:bodyPr anchor="ctr"/>
          <a:lstStyle>
            <a:lvl1pPr marL="104478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31520" y="2950845"/>
            <a:ext cx="6464301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3" y="2950845"/>
            <a:ext cx="6466840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94E4F7C-7393-5C44-A579-51E747BA2DD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614477"/>
            <a:ext cx="12435840" cy="1097280"/>
          </a:xfrm>
        </p:spPr>
        <p:txBody>
          <a:bodyPr/>
          <a:lstStyle>
            <a:lvl1pPr>
              <a:defRPr sz="59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9129B78-766F-8046-B16D-6E2259124BD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826EF02-E0BA-4B45-B9BC-203A90F6736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27666"/>
            <a:ext cx="13167360" cy="1394461"/>
          </a:xfrm>
        </p:spPr>
        <p:txBody>
          <a:bodyPr anchor="ctr"/>
          <a:lstStyle>
            <a:lvl1pPr algn="l">
              <a:buNone/>
              <a:defRPr sz="5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97280" y="1722120"/>
            <a:ext cx="4023360" cy="5486400"/>
          </a:xfrm>
        </p:spPr>
        <p:txBody>
          <a:bodyPr/>
          <a:lstStyle>
            <a:lvl1pPr marL="78358" indent="0">
              <a:buNone/>
              <a:defRPr sz="2600"/>
            </a:lvl1pPr>
            <a:lvl2pPr>
              <a:buNone/>
              <a:defRPr sz="19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86400" y="1722120"/>
            <a:ext cx="8778240" cy="54864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8AF6942-B8F4-354B-A96C-556E4724AB4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9280" y="0"/>
            <a:ext cx="14043661" cy="2253616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13650914" y="1437333"/>
            <a:ext cx="158114" cy="205739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13894754" y="1620213"/>
            <a:ext cx="158114" cy="205739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13338496" y="1744031"/>
            <a:ext cx="158117" cy="205741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7742" y="1302240"/>
              <a:ext cx="88934" cy="79944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79348" y="1397313"/>
              <a:ext cx="125667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3866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463040" y="529511"/>
            <a:ext cx="10972800" cy="842099"/>
          </a:xfrm>
        </p:spPr>
        <p:txBody>
          <a:bodyPr anchor="b"/>
          <a:lstStyle>
            <a:lvl1pPr algn="l">
              <a:buNone/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8851" y="2272545"/>
            <a:ext cx="14045184" cy="595217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46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463040" y="1380173"/>
            <a:ext cx="10972800" cy="822960"/>
          </a:xfrm>
        </p:spPr>
        <p:txBody>
          <a:bodyPr/>
          <a:lstStyle>
            <a:lvl1pPr marL="39179" indent="0">
              <a:spcBef>
                <a:spcPts val="0"/>
              </a:spcBef>
              <a:buNone/>
              <a:defRPr sz="2100">
                <a:solidFill>
                  <a:srgbClr val="FFFFFF"/>
                </a:solidFill>
              </a:defRPr>
            </a:lvl1pPr>
            <a:lvl2pPr>
              <a:defRPr sz="19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66676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 dirty="0"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66676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66676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D3BF5FA-FF66-834A-BD9A-8378E92300C5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83923" y="255056"/>
            <a:ext cx="13060680" cy="914400"/>
          </a:xfrm>
          <a:prstGeom prst="rect">
            <a:avLst/>
          </a:prstGeom>
        </p:spPr>
        <p:txBody>
          <a:bodyPr vert="horz" lIns="130595" tIns="65298" rIns="130595" bIns="65298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3657600" y="7894715"/>
            <a:ext cx="10972800" cy="365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93" tIns="36278" rIns="90693" bIns="36278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UC Berkeley “The Beauty and Joy of Computing” </a:t>
            </a:r>
            <a:r>
              <a:rPr lang="en-US" sz="1900" b="1" dirty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: Algorithms </a:t>
            </a:r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(</a:t>
            </a:r>
            <a:fld id="{F6F39CF2-87E7-FF4A-9C8E-A745CB692DE9}" type="slidenum">
              <a:rPr lang="en-US" sz="1900" b="1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pPr algn="ctr" eaLnBrk="0" hangingPunct="0">
                <a:defRPr/>
              </a:pPr>
              <a:t>‹#›</a:t>
            </a:fld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)          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883397" y="1188720"/>
            <a:ext cx="13015487" cy="92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25" descr="Seal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733800" y="7391400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3198368" y="7757162"/>
            <a:ext cx="1432043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21224" y="217174"/>
            <a:ext cx="716987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57600" y="1188731"/>
            <a:ext cx="10241280" cy="643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13876552" y="7498083"/>
            <a:ext cx="753851" cy="2887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93" tIns="36278" rIns="90693" bIns="36278">
            <a:prstTxWarp prst="textNoShape">
              <a:avLst/>
            </a:prstTxWarp>
            <a:spAutoFit/>
          </a:bodyPr>
          <a:lstStyle/>
          <a:p>
            <a:pPr algn="r"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Garcia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900" kern="1200" spc="-141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5pPr>
      <a:lvl6pPr marL="652979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1305960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958941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2611921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587226" indent="-489737" algn="l" rtl="0" eaLnBrk="0" fontAlgn="base" hangingPunct="0">
        <a:spcBef>
          <a:spcPts val="1000"/>
        </a:spcBef>
        <a:spcAft>
          <a:spcPct val="0"/>
        </a:spcAft>
        <a:buClr>
          <a:schemeClr val="tx2"/>
        </a:buClr>
        <a:buSzPct val="95000"/>
        <a:buFont typeface="Wingdings" pitchFamily="-1" charset="2"/>
        <a:buChar char=""/>
        <a:defRPr sz="4300" kern="1200">
          <a:solidFill>
            <a:schemeClr val="tx1"/>
          </a:solidFill>
          <a:latin typeface="18 VAG Rounded Light   02390"/>
          <a:ea typeface="ＭＳ Ｐゴシック" charset="-128"/>
          <a:cs typeface="18 VAG Rounded Light   02390"/>
        </a:defRPr>
      </a:lvl1pPr>
      <a:lvl2pPr marL="1056559" indent="-408114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1" charset="2"/>
        <a:buChar char=""/>
        <a:defRPr sz="3700" kern="1200">
          <a:solidFill>
            <a:srgbClr val="FFE39D"/>
          </a:solidFill>
          <a:latin typeface="18 VAG Rounded Light   02390"/>
          <a:ea typeface="ＭＳ Ｐゴシック" charset="-128"/>
          <a:cs typeface="18 VAG Rounded Light   02390"/>
        </a:defRPr>
      </a:lvl2pPr>
      <a:lvl3pPr marL="1421595" indent="-326489" algn="l" rtl="0" eaLnBrk="0" fontAlgn="base" hangingPunct="0">
        <a:spcBef>
          <a:spcPct val="20000"/>
        </a:spcBef>
        <a:spcAft>
          <a:spcPct val="0"/>
        </a:spcAft>
        <a:buFont typeface="Wingdings 2" pitchFamily="-1" charset="2"/>
        <a:buChar char=""/>
        <a:defRPr sz="3400" kern="1200">
          <a:solidFill>
            <a:srgbClr val="A7D6FF"/>
          </a:solidFill>
          <a:latin typeface="18 VAG Rounded Light   02390"/>
          <a:ea typeface="ＭＳ Ｐゴシック" charset="-128"/>
          <a:cs typeface="+mn-cs"/>
        </a:defRPr>
      </a:lvl3pPr>
      <a:lvl4pPr marL="1800229" indent="-32648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1" charset="2"/>
        <a:buChar char=""/>
        <a:defRPr sz="300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2115383" indent="-299281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1" charset="2"/>
        <a:buChar char=""/>
        <a:defRPr sz="290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2442142" indent="-300371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16396" indent="-261194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990646" indent="-261194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898" indent="-261194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29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59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89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19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48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7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38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tiff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012291" y="374999"/>
            <a:ext cx="8290560" cy="3892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693" tIns="36278" rIns="90693" bIns="36278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77000"/>
              </a:lnSpc>
            </a:pPr>
            <a:r>
              <a:rPr lang="en-US" sz="5100" b="1">
                <a:solidFill>
                  <a:schemeClr val="tx2"/>
                </a:solidFill>
                <a:latin typeface="18 VAG Rounded Bold   07390" charset="0"/>
              </a:rPr>
              <a:t>The Beauty and Joy of Computing</a:t>
            </a:r>
            <a:r>
              <a:rPr lang="en-US" sz="4600" b="1">
                <a:solidFill>
                  <a:schemeClr val="tx2"/>
                </a:solidFill>
                <a:latin typeface="18 VAG Rounded Bold   07390" charset="0"/>
              </a:rPr>
              <a:t/>
            </a:r>
            <a:br>
              <a:rPr lang="en-US" sz="4600" b="1">
                <a:solidFill>
                  <a:schemeClr val="tx2"/>
                </a:solidFill>
                <a:latin typeface="18 VAG Rounded Bold   07390" charset="0"/>
              </a:rPr>
            </a:br>
            <a:r>
              <a:rPr lang="en-US" sz="4600" b="1">
                <a:latin typeface="18 VAG Rounded Bold   07390" charset="0"/>
              </a:rPr>
              <a:t/>
            </a:r>
            <a:br>
              <a:rPr lang="en-US" sz="4600" b="1">
                <a:latin typeface="18 VAG Rounded Bold   07390" charset="0"/>
              </a:rPr>
            </a:br>
            <a:r>
              <a:rPr lang="en-US" sz="4000" b="1">
                <a:solidFill>
                  <a:schemeClr val="tx1"/>
                </a:solidFill>
                <a:latin typeface="18 VAG Rounded Bold   07390" charset="0"/>
              </a:rPr>
              <a:t>Lecture #6</a:t>
            </a:r>
            <a:br>
              <a:rPr lang="en-US" sz="4000" b="1">
                <a:solidFill>
                  <a:schemeClr val="tx1"/>
                </a:solidFill>
                <a:latin typeface="18 VAG Rounded Bold   07390" charset="0"/>
              </a:rPr>
            </a:br>
            <a:r>
              <a:rPr lang="en-US" sz="4000" b="1">
                <a:solidFill>
                  <a:schemeClr val="tx1"/>
                </a:solidFill>
                <a:latin typeface="18 VAG Rounded Bold   07390" charset="0"/>
              </a:rPr>
              <a:t>Algorithms</a:t>
            </a:r>
            <a:br>
              <a:rPr lang="en-US" sz="4000" b="1">
                <a:solidFill>
                  <a:schemeClr val="tx1"/>
                </a:solidFill>
                <a:latin typeface="18 VAG Rounded Bold   07390" charset="0"/>
              </a:rPr>
            </a:br>
            <a:endParaRPr lang="en-US" sz="4600" b="1">
              <a:solidFill>
                <a:schemeClr val="bg2"/>
              </a:solidFill>
              <a:latin typeface="18 VAG Rounded Bold   07390" charset="0"/>
            </a:endParaRPr>
          </a:p>
          <a:p>
            <a:pPr algn="ctr" eaLnBrk="0" hangingPunct="0">
              <a:lnSpc>
                <a:spcPct val="77000"/>
              </a:lnSpc>
            </a:pPr>
            <a:endParaRPr lang="en-US" sz="4600" b="1">
              <a:solidFill>
                <a:schemeClr val="bg2"/>
              </a:solidFill>
              <a:latin typeface="18 VAG Rounded Bold   07390" charset="0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 idx="4294967295"/>
          </p:nvPr>
        </p:nvSpPr>
        <p:spPr>
          <a:xfrm>
            <a:off x="3962400" y="3505200"/>
            <a:ext cx="10210800" cy="82296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rgbClr val="FFFF00"/>
                </a:solidFill>
              </a:rPr>
              <a:t>Optimal Algorithm For Finding Waldo…</a:t>
            </a:r>
            <a:endParaRPr lang="en-US" sz="480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3962402" y="4264742"/>
            <a:ext cx="6019799" cy="3322320"/>
          </a:xfrm>
        </p:spPr>
        <p:txBody>
          <a:bodyPr wrap="square" anchor="t">
            <a:scene3d>
              <a:camera prst="orthographicFront"/>
              <a:lightRig rig="flat" dir="tl">
                <a:rot lat="0" lon="0" rev="6600000"/>
              </a:lightRig>
            </a:scene3d>
            <a:sp3d>
              <a:bevelT w="38100" h="31750"/>
              <a:contourClr>
                <a:schemeClr val="tx1"/>
              </a:contourClr>
            </a:sp3d>
          </a:bodyPr>
          <a:lstStyle/>
          <a:p>
            <a:pPr algn="l" eaLnBrk="1" hangingPunct="1">
              <a:spcBef>
                <a:spcPct val="0"/>
              </a:spcBef>
              <a:buFont typeface="Wingdings" pitchFamily="-65" charset="2"/>
              <a:buNone/>
              <a:defRPr/>
            </a:pPr>
            <a:r>
              <a:rPr lang="en-US" sz="2800" b="0" dirty="0">
                <a:solidFill>
                  <a:schemeClr val="tx1"/>
                </a:solidFill>
                <a:effectLst/>
                <a:latin typeface="18 VAG Rounded Light   02390"/>
                <a:ea typeface="ＭＳ Ｐゴシック" pitchFamily="-65" charset="-128"/>
                <a:cs typeface="ＭＳ Ｐゴシック" pitchFamily="-65" charset="-128"/>
              </a:rPr>
              <a:t>A researcher used a genetic algorithm  – one that “evolves” over different generations, and competes against a metric of success (here, distance the eye has to travel) to find the optimal search path for finding Waldo.</a:t>
            </a:r>
          </a:p>
        </p:txBody>
      </p:sp>
      <p:sp>
        <p:nvSpPr>
          <p:cNvPr id="17415" name="Subtitle 48"/>
          <p:cNvSpPr txBox="1">
            <a:spLocks/>
          </p:cNvSpPr>
          <p:nvPr/>
        </p:nvSpPr>
        <p:spPr bwMode="auto">
          <a:xfrm>
            <a:off x="3657600" y="7620000"/>
            <a:ext cx="10972800" cy="56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3657" tIns="65298" rIns="130595" bIns="65298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>
                <a:latin typeface="Courier" pitchFamily="-1" charset="0"/>
                <a:ea typeface="Courier" pitchFamily="-1" charset="0"/>
                <a:cs typeface="Courier" pitchFamily="-1" charset="0"/>
              </a:rPr>
              <a:t>www.randalolson.com/2015/02/03/heres-waldo-computing-the-optimal-search-strategy-for-finding-waldo/</a:t>
            </a:r>
          </a:p>
        </p:txBody>
      </p:sp>
      <p:sp>
        <p:nvSpPr>
          <p:cNvPr id="54" name="Oval 53"/>
          <p:cNvSpPr/>
          <p:nvPr/>
        </p:nvSpPr>
        <p:spPr>
          <a:xfrm>
            <a:off x="9677400" y="7206062"/>
            <a:ext cx="495300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 eaLnBrk="0" hangingPunct="0">
              <a:defRPr/>
            </a:pPr>
            <a:endParaRPr lang="en-US" dirty="0"/>
          </a:p>
        </p:txBody>
      </p:sp>
      <p:pic>
        <p:nvPicPr>
          <p:cNvPr id="17417" name="Picture 10" descr="Screen Shot 2012-01-18 at 12.58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010867" y="4420648"/>
            <a:ext cx="4232511" cy="2751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2561" y="419110"/>
            <a:ext cx="2218483" cy="2628901"/>
          </a:xfrm>
          <a:prstGeom prst="rect">
            <a:avLst/>
          </a:prstGeom>
        </p:spPr>
      </p:pic>
      <p:pic>
        <p:nvPicPr>
          <p:cNvPr id="15" name="Picture 25" descr="Sea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9906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6"/>
          <p:cNvGrpSpPr/>
          <p:nvPr/>
        </p:nvGrpSpPr>
        <p:grpSpPr>
          <a:xfrm>
            <a:off x="5" y="0"/>
            <a:ext cx="3665135" cy="1524000"/>
            <a:chOff x="0" y="0"/>
            <a:chExt cx="3665135" cy="1524000"/>
          </a:xfrm>
        </p:grpSpPr>
        <p:sp>
          <p:nvSpPr>
            <p:cNvPr id="16" name="Down Arrow 15"/>
            <p:cNvSpPr/>
            <p:nvPr/>
          </p:nvSpPr>
          <p:spPr>
            <a:xfrm>
              <a:off x="152400" y="0"/>
              <a:ext cx="3352800" cy="1524000"/>
            </a:xfrm>
            <a:prstGeom prst="downArrow">
              <a:avLst>
                <a:gd name="adj1" fmla="val 76849"/>
                <a:gd name="adj2" fmla="val 4085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0" y="0"/>
              <a:ext cx="3665135" cy="1239893"/>
            </a:xfrm>
            <a:prstGeom prst="rect">
              <a:avLst/>
            </a:prstGeom>
            <a:noFill/>
          </p:spPr>
          <p:txBody>
            <a:bodyPr wrap="square" lIns="130622" tIns="65311" rIns="130622" bIns="65311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18 VAG Rounded Bold   07390"/>
                </a:rPr>
                <a:t>UC Berkeley EECS</a:t>
              </a:r>
              <a:br>
                <a:rPr lang="en-US" sz="2400" b="1" dirty="0">
                  <a:solidFill>
                    <a:schemeClr val="bg1"/>
                  </a:solidFill>
                  <a:latin typeface="18 VAG Rounded Bold   07390"/>
                </a:rPr>
              </a:br>
              <a:r>
                <a:rPr lang="en-US" sz="2400" b="1" dirty="0">
                  <a:solidFill>
                    <a:schemeClr val="bg1"/>
                  </a:solidFill>
                  <a:latin typeface="18 VAG Rounded Bold   07390"/>
                </a:rPr>
                <a:t>Sr Lecturer SOE</a:t>
              </a:r>
              <a:br>
                <a:rPr lang="en-US" sz="2400" b="1" dirty="0">
                  <a:solidFill>
                    <a:schemeClr val="bg1"/>
                  </a:solidFill>
                  <a:latin typeface="18 VAG Rounded Bold   07390"/>
                </a:rPr>
              </a:br>
              <a:r>
                <a:rPr lang="en-US" sz="2400" b="1" dirty="0">
                  <a:solidFill>
                    <a:schemeClr val="bg1"/>
                  </a:solidFill>
                  <a:latin typeface="18 VAG Rounded Bold   07390"/>
                </a:rPr>
                <a:t>Dan Garcia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Algorithms: Properties, Expressing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Properties of Algorithms</a:t>
            </a:r>
            <a:endParaRPr lang="en-US" dirty="0"/>
          </a:p>
        </p:txBody>
      </p:sp>
      <p:sp>
        <p:nvSpPr>
          <p:cNvPr id="4" name="Text Placeholder 2"/>
          <p:cNvSpPr txBox="1">
            <a:spLocks noGrp="1"/>
          </p:cNvSpPr>
          <p:nvPr>
            <p:ph idx="1"/>
          </p:nvPr>
        </p:nvSpPr>
        <p:spPr>
          <a:xfrm>
            <a:off x="3657600" y="1188720"/>
            <a:ext cx="10485120" cy="64389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r>
              <a:rPr lang="en-US" dirty="0" smtClean="0">
                <a:latin typeface="18 VAG Rounded Light   02390"/>
              </a:rPr>
              <a:t>Algorithms can be </a:t>
            </a:r>
            <a:r>
              <a:rPr lang="en-US" dirty="0" smtClean="0">
                <a:solidFill>
                  <a:srgbClr val="FFFF00"/>
                </a:solidFill>
                <a:latin typeface="18 VAG Rounded Light   02390"/>
              </a:rPr>
              <a:t>combined </a:t>
            </a:r>
            <a:r>
              <a:rPr lang="en-US" dirty="0" smtClean="0">
                <a:latin typeface="18 VAG Rounded Light   02390"/>
              </a:rPr>
              <a:t>to make new algorithms.</a:t>
            </a:r>
          </a:p>
          <a:p>
            <a:r>
              <a:rPr lang="en-US" dirty="0" smtClean="0">
                <a:latin typeface="18 VAG Rounded Light   02390"/>
              </a:rPr>
              <a:t>Using </a:t>
            </a:r>
            <a:r>
              <a:rPr lang="en-US" dirty="0" smtClean="0">
                <a:solidFill>
                  <a:srgbClr val="FFFF00"/>
                </a:solidFill>
                <a:latin typeface="18 VAG Rounded Light   02390"/>
              </a:rPr>
              <a:t>existing correct algorithms </a:t>
            </a:r>
            <a:r>
              <a:rPr lang="en-US" dirty="0" smtClean="0">
                <a:latin typeface="18 VAG Rounded Light   02390"/>
              </a:rPr>
              <a:t>as building blocks for constructing a new algorithm helps </a:t>
            </a:r>
            <a:r>
              <a:rPr lang="en-US" dirty="0" smtClean="0">
                <a:solidFill>
                  <a:srgbClr val="FFFF00"/>
                </a:solidFill>
                <a:latin typeface="18 VAG Rounded Light   02390"/>
              </a:rPr>
              <a:t>ensure the new algorithm is correct</a:t>
            </a:r>
            <a:r>
              <a:rPr lang="en-US" dirty="0" smtClean="0">
                <a:latin typeface="18 VAG Rounded Light   02390"/>
              </a:rPr>
              <a:t>.</a:t>
            </a:r>
          </a:p>
          <a:p>
            <a:r>
              <a:rPr lang="en-US" dirty="0" smtClean="0">
                <a:solidFill>
                  <a:srgbClr val="FFFF00"/>
                </a:solidFill>
                <a:latin typeface="18 VAG Rounded Light   02390"/>
              </a:rPr>
              <a:t>Knowledge of standard algorithms can help </a:t>
            </a:r>
            <a:r>
              <a:rPr lang="en-US" dirty="0" smtClean="0">
                <a:latin typeface="18 VAG Rounded Light   02390"/>
              </a:rPr>
              <a:t>in constructing new algorithms</a:t>
            </a:r>
          </a:p>
          <a:p>
            <a:r>
              <a:rPr lang="en-US" dirty="0" smtClean="0">
                <a:solidFill>
                  <a:srgbClr val="FFFF00"/>
                </a:solidFill>
                <a:latin typeface="18 VAG Rounded Light   02390"/>
              </a:rPr>
              <a:t>Different algorithms can be developed </a:t>
            </a:r>
            <a:r>
              <a:rPr lang="en-US" dirty="0" smtClean="0">
                <a:latin typeface="18 VAG Rounded Light   02390"/>
              </a:rPr>
              <a:t>to solve the same problem.</a:t>
            </a:r>
          </a:p>
          <a:p>
            <a:r>
              <a:rPr lang="en-US" dirty="0">
                <a:latin typeface="18 VAG Rounded Light   02390"/>
              </a:rPr>
              <a:t>Developing a new algorithm to solve a problem can yield </a:t>
            </a:r>
            <a:r>
              <a:rPr lang="en-US" dirty="0">
                <a:solidFill>
                  <a:srgbClr val="FFFF00"/>
                </a:solidFill>
                <a:latin typeface="18 VAG Rounded Light   02390"/>
              </a:rPr>
              <a:t>insight into the problem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522095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How to Express Algorithms…</a:t>
            </a:r>
            <a:endParaRPr lang="en-US" dirty="0"/>
          </a:p>
        </p:txBody>
      </p:sp>
      <p:sp>
        <p:nvSpPr>
          <p:cNvPr id="4" name="Text Placeholder 2"/>
          <p:cNvSpPr txBox="1">
            <a:spLocks noGrp="1"/>
          </p:cNvSpPr>
          <p:nvPr>
            <p:ph idx="1"/>
          </p:nvPr>
        </p:nvSpPr>
        <p:spPr>
          <a:xfrm>
            <a:off x="3657600" y="1221880"/>
            <a:ext cx="10241280" cy="59409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marL="129595" indent="0">
              <a:buNone/>
            </a:pPr>
            <a:r>
              <a:rPr lang="en-US" sz="4400" dirty="0">
                <a:latin typeface="18 VAG Rounded Thin   55390"/>
              </a:rPr>
              <a:t>A programmer’s </a:t>
            </a:r>
            <a:r>
              <a:rPr lang="en-US" sz="4400" dirty="0" smtClean="0">
                <a:latin typeface="18 VAG Rounded Thin   55390"/>
              </a:rPr>
              <a:t>spouse says</a:t>
            </a:r>
            <a:r>
              <a:rPr lang="en-US" sz="4400" dirty="0">
                <a:latin typeface="18 VAG Rounded Thin   55390"/>
              </a:rPr>
              <a:t>: “</a:t>
            </a:r>
            <a:r>
              <a:rPr lang="en-US" sz="4400" dirty="0">
                <a:solidFill>
                  <a:srgbClr val="FFFF00"/>
                </a:solidFill>
                <a:latin typeface="18 VAG Rounded Thin   55390"/>
              </a:rPr>
              <a:t>Run to the </a:t>
            </a:r>
            <a:r>
              <a:rPr lang="en-US" sz="4400" dirty="0" smtClean="0">
                <a:solidFill>
                  <a:srgbClr val="FFFF00"/>
                </a:solidFill>
                <a:latin typeface="18 VAG Rounded Thin   55390"/>
              </a:rPr>
              <a:t>store </a:t>
            </a:r>
            <a:r>
              <a:rPr lang="en-US" sz="4400" dirty="0">
                <a:solidFill>
                  <a:srgbClr val="FFFF00"/>
                </a:solidFill>
                <a:latin typeface="18 VAG Rounded Thin   55390"/>
              </a:rPr>
              <a:t>and pick up a loaf of bread. If they have eggs, get a dozen.</a:t>
            </a:r>
            <a:r>
              <a:rPr lang="en-US" sz="4400" dirty="0">
                <a:latin typeface="18 VAG Rounded Thin   55390"/>
              </a:rPr>
              <a:t>” The programmer comes home with 12 loaves of bread.</a:t>
            </a:r>
          </a:p>
          <a:p>
            <a:pPr marL="129595" indent="0">
              <a:buNone/>
            </a:pPr>
            <a:endParaRPr lang="en-US" sz="4400" dirty="0">
              <a:latin typeface="18 VAG Rounded Thin   55390"/>
            </a:endParaRPr>
          </a:p>
          <a:p>
            <a:pPr marL="129595" indent="0">
              <a:buNone/>
            </a:pPr>
            <a:r>
              <a:rPr lang="en-US" sz="4400" dirty="0" smtClean="0">
                <a:latin typeface="18 VAG Rounded Thin   55390"/>
              </a:rPr>
              <a:t>Algorithms need to be expressed in a context-free, unambiguous way for all participants!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731520" y="5212080"/>
            <a:ext cx="1316736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23" tIns="54862" rIns="109723" bIns="54862" numCol="1" anchor="t" anchorCtr="0" compatLnSpc="1">
            <a:prstTxWarp prst="textNoShape">
              <a:avLst/>
            </a:prstTxWarp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marR="0" lvl="0" indent="-324000" algn="l" rtl="0" eaLnBrk="0" fontAlgn="base" hangingPunct="0">
              <a:spcBef>
                <a:spcPts val="0"/>
              </a:spcBef>
              <a:spcAft>
                <a:spcPts val="1417"/>
              </a:spcAft>
              <a:buClr>
                <a:schemeClr val="tx2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marR="0" lvl="1" indent="-324000" algn="l" rtl="0" eaLnBrk="0" fontAlgn="base" hangingPunct="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marR="0" lvl="2" indent="-288000" algn="l" rtl="0" eaLnBrk="0" fontAlgn="base" hangingPunct="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marR="0" lvl="3" indent="-216000" algn="l" rtl="0" eaLnBrk="0" fontAlgn="base" hangingPunct="0"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273AF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marR="0" lvl="4" indent="-216000" algn="l" rtl="0" eaLnBrk="0" fontAlgn="base" hangingPunct="0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45000"/>
              <a:buFont typeface="StarSymbol"/>
              <a:buChar char="●"/>
              <a:defRPr kumimoji="0"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45000"/>
              <a:buFont typeface="StarSymbol"/>
              <a:buChar char="●"/>
              <a:defRPr kumimoji="0"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45000"/>
              <a:buFont typeface="StarSymbol"/>
              <a:buChar char="●"/>
              <a:defRPr kumimoji="0"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marL="129595" indent="0">
              <a:buNone/>
            </a:pPr>
            <a:endParaRPr lang="en-US" dirty="0" smtClean="0">
              <a:latin typeface="18 VAG Rounded Thin   5539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682760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Languages for Algorithms</a:t>
            </a:r>
            <a:endParaRPr lang="en-US" dirty="0"/>
          </a:p>
        </p:txBody>
      </p:sp>
      <p:sp>
        <p:nvSpPr>
          <p:cNvPr id="6" name="Text Placeholder 2"/>
          <p:cNvSpPr txBox="1">
            <a:spLocks noGrp="1"/>
          </p:cNvSpPr>
          <p:nvPr>
            <p:ph idx="1"/>
          </p:nvPr>
        </p:nvSpPr>
        <p:spPr>
          <a:xfrm>
            <a:off x="3657600" y="1188720"/>
            <a:ext cx="5486400" cy="64389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r>
              <a:rPr lang="en-US" dirty="0" smtClean="0">
                <a:latin typeface="18 VAG Rounded Light   02390"/>
              </a:rPr>
              <a:t>Natural Language, Pseudo Code</a:t>
            </a:r>
          </a:p>
          <a:p>
            <a:pPr lvl="1"/>
            <a:r>
              <a:rPr lang="en-US" dirty="0" smtClean="0">
                <a:latin typeface="18 VAG Rounded Light   02390"/>
              </a:rPr>
              <a:t>For Humans to understand</a:t>
            </a:r>
          </a:p>
          <a:p>
            <a:r>
              <a:rPr lang="en-US" dirty="0" smtClean="0">
                <a:latin typeface="18 VAG Rounded Light   02390"/>
              </a:rPr>
              <a:t>Visual &amp; Text-based Programming </a:t>
            </a:r>
            <a:br>
              <a:rPr lang="en-US" dirty="0" smtClean="0">
                <a:latin typeface="18 VAG Rounded Light   02390"/>
              </a:rPr>
            </a:br>
            <a:r>
              <a:rPr lang="en-US" dirty="0" smtClean="0">
                <a:latin typeface="18 VAG Rounded Light   02390"/>
              </a:rPr>
              <a:t>Languages</a:t>
            </a:r>
          </a:p>
          <a:p>
            <a:pPr lvl="1"/>
            <a:r>
              <a:rPr lang="en-US" dirty="0" smtClean="0">
                <a:latin typeface="18 VAG Rounded Light   02390"/>
              </a:rPr>
              <a:t>Can be run on a computer</a:t>
            </a:r>
            <a:endParaRPr lang="en-US" dirty="0">
              <a:latin typeface="18 VAG Rounded Light   02390"/>
            </a:endParaRPr>
          </a:p>
          <a:p>
            <a:r>
              <a:rPr lang="en-US" dirty="0" smtClean="0">
                <a:latin typeface="18 VAG Rounded Light   02390"/>
              </a:rPr>
              <a:t>…or in any other </a:t>
            </a:r>
            <a:r>
              <a:rPr lang="en-US" dirty="0">
                <a:latin typeface="18 VAG Rounded Light   02390"/>
              </a:rPr>
              <a:t>i</a:t>
            </a:r>
            <a:r>
              <a:rPr lang="en-US" dirty="0" smtClean="0">
                <a:latin typeface="18 VAG Rounded Light   02390"/>
              </a:rPr>
              <a:t>nformation conveying way! </a:t>
            </a:r>
          </a:p>
          <a:p>
            <a:endParaRPr lang="en-US" dirty="0" smtClean="0">
              <a:latin typeface="18 VAG Rounded Light   0239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057400"/>
            <a:ext cx="4662609" cy="40132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144000" y="6629400"/>
            <a:ext cx="4648200" cy="47194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924971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sz="half"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r>
              <a:rPr lang="en-US" sz="2900" dirty="0" smtClean="0">
                <a:solidFill>
                  <a:srgbClr val="FFFF00"/>
                </a:solidFill>
                <a:latin typeface="18 VAG Rounded Light   02390"/>
              </a:rPr>
              <a:t>Algorithms </a:t>
            </a:r>
            <a:r>
              <a:rPr lang="en-US" sz="2900" dirty="0" smtClean="0">
                <a:latin typeface="18 VAG Rounded Light   02390"/>
              </a:rPr>
              <a:t>are conceptual definitions of how to accomplish a task and are language agnostic, usually written in </a:t>
            </a:r>
            <a:r>
              <a:rPr lang="en-US" sz="2900" dirty="0" smtClean="0">
                <a:solidFill>
                  <a:srgbClr val="FFFF00"/>
                </a:solidFill>
                <a:latin typeface="18 VAG Rounded Light   02390"/>
              </a:rPr>
              <a:t>pseudo-code.</a:t>
            </a:r>
          </a:p>
          <a:p>
            <a:r>
              <a:rPr lang="en-US" sz="2900" dirty="0" smtClean="0">
                <a:latin typeface="18 VAG Rounded Light   02390"/>
              </a:rPr>
              <a:t>Find max value in list</a:t>
            </a:r>
          </a:p>
          <a:p>
            <a:pPr lvl="1"/>
            <a:r>
              <a:rPr lang="en-US" sz="2400" dirty="0" smtClean="0">
                <a:latin typeface="18 VAG Rounded Light   02390"/>
              </a:rPr>
              <a:t>Set (a temporary variable) the </a:t>
            </a:r>
            <a:r>
              <a:rPr lang="en-US" sz="2400" dirty="0" smtClean="0">
                <a:solidFill>
                  <a:schemeClr val="accent2"/>
                </a:solidFill>
                <a:latin typeface="18 VAG Rounded Light   02390"/>
              </a:rPr>
              <a:t>max </a:t>
            </a:r>
            <a:r>
              <a:rPr lang="en-US" sz="2400" dirty="0" smtClean="0">
                <a:latin typeface="18 VAG Rounded Light   02390"/>
              </a:rPr>
              <a:t>as the first element</a:t>
            </a:r>
          </a:p>
          <a:p>
            <a:pPr lvl="1"/>
            <a:r>
              <a:rPr lang="en-US" sz="2400" dirty="0" smtClean="0">
                <a:latin typeface="18 VAG Rounded Light   02390"/>
              </a:rPr>
              <a:t>Go through every element, compare to </a:t>
            </a:r>
            <a:r>
              <a:rPr lang="en-US" sz="2400" dirty="0" smtClean="0">
                <a:solidFill>
                  <a:srgbClr val="EA157A"/>
                </a:solidFill>
                <a:latin typeface="18 VAG Rounded Light   02390"/>
              </a:rPr>
              <a:t>max</a:t>
            </a:r>
            <a:r>
              <a:rPr lang="en-US" sz="2400" dirty="0" smtClean="0">
                <a:latin typeface="18 VAG Rounded Light   02390"/>
              </a:rPr>
              <a:t>, and if it’s bigger, replace the </a:t>
            </a:r>
            <a:r>
              <a:rPr lang="en-US" sz="2400" dirty="0" smtClean="0">
                <a:solidFill>
                  <a:srgbClr val="EA157A"/>
                </a:solidFill>
                <a:latin typeface="18 VAG Rounded Light   02390"/>
              </a:rPr>
              <a:t>max</a:t>
            </a:r>
          </a:p>
          <a:p>
            <a:pPr lvl="1"/>
            <a:r>
              <a:rPr lang="en-US" sz="2400" dirty="0" smtClean="0">
                <a:latin typeface="18 VAG Rounded Light   02390"/>
              </a:rPr>
              <a:t>Return the </a:t>
            </a:r>
            <a:r>
              <a:rPr lang="en-US" sz="2400" dirty="0" smtClean="0">
                <a:solidFill>
                  <a:srgbClr val="EA157A"/>
                </a:solidFill>
                <a:latin typeface="18 VAG Rounded Light   02390"/>
              </a:rPr>
              <a:t>max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sz="2900" dirty="0" smtClean="0">
                <a:latin typeface="18 VAG Rounded Light   02390"/>
              </a:rPr>
              <a:t>A </a:t>
            </a:r>
            <a:r>
              <a:rPr lang="en-US" sz="2900" dirty="0" smtClean="0">
                <a:solidFill>
                  <a:srgbClr val="FFFF00"/>
                </a:solidFill>
                <a:latin typeface="18 VAG Rounded Light   02390"/>
              </a:rPr>
              <a:t>function </a:t>
            </a:r>
            <a:r>
              <a:rPr lang="en-US" sz="2900" dirty="0" smtClean="0">
                <a:latin typeface="18 VAG Rounded Light   02390"/>
              </a:rPr>
              <a:t>or </a:t>
            </a:r>
            <a:r>
              <a:rPr lang="en-US" sz="2900" dirty="0" smtClean="0">
                <a:solidFill>
                  <a:srgbClr val="FFFF00"/>
                </a:solidFill>
                <a:latin typeface="18 VAG Rounded Light   02390"/>
              </a:rPr>
              <a:t>procedure </a:t>
            </a:r>
            <a:r>
              <a:rPr lang="en-US" sz="2900" dirty="0" smtClean="0">
                <a:latin typeface="18 VAG Rounded Light   02390"/>
              </a:rPr>
              <a:t>is an </a:t>
            </a:r>
            <a:r>
              <a:rPr lang="en-US" sz="2900" dirty="0" smtClean="0">
                <a:solidFill>
                  <a:srgbClr val="FFFF00"/>
                </a:solidFill>
                <a:latin typeface="18 VAG Rounded Light   02390"/>
              </a:rPr>
              <a:t>implementation </a:t>
            </a:r>
            <a:r>
              <a:rPr lang="en-US" sz="2900" dirty="0" smtClean="0">
                <a:latin typeface="18 VAG Rounded Light   02390"/>
              </a:rPr>
              <a:t>of an algorithm, in a particular language.</a:t>
            </a:r>
          </a:p>
          <a:p>
            <a:pPr lvl="0"/>
            <a:endParaRPr lang="en-US" sz="2900" dirty="0" smtClean="0">
              <a:latin typeface="18 VAG Rounded Light   02390"/>
            </a:endParaRPr>
          </a:p>
          <a:p>
            <a:pPr lvl="0"/>
            <a:r>
              <a:rPr lang="en-US" sz="2900" dirty="0" smtClean="0">
                <a:latin typeface="18 VAG Rounded Light   02390"/>
              </a:rPr>
              <a:t>Find max value in list</a:t>
            </a:r>
            <a:endParaRPr lang="en-US" sz="2900" dirty="0">
              <a:latin typeface="18 VAG Rounded Light   02390"/>
            </a:endParaRPr>
          </a:p>
          <a:p>
            <a:endParaRPr lang="en-US" sz="29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Algorithms vs. Functions &amp; Procedures</a:t>
            </a:r>
            <a:endParaRPr lang="en-US" dirty="0"/>
          </a:p>
        </p:txBody>
      </p:sp>
      <p:pic>
        <p:nvPicPr>
          <p:cNvPr id="10" name="Picture 9" descr="Screen Shot 2012-09-16 at 1.12.45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365" y="2743200"/>
            <a:ext cx="4994936" cy="789538"/>
          </a:xfrm>
          <a:prstGeom prst="rect">
            <a:avLst/>
          </a:prstGeom>
        </p:spPr>
      </p:pic>
      <p:pic>
        <p:nvPicPr>
          <p:cNvPr id="4" name="Picture 3" descr="Unknow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1369" y="4267200"/>
            <a:ext cx="3932542" cy="3611882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167847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Language to Choose?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>
                <a:solidFill>
                  <a:srgbClr val="FFFF00"/>
                </a:solidFill>
              </a:rPr>
              <a:t>Different languages are better suited </a:t>
            </a:r>
            <a:r>
              <a:rPr lang="en-US" sz="3600"/>
              <a:t>for expressing different algorithms </a:t>
            </a:r>
          </a:p>
          <a:p>
            <a:r>
              <a:rPr lang="en-US" sz="3600"/>
              <a:t>Some programming languages are designed for </a:t>
            </a:r>
            <a:r>
              <a:rPr lang="en-US" sz="3600">
                <a:solidFill>
                  <a:srgbClr val="FFFF00"/>
                </a:solidFill>
              </a:rPr>
              <a:t>specific domains </a:t>
            </a:r>
            <a:r>
              <a:rPr lang="en-US" sz="3600"/>
              <a:t>and are better for expressing algorithms in those domains </a:t>
            </a:r>
          </a:p>
          <a:p>
            <a:r>
              <a:rPr lang="en-US" sz="3600"/>
              <a:t>The </a:t>
            </a:r>
            <a:r>
              <a:rPr lang="en-US" sz="3600">
                <a:solidFill>
                  <a:srgbClr val="FFFF00"/>
                </a:solidFill>
              </a:rPr>
              <a:t>language used </a:t>
            </a:r>
            <a:r>
              <a:rPr lang="en-US" sz="3600"/>
              <a:t>to express an algorithm </a:t>
            </a:r>
            <a:r>
              <a:rPr lang="en-US" sz="3600">
                <a:solidFill>
                  <a:srgbClr val="FFFF00"/>
                </a:solidFill>
              </a:rPr>
              <a:t>can affect </a:t>
            </a:r>
            <a:r>
              <a:rPr lang="en-US" sz="3600"/>
              <a:t>characteristics such as </a:t>
            </a:r>
            <a:r>
              <a:rPr lang="en-US" sz="3600">
                <a:solidFill>
                  <a:srgbClr val="FFFF00"/>
                </a:solidFill>
              </a:rPr>
              <a:t>clarity or readability but not whether an algorithmic solution exists</a:t>
            </a:r>
            <a:r>
              <a:rPr lang="en-US" sz="3600"/>
              <a:t>  </a:t>
            </a:r>
          </a:p>
          <a:p>
            <a:r>
              <a:rPr lang="en-US" sz="3600">
                <a:solidFill>
                  <a:srgbClr val="FFFF00"/>
                </a:solidFill>
              </a:rPr>
              <a:t>Clarity and readability are important </a:t>
            </a:r>
            <a:r>
              <a:rPr lang="en-US" sz="3600"/>
              <a:t>considerations when expressing an algorithm in a language. </a:t>
            </a:r>
          </a:p>
          <a:p>
            <a:endParaRPr lang="en-US" sz="3600"/>
          </a:p>
          <a:p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Programming Languages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6049771"/>
              </p:ext>
            </p:extLst>
          </p:nvPr>
        </p:nvGraphicFramePr>
        <p:xfrm>
          <a:off x="3657600" y="1295400"/>
          <a:ext cx="10287000" cy="5503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0"/>
                <a:gridCol w="5143500"/>
              </a:tblGrid>
              <a:tr h="2737439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C/C++</a:t>
                      </a:r>
                    </a:p>
                    <a:p>
                      <a:pPr algn="ctr"/>
                      <a:r>
                        <a:rPr lang="en-US" sz="35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Good</a:t>
                      </a:r>
                      <a:r>
                        <a:rPr lang="en-US" sz="3500" b="0" baseline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 for programming that is close to hardware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132711" marR="132711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u="none" dirty="0" smtClean="0">
                          <a:solidFill>
                            <a:srgbClr val="FFFF00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>Java/C#</a:t>
                      </a:r>
                      <a:r>
                        <a:rPr lang="en-US" sz="3500" b="1" u="none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/>
                      </a:r>
                      <a:br>
                        <a:rPr lang="en-US" sz="3500" b="1" u="none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</a:br>
                      <a:r>
                        <a:rPr lang="en-US" sz="3500" b="0" u="none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>Portable</a:t>
                      </a:r>
                      <a:r>
                        <a:rPr lang="en-US" sz="3500" b="0" u="none" baseline="0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> code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132711" marR="132711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66542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Python/Perl/</a:t>
                      </a:r>
                      <a:r>
                        <a:rPr lang="en-US" sz="3500" b="1" dirty="0" err="1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TclTK</a:t>
                      </a:r>
                      <a:endParaRPr lang="en-US" sz="3500" b="1" dirty="0" smtClean="0">
                        <a:solidFill>
                          <a:srgbClr val="FFFF00"/>
                        </a:solidFill>
                        <a:latin typeface="18 VAG Rounded Light   02390"/>
                      </a:endParaRPr>
                    </a:p>
                    <a:p>
                      <a:pPr algn="ctr"/>
                      <a:r>
                        <a:rPr lang="en-US" sz="35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Fast</a:t>
                      </a:r>
                      <a:r>
                        <a:rPr lang="en-US" sz="3500" b="0" baseline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 to write and portable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132711" marR="132711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Scratch/Snap!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Good for teaching programming concepts</a:t>
                      </a:r>
                    </a:p>
                    <a:p>
                      <a:pPr algn="ctr"/>
                      <a:endParaRPr lang="en-US" sz="3500" b="1" dirty="0" smtClean="0">
                        <a:solidFill>
                          <a:srgbClr val="FFFF00"/>
                        </a:solidFill>
                        <a:latin typeface="18 VAG Rounded Light   02390"/>
                      </a:endParaRPr>
                    </a:p>
                  </a:txBody>
                  <a:tcPr marL="132711" marR="132711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3657600" y="6172200"/>
            <a:ext cx="10287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23" tIns="54862" rIns="109723" bIns="54862" numCol="1" anchor="t" anchorCtr="0" compatLnSpc="1">
            <a:prstTxWarp prst="textNoShape">
              <a:avLst/>
            </a:prstTxWarp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marR="0" lvl="0" indent="-324000" algn="l" rtl="0" eaLnBrk="0" fontAlgn="base" hangingPunct="0">
              <a:spcBef>
                <a:spcPts val="0"/>
              </a:spcBef>
              <a:spcAft>
                <a:spcPts val="1417"/>
              </a:spcAft>
              <a:buClr>
                <a:schemeClr val="tx2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marR="0" lvl="1" indent="-324000" algn="l" rtl="0" eaLnBrk="0" fontAlgn="base" hangingPunct="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marR="0" lvl="2" indent="-288000" algn="l" rtl="0" eaLnBrk="0" fontAlgn="base" hangingPunct="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marR="0" lvl="3" indent="-216000" algn="l" rtl="0" eaLnBrk="0" fontAlgn="base" hangingPunct="0"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273AF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marR="0" lvl="4" indent="-216000" algn="l" rtl="0" eaLnBrk="0" fontAlgn="base" hangingPunct="0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45000"/>
              <a:buFont typeface="StarSymbol"/>
              <a:buChar char="●"/>
              <a:defRPr kumimoji="0"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45000"/>
              <a:buFont typeface="StarSymbol"/>
              <a:buChar char="●"/>
              <a:defRPr kumimoji="0"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45000"/>
              <a:buFont typeface="StarSymbol"/>
              <a:buChar char="●"/>
              <a:defRPr kumimoji="0"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marL="129595" indent="0" algn="ctr">
              <a:buNone/>
            </a:pPr>
            <a:r>
              <a:rPr lang="en-US" b="1" dirty="0" smtClean="0">
                <a:solidFill>
                  <a:srgbClr val="FFFF00"/>
                </a:solidFill>
                <a:latin typeface="18 VAG Rounded Light   02390"/>
              </a:rPr>
              <a:t>Nearly all programming languages are equivalent in terms of being able to express any algorithm!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63755" y="6781800"/>
            <a:ext cx="990600" cy="707868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/>
            <a:r>
              <a:rPr lang="en-US" sz="400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464900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4800"/>
              <a:t>(Cal) Of 4 paradigms, what’s the </a:t>
            </a:r>
            <a:r>
              <a:rPr lang="en-US" sz="4800" i="1"/>
              <a:t>most </a:t>
            </a:r>
            <a:r>
              <a:rPr lang="en-US" sz="4800"/>
              <a:t>powerful?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1"/>
          </p:nvPr>
        </p:nvSpPr>
        <p:spPr>
          <a:xfrm>
            <a:off x="3657600" y="1219200"/>
            <a:ext cx="4038600" cy="5305864"/>
          </a:xfrm>
        </p:spPr>
        <p:txBody>
          <a:bodyPr/>
          <a:lstStyle/>
          <a:p>
            <a:pPr marL="582613" indent="-514350">
              <a:buFont typeface="+mj-lt"/>
              <a:buAutoNum type="alphaLcParenR"/>
            </a:pPr>
            <a:r>
              <a:rPr lang="en-US"/>
              <a:t>Functional</a:t>
            </a:r>
          </a:p>
          <a:p>
            <a:pPr marL="582613" indent="-514350">
              <a:buFont typeface="+mj-lt"/>
              <a:buAutoNum type="alphaLcParenR"/>
            </a:pPr>
            <a:r>
              <a:rPr lang="en-US"/>
              <a:t>Imperative</a:t>
            </a:r>
          </a:p>
          <a:p>
            <a:pPr marL="582613" indent="-514350">
              <a:buFont typeface="+mj-lt"/>
              <a:buAutoNum type="alphaLcParenR"/>
            </a:pPr>
            <a:r>
              <a:rPr lang="en-US"/>
              <a:t>OOP</a:t>
            </a:r>
          </a:p>
          <a:p>
            <a:pPr marL="582613" indent="-514350">
              <a:buFont typeface="+mj-lt"/>
              <a:buAutoNum type="alphaLcParenR"/>
            </a:pPr>
            <a:r>
              <a:rPr lang="en-US"/>
              <a:t>Declarative</a:t>
            </a:r>
          </a:p>
          <a:p>
            <a:pPr marL="582613" indent="-514350">
              <a:buFont typeface="+mj-lt"/>
              <a:buAutoNum type="alphaLcParenR"/>
            </a:pPr>
            <a:r>
              <a:rPr lang="en-US"/>
              <a:t>All equally powerful</a:t>
            </a: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2"/>
          <a:srcRect l="7298" t="14340" r="10573" b="10814"/>
          <a:stretch>
            <a:fillRect/>
          </a:stretch>
        </p:blipFill>
        <p:spPr bwMode="auto">
          <a:xfrm>
            <a:off x="11125200" y="1600200"/>
            <a:ext cx="2815484" cy="256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b="4779"/>
          <a:stretch>
            <a:fillRect/>
          </a:stretch>
        </p:blipFill>
        <p:spPr>
          <a:xfrm>
            <a:off x="5943600" y="3048000"/>
            <a:ext cx="7499685" cy="5181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Algorithms: Turing Completeness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 descr="turingMachine.gif"/>
          <p:cNvPicPr>
            <a:picLocks noChangeAspect="1"/>
          </p:cNvPicPr>
          <p:nvPr/>
        </p:nvPicPr>
        <p:blipFill>
          <a:blip r:embed="rId2"/>
          <a:srcRect t="-45889" b="-45889"/>
          <a:stretch>
            <a:fillRect/>
          </a:stretch>
        </p:blipFill>
        <p:spPr bwMode="auto">
          <a:xfrm>
            <a:off x="9723390" y="180536"/>
            <a:ext cx="3806600" cy="5001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Turing Completeness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1"/>
          </p:nvPr>
        </p:nvSpPr>
        <p:spPr>
          <a:xfrm>
            <a:off x="3657600" y="1219200"/>
            <a:ext cx="5867400" cy="6400800"/>
          </a:xfrm>
        </p:spPr>
        <p:txBody>
          <a:bodyPr/>
          <a:lstStyle/>
          <a:p>
            <a:r>
              <a:rPr lang="en-US" sz="2800" dirty="0"/>
              <a:t>A </a:t>
            </a:r>
            <a:r>
              <a:rPr lang="en-US" sz="2800" u="sng" dirty="0"/>
              <a:t>Turing Machine</a:t>
            </a:r>
            <a:r>
              <a:rPr lang="en-US" sz="2800" dirty="0"/>
              <a:t> has an infinite tape of 1s and 0s and instructions that say whether to move the tape left, right, read, or write it</a:t>
            </a:r>
          </a:p>
          <a:p>
            <a:pPr lvl="1"/>
            <a:r>
              <a:rPr lang="en-US" sz="2000" dirty="0"/>
              <a:t>Can simulate any computer algorithm!</a:t>
            </a:r>
          </a:p>
          <a:p>
            <a:r>
              <a:rPr lang="en-US" sz="2800" dirty="0"/>
              <a:t>A </a:t>
            </a:r>
            <a:r>
              <a:rPr lang="en-US" sz="2800" u="sng" dirty="0"/>
              <a:t>Universal Turing Machine</a:t>
            </a:r>
            <a:r>
              <a:rPr lang="en-US" sz="2800" dirty="0"/>
              <a:t> is one that can simulate a Turing machine on any input</a:t>
            </a:r>
          </a:p>
          <a:p>
            <a:r>
              <a:rPr lang="en-US" sz="2800" dirty="0"/>
              <a:t>A language is considered </a:t>
            </a:r>
            <a:r>
              <a:rPr lang="en-US" sz="2800" u="sng" dirty="0"/>
              <a:t>Turing Complete</a:t>
            </a:r>
            <a:r>
              <a:rPr lang="en-US" sz="2800" dirty="0"/>
              <a:t> if it can simulate a </a:t>
            </a:r>
            <a:r>
              <a:rPr lang="en-US" sz="2800" u="sng" dirty="0"/>
              <a:t>Universal Turing Machine</a:t>
            </a:r>
          </a:p>
          <a:p>
            <a:pPr lvl="1"/>
            <a:r>
              <a:rPr lang="en-US" sz="2000" dirty="0"/>
              <a:t>A way to decide that one programming language or paradigm is just as powerful as another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err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en.wikipedia.org</a:t>
            </a: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/wiki/</a:t>
            </a:r>
            <a:r>
              <a:rPr lang="en-US" sz="2400" b="1" dirty="0" err="1" smtClean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Turing_completeness</a:t>
            </a: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/>
            </a:r>
            <a:b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</a:br>
            <a:r>
              <a:rPr lang="en-US" sz="2400" b="1" dirty="0" err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ironphoenix.org</a:t>
            </a: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2400" b="1" dirty="0" err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tril</a:t>
            </a: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/tm/</a:t>
            </a:r>
          </a:p>
        </p:txBody>
      </p:sp>
      <p:pic>
        <p:nvPicPr>
          <p:cNvPr id="7" name="Picture 6" descr="candy_button_pap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748" y="4495800"/>
            <a:ext cx="4057054" cy="25039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444625" y="3974012"/>
            <a:ext cx="434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18 VAG Rounded Thin   55390"/>
              </a:rPr>
              <a:t>Turing Machine by Tom Dunne</a:t>
            </a:r>
            <a:endParaRPr lang="en-US" sz="200" b="1">
              <a:solidFill>
                <a:schemeClr val="tx1"/>
              </a:solidFill>
              <a:latin typeface="18 VAG Rounded Thin   55390"/>
              <a:cs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20200" y="6991290"/>
            <a:ext cx="480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18 VAG Rounded Thin   55390"/>
              </a:rPr>
              <a:t>Xkcd comic “Candy Button Paper”</a:t>
            </a:r>
            <a:endParaRPr lang="en-US" sz="200" b="1">
              <a:solidFill>
                <a:schemeClr val="tx1"/>
              </a:solidFill>
              <a:latin typeface="18 VAG Rounded Thin   55390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Algorithms: Definitions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sz="half" idx="1"/>
          </p:nvPr>
        </p:nvSpPr>
        <p:spPr>
          <a:xfrm>
            <a:off x="3657600" y="1188722"/>
            <a:ext cx="5486400" cy="6367037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3400" dirty="0">
                <a:latin typeface="18 VAG Rounded Light   02390"/>
              </a:rPr>
              <a:t>The concept of an algorithm has been around forever, and is an integral topic in CS.</a:t>
            </a:r>
          </a:p>
          <a:p>
            <a:pPr lvl="0"/>
            <a:r>
              <a:rPr lang="en-US" sz="3400" dirty="0">
                <a:latin typeface="18 VAG Rounded Light   02390"/>
              </a:rPr>
              <a:t>Algorithms are </a:t>
            </a:r>
            <a:r>
              <a:rPr lang="en-US" sz="3400" dirty="0">
                <a:solidFill>
                  <a:srgbClr val="FFFF00"/>
                </a:solidFill>
                <a:latin typeface="18 VAG Rounded Light   02390"/>
              </a:rPr>
              <a:t>well-defined procedures </a:t>
            </a:r>
            <a:r>
              <a:rPr lang="en-US" sz="3400" dirty="0">
                <a:latin typeface="18 VAG Rounded Light   02390"/>
              </a:rPr>
              <a:t>that can take inputs and produce </a:t>
            </a:r>
            <a:r>
              <a:rPr lang="en-US" sz="3400" dirty="0" smtClean="0">
                <a:latin typeface="18 VAG Rounded Light   02390"/>
              </a:rPr>
              <a:t>output. Programming languages help us express them.</a:t>
            </a:r>
            <a:endParaRPr lang="en-US" sz="3400" dirty="0">
              <a:latin typeface="18 VAG Rounded Light   02390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sz="half" idx="2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dirty="0">
                <a:latin typeface="18 VAG Rounded Light   02390"/>
              </a:rPr>
              <a:t>We're constantly dealing with </a:t>
            </a:r>
            <a:r>
              <a:rPr lang="en-US" dirty="0">
                <a:solidFill>
                  <a:srgbClr val="FFFF00"/>
                </a:solidFill>
                <a:latin typeface="18 VAG Rounded Light   02390"/>
              </a:rPr>
              <a:t>trade-offs </a:t>
            </a:r>
            <a:r>
              <a:rPr lang="en-US" dirty="0">
                <a:latin typeface="18 VAG Rounded Light   02390"/>
              </a:rPr>
              <a:t>when selecting / building algorithms.</a:t>
            </a:r>
          </a:p>
          <a:p>
            <a:r>
              <a:rPr lang="en-US" dirty="0">
                <a:latin typeface="18 VAG Rounded Light   02390"/>
              </a:rPr>
              <a:t>Each paradigm / language has its  unique benefits</a:t>
            </a:r>
          </a:p>
          <a:p>
            <a:pPr lvl="1"/>
            <a:r>
              <a:rPr lang="en-US" sz="2400" dirty="0">
                <a:latin typeface="18 VAG Rounded Light   02390"/>
              </a:rPr>
              <a:t>All Turing complete languages are</a:t>
            </a:r>
            <a:br>
              <a:rPr lang="en-US" sz="2400" dirty="0">
                <a:latin typeface="18 VAG Rounded Light   02390"/>
              </a:rPr>
            </a:br>
            <a:r>
              <a:rPr lang="en-US" sz="2400" u="sng" dirty="0">
                <a:latin typeface="18 VAG Rounded Light   02390"/>
              </a:rPr>
              <a:t>equally powerful</a:t>
            </a:r>
          </a:p>
          <a:p>
            <a:pPr lvl="1"/>
            <a:r>
              <a:rPr lang="en-US" sz="2400" dirty="0">
                <a:latin typeface="18 VAG Rounded Light   02390"/>
              </a:rPr>
              <a:t>Paradigms vary in efficiency, scalability, overhead, fun, “how” vs “what”, …</a:t>
            </a:r>
          </a:p>
          <a:p>
            <a:endParaRPr lang="en-US" sz="2800" dirty="0">
              <a:latin typeface="18 VAG Rounded Light   0239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Summary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(AP) Computer Science Principles</a:t>
            </a:r>
          </a:p>
        </p:txBody>
      </p:sp>
      <p:pic>
        <p:nvPicPr>
          <p:cNvPr id="7" name="Picture 6" descr="csp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402" y="143258"/>
            <a:ext cx="2108200" cy="885445"/>
          </a:xfrm>
          <a:prstGeom prst="rect">
            <a:avLst/>
          </a:prstGeom>
        </p:spPr>
      </p:pic>
      <p:sp>
        <p:nvSpPr>
          <p:cNvPr id="11" name="Content Placeholder 4"/>
          <p:cNvSpPr>
            <a:spLocks noGrp="1"/>
          </p:cNvSpPr>
          <p:nvPr>
            <p:ph sz="half" idx="1"/>
          </p:nvPr>
        </p:nvSpPr>
        <p:spPr>
          <a:xfrm>
            <a:off x="3657600" y="1219200"/>
            <a:ext cx="5486400" cy="6367037"/>
          </a:xfrm>
        </p:spPr>
        <p:txBody>
          <a:bodyPr/>
          <a:lstStyle/>
          <a:p>
            <a:endParaRPr lang="en-US" sz="1100"/>
          </a:p>
          <a:p>
            <a:pPr>
              <a:buNone/>
            </a:pPr>
            <a:r>
              <a:rPr lang="en-US"/>
              <a:t>    </a:t>
            </a:r>
            <a:r>
              <a:rPr lang="en-US" u="sng"/>
              <a:t>7 Big Ideas</a:t>
            </a:r>
          </a:p>
          <a:p>
            <a:pPr lvl="1"/>
            <a:r>
              <a:rPr lang="en-US" sz="3700"/>
              <a:t>Creativity</a:t>
            </a:r>
            <a:endParaRPr lang="en-US" sz="3700">
              <a:solidFill>
                <a:srgbClr val="EB1575"/>
              </a:solidFill>
            </a:endParaRPr>
          </a:p>
          <a:p>
            <a:pPr lvl="1"/>
            <a:r>
              <a:rPr lang="en-US" sz="3700"/>
              <a:t>Abstraction</a:t>
            </a:r>
          </a:p>
          <a:p>
            <a:pPr lvl="1"/>
            <a:r>
              <a:rPr lang="en-US" sz="3700"/>
              <a:t>Data and Information</a:t>
            </a:r>
          </a:p>
          <a:p>
            <a:pPr lvl="1"/>
            <a:r>
              <a:rPr lang="en-US" sz="3700">
                <a:solidFill>
                  <a:schemeClr val="accent2"/>
                </a:solidFill>
              </a:rPr>
              <a:t>Algorithms</a:t>
            </a:r>
          </a:p>
          <a:p>
            <a:pPr lvl="1"/>
            <a:r>
              <a:rPr lang="en-US" sz="3700"/>
              <a:t>Programming</a:t>
            </a:r>
          </a:p>
          <a:p>
            <a:pPr lvl="1"/>
            <a:r>
              <a:rPr lang="en-US" sz="3700"/>
              <a:t>The Internet</a:t>
            </a:r>
          </a:p>
          <a:p>
            <a:pPr lvl="1"/>
            <a:r>
              <a:rPr lang="en-US" sz="3700"/>
              <a:t>Global Impact</a:t>
            </a:r>
          </a:p>
        </p:txBody>
      </p:sp>
      <p:pic>
        <p:nvPicPr>
          <p:cNvPr id="12" name="Picture 11" descr="ap-computer-science-principles-curriculum-framewor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1828800"/>
            <a:ext cx="4114800" cy="5325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Algorithm: Definition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1"/>
          </p:nvPr>
        </p:nvSpPr>
        <p:spPr>
          <a:xfrm>
            <a:off x="3657600" y="1219200"/>
            <a:ext cx="5486400" cy="6248400"/>
          </a:xfrm>
        </p:spPr>
        <p:txBody>
          <a:bodyPr/>
          <a:lstStyle/>
          <a:p>
            <a:r>
              <a:rPr lang="en-US" sz="3200"/>
              <a:t>“Algorithms are </a:t>
            </a:r>
            <a:r>
              <a:rPr lang="en-US" sz="3200">
                <a:solidFill>
                  <a:srgbClr val="FFFF00"/>
                </a:solidFill>
              </a:rPr>
              <a:t>precise sequences of instructions </a:t>
            </a:r>
            <a:r>
              <a:rPr lang="en-US" sz="3200"/>
              <a:t>for processes that can be </a:t>
            </a:r>
            <a:r>
              <a:rPr lang="en-US" sz="3200">
                <a:solidFill>
                  <a:srgbClr val="FFFF00"/>
                </a:solidFill>
              </a:rPr>
              <a:t>executed by a computer </a:t>
            </a:r>
            <a:r>
              <a:rPr lang="en-US" sz="3200"/>
              <a:t>and are</a:t>
            </a:r>
            <a:br>
              <a:rPr lang="en-US" sz="3200"/>
            </a:br>
            <a:r>
              <a:rPr lang="en-US" sz="3200">
                <a:solidFill>
                  <a:srgbClr val="FFFF00"/>
                </a:solidFill>
              </a:rPr>
              <a:t>implemented using programming languages</a:t>
            </a:r>
            <a:r>
              <a:rPr lang="en-US" sz="3200"/>
              <a:t>.”</a:t>
            </a:r>
          </a:p>
          <a:p>
            <a:endParaRPr lang="en-US" sz="3200"/>
          </a:p>
          <a:p>
            <a:r>
              <a:rPr lang="en-US" sz="3200"/>
              <a:t>The concept of algorithms, however, is far </a:t>
            </a:r>
            <a:r>
              <a:rPr lang="en-US" sz="3200">
                <a:solidFill>
                  <a:srgbClr val="FFFF00"/>
                </a:solidFill>
              </a:rPr>
              <a:t>older than computers</a:t>
            </a:r>
            <a:r>
              <a:rPr lang="en-US" sz="3200"/>
              <a:t>.</a:t>
            </a:r>
          </a:p>
          <a:p>
            <a:endParaRPr lang="en-US" sz="3200"/>
          </a:p>
        </p:txBody>
      </p:sp>
      <p:pic>
        <p:nvPicPr>
          <p:cNvPr id="5" name="Content Placeholder 9"/>
          <p:cNvPicPr>
            <a:picLocks noChangeAspect="1"/>
          </p:cNvPicPr>
          <p:nvPr/>
        </p:nvPicPr>
        <p:blipFill>
          <a:blip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0439399" y="2061090"/>
            <a:ext cx="2438403" cy="54827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Oval 5"/>
          <p:cNvSpPr/>
          <p:nvPr/>
        </p:nvSpPr>
        <p:spPr>
          <a:xfrm>
            <a:off x="9677400" y="7605252"/>
            <a:ext cx="40386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0800" y="2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en.wikipedia.org/wiki/Algorithm</a:t>
            </a:r>
          </a:p>
        </p:txBody>
      </p:sp>
      <p:sp>
        <p:nvSpPr>
          <p:cNvPr id="8" name="Rectangle 7"/>
          <p:cNvSpPr/>
          <p:nvPr/>
        </p:nvSpPr>
        <p:spPr>
          <a:xfrm>
            <a:off x="8752852" y="1191233"/>
            <a:ext cx="5496549" cy="83099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18 VAG Rounded Thin   5539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18 VAG Rounded Thin   55390"/>
              </a:rPr>
              <a:t>Euclid’s GCD Algorithm</a:t>
            </a:r>
            <a:br>
              <a:rPr lang="en-US" sz="2400" b="1" dirty="0">
                <a:solidFill>
                  <a:srgbClr val="FFFFFF"/>
                </a:solidFill>
                <a:latin typeface="18 VAG Rounded Thin   55390"/>
              </a:rPr>
            </a:br>
            <a:r>
              <a:rPr lang="en-US" sz="2400" dirty="0">
                <a:solidFill>
                  <a:srgbClr val="FFFFFF"/>
                </a:solidFill>
                <a:latin typeface="18 VAG Rounded Thin   55390"/>
              </a:rPr>
              <a:t>(</a:t>
            </a:r>
            <a:r>
              <a:rPr lang="en-US" sz="2400" i="1" dirty="0">
                <a:solidFill>
                  <a:srgbClr val="FFFFFF"/>
                </a:solidFill>
                <a:latin typeface="18 VAG Rounded Thin   55390"/>
              </a:rPr>
              <a:t>Wikipedia, </a:t>
            </a:r>
            <a:r>
              <a:rPr lang="en-US" sz="2400" dirty="0">
                <a:solidFill>
                  <a:srgbClr val="FFFFFF"/>
                </a:solidFill>
                <a:latin typeface="18 VAG Rounded Thin   55390"/>
              </a:rPr>
              <a:t>Somepics)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Early Algorithms</a:t>
            </a:r>
          </a:p>
        </p:txBody>
      </p:sp>
      <p:sp>
        <p:nvSpPr>
          <p:cNvPr id="5" name="Text Placeholder 2"/>
          <p:cNvSpPr txBox="1">
            <a:spLocks noGrp="1"/>
          </p:cNvSpPr>
          <p:nvPr>
            <p:ph sz="half" idx="1"/>
          </p:nvPr>
        </p:nvSpPr>
        <p:spPr>
          <a:xfrm>
            <a:off x="3657600" y="1188723"/>
            <a:ext cx="5486400" cy="6367037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r>
              <a:rPr lang="en-US" dirty="0" smtClean="0">
                <a:latin typeface="18 VAG Rounded Light   02390"/>
              </a:rPr>
              <a:t>Dances, ceremonies, recipes, and building instructions are all </a:t>
            </a:r>
            <a:r>
              <a:rPr lang="en-US" dirty="0" smtClean="0">
                <a:solidFill>
                  <a:srgbClr val="FFFF00"/>
                </a:solidFill>
                <a:latin typeface="18 VAG Rounded Light   02390"/>
              </a:rPr>
              <a:t>conceptually similar </a:t>
            </a:r>
            <a:r>
              <a:rPr lang="en-US" dirty="0" smtClean="0">
                <a:latin typeface="18 VAG Rounded Light   02390"/>
              </a:rPr>
              <a:t>to algorithms.</a:t>
            </a:r>
          </a:p>
          <a:p>
            <a:r>
              <a:rPr lang="en-US" dirty="0" smtClean="0">
                <a:latin typeface="18 VAG Rounded Light   02390"/>
              </a:rPr>
              <a:t>Babylonians defined some fundamental mathematical procedures ~3,600 years ago.</a:t>
            </a:r>
          </a:p>
          <a:p>
            <a:r>
              <a:rPr lang="en-US" dirty="0" smtClean="0">
                <a:latin typeface="18 VAG Rounded Light   02390"/>
              </a:rPr>
              <a:t>Genes contain algorithms!</a:t>
            </a:r>
            <a:endParaRPr lang="en-US" dirty="0">
              <a:latin typeface="18 VAG Rounded Light   0239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955" y="2062415"/>
            <a:ext cx="4036846" cy="53027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752852" y="1191232"/>
            <a:ext cx="5496549" cy="83099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18 VAG Rounded Thin   55390"/>
              </a:rPr>
              <a:t>Woman Basket Weaving</a:t>
            </a:r>
            <a:br>
              <a:rPr lang="en-US" sz="2400" b="1" dirty="0">
                <a:solidFill>
                  <a:srgbClr val="FFFFFF"/>
                </a:solidFill>
                <a:latin typeface="18 VAG Rounded Thin   55390"/>
              </a:rPr>
            </a:br>
            <a:r>
              <a:rPr lang="en-US" sz="2400" dirty="0">
                <a:solidFill>
                  <a:srgbClr val="FFFFFF"/>
                </a:solidFill>
                <a:latin typeface="18 VAG Rounded Thin   55390"/>
              </a:rPr>
              <a:t>(</a:t>
            </a:r>
            <a:r>
              <a:rPr lang="en-US" sz="2400" i="1" dirty="0">
                <a:solidFill>
                  <a:srgbClr val="FFFFFF"/>
                </a:solidFill>
                <a:latin typeface="18 VAG Rounded Thin   55390"/>
              </a:rPr>
              <a:t>Wikipedia, </a:t>
            </a:r>
            <a:r>
              <a:rPr lang="en-US" sz="2400" dirty="0">
                <a:solidFill>
                  <a:srgbClr val="FFFFFF"/>
                </a:solidFill>
                <a:latin typeface="18 VAG Rounded Thin   55390"/>
              </a:rPr>
              <a:t>Public Domain)</a:t>
            </a:r>
          </a:p>
        </p:txBody>
      </p:sp>
      <p:sp>
        <p:nvSpPr>
          <p:cNvPr id="9" name="Oval 8"/>
          <p:cNvSpPr/>
          <p:nvPr/>
        </p:nvSpPr>
        <p:spPr>
          <a:xfrm>
            <a:off x="9448801" y="7529053"/>
            <a:ext cx="4191000" cy="47194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Algorithms You've Seen in BJC so far</a:t>
            </a:r>
            <a:endParaRPr lang="en-US"/>
          </a:p>
        </p:txBody>
      </p:sp>
      <p:sp>
        <p:nvSpPr>
          <p:cNvPr id="5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 sz="4000" dirty="0" smtClean="0">
              <a:latin typeface="18 VAG Rounded Light   02390"/>
              <a:cs typeface="18 VAG Rounded Light   02390"/>
            </a:endParaRPr>
          </a:p>
          <a:p>
            <a:r>
              <a:rPr lang="en-US" sz="4000" dirty="0" smtClean="0">
                <a:latin typeface="18 VAG Rounded Light   02390"/>
                <a:cs typeface="18 VAG Rounded Light   02390"/>
              </a:rPr>
              <a:t>Length </a:t>
            </a:r>
            <a:r>
              <a:rPr lang="en-US" sz="4000" dirty="0">
                <a:latin typeface="18 VAG Rounded Light   02390"/>
                <a:cs typeface="18 VAG Rounded Light   02390"/>
              </a:rPr>
              <a:t>of word</a:t>
            </a:r>
          </a:p>
          <a:p>
            <a:r>
              <a:rPr lang="en-US" sz="4000" dirty="0">
                <a:latin typeface="18 VAG Rounded Light   02390"/>
                <a:cs typeface="18 VAG Rounded Light   02390"/>
              </a:rPr>
              <a:t>Whether a word appears in a list</a:t>
            </a:r>
          </a:p>
          <a:p>
            <a:r>
              <a:rPr lang="en-US" sz="4000" dirty="0" smtClean="0">
                <a:latin typeface="18 VAG Rounded Light   02390"/>
                <a:cs typeface="18 VAG Rounded Light   02390"/>
              </a:rPr>
              <a:t>Interact with the user (ask)</a:t>
            </a:r>
            <a:endParaRPr lang="en-US" sz="4000" dirty="0">
              <a:latin typeface="18 VAG Rounded Light   02390"/>
              <a:cs typeface="18 VAG Rounded Light   02390"/>
            </a:endParaRPr>
          </a:p>
          <a:p>
            <a:r>
              <a:rPr lang="en-US" sz="4000" dirty="0" smtClean="0">
                <a:latin typeface="18 VAG Rounded Light   02390"/>
                <a:cs typeface="18 VAG Rounded Light   02390"/>
              </a:rPr>
              <a:t>Word Comparisons (You wrote one for HW1!)</a:t>
            </a:r>
          </a:p>
          <a:p>
            <a:r>
              <a:rPr lang="en-US" sz="4000" dirty="0" smtClean="0">
                <a:latin typeface="18 VAG Rounded Light   02390"/>
                <a:cs typeface="18 VAG Rounded Light   02390"/>
              </a:rPr>
              <a:t>Sort a List (see lab!)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Algorithms You May Already Know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74702984"/>
              </p:ext>
            </p:extLst>
          </p:nvPr>
        </p:nvGraphicFramePr>
        <p:xfrm>
          <a:off x="3733800" y="1828802"/>
          <a:ext cx="10119168" cy="5503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9584"/>
                <a:gridCol w="5059584"/>
              </a:tblGrid>
              <a:tr h="2737439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 err="1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Luhn</a:t>
                      </a:r>
                      <a:r>
                        <a:rPr lang="en-US" sz="3500" dirty="0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 algorithm</a:t>
                      </a:r>
                    </a:p>
                    <a:p>
                      <a:pPr algn="ctr"/>
                      <a:r>
                        <a:rPr lang="en-US" sz="35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Credit card number validation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99533" marR="99533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u="none" dirty="0" smtClean="0">
                          <a:solidFill>
                            <a:srgbClr val="FFFF00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>Deflate</a:t>
                      </a:r>
                      <a:r>
                        <a:rPr lang="en-US" sz="3500" b="1" u="none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/>
                      </a:r>
                      <a:br>
                        <a:rPr lang="en-US" sz="3500" b="1" u="none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</a:br>
                      <a:r>
                        <a:rPr lang="en-US" sz="3500" b="0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>Lossless data compression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99533" marR="99533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66542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PageRank</a:t>
                      </a:r>
                    </a:p>
                    <a:p>
                      <a:pPr algn="ctr"/>
                      <a:r>
                        <a:rPr lang="en-US" sz="35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Google’s way to measure web</a:t>
                      </a:r>
                      <a:r>
                        <a:rPr lang="en-US" sz="3500" b="0" baseline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 page </a:t>
                      </a:r>
                      <a:r>
                        <a:rPr lang="en-US" sz="35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“reputation”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99533" marR="99533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 err="1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EdgeRank</a:t>
                      </a:r>
                      <a:endParaRPr lang="en-US" sz="3500" b="1" dirty="0" smtClean="0">
                        <a:solidFill>
                          <a:srgbClr val="FFFF00"/>
                        </a:solidFill>
                        <a:latin typeface="18 VAG Rounded Light   02390"/>
                      </a:endParaRPr>
                    </a:p>
                    <a:p>
                      <a:pPr algn="ctr"/>
                      <a:r>
                        <a:rPr lang="en-US" sz="35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Facebook’s way to determine news feed sort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99533" marR="99533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Blocks of Algorithms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53444179"/>
              </p:ext>
            </p:extLst>
          </p:nvPr>
        </p:nvGraphicFramePr>
        <p:xfrm>
          <a:off x="3749232" y="1219200"/>
          <a:ext cx="10119168" cy="5890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9584"/>
                <a:gridCol w="5059584"/>
              </a:tblGrid>
              <a:tr h="3124200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Sequencing</a:t>
                      </a:r>
                    </a:p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Application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 of each step of an algorithm in order given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99533" marR="99533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u="none" dirty="0" smtClean="0">
                          <a:solidFill>
                            <a:srgbClr val="FFFF00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>Selection</a:t>
                      </a:r>
                      <a:r>
                        <a:rPr lang="en-US" sz="3500" b="1" u="none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/>
                      </a:r>
                      <a:br>
                        <a:rPr lang="en-US" sz="3500" b="1" u="none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</a:br>
                      <a:r>
                        <a:rPr lang="en-US" sz="2800" b="0" u="none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sz="2800" b="0" u="none" baseline="0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> of Boolean condition to select which of two parts to do</a:t>
                      </a:r>
                    </a:p>
                    <a:p>
                      <a:pPr algn="ctr"/>
                      <a:endParaRPr lang="en-US" sz="35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99533" marR="99533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66542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Iteration</a:t>
                      </a:r>
                    </a:p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Repetition algorithm part # times or until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condition met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99533" marR="99533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Recursion</a:t>
                      </a:r>
                    </a:p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The overall algorithm calls itself to help solve the problem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 on smaller parts,combine result.</a:t>
                      </a:r>
                    </a:p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(we’ll see later)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99533" marR="99533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5" descr="ifth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974" y="2874058"/>
            <a:ext cx="2482026" cy="1363884"/>
          </a:xfrm>
          <a:prstGeom prst="rect">
            <a:avLst/>
          </a:prstGeom>
        </p:spPr>
      </p:pic>
      <p:pic>
        <p:nvPicPr>
          <p:cNvPr id="7" name="Picture 6" descr="ifth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1" y="2743200"/>
            <a:ext cx="1785172" cy="1473200"/>
          </a:xfrm>
          <a:prstGeom prst="rect">
            <a:avLst/>
          </a:prstGeom>
        </p:spPr>
      </p:pic>
      <p:pic>
        <p:nvPicPr>
          <p:cNvPr id="8" name="Picture 7" descr="ifthe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5883477"/>
            <a:ext cx="1745277" cy="11017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863755" y="6781800"/>
            <a:ext cx="990600" cy="707868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/>
            <a:r>
              <a:rPr lang="en-US" sz="400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10" name="Picture 9" descr="ifth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250" y="5867400"/>
            <a:ext cx="3625104" cy="1143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86200" y="6934200"/>
            <a:ext cx="10134600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18 VAG Rounded Thin   55390"/>
              </a:rPr>
              <a:t> </a:t>
            </a:r>
            <a:r>
              <a:rPr lang="en-US" sz="2800" b="1" u="sng" dirty="0">
                <a:solidFill>
                  <a:srgbClr val="FFFF00"/>
                </a:solidFill>
                <a:latin typeface="18 VAG Rounded Thin   55390"/>
              </a:rPr>
              <a:t>Every</a:t>
            </a:r>
            <a:r>
              <a:rPr lang="en-US" sz="2800" b="1" dirty="0">
                <a:solidFill>
                  <a:srgbClr val="FFFF00"/>
                </a:solidFill>
                <a:latin typeface="18 VAG Rounded Thin   55390"/>
              </a:rPr>
              <a:t> algorithm can be constructed using only</a:t>
            </a:r>
            <a:br>
              <a:rPr lang="en-US" sz="2800" b="1" dirty="0">
                <a:solidFill>
                  <a:srgbClr val="FFFF00"/>
                </a:solidFill>
                <a:latin typeface="18 VAG Rounded Thin   55390"/>
              </a:rPr>
            </a:br>
            <a:r>
              <a:rPr lang="en-US" sz="2800" b="1" dirty="0">
                <a:solidFill>
                  <a:srgbClr val="FFFF00"/>
                </a:solidFill>
                <a:latin typeface="18 VAG Rounded Thin   55390"/>
              </a:rPr>
              <a:t>Sequencing, Selection, &amp; Iteration!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(Cal) Which of the following is false?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1"/>
          </p:nvPr>
        </p:nvSpPr>
        <p:spPr>
          <a:xfrm>
            <a:off x="3657600" y="1219200"/>
            <a:ext cx="10287000" cy="5715000"/>
          </a:xfrm>
        </p:spPr>
        <p:txBody>
          <a:bodyPr/>
          <a:lstStyle/>
          <a:p>
            <a:pPr marL="582613" indent="-514350">
              <a:buFont typeface="+mj-lt"/>
              <a:buAutoNum type="alphaLcParenR"/>
            </a:pPr>
            <a:r>
              <a:rPr lang="en-US"/>
              <a:t>Algorithms can be worth </a:t>
            </a:r>
            <a:r>
              <a:rPr lang="en-US" i="1"/>
              <a:t>billions </a:t>
            </a:r>
            <a:r>
              <a:rPr lang="en-US"/>
              <a:t>of $</a:t>
            </a:r>
          </a:p>
          <a:p>
            <a:pPr marL="582613" indent="-514350">
              <a:buFont typeface="+mj-lt"/>
              <a:buAutoNum type="alphaLcParenR"/>
            </a:pPr>
            <a:r>
              <a:rPr lang="en-US"/>
              <a:t>Paul Revere practiced </a:t>
            </a:r>
            <a:r>
              <a:rPr lang="en-US" i="1"/>
              <a:t>selection</a:t>
            </a:r>
          </a:p>
          <a:p>
            <a:pPr marL="582613" indent="-514350">
              <a:buFont typeface="+mj-lt"/>
              <a:buAutoNum type="alphaLcParenR"/>
            </a:pPr>
            <a:r>
              <a:rPr lang="en-US"/>
              <a:t>You learned your first algorithm before you could speak</a:t>
            </a:r>
          </a:p>
          <a:p>
            <a:pPr marL="582613" indent="-514350">
              <a:buFont typeface="+mj-lt"/>
              <a:buAutoNum type="alphaLcParenR"/>
            </a:pPr>
            <a:r>
              <a:rPr lang="en-US"/>
              <a:t>Proving algorithms are </a:t>
            </a:r>
            <a:r>
              <a:rPr lang="en-US" i="1"/>
              <a:t>correct </a:t>
            </a:r>
            <a:r>
              <a:rPr lang="en-US"/>
              <a:t>is easy</a:t>
            </a:r>
          </a:p>
          <a:p>
            <a:pPr marL="582613" indent="-514350">
              <a:buFont typeface="+mj-lt"/>
              <a:buAutoNum type="alphaLcParenR"/>
            </a:pPr>
            <a:r>
              <a:rPr lang="en-US"/>
              <a:t>Algorithms can </a:t>
            </a:r>
            <a:r>
              <a:rPr lang="en-US" i="1"/>
              <a:t>adapt</a:t>
            </a:r>
            <a:r>
              <a:rPr lang="en-US"/>
              <a:t>, like a living thing</a:t>
            </a: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2"/>
          <a:srcRect l="7298" t="14340" r="10573" b="10814"/>
          <a:stretch>
            <a:fillRect/>
          </a:stretch>
        </p:blipFill>
        <p:spPr bwMode="auto">
          <a:xfrm>
            <a:off x="12268201" y="5952334"/>
            <a:ext cx="2053483" cy="187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63476</TotalTime>
  <Pages>47</Pages>
  <Words>1098</Words>
  <Application>Microsoft Macintosh PowerPoint</Application>
  <PresentationFormat>Custom</PresentationFormat>
  <Paragraphs>130</Paragraphs>
  <Slides>20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Metro</vt:lpstr>
      <vt:lpstr>Optimal Algorithm For Finding Waldo…</vt:lpstr>
      <vt:lpstr>Slide 2</vt:lpstr>
      <vt:lpstr>(AP) Computer Science Principles</vt:lpstr>
      <vt:lpstr>Algorithm: Definition</vt:lpstr>
      <vt:lpstr>Early Algorithms</vt:lpstr>
      <vt:lpstr>Algorithms You've Seen in BJC so far</vt:lpstr>
      <vt:lpstr>Algorithms You May Already Know</vt:lpstr>
      <vt:lpstr>Building Blocks of Algorithms</vt:lpstr>
      <vt:lpstr>(Cal) Which of the following is false?</vt:lpstr>
      <vt:lpstr>Slide 10</vt:lpstr>
      <vt:lpstr>Properties of Algorithms</vt:lpstr>
      <vt:lpstr>How to Express Algorithms…</vt:lpstr>
      <vt:lpstr>Languages for Algorithms</vt:lpstr>
      <vt:lpstr>Algorithms vs. Functions &amp; Procedures</vt:lpstr>
      <vt:lpstr>Which Language to Choose?</vt:lpstr>
      <vt:lpstr>Programming Languages</vt:lpstr>
      <vt:lpstr>(Cal) Of 4 paradigms, what’s the most powerful?</vt:lpstr>
      <vt:lpstr>Slide 18</vt:lpstr>
      <vt:lpstr>Turing Completeness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Dan Garcia</cp:lastModifiedBy>
  <cp:revision>3382</cp:revision>
  <cp:lastPrinted>2015-02-09T17:06:28Z</cp:lastPrinted>
  <dcterms:created xsi:type="dcterms:W3CDTF">2015-02-09T18:26:23Z</dcterms:created>
  <dcterms:modified xsi:type="dcterms:W3CDTF">2015-02-09T20:46:03Z</dcterms:modified>
</cp:coreProperties>
</file>