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139" r:id="rId2"/>
    <p:sldId id="1275" r:id="rId3"/>
    <p:sldId id="1247" r:id="rId4"/>
    <p:sldId id="1262" r:id="rId5"/>
    <p:sldId id="1266" r:id="rId6"/>
    <p:sldId id="1272" r:id="rId7"/>
    <p:sldId id="1261" r:id="rId8"/>
    <p:sldId id="1263" r:id="rId9"/>
    <p:sldId id="1274" r:id="rId10"/>
    <p:sldId id="1264" r:id="rId11"/>
    <p:sldId id="1277" r:id="rId12"/>
    <p:sldId id="1278" r:id="rId13"/>
    <p:sldId id="1276" r:id="rId14"/>
    <p:sldId id="1279" r:id="rId15"/>
    <p:sldId id="1280" r:id="rId16"/>
    <p:sldId id="1281" r:id="rId17"/>
    <p:sldId id="1284" r:id="rId18"/>
    <p:sldId id="1285" r:id="rId19"/>
    <p:sldId id="1282" r:id="rId20"/>
    <p:sldId id="1286" r:id="rId21"/>
    <p:sldId id="1283" r:id="rId22"/>
    <p:sldId id="1287" r:id="rId23"/>
    <p:sldId id="1288" r:id="rId24"/>
    <p:sldId id="1289" r:id="rId25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9" autoAdjust="0"/>
    <p:restoredTop sz="99416" autoAdjust="0"/>
  </p:normalViewPr>
  <p:slideViewPr>
    <p:cSldViewPr>
      <p:cViewPr>
        <p:scale>
          <a:sx n="95" d="100"/>
          <a:sy n="95" d="100"/>
        </p:scale>
        <p:origin x="-80" y="-216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3" y="1188734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gi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9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657600" y="7894720"/>
            <a:ext cx="109728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baseline="0" dirty="0" smtClean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Besides Blocks I </a:t>
            </a:r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  <a:endParaRPr lang="en-US" sz="19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ython.org/download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88559"/>
            <a:ext cx="8290560" cy="3865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#18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Besides Blocks I:</a:t>
            </a: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Intro to Python</a:t>
            </a:r>
            <a:endParaRPr lang="en-US" sz="3800" b="1" dirty="0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2672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solidFill>
                  <a:srgbClr val="FFFF00"/>
                </a:solidFill>
              </a:rPr>
              <a:t>Amazon Dash, Not a joke!</a:t>
            </a:r>
            <a:endParaRPr lang="en-US" sz="4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4267207" y="4264742"/>
            <a:ext cx="5791198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700" b="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Just before April 1</a:t>
            </a:r>
            <a:r>
              <a:rPr lang="en-US" sz="2700" b="0" baseline="3000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st</a:t>
            </a:r>
            <a:r>
              <a:rPr lang="en-US" sz="2700" b="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 Amazon introduced the Amazon Dash, a “free” hardware button which orders a specific product when you click it. </a:t>
            </a: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sz="2700" b="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Amazon trademarked 1-click ordering in the 90’s now they’ve created a </a:t>
            </a:r>
            <a:r>
              <a:rPr lang="en-US" sz="2700" b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literal clicker!</a:t>
            </a:r>
            <a:endParaRPr lang="en-US" sz="2700" b="0" dirty="0"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29800" y="7358462"/>
            <a:ext cx="4724404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/>
          <p:nvPr/>
        </p:nvGrpSpPr>
        <p:grpSpPr>
          <a:xfrm>
            <a:off x="221071" y="0"/>
            <a:ext cx="3665134" cy="1676400"/>
            <a:chOff x="221060" y="0"/>
            <a:chExt cx="3665135" cy="1524000"/>
          </a:xfrm>
        </p:grpSpPr>
        <p:sp>
          <p:nvSpPr>
            <p:cNvPr id="16" name="Down Arrow 15"/>
            <p:cNvSpPr/>
            <p:nvPr/>
          </p:nvSpPr>
          <p:spPr>
            <a:xfrm>
              <a:off x="228600" y="0"/>
              <a:ext cx="3657591" cy="1524000"/>
            </a:xfrm>
            <a:prstGeom prst="downArrow">
              <a:avLst>
                <a:gd name="adj1" fmla="val 76849"/>
                <a:gd name="adj2" fmla="val 408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060" y="0"/>
              <a:ext cx="3665135" cy="1127175"/>
            </a:xfrm>
            <a:prstGeom prst="rect">
              <a:avLst/>
            </a:prstGeom>
            <a:noFill/>
          </p:spPr>
          <p:txBody>
            <a:bodyPr wrap="square" lIns="130622" tIns="65311" rIns="130622" bIns="65311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UC Berkeley EECS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 smtClean="0">
                  <a:solidFill>
                    <a:schemeClr val="bg1"/>
                  </a:solidFill>
                  <a:latin typeface="18 VAG Rounded Bold   07390"/>
                </a:rPr>
                <a:t>Head TA</a:t>
              </a: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/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 smtClean="0">
                  <a:solidFill>
                    <a:schemeClr val="bg1"/>
                  </a:solidFill>
                  <a:latin typeface="18 VAG Rounded Bold   07390"/>
                </a:rPr>
                <a:t>Michael Ball</a:t>
              </a:r>
              <a:endParaRPr lang="en-US" sz="2400" b="1" dirty="0">
                <a:solidFill>
                  <a:schemeClr val="bg1"/>
                </a:solidFill>
                <a:latin typeface="18 VAG Rounded Bold   0739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47" y="4572000"/>
            <a:ext cx="2733347" cy="2845166"/>
          </a:xfrm>
          <a:prstGeom prst="rect">
            <a:avLst/>
          </a:prstGeom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543800"/>
            <a:ext cx="146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4" tIns="45706" rIns="91414" bIns="45706">
            <a:prstTxWarp prst="textNoShape">
              <a:avLst/>
            </a:prstTxWarp>
          </a:bodyPr>
          <a:lstStyle/>
          <a:p>
            <a:pPr algn="ctr"/>
            <a:r>
              <a:rPr lang="en-US" sz="3700" b="1" dirty="0">
                <a:latin typeface="Courier"/>
              </a:rPr>
              <a:t>https://</a:t>
            </a:r>
            <a:r>
              <a:rPr lang="en-US" sz="3700" b="1" dirty="0" err="1">
                <a:latin typeface="Courier"/>
              </a:rPr>
              <a:t>www.amazon.com</a:t>
            </a:r>
            <a:r>
              <a:rPr lang="en-US" sz="3700" b="1" dirty="0">
                <a:latin typeface="Courier"/>
              </a:rPr>
              <a:t>/</a:t>
            </a:r>
            <a:r>
              <a:rPr lang="en-US" sz="3700" b="1" dirty="0" err="1">
                <a:latin typeface="Courier"/>
              </a:rPr>
              <a:t>oc</a:t>
            </a:r>
            <a:r>
              <a:rPr lang="en-US" sz="3700" b="1" dirty="0">
                <a:latin typeface="Courier"/>
              </a:rPr>
              <a:t>/dash-</a:t>
            </a:r>
            <a:r>
              <a:rPr lang="en-US" sz="3700" b="1" dirty="0" smtClean="0">
                <a:latin typeface="Courier"/>
              </a:rPr>
              <a:t>button</a:t>
            </a:r>
            <a:endParaRPr lang="en-US" sz="3700" b="1" dirty="0" smtClean="0">
              <a:latin typeface="Courier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25" y="1905000"/>
            <a:ext cx="3251749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Oval 19"/>
          <p:cNvSpPr/>
          <p:nvPr/>
        </p:nvSpPr>
        <p:spPr>
          <a:xfrm>
            <a:off x="228604" y="6901262"/>
            <a:ext cx="37338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Python 3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6934193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We’ll be using Python 3 for this class.</a:t>
            </a:r>
          </a:p>
          <a:p>
            <a:pPr lvl="1"/>
            <a:r>
              <a:rPr lang="en-US" sz="3000" dirty="0" smtClean="0"/>
              <a:t>It does have some minor changes from Python 2, but you don’t need to worry about what they are.</a:t>
            </a:r>
          </a:p>
          <a:p>
            <a:r>
              <a:rPr lang="en-US" sz="3600" dirty="0" smtClean="0"/>
              <a:t>Download Python 3 from</a:t>
            </a:r>
          </a:p>
          <a:p>
            <a:pPr lvl="1"/>
            <a:r>
              <a:rPr lang="en-US" sz="3000" dirty="0" smtClean="0">
                <a:hlinkClick r:id="rId2"/>
              </a:rPr>
              <a:t>https://python.org/downloads</a:t>
            </a:r>
            <a:endParaRPr lang="en-US" sz="3000" dirty="0" smtClean="0"/>
          </a:p>
          <a:p>
            <a:pPr lvl="1"/>
            <a:r>
              <a:rPr lang="en-US" sz="3000" dirty="0" smtClean="0"/>
              <a:t>Run the graphical installer</a:t>
            </a:r>
          </a:p>
          <a:p>
            <a:r>
              <a:rPr lang="en-US" sz="3600" dirty="0" smtClean="0"/>
              <a:t>All official Python documentation is at </a:t>
            </a:r>
          </a:p>
          <a:p>
            <a:pPr lvl="1"/>
            <a:r>
              <a:rPr lang="en-US" sz="3000" dirty="0" smtClean="0">
                <a:hlinkClick r:id="rId3"/>
              </a:rPr>
              <a:t>https://docs.python.org</a:t>
            </a:r>
            <a:r>
              <a:rPr lang="en-US" sz="3000" dirty="0" smtClean="0"/>
              <a:t> </a:t>
            </a:r>
          </a:p>
          <a:p>
            <a:endParaRPr lang="en-US" sz="3600" dirty="0" smtClean="0"/>
          </a:p>
        </p:txBody>
      </p:sp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133600"/>
            <a:ext cx="3683358" cy="468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“Terminal” on OS X (and Linux) and “Command Prompt” on Windows</a:t>
            </a:r>
          </a:p>
          <a:p>
            <a:pPr lvl="1"/>
            <a:r>
              <a:rPr lang="en-US" sz="3000" dirty="0" smtClean="0"/>
              <a:t>a.k.a. “Unix shell” on Mac and Linux</a:t>
            </a:r>
          </a:p>
          <a:p>
            <a:r>
              <a:rPr lang="en-US" sz="3600" dirty="0" smtClean="0"/>
              <a:t>Does the same things as the rest of your computer (browse and edit files, even browse the web!)</a:t>
            </a:r>
          </a:p>
          <a:p>
            <a:r>
              <a:rPr lang="en-US" sz="3600" dirty="0" smtClean="0"/>
              <a:t>OS X:</a:t>
            </a:r>
          </a:p>
          <a:p>
            <a:pPr lvl="1"/>
            <a:r>
              <a:rPr lang="en-US" sz="3000" dirty="0" smtClean="0"/>
              <a:t>Open: /Applications/Utilities/</a:t>
            </a:r>
            <a:r>
              <a:rPr lang="en-US" sz="3000" dirty="0" err="1" smtClean="0"/>
              <a:t>Terminal.app</a:t>
            </a:r>
            <a:endParaRPr lang="en-US" sz="3000" dirty="0" smtClean="0"/>
          </a:p>
          <a:p>
            <a:r>
              <a:rPr lang="en-US" sz="3600" dirty="0" smtClean="0"/>
              <a:t>Windows:</a:t>
            </a:r>
          </a:p>
          <a:p>
            <a:pPr lvl="1"/>
            <a:r>
              <a:rPr lang="en-US" sz="3000" dirty="0" smtClean="0"/>
              <a:t>Use the search bar for “</a:t>
            </a:r>
            <a:r>
              <a:rPr lang="en-US" sz="3000" dirty="0" err="1" smtClean="0"/>
              <a:t>cmd</a:t>
            </a:r>
            <a:r>
              <a:rPr lang="en-US" sz="3000" smtClean="0"/>
              <a:t>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8438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000" dirty="0" smtClean="0"/>
              <a:t>Python programs are just a text  file with Python syntax.</a:t>
            </a:r>
          </a:p>
          <a:p>
            <a:r>
              <a:rPr lang="en-US" sz="3000" dirty="0" smtClean="0"/>
              <a:t>To run a program you type:</a:t>
            </a:r>
          </a:p>
          <a:p>
            <a:pPr lvl="1"/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python 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file_name.py</a:t>
            </a: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sz="2400" dirty="0" smtClean="0"/>
              <a:t>(Sometimes  this is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python3</a:t>
            </a:r>
            <a:r>
              <a:rPr lang="en-US" sz="2400" dirty="0" smtClean="0"/>
              <a:t> )</a:t>
            </a:r>
          </a:p>
          <a:p>
            <a:pPr lvl="1"/>
            <a:r>
              <a:rPr lang="en-US" sz="2400" dirty="0" smtClean="0"/>
              <a:t>Aside: a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moonscape font </a:t>
            </a:r>
            <a:r>
              <a:rPr lang="en-US" sz="2400" dirty="0" smtClean="0"/>
              <a:t>indicates a command to run.</a:t>
            </a:r>
          </a:p>
          <a:p>
            <a:r>
              <a:rPr lang="en-US" sz="3000" dirty="0" smtClean="0"/>
              <a:t>Python has two modes – “normal” and “interactive”</a:t>
            </a:r>
          </a:p>
          <a:p>
            <a:pPr lvl="1"/>
            <a:r>
              <a:rPr lang="en-US" sz="2400" dirty="0" smtClean="0"/>
              <a:t>Interactive mode happens if you don’t provide a file to run. </a:t>
            </a:r>
          </a:p>
          <a:p>
            <a:pPr lvl="1"/>
            <a:r>
              <a:rPr lang="en-US" sz="2400" dirty="0" smtClean="0"/>
              <a:t>After each command Python evaluates your code and returns the response. (Kind of like clicking a block in Snap</a:t>
            </a:r>
            <a:r>
              <a:rPr lang="en-US" sz="2400" i="1" dirty="0" smtClean="0"/>
              <a:t>!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Use 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python -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file_name.py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sz="2100" dirty="0" smtClean="0"/>
              <a:t>Force a file to be  run in interactive mode.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0853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191000" y="3352800"/>
            <a:ext cx="10088880" cy="1810512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cap="small" dirty="0" smtClean="0"/>
              <a:t>nap</a:t>
            </a:r>
            <a:r>
              <a:rPr lang="en-US" i="1" dirty="0" smtClean="0"/>
              <a:t>! </a:t>
            </a:r>
            <a:r>
              <a:rPr lang="en-US" sz="10000" kern="5000" spc="-5000" dirty="0" smtClean="0"/>
              <a:t>←→</a:t>
            </a:r>
            <a:r>
              <a:rPr lang="en-US" dirty="0" smtClean="0"/>
              <a:t> 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Numbers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30479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Numbers in Python are called</a:t>
            </a:r>
          </a:p>
          <a:p>
            <a:pPr lvl="1"/>
            <a:r>
              <a:rPr lang="en-US" sz="3200" dirty="0" err="1" smtClean="0">
                <a:latin typeface="Source Code Pro"/>
                <a:cs typeface="Source Code Pro"/>
              </a:rPr>
              <a:t>int</a:t>
            </a:r>
            <a:r>
              <a:rPr lang="en-US" sz="3200" dirty="0" err="1" smtClean="0"/>
              <a:t>s</a:t>
            </a:r>
            <a:r>
              <a:rPr lang="en-US" sz="3200" dirty="0" smtClean="0"/>
              <a:t> (numbers w/o decimals)</a:t>
            </a:r>
          </a:p>
          <a:p>
            <a:pPr lvl="1"/>
            <a:r>
              <a:rPr lang="en-US" sz="3200" dirty="0">
                <a:latin typeface="Source Code Pro"/>
                <a:cs typeface="Source Code Pro"/>
              </a:rPr>
              <a:t>f</a:t>
            </a:r>
            <a:r>
              <a:rPr lang="en-US" sz="3200" dirty="0" smtClean="0">
                <a:latin typeface="Source Code Pro"/>
                <a:cs typeface="Source Code Pro"/>
              </a:rPr>
              <a:t>loat</a:t>
            </a:r>
            <a:r>
              <a:rPr lang="en-US" sz="3200" dirty="0" smtClean="0"/>
              <a:t>s (numbers with decimals)</a:t>
            </a:r>
          </a:p>
          <a:p>
            <a:r>
              <a:rPr lang="en-US" sz="3200" dirty="0" smtClean="0"/>
              <a:t>Strings:</a:t>
            </a:r>
          </a:p>
          <a:p>
            <a:pPr lvl="1"/>
            <a:r>
              <a:rPr lang="en-US" sz="3200" dirty="0" smtClean="0"/>
              <a:t>Some text in between quotes </a:t>
            </a:r>
            <a:r>
              <a:rPr lang="en-US" sz="3200" dirty="0" smtClean="0">
                <a:latin typeface="Source Code Pro"/>
                <a:cs typeface="Source Code Pro"/>
              </a:rPr>
              <a:t>“”</a:t>
            </a:r>
            <a:r>
              <a:rPr lang="en-US" sz="3200" dirty="0" smtClean="0"/>
              <a:t> or </a:t>
            </a:r>
            <a:r>
              <a:rPr lang="en-US" sz="3200" dirty="0" smtClean="0">
                <a:latin typeface="Source Code Pro"/>
                <a:cs typeface="Source Code Pro"/>
              </a:rPr>
              <a:t>‘’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3522904" cy="825499"/>
          </a:xfrm>
          <a:prstGeom prst="rect">
            <a:avLst/>
          </a:prstGeom>
        </p:spPr>
      </p:pic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0"/>
            <a:ext cx="6172200" cy="756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4400" y="57912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Source Code Pro"/>
                <a:cs typeface="Source Code Pro"/>
              </a:rPr>
              <a:t>&gt;&gt;&gt; 2 + 2</a:t>
            </a:r>
          </a:p>
          <a:p>
            <a:r>
              <a:rPr lang="en-US" sz="3000" dirty="0">
                <a:latin typeface="Source Code Pro"/>
                <a:cs typeface="Source Code Pro"/>
              </a:rPr>
              <a:t>4</a:t>
            </a:r>
          </a:p>
          <a:p>
            <a:r>
              <a:rPr lang="en-US" sz="3000" dirty="0">
                <a:latin typeface="Source Code Pro"/>
                <a:cs typeface="Source Code Pro"/>
              </a:rPr>
              <a:t>&gt;&gt;&gt; "Hello, " + "world"</a:t>
            </a:r>
          </a:p>
          <a:p>
            <a:r>
              <a:rPr lang="en-US" sz="3000" dirty="0">
                <a:latin typeface="Source Code Pro"/>
                <a:cs typeface="Source Code Pro"/>
              </a:rPr>
              <a:t>'Hello, world'</a:t>
            </a:r>
          </a:p>
        </p:txBody>
      </p:sp>
    </p:spTree>
    <p:extLst>
      <p:ext uri="{BB962C8B-B14F-4D97-AF65-F5344CB8AC3E}">
        <p14:creationId xmlns:p14="http://schemas.microsoft.com/office/powerpoint/2010/main" val="39772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30479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Lists Work in much the same way:</a:t>
            </a:r>
          </a:p>
          <a:p>
            <a:pPr lvl="1"/>
            <a:r>
              <a:rPr lang="en-US" sz="2800" dirty="0" smtClean="0"/>
              <a:t>Syntax</a:t>
            </a:r>
            <a:r>
              <a:rPr lang="en-US" sz="2600" dirty="0" smtClean="0">
                <a:latin typeface="Source Code Pro"/>
                <a:cs typeface="Source Code Pro"/>
              </a:rPr>
              <a:t>: [</a:t>
            </a:r>
            <a:r>
              <a:rPr lang="en-US" sz="2600" dirty="0" err="1" smtClean="0">
                <a:latin typeface="Source Code Pro"/>
                <a:cs typeface="Source Code Pro"/>
              </a:rPr>
              <a:t>itemA</a:t>
            </a:r>
            <a:r>
              <a:rPr lang="en-US" sz="2600" dirty="0" smtClean="0">
                <a:latin typeface="Source Code Pro"/>
                <a:cs typeface="Source Code Pro"/>
              </a:rPr>
              <a:t>, </a:t>
            </a:r>
            <a:r>
              <a:rPr lang="en-US" sz="2600" dirty="0" err="1" smtClean="0">
                <a:latin typeface="Source Code Pro"/>
                <a:cs typeface="Source Code Pro"/>
              </a:rPr>
              <a:t>itemB</a:t>
            </a:r>
            <a:r>
              <a:rPr lang="en-US" sz="2600" dirty="0" smtClean="0">
                <a:latin typeface="Source Code Pro"/>
                <a:cs typeface="Source Code Pro"/>
              </a:rPr>
              <a:t>, </a:t>
            </a:r>
            <a:r>
              <a:rPr lang="en-US" sz="2600" dirty="0" err="1" smtClean="0">
                <a:latin typeface="Source Code Pro"/>
                <a:cs typeface="Source Code Pro"/>
              </a:rPr>
              <a:t>itemC</a:t>
            </a:r>
            <a:r>
              <a:rPr lang="en-US" sz="2600" dirty="0">
                <a:latin typeface="Source Code Pro"/>
                <a:cs typeface="Source Code Pro"/>
              </a:rPr>
              <a:t>]</a:t>
            </a:r>
            <a:endParaRPr lang="en-US" sz="2600" dirty="0" smtClean="0">
              <a:latin typeface="Source Code Pro"/>
              <a:cs typeface="Source Code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52578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['B', 'J', 'C']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['B', 'J', 'C']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32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len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(['B', 'J', 'C'])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3</a:t>
            </a:r>
            <a:endParaRPr lang="en-US" sz="3000" dirty="0">
              <a:latin typeface="Source Code Pro"/>
              <a:cs typeface="Source Code Pro"/>
            </a:endParaRPr>
          </a:p>
        </p:txBody>
      </p:sp>
      <p:pic>
        <p:nvPicPr>
          <p:cNvPr id="2" name="Picture 1" descr="le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191000"/>
            <a:ext cx="5867400" cy="746569"/>
          </a:xfrm>
          <a:prstGeom prst="rect">
            <a:avLst/>
          </a:prstGeom>
        </p:spPr>
      </p:pic>
      <p:pic>
        <p:nvPicPr>
          <p:cNvPr id="6" name="Picture 5" descr="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0"/>
            <a:ext cx="5299028" cy="22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Item 0!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2514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However, there is one big difference!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The first item in Python is item 0.</a:t>
            </a:r>
          </a:p>
          <a:p>
            <a:pPr lvl="1"/>
            <a:r>
              <a:rPr lang="en-US" sz="2600" dirty="0" smtClean="0"/>
              <a:t>This also applies for strings as well.</a:t>
            </a:r>
          </a:p>
          <a:p>
            <a:r>
              <a:rPr lang="en-US" sz="3200" dirty="0" smtClean="0"/>
              <a:t>Access items using </a:t>
            </a:r>
            <a:r>
              <a:rPr lang="en-US" sz="3200" dirty="0" smtClean="0">
                <a:latin typeface="Source Code Pro"/>
                <a:cs typeface="Source Code Pro"/>
              </a:rPr>
              <a:t>[#]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3340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letters = [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'B', 'J', 'C']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letters[0]</a:t>
            </a:r>
            <a:endParaRPr lang="en-US" sz="32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B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endParaRPr lang="en-US" sz="3200" dirty="0" smtClean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28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'Hello, World!'[7</a:t>
            </a:r>
            <a:r>
              <a:rPr lang="en-US" sz="28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]</a:t>
            </a:r>
          </a:p>
          <a:p>
            <a:r>
              <a:rPr lang="en-US" sz="28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r>
              <a:rPr lang="en-US" sz="28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W</a:t>
            </a:r>
            <a:r>
              <a:rPr lang="en-US" sz="28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endParaRPr lang="en-US" sz="2800" dirty="0">
              <a:latin typeface="Source Code Pro"/>
              <a:cs typeface="Source Code Pro"/>
            </a:endParaRPr>
          </a:p>
        </p:txBody>
      </p:sp>
      <p:pic>
        <p:nvPicPr>
          <p:cNvPr id="3" name="Picture 2" descr="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657600"/>
            <a:ext cx="6877899" cy="786362"/>
          </a:xfrm>
          <a:prstGeom prst="rect">
            <a:avLst/>
          </a:prstGeom>
        </p:spPr>
      </p:pic>
      <p:pic>
        <p:nvPicPr>
          <p:cNvPr id="5" name="Picture 4" descr="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95800"/>
            <a:ext cx="6426351" cy="8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16001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No need to “declare” variable in Python,</a:t>
            </a:r>
          </a:p>
          <a:p>
            <a:pPr lvl="1"/>
            <a:r>
              <a:rPr lang="en-US" sz="2600" dirty="0" smtClean="0"/>
              <a:t>Just use </a:t>
            </a:r>
            <a:r>
              <a:rPr lang="en-US" sz="2600" dirty="0" smtClean="0">
                <a:latin typeface="Source Code Pro"/>
                <a:cs typeface="Source Code Pro"/>
              </a:rPr>
              <a:t>=</a:t>
            </a:r>
          </a:p>
          <a:p>
            <a:pPr lvl="1"/>
            <a:r>
              <a:rPr lang="en-US" sz="2800" dirty="0" smtClean="0"/>
              <a:t>To access a variable, type it’s name</a:t>
            </a:r>
            <a:endParaRPr lang="en-US" sz="2600" dirty="0" smtClean="0">
              <a:latin typeface="Source Code Pro"/>
              <a:cs typeface="Source Code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4724400"/>
            <a:ext cx="7924800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course = [</a:t>
            </a:r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'B', 'J', 'C'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]</a:t>
            </a:r>
          </a:p>
          <a:p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school = ’UC Berkeley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’</a:t>
            </a:r>
            <a:endParaRPr lang="en-US" sz="30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</a:t>
            </a:r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 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course</a:t>
            </a:r>
            <a:endParaRPr lang="en-US" sz="30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['B', 'J', 'C']</a:t>
            </a:r>
          </a:p>
          <a:p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school</a:t>
            </a:r>
          </a:p>
          <a:p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’UC Berkeley'</a:t>
            </a:r>
          </a:p>
        </p:txBody>
      </p:sp>
      <p:pic>
        <p:nvPicPr>
          <p:cNvPr id="2" name="Picture 1" descr="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5786338" cy="1521098"/>
          </a:xfrm>
          <a:prstGeom prst="rect">
            <a:avLst/>
          </a:prstGeom>
        </p:spPr>
      </p:pic>
      <p:pic>
        <p:nvPicPr>
          <p:cNvPr id="8" name="Picture 7" descr="sch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324600"/>
            <a:ext cx="3949700" cy="7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4495800"/>
            <a:ext cx="922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if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(5 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%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2) 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==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1:</a:t>
            </a:r>
            <a:endParaRPr lang="en-US" sz="32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print('This number is odd')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else: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print('This number is even')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This number is odd</a:t>
            </a:r>
            <a:endParaRPr lang="en-US" sz="3000" dirty="0">
              <a:latin typeface="Source Code Pro"/>
              <a:cs typeface="Source Code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1111" y="2646840"/>
            <a:ext cx="18466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4857105" cy="29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1752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Conditionals Work the same way.</a:t>
            </a:r>
          </a:p>
          <a:p>
            <a:pPr lvl="1"/>
            <a:r>
              <a:rPr lang="en-US" sz="2600" dirty="0" smtClean="0"/>
              <a:t>End the condition with </a:t>
            </a:r>
            <a:r>
              <a:rPr lang="en-US" sz="2600" dirty="0" smtClean="0">
                <a:latin typeface="Source Code Pro"/>
                <a:cs typeface="Source Code Pro"/>
              </a:rPr>
              <a:t>:</a:t>
            </a:r>
          </a:p>
          <a:p>
            <a:pPr lvl="2"/>
            <a:r>
              <a:rPr lang="en-US" sz="2400" dirty="0" smtClean="0"/>
              <a:t>Parentheses are optional around the condition.</a:t>
            </a:r>
            <a:endParaRPr lang="en-US" sz="2300" dirty="0" smtClean="0">
              <a:latin typeface="Source Code Pro"/>
              <a:cs typeface="Source Code Pro"/>
            </a:endParaRPr>
          </a:p>
          <a:p>
            <a:pPr lvl="1"/>
            <a:r>
              <a:rPr lang="en-US" sz="2600" dirty="0" smtClean="0"/>
              <a:t>Indent the body 1 “level” (usually 4 spaces</a:t>
            </a:r>
          </a:p>
          <a:p>
            <a:pPr lvl="2"/>
            <a:r>
              <a:rPr lang="en-US" sz="2300" dirty="0" smtClean="0"/>
              <a:t>Indentation matters in Python!</a:t>
            </a:r>
          </a:p>
          <a:p>
            <a:pPr lvl="1"/>
            <a:r>
              <a:rPr lang="en-US" sz="2600" dirty="0" smtClean="0"/>
              <a:t>To end a condition, just un-indent your code</a:t>
            </a:r>
          </a:p>
          <a:p>
            <a:r>
              <a:rPr lang="en-US" sz="3200" dirty="0" smtClean="0"/>
              <a:t>You can also see that mod in Python is a </a:t>
            </a:r>
            <a:r>
              <a:rPr lang="en-US" sz="3200" dirty="0" smtClean="0">
                <a:latin typeface="Source Code Pro"/>
                <a:cs typeface="Source Code Pro"/>
              </a:rPr>
              <a:t>%</a:t>
            </a:r>
          </a:p>
          <a:p>
            <a:r>
              <a:rPr lang="en-US" sz="3200" dirty="0" smtClean="0"/>
              <a:t>Note that the equals check is </a:t>
            </a:r>
            <a:r>
              <a:rPr lang="en-US" sz="3200" dirty="0" smtClean="0">
                <a:latin typeface="Source Code Pro"/>
                <a:cs typeface="Source Code Pro"/>
              </a:rPr>
              <a:t>==</a:t>
            </a:r>
          </a:p>
          <a:p>
            <a:r>
              <a:rPr lang="en-US" sz="3200" dirty="0" smtClean="0"/>
              <a:t>Python also supports an if (without the else) just like Snap</a:t>
            </a:r>
            <a:r>
              <a:rPr lang="en-US" sz="3200" i="1" dirty="0" smtClean="0"/>
              <a:t>!</a:t>
            </a:r>
            <a:endParaRPr lang="en-US" sz="3200" i="1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9519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Reminder: Explore Project Part 2 is due Friday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effectLst/>
              </a:rPr>
              <a:t>Comments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Artifact + Explanation</a:t>
            </a:r>
          </a:p>
          <a:p>
            <a:r>
              <a:rPr lang="en-US" sz="3600" dirty="0" smtClean="0">
                <a:effectLst/>
              </a:rPr>
              <a:t>Final Projects start next week!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Use Snap! or Python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effectLst/>
              </a:rPr>
              <a:t>Individual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3-weeks to work</a:t>
            </a:r>
          </a:p>
          <a:p>
            <a:r>
              <a:rPr lang="en-US" sz="3600" dirty="0" smtClean="0">
                <a:effectLst/>
              </a:rPr>
              <a:t>Demo: (review)) Exporting files from Snap!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3581400"/>
            <a:ext cx="76962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print('this is a song...')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this is a song...</a:t>
            </a:r>
          </a:p>
          <a:p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 while(True):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print('that goes on and on...')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that goes on and on..</a:t>
            </a:r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</a:t>
            </a:r>
          </a:p>
          <a:p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[omitted]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for </a:t>
            </a:r>
            <a:r>
              <a:rPr lang="en-US" sz="24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i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 in range(1, 11):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</a:t>
            </a:r>
            <a:r>
              <a:rPr lang="en-US" sz="24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i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1 [omitted 2…10[</a:t>
            </a:r>
            <a:endParaRPr lang="en-US" sz="2400" dirty="0">
              <a:latin typeface="Source Code Pro"/>
              <a:cs typeface="Source Code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1111" y="2646840"/>
            <a:ext cx="18466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828800"/>
            <a:ext cx="3700985" cy="1504892"/>
          </a:xfrm>
          <a:prstGeom prst="rect">
            <a:avLst/>
          </a:prstGeom>
        </p:spPr>
      </p:pic>
      <p:pic>
        <p:nvPicPr>
          <p:cNvPr id="6" name="Picture 5" descr="rep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3766381" cy="1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5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39623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Loops are similar to conditionals.</a:t>
            </a:r>
          </a:p>
          <a:p>
            <a:r>
              <a:rPr lang="en-US" sz="3200" dirty="0" smtClean="0"/>
              <a:t>Instead of an “</a:t>
            </a:r>
            <a:r>
              <a:rPr lang="en-US" sz="3200" dirty="0" smtClean="0">
                <a:latin typeface="Source Code Pro"/>
                <a:cs typeface="Source Code Pro"/>
              </a:rPr>
              <a:t>until</a:t>
            </a:r>
            <a:r>
              <a:rPr lang="en-US" sz="3200" dirty="0" smtClean="0"/>
              <a:t>” loop, Python has a “</a:t>
            </a:r>
            <a:r>
              <a:rPr lang="en-US" sz="3200" dirty="0" smtClean="0">
                <a:latin typeface="Source Code Pro"/>
                <a:cs typeface="Source Code Pro"/>
              </a:rPr>
              <a:t>while</a:t>
            </a:r>
            <a:r>
              <a:rPr lang="en-US" sz="3200" dirty="0" smtClean="0"/>
              <a:t>” loop.</a:t>
            </a:r>
          </a:p>
          <a:p>
            <a:r>
              <a:rPr lang="en-US" sz="3200" dirty="0" smtClean="0"/>
              <a:t>Python is missing the </a:t>
            </a:r>
            <a:r>
              <a:rPr lang="en-US" sz="3200" dirty="0" smtClean="0">
                <a:latin typeface="Source Code Pro"/>
                <a:cs typeface="Source Code Pro"/>
              </a:rPr>
              <a:t>repeat(n) </a:t>
            </a:r>
            <a:r>
              <a:rPr lang="en-US" sz="3200" dirty="0" smtClean="0"/>
              <a:t>loop and the </a:t>
            </a:r>
            <a:r>
              <a:rPr lang="en-US" sz="3200" dirty="0" smtClean="0">
                <a:latin typeface="Source Code Pro"/>
                <a:cs typeface="Source Code Pro"/>
              </a:rPr>
              <a:t>forever</a:t>
            </a:r>
            <a:r>
              <a:rPr lang="en-US" sz="3200" dirty="0" smtClean="0"/>
              <a:t> loop, but you can make these with whole and for loops.</a:t>
            </a:r>
          </a:p>
          <a:p>
            <a:r>
              <a:rPr lang="en-US" sz="3200" dirty="0" smtClean="0"/>
              <a:t>Note: </a:t>
            </a:r>
            <a:r>
              <a:rPr lang="en-US" sz="3200" dirty="0" smtClean="0">
                <a:latin typeface="Source Code Pro"/>
                <a:cs typeface="Source Code Pro"/>
              </a:rPr>
              <a:t>range() </a:t>
            </a:r>
            <a:r>
              <a:rPr lang="en-US" sz="3200" dirty="0" smtClean="0"/>
              <a:t>is a function which is includes the first  item, but not the last!</a:t>
            </a:r>
          </a:p>
          <a:p>
            <a:pPr lvl="1"/>
            <a:r>
              <a:rPr lang="en-US" sz="2600" dirty="0" smtClean="0">
                <a:latin typeface="Source Code Pro"/>
                <a:cs typeface="Source Code Pro"/>
              </a:rPr>
              <a:t>range(1,10) </a:t>
            </a:r>
            <a:r>
              <a:rPr lang="en-US" sz="2600" dirty="0" smtClean="0"/>
              <a:t>counts from 1 to 9!</a:t>
            </a:r>
          </a:p>
          <a:p>
            <a:pPr lvl="1"/>
            <a:r>
              <a:rPr lang="en-US" sz="2600" dirty="0" smtClean="0"/>
              <a:t>You can use this function anywhere in Python.</a:t>
            </a:r>
          </a:p>
        </p:txBody>
      </p:sp>
    </p:spTree>
    <p:extLst>
      <p:ext uri="{BB962C8B-B14F-4D97-AF65-F5344CB8AC3E}">
        <p14:creationId xmlns:p14="http://schemas.microsoft.com/office/powerpoint/2010/main" val="198992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35814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24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def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 factorial(n):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if n &lt; 1: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    return 1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else: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    return n * factorial(n - 1)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factorial(4)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24</a:t>
            </a:r>
            <a:endParaRPr lang="en-US" sz="2400" dirty="0">
              <a:latin typeface="Source Code Pro"/>
              <a:cs typeface="Source Code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1111" y="2646840"/>
            <a:ext cx="18466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828800"/>
            <a:ext cx="3700985" cy="1504892"/>
          </a:xfrm>
          <a:prstGeom prst="rect">
            <a:avLst/>
          </a:prstGeom>
        </p:spPr>
      </p:pic>
      <p:pic>
        <p:nvPicPr>
          <p:cNvPr id="6" name="Picture 5" descr="rep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3766381" cy="1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4419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There is no distinction between a command, reporter or predicate.</a:t>
            </a:r>
          </a:p>
          <a:p>
            <a:pPr lvl="1"/>
            <a:r>
              <a:rPr lang="en-US" sz="2600" dirty="0" smtClean="0"/>
              <a:t>You can simply use: </a:t>
            </a:r>
            <a:r>
              <a:rPr lang="en-US" sz="2600" dirty="0" smtClean="0">
                <a:latin typeface="Source Code Pro"/>
                <a:cs typeface="Source Code Pro"/>
              </a:rPr>
              <a:t>return None</a:t>
            </a:r>
            <a:r>
              <a:rPr lang="en-US" sz="2600" dirty="0" smtClean="0"/>
              <a:t> or just </a:t>
            </a:r>
            <a:r>
              <a:rPr lang="en-US" sz="2600" dirty="0" smtClean="0">
                <a:latin typeface="Source Code Pro"/>
                <a:cs typeface="Source Code Pro"/>
              </a:rPr>
              <a:t>return</a:t>
            </a:r>
          </a:p>
          <a:p>
            <a:r>
              <a:rPr lang="en-US" sz="3200" dirty="0" smtClean="0"/>
              <a:t>Python uses the word </a:t>
            </a:r>
            <a:r>
              <a:rPr lang="en-US" sz="3200" dirty="0" err="1" smtClean="0">
                <a:latin typeface="Source Code Pro"/>
                <a:cs typeface="Source Code Pro"/>
              </a:rPr>
              <a:t>def</a:t>
            </a:r>
            <a:endParaRPr lang="en-US" sz="3200" dirty="0" smtClean="0">
              <a:latin typeface="Source Code Pro"/>
              <a:cs typeface="Source Code Pro"/>
            </a:endParaRPr>
          </a:p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FF00"/>
                </a:solidFill>
              </a:rPr>
              <a:t>body</a:t>
            </a:r>
            <a:r>
              <a:rPr lang="en-US" sz="3200" dirty="0" smtClean="0"/>
              <a:t> of function is indented</a:t>
            </a:r>
          </a:p>
          <a:p>
            <a:r>
              <a:rPr lang="en-US" sz="3200" dirty="0" smtClean="0"/>
              <a:t>All </a:t>
            </a:r>
            <a:r>
              <a:rPr lang="en-US" sz="3200" dirty="0" smtClean="0">
                <a:solidFill>
                  <a:srgbClr val="FFFF00"/>
                </a:solidFill>
              </a:rPr>
              <a:t>arguments</a:t>
            </a:r>
            <a:r>
              <a:rPr lang="en-US" sz="3200" dirty="0" smtClean="0"/>
              <a:t> are specified in </a:t>
            </a:r>
            <a:r>
              <a:rPr lang="en-US" sz="3200" dirty="0" smtClean="0">
                <a:latin typeface="Source Code Pro"/>
                <a:cs typeface="Source Code Pro"/>
              </a:rPr>
              <a:t>()</a:t>
            </a:r>
            <a:r>
              <a:rPr lang="en-US" sz="3200" dirty="0" smtClean="0"/>
              <a:t> and must come at the end of the function name</a:t>
            </a:r>
          </a:p>
          <a:p>
            <a:r>
              <a:rPr lang="en-US" sz="3200" dirty="0" smtClean="0">
                <a:latin typeface="Source Code Pro"/>
                <a:cs typeface="Source Code Pro"/>
              </a:rPr>
              <a:t>report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Source Code Pro"/>
                <a:cs typeface="Source Code Pro"/>
                <a:sym typeface="Wingdings"/>
              </a:rPr>
              <a:t></a:t>
            </a:r>
            <a:r>
              <a:rPr lang="en-US" sz="3200" dirty="0">
                <a:latin typeface="Source Code Pro"/>
                <a:cs typeface="Source Code Pro"/>
                <a:sym typeface="Wingdings"/>
              </a:rPr>
              <a:t> </a:t>
            </a:r>
            <a:r>
              <a:rPr lang="en-US" sz="3200" dirty="0" smtClean="0">
                <a:latin typeface="Source Code Pro"/>
                <a:cs typeface="Source Code Pro"/>
                <a:sym typeface="Wingdings"/>
              </a:rPr>
              <a:t>return </a:t>
            </a:r>
            <a:endParaRPr lang="en-US" sz="3200" dirty="0" smtClean="0">
              <a:latin typeface="Source Code Pro"/>
              <a:cs typeface="Source Code Pro"/>
            </a:endParaRPr>
          </a:p>
          <a:p>
            <a:r>
              <a:rPr lang="en-US" sz="3200" dirty="0" smtClean="0"/>
              <a:t>Recursion works exactly the same as in Snap</a:t>
            </a:r>
            <a:r>
              <a:rPr lang="en-US" sz="3200" i="1" dirty="0" smtClean="0"/>
              <a:t>!</a:t>
            </a:r>
          </a:p>
          <a:p>
            <a:r>
              <a:rPr lang="en-US" sz="3200" dirty="0" smtClean="0"/>
              <a:t>Call a function like this: </a:t>
            </a:r>
            <a:r>
              <a:rPr lang="en-US" sz="3200" dirty="0" smtClean="0">
                <a:latin typeface="Source Code Pro"/>
                <a:cs typeface="Source Code Pro"/>
              </a:rPr>
              <a:t>name(arg1, arg2..)</a:t>
            </a:r>
          </a:p>
        </p:txBody>
      </p:sp>
    </p:spTree>
    <p:extLst>
      <p:ext uri="{BB962C8B-B14F-4D97-AF65-F5344CB8AC3E}">
        <p14:creationId xmlns:p14="http://schemas.microsoft.com/office/powerpoint/2010/main" val="3941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5181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Lots of little syntax differences!</a:t>
            </a:r>
          </a:p>
          <a:p>
            <a:pPr lvl="1"/>
            <a:r>
              <a:rPr lang="en-US" sz="2600" dirty="0" smtClean="0"/>
              <a:t>The Python documentation is your friend</a:t>
            </a:r>
          </a:p>
          <a:p>
            <a:r>
              <a:rPr lang="en-US" sz="3200" dirty="0" smtClean="0"/>
              <a:t>Don’t get too hung up on the differences and don’t get discouraged when you get an error!</a:t>
            </a:r>
          </a:p>
          <a:p>
            <a:r>
              <a:rPr lang="en-US" sz="3200" dirty="0" smtClean="0"/>
              <a:t>There’s so much more to Python in the coming weeks:</a:t>
            </a:r>
          </a:p>
          <a:p>
            <a:pPr lvl="1"/>
            <a:r>
              <a:rPr lang="en-US" sz="2600" dirty="0" smtClean="0"/>
              <a:t>Python has thousands of additional, useful built in tools</a:t>
            </a:r>
          </a:p>
          <a:p>
            <a:pPr lvl="1"/>
            <a:r>
              <a:rPr lang="en-US" sz="2600" dirty="0" smtClean="0"/>
              <a:t>Python supports HOFs and lambdas</a:t>
            </a:r>
          </a:p>
          <a:p>
            <a:pPr lvl="1"/>
            <a:r>
              <a:rPr lang="en-US" sz="2600" dirty="0" smtClean="0"/>
              <a:t>Lots of cool libraries to explore (including turtle graphics)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7043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BJC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BJC’s goal is not to teach you Snap</a:t>
            </a:r>
            <a:r>
              <a:rPr lang="en-US" sz="3600" i="1" dirty="0"/>
              <a:t>! </a:t>
            </a:r>
            <a:endParaRPr lang="en-US" sz="3600" dirty="0"/>
          </a:p>
          <a:p>
            <a:r>
              <a:rPr lang="en-US" sz="3600" dirty="0" smtClean="0"/>
              <a:t>Teach you </a:t>
            </a:r>
            <a:r>
              <a:rPr lang="en-US" sz="3600" dirty="0"/>
              <a:t>critical thinking about </a:t>
            </a:r>
            <a:r>
              <a:rPr lang="en-US" sz="3600" dirty="0">
                <a:solidFill>
                  <a:srgbClr val="FFFF00"/>
                </a:solidFill>
              </a:rPr>
              <a:t>societal implications</a:t>
            </a:r>
            <a:r>
              <a:rPr lang="en-US" sz="3600" dirty="0"/>
              <a:t> of computing </a:t>
            </a:r>
          </a:p>
          <a:p>
            <a:r>
              <a:rPr lang="en-US" sz="3600" dirty="0" smtClean="0"/>
              <a:t>Teach </a:t>
            </a:r>
            <a:r>
              <a:rPr lang="en-US" sz="3600" dirty="0"/>
              <a:t>you how to program (Snap</a:t>
            </a:r>
            <a:r>
              <a:rPr lang="en-US" sz="3600" i="1" dirty="0"/>
              <a:t>! </a:t>
            </a:r>
            <a:r>
              <a:rPr lang="en-US" sz="3600" dirty="0"/>
              <a:t>is the best intro language we know) and help you succeed </a:t>
            </a:r>
            <a:r>
              <a:rPr lang="en-US" sz="3600" dirty="0" smtClean="0"/>
              <a:t>in the future </a:t>
            </a:r>
            <a:endParaRPr lang="en-US" sz="3600" dirty="0"/>
          </a:p>
          <a:p>
            <a:r>
              <a:rPr lang="en-US" sz="3600" dirty="0" smtClean="0"/>
              <a:t>More importantly: Teach </a:t>
            </a:r>
            <a:r>
              <a:rPr lang="en-US" sz="3600" dirty="0"/>
              <a:t>you how to think like a computer scientist in life, called </a:t>
            </a:r>
            <a:r>
              <a:rPr lang="en-US" sz="3600" dirty="0">
                <a:solidFill>
                  <a:srgbClr val="FFFF00"/>
                </a:solidFill>
              </a:rPr>
              <a:t>“computational thinking” 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Computational Thinking?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U</a:t>
            </a:r>
            <a:r>
              <a:rPr lang="en-US" sz="3600" dirty="0" smtClean="0"/>
              <a:t>sing </a:t>
            </a:r>
            <a:r>
              <a:rPr lang="en-US" sz="3600" dirty="0">
                <a:solidFill>
                  <a:srgbClr val="FFFF00"/>
                </a:solidFill>
              </a:rPr>
              <a:t>abstraction</a:t>
            </a:r>
            <a:r>
              <a:rPr lang="en-US" sz="3600" dirty="0"/>
              <a:t> (removing detail and generalization with parameters) </a:t>
            </a:r>
          </a:p>
          <a:p>
            <a:r>
              <a:rPr lang="en-US" sz="3600" dirty="0" smtClean="0"/>
              <a:t>It’s </a:t>
            </a:r>
            <a:r>
              <a:rPr lang="en-US" sz="3600" dirty="0"/>
              <a:t>understanding the value of a “</a:t>
            </a:r>
            <a:r>
              <a:rPr lang="en-US" sz="3600" dirty="0">
                <a:solidFill>
                  <a:srgbClr val="FFFF00"/>
                </a:solidFill>
              </a:rPr>
              <a:t>spec</a:t>
            </a:r>
            <a:r>
              <a:rPr lang="en-US" sz="3600" dirty="0"/>
              <a:t>” that specifies a contract </a:t>
            </a:r>
          </a:p>
          <a:p>
            <a:r>
              <a:rPr lang="en-US" sz="3600" dirty="0" smtClean="0"/>
              <a:t>The </a:t>
            </a:r>
            <a:r>
              <a:rPr lang="en-US" sz="3600" dirty="0">
                <a:solidFill>
                  <a:srgbClr val="FFFF00"/>
                </a:solidFill>
              </a:rPr>
              <a:t>iterative design cycle:</a:t>
            </a:r>
            <a:r>
              <a:rPr lang="en-US" sz="3600" dirty="0"/>
              <a:t> design, prototype, implement, evaluate (loop) </a:t>
            </a:r>
          </a:p>
          <a:p>
            <a:r>
              <a:rPr lang="en-US" sz="3600" dirty="0" smtClean="0"/>
              <a:t>Thinking </a:t>
            </a:r>
            <a:r>
              <a:rPr lang="en-US" sz="3600" dirty="0"/>
              <a:t>about how solutions </a:t>
            </a:r>
            <a:r>
              <a:rPr lang="en-US" sz="3600" dirty="0">
                <a:solidFill>
                  <a:srgbClr val="FFFF00"/>
                </a:solidFill>
              </a:rPr>
              <a:t>scale, parallelize, generalize</a:t>
            </a:r>
            <a:r>
              <a:rPr lang="en-US" sz="3600" dirty="0"/>
              <a:t>, and trying to foresee the </a:t>
            </a:r>
            <a:r>
              <a:rPr lang="en-US" sz="3600" dirty="0">
                <a:solidFill>
                  <a:srgbClr val="FFFF00"/>
                </a:solidFill>
              </a:rPr>
              <a:t>unintended consequences</a:t>
            </a:r>
            <a:r>
              <a:rPr lang="en-US" sz="3600" dirty="0"/>
              <a:t>! 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effectLst/>
              </a:rPr>
              <a:t>You already know it!</a:t>
            </a:r>
          </a:p>
          <a:p>
            <a:pPr lvl="1"/>
            <a:r>
              <a:rPr lang="en-US" sz="3000" dirty="0" smtClean="0">
                <a:solidFill>
                  <a:srgbClr val="FFFF00"/>
                </a:solidFill>
              </a:rPr>
              <a:t>Syntax</a:t>
            </a:r>
            <a:r>
              <a:rPr lang="en-US" sz="3000" dirty="0" smtClean="0"/>
              <a:t> is very similar to Snap!, especially like writing Snap! on paper.</a:t>
            </a:r>
          </a:p>
          <a:p>
            <a:r>
              <a:rPr lang="en-US" sz="3600" dirty="0" smtClean="0">
                <a:effectLst/>
              </a:rPr>
              <a:t>Python (also) runs everywhere</a:t>
            </a:r>
          </a:p>
          <a:p>
            <a:pPr lvl="1"/>
            <a:r>
              <a:rPr lang="en-US" sz="3000" dirty="0" smtClean="0"/>
              <a:t>OS X and Windows, and now there are browser apps (Cloud9.io) and even iOS apps</a:t>
            </a:r>
          </a:p>
          <a:p>
            <a:r>
              <a:rPr lang="en-US" sz="3600" dirty="0" smtClean="0">
                <a:effectLst/>
              </a:rPr>
              <a:t>Lots of online support</a:t>
            </a:r>
          </a:p>
          <a:p>
            <a:r>
              <a:rPr lang="en-US" sz="3600" dirty="0" smtClean="0"/>
              <a:t>Plenty of advanced libraries</a:t>
            </a:r>
          </a:p>
          <a:p>
            <a:pPr lvl="1"/>
            <a:r>
              <a:rPr lang="en-US" sz="3000" dirty="0" smtClean="0">
                <a:effectLst/>
              </a:rPr>
              <a:t>Everything from graphics processing to AI to games!</a:t>
            </a:r>
          </a:p>
          <a:p>
            <a:r>
              <a:rPr lang="en-US" sz="3600" dirty="0" smtClean="0"/>
              <a:t>Used in industry and academia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effectLst/>
              </a:rPr>
              <a:t>New </a:t>
            </a:r>
            <a:r>
              <a:rPr lang="en-US" sz="3600" dirty="0" smtClean="0">
                <a:solidFill>
                  <a:srgbClr val="FFFF00"/>
                </a:solidFill>
                <a:effectLst/>
              </a:rPr>
              <a:t>Syntax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Different way to write programs you already know how to write (in Snap!)</a:t>
            </a:r>
          </a:p>
          <a:p>
            <a:r>
              <a:rPr lang="en-US" sz="3600" dirty="0" smtClean="0">
                <a:effectLst/>
              </a:rPr>
              <a:t>A little bit about the </a:t>
            </a:r>
            <a:r>
              <a:rPr lang="en-US" sz="3600" dirty="0" smtClean="0">
                <a:solidFill>
                  <a:srgbClr val="FFFF00"/>
                </a:solidFill>
                <a:effectLst/>
              </a:rPr>
              <a:t>command line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 text-based interface that exposes you to the internals of how a computer works</a:t>
            </a:r>
          </a:p>
          <a:p>
            <a:r>
              <a:rPr lang="en-US" sz="3600" dirty="0" smtClean="0"/>
              <a:t>How to find help online</a:t>
            </a:r>
          </a:p>
          <a:p>
            <a:r>
              <a:rPr lang="en-US" sz="3600" dirty="0" smtClean="0"/>
              <a:t>A little more about </a:t>
            </a:r>
            <a:r>
              <a:rPr lang="en-US" sz="3600" dirty="0" smtClean="0">
                <a:solidFill>
                  <a:srgbClr val="FFFF00"/>
                </a:solidFill>
              </a:rPr>
              <a:t>Object Oriented Programming</a:t>
            </a:r>
          </a:p>
          <a:p>
            <a:r>
              <a:rPr lang="en-US" sz="3600" dirty="0" smtClean="0">
                <a:effectLst/>
              </a:rPr>
              <a:t>Programming is really </a:t>
            </a:r>
            <a:r>
              <a:rPr lang="en-US" sz="3600" i="1" dirty="0" smtClean="0">
                <a:effectLst/>
              </a:rPr>
              <a:t>not</a:t>
            </a:r>
            <a:r>
              <a:rPr lang="en-US" sz="3600" dirty="0" smtClean="0">
                <a:effectLst/>
              </a:rPr>
              <a:t> about the language or environment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72591</TotalTime>
  <Pages>47</Pages>
  <Words>1406</Words>
  <Application>Microsoft Macintosh PowerPoint</Application>
  <PresentationFormat>Custom</PresentationFormat>
  <Paragraphs>174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Amazon Dash, Not a joke!</vt:lpstr>
      <vt:lpstr>Admin Notes</vt:lpstr>
      <vt:lpstr>PowerPoint Presentation</vt:lpstr>
      <vt:lpstr>The Goals of BJC</vt:lpstr>
      <vt:lpstr>What is Computational Thinking?</vt:lpstr>
      <vt:lpstr>Why Learn Python?</vt:lpstr>
      <vt:lpstr>What You’ll Learn</vt:lpstr>
      <vt:lpstr>PowerPoint Presentation</vt:lpstr>
      <vt:lpstr>PowerPoint Presentation</vt:lpstr>
      <vt:lpstr>Getting Python 3</vt:lpstr>
      <vt:lpstr>Intro to the Command Line</vt:lpstr>
      <vt:lpstr>Python Programs</vt:lpstr>
      <vt:lpstr>PowerPoint Presentation</vt:lpstr>
      <vt:lpstr>Text and Numbers</vt:lpstr>
      <vt:lpstr>Lists</vt:lpstr>
      <vt:lpstr>BEWARE: Item 0!</vt:lpstr>
      <vt:lpstr>Variables</vt:lpstr>
      <vt:lpstr>Conditionals</vt:lpstr>
      <vt:lpstr>Conditionals</vt:lpstr>
      <vt:lpstr>Loops</vt:lpstr>
      <vt:lpstr>Loops</vt:lpstr>
      <vt:lpstr>Functions</vt:lpstr>
      <vt:lpstr>Functions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3505</cp:revision>
  <cp:lastPrinted>2015-04-01T07:19:16Z</cp:lastPrinted>
  <dcterms:created xsi:type="dcterms:W3CDTF">2015-04-01T01:55:36Z</dcterms:created>
  <dcterms:modified xsi:type="dcterms:W3CDTF">2015-04-06T19:36:41Z</dcterms:modified>
</cp:coreProperties>
</file>