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047" r:id="rId2"/>
    <p:sldId id="1059" r:id="rId3"/>
    <p:sldId id="1060" r:id="rId4"/>
    <p:sldId id="1068" r:id="rId5"/>
    <p:sldId id="1061" r:id="rId6"/>
    <p:sldId id="1067" r:id="rId7"/>
    <p:sldId id="1069" r:id="rId8"/>
    <p:sldId id="1064" r:id="rId9"/>
    <p:sldId id="1065" r:id="rId10"/>
  </p:sldIdLst>
  <p:sldSz cx="9144000" cy="6858000" type="letter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D5D5D5"/>
    <a:srgbClr val="900306"/>
    <a:srgbClr val="32415C"/>
    <a:srgbClr val="FB0A10"/>
    <a:srgbClr val="94F0E4"/>
    <a:srgbClr val="5771A0"/>
    <a:srgbClr val="800080"/>
    <a:srgbClr val="66FF33"/>
    <a:srgbClr val="FF0000"/>
    <a:srgbClr val="3333CC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horzBarState="maximized">
    <p:restoredLeft sz="9427" autoAdjust="0"/>
    <p:restoredTop sz="89858" autoAdjust="0"/>
  </p:normalViewPr>
  <p:slideViewPr>
    <p:cSldViewPr>
      <p:cViewPr varScale="1">
        <p:scale>
          <a:sx n="117" d="100"/>
          <a:sy n="117" d="100"/>
        </p:scale>
        <p:origin x="-680" y="-104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2931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A945B-1677-F84B-A524-CAF250E531E8}" type="doc">
      <dgm:prSet loTypeId="urn:microsoft.com/office/officeart/2005/8/layout/process2" loCatId="" qsTypeId="urn:microsoft.com/office/officeart/2005/8/quickstyle/simple4" qsCatId="simple" csTypeId="urn:microsoft.com/office/officeart/2005/8/colors/colorful2" csCatId="colorful" phldr="1"/>
      <dgm:spPr/>
    </dgm:pt>
    <dgm:pt modelId="{8284DBD8-B8FF-F244-B2A0-3F0DB227E5F3}">
      <dgm:prSet phldrT="[Text]"/>
      <dgm:spPr/>
      <dgm:t>
        <a:bodyPr/>
        <a:lstStyle/>
        <a:p>
          <a:r>
            <a:rPr lang="en-US" dirty="0" smtClean="0">
              <a:latin typeface="Vagrounded"/>
              <a:cs typeface="Vagrounded"/>
            </a:rPr>
            <a:t>CS10</a:t>
          </a:r>
          <a:endParaRPr lang="en-US" dirty="0">
            <a:latin typeface="Vagrounded"/>
            <a:cs typeface="Vagrounded"/>
          </a:endParaRPr>
        </a:p>
      </dgm:t>
    </dgm:pt>
    <dgm:pt modelId="{6F57E6F5-BE60-DC4D-8F90-873743411AE6}" type="parTrans" cxnId="{2EC90E34-017C-4349-9E39-BED880E27503}">
      <dgm:prSet/>
      <dgm:spPr/>
      <dgm:t>
        <a:bodyPr/>
        <a:lstStyle/>
        <a:p>
          <a:endParaRPr lang="en-US"/>
        </a:p>
      </dgm:t>
    </dgm:pt>
    <dgm:pt modelId="{A657B094-BB45-954E-9BE8-6CAC83EF5B28}" type="sibTrans" cxnId="{2EC90E34-017C-4349-9E39-BED880E27503}">
      <dgm:prSet/>
      <dgm:spPr/>
      <dgm:t>
        <a:bodyPr/>
        <a:lstStyle/>
        <a:p>
          <a:endParaRPr lang="en-US"/>
        </a:p>
      </dgm:t>
    </dgm:pt>
    <dgm:pt modelId="{EABD4768-65A1-F849-9868-7732A0211490}">
      <dgm:prSet phldrT="[Text]"/>
      <dgm:spPr/>
      <dgm:t>
        <a:bodyPr/>
        <a:lstStyle/>
        <a:p>
          <a:r>
            <a:rPr lang="en-US" dirty="0" smtClean="0">
              <a:latin typeface="Vagrounded"/>
              <a:cs typeface="Vagrounded"/>
            </a:rPr>
            <a:t>CS61A</a:t>
          </a:r>
          <a:endParaRPr lang="en-US" dirty="0">
            <a:latin typeface="Vagrounded"/>
            <a:cs typeface="Vagrounded"/>
          </a:endParaRPr>
        </a:p>
      </dgm:t>
    </dgm:pt>
    <dgm:pt modelId="{3109DAFC-04B4-7B4E-9E07-F40B65793ACB}" type="parTrans" cxnId="{DEEF70B7-C91D-0542-B79A-FB104258DEBF}">
      <dgm:prSet/>
      <dgm:spPr/>
      <dgm:t>
        <a:bodyPr/>
        <a:lstStyle/>
        <a:p>
          <a:endParaRPr lang="en-US"/>
        </a:p>
      </dgm:t>
    </dgm:pt>
    <dgm:pt modelId="{DFAE0489-DA04-0D40-8E08-8174B6560E3D}" type="sibTrans" cxnId="{DEEF70B7-C91D-0542-B79A-FB104258DEBF}">
      <dgm:prSet/>
      <dgm:spPr/>
      <dgm:t>
        <a:bodyPr/>
        <a:lstStyle/>
        <a:p>
          <a:endParaRPr lang="en-US"/>
        </a:p>
      </dgm:t>
    </dgm:pt>
    <dgm:pt modelId="{B8B09834-7B77-3A43-9873-E4269E643E42}">
      <dgm:prSet phldrT="[Text]"/>
      <dgm:spPr/>
      <dgm:t>
        <a:bodyPr/>
        <a:lstStyle/>
        <a:p>
          <a:r>
            <a:rPr lang="en-US" dirty="0" smtClean="0">
              <a:latin typeface="Vagrounded"/>
              <a:cs typeface="Vagrounded"/>
            </a:rPr>
            <a:t>CS61B</a:t>
          </a:r>
          <a:endParaRPr lang="en-US" dirty="0">
            <a:latin typeface="Vagrounded"/>
            <a:cs typeface="Vagrounded"/>
          </a:endParaRPr>
        </a:p>
      </dgm:t>
    </dgm:pt>
    <dgm:pt modelId="{5F4A5AF0-FB71-344A-B2B2-E3DCEF4D0270}" type="parTrans" cxnId="{9CAB43D4-A50D-AF48-9ECD-FEECD3A20E50}">
      <dgm:prSet/>
      <dgm:spPr/>
      <dgm:t>
        <a:bodyPr/>
        <a:lstStyle/>
        <a:p>
          <a:endParaRPr lang="en-US"/>
        </a:p>
      </dgm:t>
    </dgm:pt>
    <dgm:pt modelId="{C15230C8-9917-DE47-A880-D41C935DA977}" type="sibTrans" cxnId="{9CAB43D4-A50D-AF48-9ECD-FEECD3A20E50}">
      <dgm:prSet/>
      <dgm:spPr/>
      <dgm:t>
        <a:bodyPr/>
        <a:lstStyle/>
        <a:p>
          <a:endParaRPr lang="en-US"/>
        </a:p>
      </dgm:t>
    </dgm:pt>
    <dgm:pt modelId="{FA4B4DAD-8168-2D43-A16D-4219C38DB9C5}">
      <dgm:prSet phldrT="[Text]"/>
      <dgm:spPr/>
      <dgm:t>
        <a:bodyPr/>
        <a:lstStyle/>
        <a:p>
          <a:r>
            <a:rPr lang="en-US" dirty="0" smtClean="0">
              <a:latin typeface="Vagrounded"/>
              <a:cs typeface="Vagrounded"/>
            </a:rPr>
            <a:t>CS61C</a:t>
          </a:r>
          <a:endParaRPr lang="en-US" dirty="0">
            <a:latin typeface="Vagrounded"/>
            <a:cs typeface="Vagrounded"/>
          </a:endParaRPr>
        </a:p>
      </dgm:t>
    </dgm:pt>
    <dgm:pt modelId="{350E1BCF-215F-F74E-9137-DE92F3294C66}" type="parTrans" cxnId="{DC4E7606-6854-D14B-B2D6-8D97812571E6}">
      <dgm:prSet/>
      <dgm:spPr/>
      <dgm:t>
        <a:bodyPr/>
        <a:lstStyle/>
        <a:p>
          <a:endParaRPr lang="en-US"/>
        </a:p>
      </dgm:t>
    </dgm:pt>
    <dgm:pt modelId="{6885B6DA-7044-3741-9AED-9DDECC2AD29D}" type="sibTrans" cxnId="{DC4E7606-6854-D14B-B2D6-8D97812571E6}">
      <dgm:prSet/>
      <dgm:spPr/>
      <dgm:t>
        <a:bodyPr/>
        <a:lstStyle/>
        <a:p>
          <a:endParaRPr lang="en-US"/>
        </a:p>
      </dgm:t>
    </dgm:pt>
    <dgm:pt modelId="{6EDA782A-A6DB-F34B-9343-81F05000B397}" type="pres">
      <dgm:prSet presAssocID="{C04A945B-1677-F84B-A524-CAF250E531E8}" presName="linearFlow" presStyleCnt="0">
        <dgm:presLayoutVars>
          <dgm:resizeHandles val="exact"/>
        </dgm:presLayoutVars>
      </dgm:prSet>
      <dgm:spPr/>
    </dgm:pt>
    <dgm:pt modelId="{72FD0D40-C91F-5940-BF53-63FC7F9B8EE1}" type="pres">
      <dgm:prSet presAssocID="{8284DBD8-B8FF-F244-B2A0-3F0DB227E5F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BA0EE-F9B1-434C-86B6-E630B2CBE62A}" type="pres">
      <dgm:prSet presAssocID="{A657B094-BB45-954E-9BE8-6CAC83EF5B2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6238EC0-2AFF-7E46-9EC3-FD8131F50391}" type="pres">
      <dgm:prSet presAssocID="{A657B094-BB45-954E-9BE8-6CAC83EF5B2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0177EF-A375-5E4B-A762-3A3CEFFCCAD0}" type="pres">
      <dgm:prSet presAssocID="{EABD4768-65A1-F849-9868-7732A021149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35E8A-7C40-F141-897F-163933972E6B}" type="pres">
      <dgm:prSet presAssocID="{DFAE0489-DA04-0D40-8E08-8174B6560E3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57B29C4-4AFA-9041-93B4-8ACA474F083F}" type="pres">
      <dgm:prSet presAssocID="{DFAE0489-DA04-0D40-8E08-8174B6560E3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78E7070-7703-A64A-957B-CA17F9CE48B8}" type="pres">
      <dgm:prSet presAssocID="{B8B09834-7B77-3A43-9873-E4269E643E4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0D186-DC44-904A-9AD4-B2338CF110FC}" type="pres">
      <dgm:prSet presAssocID="{C15230C8-9917-DE47-A880-D41C935DA97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A03E281-2086-8E4E-8369-BEC8E999A679}" type="pres">
      <dgm:prSet presAssocID="{C15230C8-9917-DE47-A880-D41C935DA97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4C5B3A2-E4A1-9D43-ABB5-3F2C1AB1EE3C}" type="pres">
      <dgm:prSet presAssocID="{FA4B4DAD-8168-2D43-A16D-4219C38DB9C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5A6E09-1819-7C46-AF01-43F1C97026E3}" type="presOf" srcId="{C15230C8-9917-DE47-A880-D41C935DA977}" destId="{CE90D186-DC44-904A-9AD4-B2338CF110FC}" srcOrd="0" destOrd="0" presId="urn:microsoft.com/office/officeart/2005/8/layout/process2"/>
    <dgm:cxn modelId="{9CAB43D4-A50D-AF48-9ECD-FEECD3A20E50}" srcId="{C04A945B-1677-F84B-A524-CAF250E531E8}" destId="{B8B09834-7B77-3A43-9873-E4269E643E42}" srcOrd="2" destOrd="0" parTransId="{5F4A5AF0-FB71-344A-B2B2-E3DCEF4D0270}" sibTransId="{C15230C8-9917-DE47-A880-D41C935DA977}"/>
    <dgm:cxn modelId="{56D49389-0467-A445-865A-5A42EB771B30}" type="presOf" srcId="{B8B09834-7B77-3A43-9873-E4269E643E42}" destId="{878E7070-7703-A64A-957B-CA17F9CE48B8}" srcOrd="0" destOrd="0" presId="urn:microsoft.com/office/officeart/2005/8/layout/process2"/>
    <dgm:cxn modelId="{1ACD3A12-9F5C-0746-BBE0-097FDF4A0C51}" type="presOf" srcId="{DFAE0489-DA04-0D40-8E08-8174B6560E3D}" destId="{E57B29C4-4AFA-9041-93B4-8ACA474F083F}" srcOrd="1" destOrd="0" presId="urn:microsoft.com/office/officeart/2005/8/layout/process2"/>
    <dgm:cxn modelId="{52BA1594-8741-3044-B0FA-9E8609DC41CE}" type="presOf" srcId="{DFAE0489-DA04-0D40-8E08-8174B6560E3D}" destId="{74C35E8A-7C40-F141-897F-163933972E6B}" srcOrd="0" destOrd="0" presId="urn:microsoft.com/office/officeart/2005/8/layout/process2"/>
    <dgm:cxn modelId="{37918C59-420C-8343-8361-22D3780AD041}" type="presOf" srcId="{EABD4768-65A1-F849-9868-7732A0211490}" destId="{4B0177EF-A375-5E4B-A762-3A3CEFFCCAD0}" srcOrd="0" destOrd="0" presId="urn:microsoft.com/office/officeart/2005/8/layout/process2"/>
    <dgm:cxn modelId="{DC4E7606-6854-D14B-B2D6-8D97812571E6}" srcId="{C04A945B-1677-F84B-A524-CAF250E531E8}" destId="{FA4B4DAD-8168-2D43-A16D-4219C38DB9C5}" srcOrd="3" destOrd="0" parTransId="{350E1BCF-215F-F74E-9137-DE92F3294C66}" sibTransId="{6885B6DA-7044-3741-9AED-9DDECC2AD29D}"/>
    <dgm:cxn modelId="{1D2D9A11-B254-4D4A-AEA6-34CD72C7794A}" type="presOf" srcId="{C04A945B-1677-F84B-A524-CAF250E531E8}" destId="{6EDA782A-A6DB-F34B-9343-81F05000B397}" srcOrd="0" destOrd="0" presId="urn:microsoft.com/office/officeart/2005/8/layout/process2"/>
    <dgm:cxn modelId="{EB1E8AB8-4340-7E41-982E-8A4BA66E2DF8}" type="presOf" srcId="{A657B094-BB45-954E-9BE8-6CAC83EF5B28}" destId="{76238EC0-2AFF-7E46-9EC3-FD8131F50391}" srcOrd="1" destOrd="0" presId="urn:microsoft.com/office/officeart/2005/8/layout/process2"/>
    <dgm:cxn modelId="{DEEF70B7-C91D-0542-B79A-FB104258DEBF}" srcId="{C04A945B-1677-F84B-A524-CAF250E531E8}" destId="{EABD4768-65A1-F849-9868-7732A0211490}" srcOrd="1" destOrd="0" parTransId="{3109DAFC-04B4-7B4E-9E07-F40B65793ACB}" sibTransId="{DFAE0489-DA04-0D40-8E08-8174B6560E3D}"/>
    <dgm:cxn modelId="{2EC90E34-017C-4349-9E39-BED880E27503}" srcId="{C04A945B-1677-F84B-A524-CAF250E531E8}" destId="{8284DBD8-B8FF-F244-B2A0-3F0DB227E5F3}" srcOrd="0" destOrd="0" parTransId="{6F57E6F5-BE60-DC4D-8F90-873743411AE6}" sibTransId="{A657B094-BB45-954E-9BE8-6CAC83EF5B28}"/>
    <dgm:cxn modelId="{7E6045ED-2E21-324F-8FE2-B96BF914000D}" type="presOf" srcId="{FA4B4DAD-8168-2D43-A16D-4219C38DB9C5}" destId="{24C5B3A2-E4A1-9D43-ABB5-3F2C1AB1EE3C}" srcOrd="0" destOrd="0" presId="urn:microsoft.com/office/officeart/2005/8/layout/process2"/>
    <dgm:cxn modelId="{339B4B3A-CC03-E941-A4CD-A0C3F26B46F1}" type="presOf" srcId="{8284DBD8-B8FF-F244-B2A0-3F0DB227E5F3}" destId="{72FD0D40-C91F-5940-BF53-63FC7F9B8EE1}" srcOrd="0" destOrd="0" presId="urn:microsoft.com/office/officeart/2005/8/layout/process2"/>
    <dgm:cxn modelId="{84E76D62-DB39-4B4F-A21B-D683ACDFCDBD}" type="presOf" srcId="{C15230C8-9917-DE47-A880-D41C935DA977}" destId="{5A03E281-2086-8E4E-8369-BEC8E999A679}" srcOrd="1" destOrd="0" presId="urn:microsoft.com/office/officeart/2005/8/layout/process2"/>
    <dgm:cxn modelId="{643EFA54-260C-2D4F-AF20-B1AB16CA5664}" type="presOf" srcId="{A657B094-BB45-954E-9BE8-6CAC83EF5B28}" destId="{FD0BA0EE-F9B1-434C-86B6-E630B2CBE62A}" srcOrd="0" destOrd="0" presId="urn:microsoft.com/office/officeart/2005/8/layout/process2"/>
    <dgm:cxn modelId="{CABD8D8A-6B03-A545-B285-A8B9253FC25C}" type="presParOf" srcId="{6EDA782A-A6DB-F34B-9343-81F05000B397}" destId="{72FD0D40-C91F-5940-BF53-63FC7F9B8EE1}" srcOrd="0" destOrd="0" presId="urn:microsoft.com/office/officeart/2005/8/layout/process2"/>
    <dgm:cxn modelId="{C42C2B6B-84DE-4B46-AC07-9C88C39B3736}" type="presParOf" srcId="{6EDA782A-A6DB-F34B-9343-81F05000B397}" destId="{FD0BA0EE-F9B1-434C-86B6-E630B2CBE62A}" srcOrd="1" destOrd="0" presId="urn:microsoft.com/office/officeart/2005/8/layout/process2"/>
    <dgm:cxn modelId="{09A772A1-A738-1E41-BBC0-F58CD7975C03}" type="presParOf" srcId="{FD0BA0EE-F9B1-434C-86B6-E630B2CBE62A}" destId="{76238EC0-2AFF-7E46-9EC3-FD8131F50391}" srcOrd="0" destOrd="0" presId="urn:microsoft.com/office/officeart/2005/8/layout/process2"/>
    <dgm:cxn modelId="{E8D1EEA8-F4C1-B647-8995-7AB337F3C3E5}" type="presParOf" srcId="{6EDA782A-A6DB-F34B-9343-81F05000B397}" destId="{4B0177EF-A375-5E4B-A762-3A3CEFFCCAD0}" srcOrd="2" destOrd="0" presId="urn:microsoft.com/office/officeart/2005/8/layout/process2"/>
    <dgm:cxn modelId="{9E490695-6699-0047-8547-F057B96B5522}" type="presParOf" srcId="{6EDA782A-A6DB-F34B-9343-81F05000B397}" destId="{74C35E8A-7C40-F141-897F-163933972E6B}" srcOrd="3" destOrd="0" presId="urn:microsoft.com/office/officeart/2005/8/layout/process2"/>
    <dgm:cxn modelId="{B67E938D-E1F0-2244-ACA0-333F715A2535}" type="presParOf" srcId="{74C35E8A-7C40-F141-897F-163933972E6B}" destId="{E57B29C4-4AFA-9041-93B4-8ACA474F083F}" srcOrd="0" destOrd="0" presId="urn:microsoft.com/office/officeart/2005/8/layout/process2"/>
    <dgm:cxn modelId="{54BE85C5-3873-6940-8F7C-2AADC3273BFB}" type="presParOf" srcId="{6EDA782A-A6DB-F34B-9343-81F05000B397}" destId="{878E7070-7703-A64A-957B-CA17F9CE48B8}" srcOrd="4" destOrd="0" presId="urn:microsoft.com/office/officeart/2005/8/layout/process2"/>
    <dgm:cxn modelId="{98C1055E-A812-1B4D-B7EE-21755930C841}" type="presParOf" srcId="{6EDA782A-A6DB-F34B-9343-81F05000B397}" destId="{CE90D186-DC44-904A-9AD4-B2338CF110FC}" srcOrd="5" destOrd="0" presId="urn:microsoft.com/office/officeart/2005/8/layout/process2"/>
    <dgm:cxn modelId="{E4B1AC5B-8827-814D-BEC0-EF2832D8030A}" type="presParOf" srcId="{CE90D186-DC44-904A-9AD4-B2338CF110FC}" destId="{5A03E281-2086-8E4E-8369-BEC8E999A679}" srcOrd="0" destOrd="0" presId="urn:microsoft.com/office/officeart/2005/8/layout/process2"/>
    <dgm:cxn modelId="{776DBA23-8766-5543-8A50-51F9CB2DF054}" type="presParOf" srcId="{6EDA782A-A6DB-F34B-9343-81F05000B397}" destId="{24C5B3A2-E4A1-9D43-ABB5-3F2C1AB1EE3C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FD0D40-C91F-5940-BF53-63FC7F9B8EE1}">
      <dsp:nvSpPr>
        <dsp:cNvPr id="0" name=""/>
        <dsp:cNvSpPr/>
      </dsp:nvSpPr>
      <dsp:spPr>
        <a:xfrm>
          <a:off x="1060903" y="2386"/>
          <a:ext cx="1597705" cy="887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0"/>
              <a:satOff val="0"/>
              <a:lumOff val="0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Vagrounded"/>
              <a:cs typeface="Vagrounded"/>
            </a:rPr>
            <a:t>CS10</a:t>
          </a:r>
          <a:endParaRPr lang="en-US" sz="3100" kern="1200" dirty="0">
            <a:latin typeface="Vagrounded"/>
            <a:cs typeface="Vagrounded"/>
          </a:endParaRPr>
        </a:p>
      </dsp:txBody>
      <dsp:txXfrm>
        <a:off x="1060903" y="2386"/>
        <a:ext cx="1597705" cy="887614"/>
      </dsp:txXfrm>
    </dsp:sp>
    <dsp:sp modelId="{FD0BA0EE-F9B1-434C-86B6-E630B2CBE62A}">
      <dsp:nvSpPr>
        <dsp:cNvPr id="0" name=""/>
        <dsp:cNvSpPr/>
      </dsp:nvSpPr>
      <dsp:spPr>
        <a:xfrm rot="5400000">
          <a:off x="1693328" y="912190"/>
          <a:ext cx="332855" cy="3994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0"/>
              <a:satOff val="0"/>
              <a:lumOff val="0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1693328" y="912190"/>
        <a:ext cx="332855" cy="399426"/>
      </dsp:txXfrm>
    </dsp:sp>
    <dsp:sp modelId="{4B0177EF-A375-5E4B-A762-3A3CEFFCCAD0}">
      <dsp:nvSpPr>
        <dsp:cNvPr id="0" name=""/>
        <dsp:cNvSpPr/>
      </dsp:nvSpPr>
      <dsp:spPr>
        <a:xfrm>
          <a:off x="1060903" y="1333807"/>
          <a:ext cx="1597705" cy="887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775273"/>
                <a:satOff val="5219"/>
                <a:lumOff val="589"/>
                <a:alphaOff val="0"/>
                <a:tint val="48000"/>
                <a:satMod val="138000"/>
              </a:schemeClr>
            </a:gs>
            <a:gs pos="25000">
              <a:schemeClr val="accent2">
                <a:hueOff val="-5775273"/>
                <a:satOff val="5219"/>
                <a:lumOff val="589"/>
                <a:alphaOff val="0"/>
                <a:tint val="85000"/>
              </a:schemeClr>
            </a:gs>
            <a:gs pos="40000">
              <a:schemeClr val="accent2">
                <a:hueOff val="-5775273"/>
                <a:satOff val="5219"/>
                <a:lumOff val="589"/>
                <a:alphaOff val="0"/>
                <a:tint val="92000"/>
              </a:schemeClr>
            </a:gs>
            <a:gs pos="50000">
              <a:schemeClr val="accent2">
                <a:hueOff val="-5775273"/>
                <a:satOff val="5219"/>
                <a:lumOff val="589"/>
                <a:alphaOff val="0"/>
                <a:tint val="93000"/>
              </a:schemeClr>
            </a:gs>
            <a:gs pos="60000">
              <a:schemeClr val="accent2">
                <a:hueOff val="-5775273"/>
                <a:satOff val="5219"/>
                <a:lumOff val="589"/>
                <a:alphaOff val="0"/>
                <a:tint val="92000"/>
              </a:schemeClr>
            </a:gs>
            <a:gs pos="75000">
              <a:schemeClr val="accent2">
                <a:hueOff val="-5775273"/>
                <a:satOff val="5219"/>
                <a:lumOff val="589"/>
                <a:alphaOff val="0"/>
                <a:tint val="83000"/>
                <a:satMod val="108000"/>
              </a:schemeClr>
            </a:gs>
            <a:gs pos="100000">
              <a:schemeClr val="accent2">
                <a:hueOff val="-5775273"/>
                <a:satOff val="5219"/>
                <a:lumOff val="58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5775273"/>
              <a:satOff val="5219"/>
              <a:lumOff val="589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5775273"/>
              <a:satOff val="5219"/>
              <a:lumOff val="589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Vagrounded"/>
              <a:cs typeface="Vagrounded"/>
            </a:rPr>
            <a:t>CS61A</a:t>
          </a:r>
          <a:endParaRPr lang="en-US" sz="3100" kern="1200" dirty="0">
            <a:latin typeface="Vagrounded"/>
            <a:cs typeface="Vagrounded"/>
          </a:endParaRPr>
        </a:p>
      </dsp:txBody>
      <dsp:txXfrm>
        <a:off x="1060903" y="1333807"/>
        <a:ext cx="1597705" cy="887614"/>
      </dsp:txXfrm>
    </dsp:sp>
    <dsp:sp modelId="{74C35E8A-7C40-F141-897F-163933972E6B}">
      <dsp:nvSpPr>
        <dsp:cNvPr id="0" name=""/>
        <dsp:cNvSpPr/>
      </dsp:nvSpPr>
      <dsp:spPr>
        <a:xfrm rot="5400000">
          <a:off x="1693328" y="2243611"/>
          <a:ext cx="332855" cy="3994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8662909"/>
                <a:satOff val="7828"/>
                <a:lumOff val="884"/>
                <a:alphaOff val="0"/>
                <a:tint val="48000"/>
                <a:satMod val="138000"/>
              </a:schemeClr>
            </a:gs>
            <a:gs pos="25000">
              <a:schemeClr val="accent2">
                <a:hueOff val="-8662909"/>
                <a:satOff val="7828"/>
                <a:lumOff val="884"/>
                <a:alphaOff val="0"/>
                <a:tint val="85000"/>
              </a:schemeClr>
            </a:gs>
            <a:gs pos="40000">
              <a:schemeClr val="accent2">
                <a:hueOff val="-8662909"/>
                <a:satOff val="7828"/>
                <a:lumOff val="884"/>
                <a:alphaOff val="0"/>
                <a:tint val="92000"/>
              </a:schemeClr>
            </a:gs>
            <a:gs pos="50000">
              <a:schemeClr val="accent2">
                <a:hueOff val="-8662909"/>
                <a:satOff val="7828"/>
                <a:lumOff val="884"/>
                <a:alphaOff val="0"/>
                <a:tint val="93000"/>
              </a:schemeClr>
            </a:gs>
            <a:gs pos="60000">
              <a:schemeClr val="accent2">
                <a:hueOff val="-8662909"/>
                <a:satOff val="7828"/>
                <a:lumOff val="884"/>
                <a:alphaOff val="0"/>
                <a:tint val="92000"/>
              </a:schemeClr>
            </a:gs>
            <a:gs pos="75000">
              <a:schemeClr val="accent2">
                <a:hueOff val="-8662909"/>
                <a:satOff val="7828"/>
                <a:lumOff val="884"/>
                <a:alphaOff val="0"/>
                <a:tint val="83000"/>
                <a:satMod val="108000"/>
              </a:schemeClr>
            </a:gs>
            <a:gs pos="100000">
              <a:schemeClr val="accent2">
                <a:hueOff val="-8662909"/>
                <a:satOff val="7828"/>
                <a:lumOff val="884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8662909"/>
              <a:satOff val="7828"/>
              <a:lumOff val="884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8662909"/>
              <a:satOff val="7828"/>
              <a:lumOff val="884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1693328" y="2243611"/>
        <a:ext cx="332855" cy="399426"/>
      </dsp:txXfrm>
    </dsp:sp>
    <dsp:sp modelId="{878E7070-7703-A64A-957B-CA17F9CE48B8}">
      <dsp:nvSpPr>
        <dsp:cNvPr id="0" name=""/>
        <dsp:cNvSpPr/>
      </dsp:nvSpPr>
      <dsp:spPr>
        <a:xfrm>
          <a:off x="1060903" y="2665228"/>
          <a:ext cx="1597705" cy="887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550546"/>
                <a:satOff val="10438"/>
                <a:lumOff val="1179"/>
                <a:alphaOff val="0"/>
                <a:tint val="48000"/>
                <a:satMod val="138000"/>
              </a:schemeClr>
            </a:gs>
            <a:gs pos="25000">
              <a:schemeClr val="accent2">
                <a:hueOff val="-11550546"/>
                <a:satOff val="10438"/>
                <a:lumOff val="1179"/>
                <a:alphaOff val="0"/>
                <a:tint val="85000"/>
              </a:schemeClr>
            </a:gs>
            <a:gs pos="40000">
              <a:schemeClr val="accent2">
                <a:hueOff val="-11550546"/>
                <a:satOff val="10438"/>
                <a:lumOff val="1179"/>
                <a:alphaOff val="0"/>
                <a:tint val="92000"/>
              </a:schemeClr>
            </a:gs>
            <a:gs pos="50000">
              <a:schemeClr val="accent2">
                <a:hueOff val="-11550546"/>
                <a:satOff val="10438"/>
                <a:lumOff val="1179"/>
                <a:alphaOff val="0"/>
                <a:tint val="93000"/>
              </a:schemeClr>
            </a:gs>
            <a:gs pos="60000">
              <a:schemeClr val="accent2">
                <a:hueOff val="-11550546"/>
                <a:satOff val="10438"/>
                <a:lumOff val="1179"/>
                <a:alphaOff val="0"/>
                <a:tint val="92000"/>
              </a:schemeClr>
            </a:gs>
            <a:gs pos="75000">
              <a:schemeClr val="accent2">
                <a:hueOff val="-11550546"/>
                <a:satOff val="10438"/>
                <a:lumOff val="1179"/>
                <a:alphaOff val="0"/>
                <a:tint val="83000"/>
                <a:satMod val="108000"/>
              </a:schemeClr>
            </a:gs>
            <a:gs pos="100000">
              <a:schemeClr val="accent2">
                <a:hueOff val="-11550546"/>
                <a:satOff val="10438"/>
                <a:lumOff val="117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11550546"/>
              <a:satOff val="10438"/>
              <a:lumOff val="1179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11550546"/>
              <a:satOff val="10438"/>
              <a:lumOff val="1179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Vagrounded"/>
              <a:cs typeface="Vagrounded"/>
            </a:rPr>
            <a:t>CS61B</a:t>
          </a:r>
          <a:endParaRPr lang="en-US" sz="3100" kern="1200" dirty="0">
            <a:latin typeface="Vagrounded"/>
            <a:cs typeface="Vagrounded"/>
          </a:endParaRPr>
        </a:p>
      </dsp:txBody>
      <dsp:txXfrm>
        <a:off x="1060903" y="2665228"/>
        <a:ext cx="1597705" cy="887614"/>
      </dsp:txXfrm>
    </dsp:sp>
    <dsp:sp modelId="{CE90D186-DC44-904A-9AD4-B2338CF110FC}">
      <dsp:nvSpPr>
        <dsp:cNvPr id="0" name=""/>
        <dsp:cNvSpPr/>
      </dsp:nvSpPr>
      <dsp:spPr>
        <a:xfrm rot="5400000">
          <a:off x="1693328" y="3575033"/>
          <a:ext cx="332855" cy="3994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7325818"/>
                <a:satOff val="15657"/>
                <a:lumOff val="1768"/>
                <a:alphaOff val="0"/>
                <a:tint val="48000"/>
                <a:satMod val="138000"/>
              </a:schemeClr>
            </a:gs>
            <a:gs pos="25000">
              <a:schemeClr val="accent2">
                <a:hueOff val="-17325818"/>
                <a:satOff val="15657"/>
                <a:lumOff val="1768"/>
                <a:alphaOff val="0"/>
                <a:tint val="85000"/>
              </a:schemeClr>
            </a:gs>
            <a:gs pos="4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50000">
              <a:schemeClr val="accent2">
                <a:hueOff val="-17325818"/>
                <a:satOff val="15657"/>
                <a:lumOff val="1768"/>
                <a:alphaOff val="0"/>
                <a:tint val="93000"/>
              </a:schemeClr>
            </a:gs>
            <a:gs pos="6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75000">
              <a:schemeClr val="accent2">
                <a:hueOff val="-17325818"/>
                <a:satOff val="15657"/>
                <a:lumOff val="1768"/>
                <a:alphaOff val="0"/>
                <a:tint val="83000"/>
                <a:satMod val="108000"/>
              </a:schemeClr>
            </a:gs>
            <a:gs pos="100000">
              <a:schemeClr val="accent2">
                <a:hueOff val="-17325818"/>
                <a:satOff val="15657"/>
                <a:lumOff val="1768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17325818"/>
              <a:satOff val="15657"/>
              <a:lumOff val="1768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17325818"/>
              <a:satOff val="15657"/>
              <a:lumOff val="1768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1693328" y="3575033"/>
        <a:ext cx="332855" cy="399426"/>
      </dsp:txXfrm>
    </dsp:sp>
    <dsp:sp modelId="{24C5B3A2-E4A1-9D43-ABB5-3F2C1AB1EE3C}">
      <dsp:nvSpPr>
        <dsp:cNvPr id="0" name=""/>
        <dsp:cNvSpPr/>
      </dsp:nvSpPr>
      <dsp:spPr>
        <a:xfrm>
          <a:off x="1060903" y="3996649"/>
          <a:ext cx="1597705" cy="887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7325818"/>
                <a:satOff val="15657"/>
                <a:lumOff val="1768"/>
                <a:alphaOff val="0"/>
                <a:tint val="48000"/>
                <a:satMod val="138000"/>
              </a:schemeClr>
            </a:gs>
            <a:gs pos="25000">
              <a:schemeClr val="accent2">
                <a:hueOff val="-17325818"/>
                <a:satOff val="15657"/>
                <a:lumOff val="1768"/>
                <a:alphaOff val="0"/>
                <a:tint val="85000"/>
              </a:schemeClr>
            </a:gs>
            <a:gs pos="4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50000">
              <a:schemeClr val="accent2">
                <a:hueOff val="-17325818"/>
                <a:satOff val="15657"/>
                <a:lumOff val="1768"/>
                <a:alphaOff val="0"/>
                <a:tint val="93000"/>
              </a:schemeClr>
            </a:gs>
            <a:gs pos="6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75000">
              <a:schemeClr val="accent2">
                <a:hueOff val="-17325818"/>
                <a:satOff val="15657"/>
                <a:lumOff val="1768"/>
                <a:alphaOff val="0"/>
                <a:tint val="83000"/>
                <a:satMod val="108000"/>
              </a:schemeClr>
            </a:gs>
            <a:gs pos="100000">
              <a:schemeClr val="accent2">
                <a:hueOff val="-17325818"/>
                <a:satOff val="15657"/>
                <a:lumOff val="1768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17325818"/>
              <a:satOff val="15657"/>
              <a:lumOff val="1768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17325818"/>
              <a:satOff val="15657"/>
              <a:lumOff val="1768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Vagrounded"/>
              <a:cs typeface="Vagrounded"/>
            </a:rPr>
            <a:t>CS61C</a:t>
          </a:r>
          <a:endParaRPr lang="en-US" sz="3100" kern="1200" dirty="0">
            <a:latin typeface="Vagrounded"/>
            <a:cs typeface="Vagrounded"/>
          </a:endParaRPr>
        </a:p>
      </dsp:txBody>
      <dsp:txXfrm>
        <a:off x="1060903" y="3996649"/>
        <a:ext cx="1597705" cy="887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70623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55301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7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Summary &amp; Farewell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pic>
        <p:nvPicPr>
          <p:cNvPr id="16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8631039" y="6248400"/>
            <a:ext cx="512961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01C1680E-D985-8A48-BA9E-A9F7CF2082B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Summary &amp; Farewell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8631039" y="6248400"/>
            <a:ext cx="512961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981200" y="304800"/>
            <a:ext cx="5181600" cy="19637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#25</a:t>
            </a:r>
            <a:b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Summary &amp; Farewell</a:t>
            </a:r>
            <a:endParaRPr lang="en-US" sz="3200" b="1" dirty="0" smtClean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381001" y="3810000"/>
            <a:ext cx="5410199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rgbClr val="FFFF00"/>
                </a:solidFill>
              </a:rPr>
              <a:t>OCULUS RIFT, next “it”?</a:t>
            </a:r>
            <a:endParaRPr lang="en-US" sz="2800" dirty="0">
              <a:solidFill>
                <a:schemeClr val="tx1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81001" y="4419600"/>
            <a:ext cx="5410199" cy="1828800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sz="2800" dirty="0" smtClean="0">
                <a:ea typeface="ＭＳ Ｐゴシック" pitchFamily="-65" charset="-128"/>
                <a:cs typeface="ＭＳ Ｐゴシック" pitchFamily="-65" charset="-128"/>
              </a:rPr>
              <a:t>Facebook’s purchase of Oculus Rift is one indication that this is an incredibly HOT potential new technology. Gamers rejoice!</a:t>
            </a:r>
            <a:endParaRPr lang="en-US" sz="2800" dirty="0" smtClean="0">
              <a:solidFill>
                <a:schemeClr val="accent4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r"/>
            <a:r>
              <a:rPr lang="en-US" sz="2800" b="1" dirty="0" err="1" smtClean="0">
                <a:latin typeface="Courier New" pitchFamily="1" charset="0"/>
              </a:rPr>
              <a:t>oculusvr.com</a:t>
            </a:r>
            <a:endParaRPr lang="en-US" sz="2800" b="1" dirty="0" smtClean="0">
              <a:latin typeface="Courier New" pitchFamily="1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562600" y="6005052"/>
            <a:ext cx="35052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31115"/>
            <a:ext cx="351155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18 VAG Rounded Thin   55390"/>
                <a:cs typeface="Vagrounded"/>
              </a:rPr>
              <a:t>Invite your friends to take CS10 next sem!</a:t>
            </a:r>
            <a:endParaRPr lang="en-US" sz="1400" b="1" dirty="0">
              <a:latin typeface="18 VAG Rounded Thin   55390"/>
              <a:cs typeface="Vagrounde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6950" y="2503952"/>
            <a:ext cx="13716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18 VAG Rounded Thin   55390"/>
                <a:cs typeface="Vagrounded"/>
              </a:rPr>
              <a:t>Lab tomorrow is Survey (0:20), online final (1:30)</a:t>
            </a:r>
            <a:endParaRPr lang="en-US" sz="1400" b="1" dirty="0">
              <a:latin typeface="18 VAG Rounded Thin   55390"/>
              <a:cs typeface="Vagrounde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6248400"/>
            <a:ext cx="30480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18 VAG Rounded Thin   55390"/>
                <a:cs typeface="Vagrounded"/>
              </a:rPr>
              <a:t>Discussion this week is important – course feedback + summary</a:t>
            </a:r>
            <a:endParaRPr lang="en-US" sz="1400" b="1" dirty="0">
              <a:latin typeface="18 VAG Rounded Thin   55390"/>
              <a:cs typeface="Vaground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2503744"/>
            <a:ext cx="14478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18 VAG Rounded Thin   55390"/>
                <a:cs typeface="Vagrounded"/>
              </a:rPr>
              <a:t>BJC Art or Poem</a:t>
            </a:r>
            <a:r>
              <a:rPr lang="en-US" sz="1400" dirty="0" smtClean="0">
                <a:latin typeface="18 VAG Rounded Thin   55390"/>
                <a:cs typeface="Vagrounded"/>
              </a:rPr>
              <a:t/>
            </a:r>
            <a:br>
              <a:rPr lang="en-US" sz="1400" dirty="0" smtClean="0">
                <a:latin typeface="18 VAG Rounded Thin   55390"/>
                <a:cs typeface="Vagrounded"/>
              </a:rPr>
            </a:br>
            <a:r>
              <a:rPr lang="en-US" sz="1400" dirty="0" smtClean="0">
                <a:latin typeface="18 VAG Rounded Thin   55390"/>
                <a:cs typeface="Vagrounded"/>
              </a:rPr>
              <a:t>Submit this at final for extra credit!</a:t>
            </a:r>
            <a:endParaRPr lang="en-US" sz="1400" b="1" dirty="0">
              <a:latin typeface="18 VAG Rounded Thin   55390"/>
              <a:cs typeface="Vagrounded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47" y="3744405"/>
            <a:ext cx="2830005" cy="21229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91200" y="1266854"/>
            <a:ext cx="121920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18 VAG Rounded Thin   55390"/>
                <a:cs typeface="Vagrounded"/>
              </a:rPr>
              <a:t>Slip days</a:t>
            </a:r>
            <a:endParaRPr lang="en-US" sz="1400" b="1" dirty="0">
              <a:latin typeface="18 VAG Rounded Thin   55390"/>
              <a:cs typeface="Vagrounde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9800" y="1295400"/>
            <a:ext cx="121920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18 VAG Rounded Thin   55390"/>
                <a:cs typeface="Vagrounded"/>
              </a:rPr>
              <a:t>Calendar?</a:t>
            </a:r>
            <a:endParaRPr lang="en-US" sz="1400" b="1" dirty="0">
              <a:latin typeface="18 VAG Rounded Thin   55390"/>
              <a:cs typeface="Vagrounde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80704" y="2498905"/>
            <a:ext cx="990600" cy="11695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18 VAG Rounded Thin   55390"/>
                <a:cs typeface="Vagrounded"/>
              </a:rPr>
              <a:t>Register</a:t>
            </a:r>
            <a:br>
              <a:rPr lang="en-US" sz="1400" dirty="0" smtClean="0">
                <a:latin typeface="18 VAG Rounded Thin   55390"/>
                <a:cs typeface="Vagrounded"/>
              </a:rPr>
            </a:br>
            <a:r>
              <a:rPr lang="en-US" sz="1400" dirty="0" smtClean="0">
                <a:latin typeface="18 VAG Rounded Thin   55390"/>
                <a:cs typeface="Vagrounded"/>
              </a:rPr>
              <a:t>Iclicker, then turn in during lab or dis</a:t>
            </a:r>
            <a:endParaRPr lang="en-US" sz="1400" dirty="0">
              <a:latin typeface="18 VAG Rounded Thin   55390"/>
              <a:cs typeface="Vagrounde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2438400"/>
            <a:ext cx="236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Teaching Professor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Dan </a:t>
            </a:r>
            <a:r>
              <a:rPr lang="en-US" sz="2000" b="1" dirty="0">
                <a:solidFill>
                  <a:schemeClr val="bg2"/>
                </a:solidFill>
                <a:latin typeface="18 VAG Rounded Bold   07390"/>
              </a:rPr>
              <a:t>Garcia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71" y="228600"/>
            <a:ext cx="2186330" cy="2590800"/>
          </a:xfrm>
          <a:prstGeom prst="rect">
            <a:avLst/>
          </a:prstGeom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04800"/>
            <a:ext cx="16002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r>
              <a:rPr lang="en-US" dirty="0" smtClean="0"/>
              <a:t>: Become active!</a:t>
            </a:r>
            <a:endParaRPr lang="en-US" dirty="0"/>
          </a:p>
        </p:txBody>
      </p:sp>
      <p:sp>
        <p:nvSpPr>
          <p:cNvPr id="34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With-Snap! Exam details</a:t>
            </a:r>
          </a:p>
          <a:p>
            <a:pPr lvl="1"/>
            <a:r>
              <a:rPr lang="en-US" sz="2000"/>
              <a:t>No exam handed out unless you’ve filled in both HKN + our survey</a:t>
            </a:r>
          </a:p>
          <a:p>
            <a:pPr lvl="1"/>
            <a:r>
              <a:rPr lang="en-US" sz="2000"/>
              <a:t>No “study sheets” needed / allowed since you have access to Snap!</a:t>
            </a:r>
          </a:p>
          <a:p>
            <a:r>
              <a:rPr lang="en-US" sz="2400"/>
              <a:t>Final Exam details</a:t>
            </a:r>
          </a:p>
          <a:p>
            <a:pPr lvl="1"/>
            <a:r>
              <a:rPr lang="en-US" sz="2000" dirty="0" smtClean="0"/>
              <a:t>Only bring </a:t>
            </a:r>
            <a:r>
              <a:rPr lang="en-US" sz="2000" dirty="0" err="1" smtClean="0"/>
              <a:t>pen{,cil}s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FF00"/>
                </a:solidFill>
              </a:rPr>
              <a:t>three </a:t>
            </a:r>
            <a:r>
              <a:rPr lang="en-US" sz="2000" dirty="0" smtClean="0"/>
              <a:t>8.5”x11” handwritten sheets </a:t>
            </a:r>
            <a:br>
              <a:rPr lang="en-US" sz="2000" dirty="0" smtClean="0"/>
            </a:br>
            <a:r>
              <a:rPr lang="en-US" sz="2000" dirty="0" smtClean="0"/>
              <a:t>(writing on both sides). </a:t>
            </a:r>
          </a:p>
          <a:p>
            <a:pPr lvl="1"/>
            <a:r>
              <a:rPr lang="en-US" sz="2000" dirty="0" smtClean="0"/>
              <a:t>Leave backpacks, books, calculators, cells &amp; pagers home!</a:t>
            </a:r>
          </a:p>
          <a:p>
            <a:pPr lvl="1"/>
            <a:r>
              <a:rPr lang="en-US" sz="2000" dirty="0" smtClean="0"/>
              <a:t>Everyone must take ALL of the final!</a:t>
            </a:r>
          </a:p>
          <a:p>
            <a:pPr lvl="1"/>
            <a:r>
              <a:rPr lang="en-US" sz="2000" dirty="0" smtClean="0"/>
              <a:t>Bring your “Beauty and Joy of Computing” Art/Poem for extra credit!</a:t>
            </a:r>
            <a:endParaRPr lang="en-US" sz="2000" dirty="0"/>
          </a:p>
          <a:p>
            <a:r>
              <a:rPr lang="en-US" sz="2400" dirty="0" smtClean="0"/>
              <a:t>If you did well in CS10 and want to be on staff?</a:t>
            </a:r>
          </a:p>
          <a:p>
            <a:pPr lvl="1"/>
            <a:r>
              <a:rPr lang="en-US" sz="2000" dirty="0" smtClean="0"/>
              <a:t>Usual path: </a:t>
            </a:r>
            <a:r>
              <a:rPr lang="en-US" sz="2000" b="1" dirty="0" smtClean="0"/>
              <a:t>Lab Assistant </a:t>
            </a:r>
            <a:r>
              <a:rPr lang="en-US" sz="2000" dirty="0" err="1" smtClean="0"/>
              <a:t></a:t>
            </a:r>
            <a:r>
              <a:rPr lang="en-US" sz="2000" dirty="0" smtClean="0">
                <a:sym typeface="SymbolProp BT" pitchFamily="100" charset="2"/>
              </a:rPr>
              <a:t> </a:t>
            </a:r>
            <a:r>
              <a:rPr lang="en-US" sz="2000" b="1" dirty="0" smtClean="0">
                <a:sym typeface="SymbolProp BT" pitchFamily="100" charset="2"/>
              </a:rPr>
              <a:t>Reader </a:t>
            </a:r>
            <a:r>
              <a:rPr lang="en-US" sz="2000" dirty="0" err="1" smtClean="0"/>
              <a:t></a:t>
            </a:r>
            <a:r>
              <a:rPr lang="en-US" sz="2000" dirty="0" smtClean="0">
                <a:sym typeface="SymbolProp BT" pitchFamily="100" charset="2"/>
              </a:rPr>
              <a:t> </a:t>
            </a:r>
            <a:r>
              <a:rPr lang="en-US" sz="2000" b="1" dirty="0" smtClean="0"/>
              <a:t>TA </a:t>
            </a:r>
          </a:p>
          <a:p>
            <a:pPr lvl="1"/>
            <a:r>
              <a:rPr lang="en-US" sz="2000" dirty="0" smtClean="0"/>
              <a:t>Indicate on your final survey whether you’re even remotely interested</a:t>
            </a:r>
          </a:p>
          <a:p>
            <a:pPr lvl="1"/>
            <a:r>
              <a:rPr lang="en-US" sz="2000" dirty="0" smtClean="0"/>
              <a:t>We strongly encourage anyone who gets an B or above in the class to follow this path…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Cal Opportunities</a:t>
            </a:r>
            <a:endParaRPr lang="en-US" dirty="0"/>
          </a:p>
        </p:txBody>
      </p:sp>
      <p:sp>
        <p:nvSpPr>
          <p:cNvPr id="34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“The Godfather answers all of life’s questions”</a:t>
            </a:r>
            <a:br>
              <a:rPr lang="en-US" sz="2400" dirty="0"/>
            </a:br>
            <a:r>
              <a:rPr lang="en-US" sz="2400" dirty="0"/>
              <a:t>– Heard in “You’ve got Mail”</a:t>
            </a:r>
          </a:p>
          <a:p>
            <a:r>
              <a:rPr lang="en-US" sz="2400" dirty="0"/>
              <a:t>Why</a:t>
            </a:r>
            <a:r>
              <a:rPr lang="en-US" sz="2400" dirty="0" smtClean="0"/>
              <a:t> are we </a:t>
            </a:r>
            <a:r>
              <a:rPr lang="en-US" sz="2400" dirty="0"/>
              <a:t>one of the top </a:t>
            </a:r>
            <a:r>
              <a:rPr lang="en-US" sz="2400" dirty="0" err="1"/>
              <a:t>Universities</a:t>
            </a:r>
            <a:r>
              <a:rPr lang="en-US" sz="2400" dirty="0"/>
              <a:t> in the WORLD?</a:t>
            </a:r>
          </a:p>
          <a:p>
            <a:pPr lvl="1"/>
            <a:r>
              <a:rPr lang="en-US" sz="2000" dirty="0"/>
              <a:t>Research, </a:t>
            </a:r>
            <a:r>
              <a:rPr lang="en-US" sz="2000" dirty="0" err="1"/>
              <a:t>reseach</a:t>
            </a:r>
            <a:r>
              <a:rPr lang="en-US" sz="2000" dirty="0"/>
              <a:t>, research!</a:t>
            </a:r>
          </a:p>
          <a:p>
            <a:pPr lvl="1"/>
            <a:r>
              <a:rPr lang="en-US" sz="2000" dirty="0"/>
              <a:t>Whether you want to go to grad school or industry, you need someone to vouch for you</a:t>
            </a:r>
            <a:r>
              <a:rPr lang="en-US" sz="2000" dirty="0" smtClean="0"/>
              <a:t>!</a:t>
            </a:r>
          </a:p>
          <a:p>
            <a:pPr lvl="2"/>
            <a:r>
              <a:rPr lang="en-US" sz="1800" dirty="0" smtClean="0"/>
              <a:t>…as </a:t>
            </a:r>
            <a:r>
              <a:rPr lang="en-US" sz="1800" dirty="0"/>
              <a:t>is the case with the </a:t>
            </a:r>
            <a:r>
              <a:rPr lang="en-US" sz="1800" dirty="0" smtClean="0"/>
              <a:t>Mob</a:t>
            </a:r>
          </a:p>
          <a:p>
            <a:r>
              <a:rPr lang="en-US" sz="2400" dirty="0"/>
              <a:t>Techniques</a:t>
            </a:r>
          </a:p>
          <a:p>
            <a:pPr lvl="1"/>
            <a:r>
              <a:rPr lang="en-US" sz="2000" dirty="0"/>
              <a:t>Find out what you like, do lots of web research (read published papers), hit OH of Prof, show enthusiasm &amp; initiative</a:t>
            </a:r>
          </a:p>
          <a:p>
            <a:r>
              <a:rPr lang="en-US" sz="2400" b="1" dirty="0">
                <a:latin typeface="Courier"/>
                <a:cs typeface="Courier"/>
              </a:rPr>
              <a:t>http://</a:t>
            </a:r>
            <a:r>
              <a:rPr lang="en-US" sz="2400" b="1" dirty="0" err="1">
                <a:latin typeface="Courier"/>
                <a:cs typeface="Courier"/>
              </a:rPr>
              <a:t>research.berkeley.edu</a:t>
            </a:r>
            <a:r>
              <a:rPr lang="en-US" sz="2400" b="1" dirty="0">
                <a:latin typeface="Courier"/>
                <a:cs typeface="Courier"/>
              </a:rPr>
              <a:t>/</a:t>
            </a:r>
          </a:p>
          <a:p>
            <a:r>
              <a:rPr lang="en-US" sz="2400" b="1" dirty="0">
                <a:latin typeface="Courier"/>
                <a:cs typeface="Courier"/>
              </a:rPr>
              <a:t>http://researchmatch.heroku.com/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336256" cy="5305864"/>
          </a:xfrm>
        </p:spPr>
        <p:txBody>
          <a:bodyPr/>
          <a:lstStyle/>
          <a:p>
            <a:r>
              <a:rPr lang="en-US" sz="2400"/>
              <a:t>Improve Privacy Teaching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488656" cy="5305864"/>
          </a:xfrm>
        </p:spPr>
        <p:txBody>
          <a:bodyPr/>
          <a:lstStyle/>
          <a:p>
            <a:r>
              <a:rPr lang="en-US" sz="2400"/>
              <a:t>Improve CS10/Snap!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Dan’s Research Projects</a:t>
            </a:r>
          </a:p>
        </p:txBody>
      </p:sp>
      <p:pic>
        <p:nvPicPr>
          <p:cNvPr id="8" name="Picture 7" descr="Screen Shot 2012-11-27 at 8.31.4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0"/>
            <a:ext cx="2499661" cy="1905761"/>
          </a:xfrm>
          <a:prstGeom prst="rect">
            <a:avLst/>
          </a:prstGeom>
        </p:spPr>
      </p:pic>
      <p:pic>
        <p:nvPicPr>
          <p:cNvPr id="9" name="Picture 8" descr="Screen Shot 2012-11-27 at 8.33.18 PM.png"/>
          <p:cNvPicPr>
            <a:picLocks noChangeAspect="1"/>
          </p:cNvPicPr>
          <p:nvPr/>
        </p:nvPicPr>
        <p:blipFill>
          <a:blip r:embed="rId3"/>
          <a:srcRect b="40512"/>
          <a:stretch>
            <a:fillRect/>
          </a:stretch>
        </p:blipFill>
        <p:spPr>
          <a:xfrm>
            <a:off x="5181600" y="1524000"/>
            <a:ext cx="3352800" cy="205740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4789185"/>
            <a:ext cx="9144000" cy="3924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  <a:spcBef>
                <a:spcPct val="65000"/>
              </a:spcBef>
              <a:buSzPct val="100000"/>
              <a:buFont typeface="Times" pitchFamily="100" charset="0"/>
              <a:buNone/>
            </a:pPr>
            <a:r>
              <a:rPr lang="en-US" sz="2800" b="1" dirty="0">
                <a:solidFill>
                  <a:schemeClr val="tx1"/>
                </a:solidFill>
                <a:latin typeface="18 VAG Rounded Thin   55390"/>
              </a:rPr>
              <a:t>We’ll email class about opportunities this fall…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341938"/>
          </a:xfrm>
        </p:spPr>
        <p:txBody>
          <a:bodyPr/>
          <a:lstStyle/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FFFF00"/>
                </a:solidFill>
              </a:rPr>
              <a:t>CS61A </a:t>
            </a:r>
            <a:r>
              <a:rPr lang="en-US" sz="2800" dirty="0"/>
              <a:t>(1</a:t>
            </a:r>
            <a:r>
              <a:rPr lang="en-US" sz="2800" baseline="30000" dirty="0"/>
              <a:t>st</a:t>
            </a:r>
            <a:r>
              <a:rPr lang="en-US" sz="2800" dirty="0"/>
              <a:t> course in CS major)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Structure and Interpretation of Computer Programs, Python</a:t>
            </a:r>
          </a:p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FFFF00"/>
                </a:solidFill>
              </a:rPr>
              <a:t>CS9 series </a:t>
            </a:r>
            <a:r>
              <a:rPr lang="en-US" sz="2800" dirty="0"/>
              <a:t>(learn a second language)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I would recommend Python next, CS9H</a:t>
            </a:r>
            <a:endParaRPr lang="en-US" sz="2800" dirty="0" err="1">
              <a:solidFill>
                <a:schemeClr val="accent2"/>
              </a:solidFill>
            </a:endParaRPr>
          </a:p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FFFF00"/>
                </a:solidFill>
              </a:rPr>
              <a:t>GamesCrafters DeCal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(Game Theory R &amp; D)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Develop SW, analysis on 2-person games of no chance. (e.g., go, chess, connect-4, </a:t>
            </a:r>
            <a:r>
              <a:rPr lang="en-US" sz="2400" dirty="0" err="1"/>
              <a:t>nim</a:t>
            </a:r>
            <a:r>
              <a:rPr lang="en-US" sz="2400" dirty="0"/>
              <a:t>, etc.)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accent1"/>
                </a:solidFill>
              </a:rPr>
              <a:t>Req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Game Theory / software Interest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2800" dirty="0" smtClean="0">
                <a:solidFill>
                  <a:srgbClr val="FFFF00"/>
                </a:solidFill>
              </a:rPr>
              <a:t>MS</a:t>
            </a:r>
            <a:r>
              <a:rPr lang="en-US" sz="2800" dirty="0">
                <a:solidFill>
                  <a:srgbClr val="FFFF00"/>
                </a:solidFill>
              </a:rPr>
              <a:t>-DOS X DeCal </a:t>
            </a:r>
            <a:r>
              <a:rPr lang="en-US" sz="2800" dirty="0"/>
              <a:t>(Mac Student Developers)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Learn to program Macintoshes.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accent1"/>
                </a:solidFill>
              </a:rPr>
              <a:t>Req</a:t>
            </a:r>
            <a:r>
              <a:rPr lang="en-US" sz="2400" dirty="0">
                <a:solidFill>
                  <a:schemeClr val="accent1"/>
                </a:solidFill>
              </a:rPr>
              <a:t>: Interest. Owning a </a:t>
            </a:r>
            <a:r>
              <a:rPr lang="en-US" sz="2400" dirty="0" err="1">
                <a:solidFill>
                  <a:schemeClr val="accent1"/>
                </a:solidFill>
              </a:rPr>
              <a:t>mac</a:t>
            </a:r>
            <a:r>
              <a:rPr lang="en-US" sz="2400" dirty="0">
                <a:solidFill>
                  <a:schemeClr val="accent1"/>
                </a:solidFill>
              </a:rPr>
              <a:t> helps, not required.</a:t>
            </a:r>
            <a:endParaRPr lang="en-US" sz="2400" dirty="0"/>
          </a:p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2800" dirty="0" smtClean="0">
                <a:solidFill>
                  <a:srgbClr val="FFFF00"/>
                </a:solidFill>
              </a:rPr>
              <a:t>UCBUGG DeCal </a:t>
            </a:r>
            <a:r>
              <a:rPr lang="en-US" sz="2800" dirty="0"/>
              <a:t>(Recreational Graphics)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Develop computer-generated images, animations.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accent1"/>
                </a:solidFill>
              </a:rPr>
              <a:t>Req</a:t>
            </a:r>
            <a:r>
              <a:rPr lang="en-US" sz="2400" dirty="0">
                <a:solidFill>
                  <a:schemeClr val="accent1"/>
                </a:solidFill>
              </a:rPr>
              <a:t>: 3D interest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Next Semester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3" y="990601"/>
            <a:ext cx="4104481" cy="53058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CS Major / Minor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You are here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CS61A</a:t>
            </a:r>
          </a:p>
          <a:p>
            <a:pPr lvl="1"/>
            <a:r>
              <a:rPr lang="en-US" dirty="0" smtClean="0"/>
              <a:t>In Python, one big idea every week. Awesome!</a:t>
            </a:r>
          </a:p>
          <a:p>
            <a:r>
              <a:rPr lang="en-US" dirty="0" smtClean="0"/>
              <a:t>CS61B</a:t>
            </a:r>
          </a:p>
          <a:p>
            <a:pPr lvl="1"/>
            <a:r>
              <a:rPr lang="en-US" dirty="0" smtClean="0"/>
              <a:t>In Java, data structures, algorithms and software engineering (lite)</a:t>
            </a:r>
          </a:p>
          <a:p>
            <a:r>
              <a:rPr lang="en-US" dirty="0" smtClean="0"/>
              <a:t>CS61C</a:t>
            </a:r>
          </a:p>
          <a:p>
            <a:pPr lvl="1"/>
            <a:r>
              <a:rPr lang="en-US" dirty="0" smtClean="0"/>
              <a:t>In C and MIPS, Great ideas in computer architecture (parallelism) … I teach this!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18685074"/>
              </p:ext>
            </p:extLst>
          </p:nvPr>
        </p:nvGraphicFramePr>
        <p:xfrm>
          <a:off x="4814888" y="1200208"/>
          <a:ext cx="3719512" cy="488665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Ok, I’m hooked! Where do I go next?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248400" y="6305550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UC Berkeley CS10 "The Beauty and Joy of Computing" : Algorithm Complexity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3D7880BA-952D-4DDD-8356-E1CBE0DFD955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>
            <a:off x="3124200" y="1676400"/>
            <a:ext cx="2700678" cy="3933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2847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remember from CS10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Abstraction</a:t>
            </a:r>
          </a:p>
          <a:p>
            <a:pPr lvl="1"/>
            <a:r>
              <a:rPr lang="en-US" sz="2000"/>
              <a:t>The key idea underpinning all computer science</a:t>
            </a:r>
          </a:p>
          <a:p>
            <a:pPr lvl="1"/>
            <a:r>
              <a:rPr lang="en-US" sz="2000"/>
              <a:t>…and (in CS10) functions, HOFs </a:t>
            </a:r>
          </a:p>
          <a:p>
            <a:r>
              <a:rPr lang="en-US" sz="2400"/>
              <a:t>…From Blown to Bits</a:t>
            </a:r>
          </a:p>
          <a:p>
            <a:pPr lvl="1"/>
            <a:r>
              <a:rPr lang="en-US" sz="2000"/>
              <a:t>Technology has social implications (privacy, energy, copyright, etc); try to see the big picture</a:t>
            </a:r>
          </a:p>
          <a:p>
            <a:pPr lvl="1"/>
            <a:r>
              <a:rPr lang="en-US" sz="2000"/>
              <a:t>It also often has unintended consequences!</a:t>
            </a:r>
          </a:p>
          <a:p>
            <a:pPr lvl="1"/>
            <a:r>
              <a:rPr lang="en-US" sz="2000"/>
              <a:t>Things are never black or white, pure good or pure evil</a:t>
            </a:r>
          </a:p>
          <a:p>
            <a:r>
              <a:rPr lang="en-US" sz="2400"/>
              <a:t>…From Doug Rushkoff</a:t>
            </a:r>
          </a:p>
          <a:p>
            <a:pPr lvl="1"/>
            <a:r>
              <a:rPr lang="en-US" sz="2000"/>
              <a:t>Coding as Engineering (desining, building, testing, iterating, etc)</a:t>
            </a:r>
          </a:p>
          <a:p>
            <a:pPr lvl="1"/>
            <a:r>
              <a:rPr lang="en-US" sz="2000"/>
              <a:t>Coding as a Liberal Art (interface thoughts, hidden agendas, etc)</a:t>
            </a:r>
          </a:p>
          <a:p>
            <a:pPr lvl="1"/>
            <a:r>
              <a:rPr lang="en-US" sz="2000"/>
              <a:t>Coding as Culture (can we have more read/write artifacts?)</a:t>
            </a:r>
          </a:p>
          <a:p>
            <a:r>
              <a:rPr lang="en-US" sz="2400"/>
              <a:t>You have learned to code! </a:t>
            </a:r>
          </a:p>
          <a:p>
            <a:pPr lvl="1"/>
            <a:r>
              <a:rPr lang="en-US" sz="2000"/>
              <a:t>Some don’t believe blocks-based coding teaches this, they’re wrong!</a:t>
            </a:r>
            <a:endParaRPr lang="en-US" sz="20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Penultimate slide: Thanks to the staff!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(see the course website for listing &amp; photos)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83550" cy="581025"/>
          </a:xfrm>
          <a:noFill/>
          <a:ln/>
        </p:spPr>
        <p:txBody>
          <a:bodyPr/>
          <a:lstStyle/>
          <a:p>
            <a:r>
              <a:rPr lang="en-US" sz="4000"/>
              <a:t>The Future for Future Cal Alumni</a:t>
            </a:r>
          </a:p>
        </p:txBody>
      </p:sp>
      <p:sp>
        <p:nvSpPr>
          <p:cNvPr id="34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695950"/>
          </a:xfrm>
          <a:noFill/>
          <a:ln/>
        </p:spPr>
        <p:txBody>
          <a:bodyPr/>
          <a:lstStyle/>
          <a:p>
            <a:r>
              <a:rPr lang="en-US" dirty="0"/>
              <a:t>New Millennium</a:t>
            </a:r>
            <a:endParaRPr lang="en-US" dirty="0" smtClean="0"/>
          </a:p>
          <a:p>
            <a:pPr lvl="1"/>
            <a:r>
              <a:rPr lang="en-US" dirty="0" smtClean="0"/>
              <a:t>Always-on internet connectivity + internet of things!</a:t>
            </a:r>
          </a:p>
          <a:p>
            <a:pPr lvl="1"/>
            <a:r>
              <a:rPr lang="en-US" dirty="0" smtClean="0"/>
              <a:t>AI &amp; HCI breakthroughs</a:t>
            </a:r>
          </a:p>
          <a:p>
            <a:pPr lvl="1"/>
            <a:r>
              <a:rPr lang="en-US" dirty="0" smtClean="0"/>
              <a:t>Post-PC Era (power is in cloud, interface in pocket)</a:t>
            </a:r>
            <a:endParaRPr lang="en-US" dirty="0">
              <a:solidFill>
                <a:srgbClr val="800080"/>
              </a:solidFill>
            </a:endParaRPr>
          </a:p>
          <a:p>
            <a:pPr algn="ctr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“The best way to predict the future is to invent it” </a:t>
            </a:r>
            <a:r>
              <a:rPr lang="en-US" sz="2800" dirty="0"/>
              <a:t>– Alan Kay</a:t>
            </a:r>
          </a:p>
          <a:p>
            <a:pPr algn="ctr">
              <a:buFontTx/>
              <a:buNone/>
            </a:pPr>
            <a:endParaRPr lang="en-US" sz="6000" dirty="0">
              <a:solidFill>
                <a:srgbClr val="FFFF00"/>
              </a:solidFill>
            </a:endParaRPr>
          </a:p>
          <a:p>
            <a:pPr algn="ctr">
              <a:buFontTx/>
              <a:buNone/>
            </a:pPr>
            <a:r>
              <a:rPr lang="en-US" sz="6000" dirty="0">
                <a:solidFill>
                  <a:srgbClr val="FFFF00"/>
                </a:solidFill>
              </a:rPr>
              <a:t>The Future is up to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2931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46402</TotalTime>
  <Pages>47</Pages>
  <Words>811</Words>
  <Application>Microsoft Macintosh PowerPoint</Application>
  <PresentationFormat>Letter Paper (8.5x11 in)</PresentationFormat>
  <Paragraphs>94</Paragraphs>
  <Slides>9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OCULUS RIFT, next “it”?</vt:lpstr>
      <vt:lpstr>Administrivia: Become active!</vt:lpstr>
      <vt:lpstr>Taking advantage of Cal Opportunities</vt:lpstr>
      <vt:lpstr>Dan’s Research Projects</vt:lpstr>
      <vt:lpstr>Opportunities Next Semester</vt:lpstr>
      <vt:lpstr>Ok, I’m hooked! Where do I go next?</vt:lpstr>
      <vt:lpstr>Things to remember from CS10</vt:lpstr>
      <vt:lpstr>Penultimate slide: Thanks to the staff!</vt:lpstr>
      <vt:lpstr>The Future for Future Cal Alumni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Dan Garcia</cp:lastModifiedBy>
  <cp:revision>2881</cp:revision>
  <cp:lastPrinted>2015-04-25T14:50:42Z</cp:lastPrinted>
  <dcterms:created xsi:type="dcterms:W3CDTF">2015-04-25T13:44:08Z</dcterms:created>
  <dcterms:modified xsi:type="dcterms:W3CDTF">2015-04-25T15:03:36Z</dcterms:modified>
</cp:coreProperties>
</file>