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139" r:id="rId2"/>
    <p:sldId id="1328" r:id="rId3"/>
    <p:sldId id="1329" r:id="rId4"/>
    <p:sldId id="1330" r:id="rId5"/>
    <p:sldId id="1331" r:id="rId6"/>
    <p:sldId id="1332" r:id="rId7"/>
    <p:sldId id="1333" r:id="rId8"/>
    <p:sldId id="1342" r:id="rId9"/>
    <p:sldId id="1334" r:id="rId10"/>
    <p:sldId id="1335" r:id="rId11"/>
    <p:sldId id="1336" r:id="rId12"/>
    <p:sldId id="1337" r:id="rId13"/>
    <p:sldId id="1338" r:id="rId14"/>
    <p:sldId id="1339" r:id="rId15"/>
    <p:sldId id="1340" r:id="rId16"/>
    <p:sldId id="1341" r:id="rId17"/>
    <p:sldId id="1327" r:id="rId18"/>
    <p:sldId id="1275" r:id="rId19"/>
    <p:sldId id="1247" r:id="rId20"/>
    <p:sldId id="1326" r:id="rId21"/>
    <p:sldId id="1308" r:id="rId22"/>
  </p:sldIdLst>
  <p:sldSz cx="14630400" cy="82296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clrMode="bw" scaleToFitPaper="1"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1119" autoAdjust="0"/>
    <p:restoredTop sz="99416" autoAdjust="0"/>
  </p:normalViewPr>
  <p:slideViewPr>
    <p:cSldViewPr>
      <p:cViewPr varScale="1">
        <p:scale>
          <a:sx n="78" d="100"/>
          <a:sy n="78" d="100"/>
        </p:scale>
        <p:origin x="-104" y="-360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211"/>
        <p:guide pos="29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450850"/>
            <a:ext cx="4664075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99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3" y="1188734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gi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39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657600" y="7894720"/>
            <a:ext cx="109728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Limits of Computing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876561" y="7498088"/>
            <a:ext cx="753851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Garcia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5" name="Picture 14" descr="Safe Video Zone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Light   02390"/>
          <a:ea typeface="ＭＳ Ｐゴシック" charset="-128"/>
          <a:cs typeface="18 VAG Rounded Light   0239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18 VAG Rounded Light   0239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19.gif"/><Relationship Id="rId5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671259"/>
            <a:ext cx="8290560" cy="3299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#22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Limits of Computing</a:t>
            </a: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343400" y="3505200"/>
            <a:ext cx="101346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Killer Robots? UN treaty imminent…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4267207" y="4264742"/>
            <a:ext cx="5791198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2700" b="0" dirty="0" smtClean="0">
                <a:solidFill>
                  <a:schemeClr val="tx1"/>
                </a:solidFill>
                <a:effectLst/>
                <a:ea typeface="ＭＳ Ｐゴシック" pitchFamily="-65" charset="-128"/>
                <a:cs typeface="ＭＳ Ｐゴシック" pitchFamily="-65" charset="-128"/>
              </a:rPr>
              <a:t>“The United Nations' Convention on Certain Conventional Weapons this week heard from technical and legal experts on the subject of killer robots, or ‘lethal autonomous weapons systems.’  There’s a growing consensus that it’s unacceptable for robots to kill without human control.”</a:t>
            </a:r>
            <a:endParaRPr lang="en-US" sz="2700" dirty="0"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2367" b="2233"/>
          <a:stretch>
            <a:fillRect/>
          </a:stretch>
        </p:blipFill>
        <p:spPr bwMode="auto">
          <a:xfrm>
            <a:off x="4237886" y="990600"/>
            <a:ext cx="1934314" cy="193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/>
          <p:nvPr/>
        </p:nvGrpSpPr>
        <p:grpSpPr>
          <a:xfrm>
            <a:off x="221071" y="0"/>
            <a:ext cx="3665134" cy="1676400"/>
            <a:chOff x="221060" y="0"/>
            <a:chExt cx="3665135" cy="1524000"/>
          </a:xfrm>
        </p:grpSpPr>
        <p:sp>
          <p:nvSpPr>
            <p:cNvPr id="16" name="Down Arrow 15"/>
            <p:cNvSpPr/>
            <p:nvPr/>
          </p:nvSpPr>
          <p:spPr>
            <a:xfrm>
              <a:off x="228600" y="0"/>
              <a:ext cx="3657591" cy="1524000"/>
            </a:xfrm>
            <a:prstGeom prst="downArrow">
              <a:avLst>
                <a:gd name="adj1" fmla="val 76849"/>
                <a:gd name="adj2" fmla="val 408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060" y="0"/>
              <a:ext cx="3665135" cy="1127175"/>
            </a:xfrm>
            <a:prstGeom prst="rect">
              <a:avLst/>
            </a:prstGeom>
            <a:noFill/>
          </p:spPr>
          <p:txBody>
            <a:bodyPr wrap="square" lIns="130622" tIns="65311" rIns="130622" bIns="65311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>UC Berkeley EECS</a:t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Teaching Professor</a:t>
              </a:r>
              <a: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  <a:t/>
              </a:r>
              <a:br>
                <a:rPr lang="en-US" sz="2400" b="1" dirty="0">
                  <a:solidFill>
                    <a:schemeClr val="bg1"/>
                  </a:solidFill>
                  <a:latin typeface="18 VAG Rounded Bold   07390"/>
                </a:rPr>
              </a:br>
              <a:r>
                <a:rPr lang="en-US" sz="2400" b="1" dirty="0" smtClean="0">
                  <a:solidFill>
                    <a:schemeClr val="bg1"/>
                  </a:solidFill>
                  <a:latin typeface="18 VAG Rounded Bold   07390"/>
                </a:rPr>
                <a:t>Dan Garcia</a:t>
              </a:r>
              <a:endParaRPr lang="en-US" sz="2400" b="1" dirty="0">
                <a:solidFill>
                  <a:schemeClr val="bg1"/>
                </a:solidFill>
                <a:latin typeface="18 VAG Rounded Bold   0739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448" y="4622436"/>
            <a:ext cx="4039146" cy="2692764"/>
          </a:xfrm>
          <a:prstGeom prst="rect">
            <a:avLst/>
          </a:prstGeom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772400"/>
            <a:ext cx="146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latin typeface="Courier"/>
              </a:rPr>
              <a:t>www.newscientist.com/article/dn27339-can-we-stop-killer-robots-un-meets-to-debate-possible-treaty.html</a:t>
            </a:r>
            <a:endParaRPr lang="en-US" sz="1800" b="1" dirty="0" smtClean="0">
              <a:latin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8604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905000"/>
            <a:ext cx="365760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This is THE major unsolved problem in Computer Science!</a:t>
            </a:r>
          </a:p>
          <a:p>
            <a:pPr lvl="1"/>
            <a:r>
              <a:rPr lang="en-US" sz="2800"/>
              <a:t>One of 7 “millennium prizes” w/a $1M reward</a:t>
            </a:r>
          </a:p>
          <a:p>
            <a:pPr lvl="1"/>
            <a:endParaRPr lang="en-US" sz="2800"/>
          </a:p>
          <a:p>
            <a:r>
              <a:rPr lang="en-US" sz="3200"/>
              <a:t>All it would take is solving ONE problem in the NP-complete set in polynomial time!!</a:t>
            </a:r>
          </a:p>
          <a:p>
            <a:pPr lvl="1"/>
            <a:r>
              <a:rPr lang="en-US" sz="2800"/>
              <a:t>Huge ramifications for cryptography,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fundamental question. </a:t>
            </a:r>
            <a:r>
              <a:rPr lang="en-US">
                <a:solidFill>
                  <a:srgbClr val="FFFF00"/>
                </a:solidFill>
              </a:rPr>
              <a:t>Is P = NP?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9174480" y="1219200"/>
            <a:ext cx="4770120" cy="6367037"/>
          </a:xfrm>
        </p:spPr>
        <p:txBody>
          <a:bodyPr/>
          <a:lstStyle/>
          <a:p>
            <a:pPr algn="ctr">
              <a:buNone/>
            </a:pPr>
            <a:r>
              <a:rPr lang="en-US" sz="3200"/>
              <a:t>If P ≠NP, then</a:t>
            </a:r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pPr algn="ctr">
              <a:buNone/>
            </a:pPr>
            <a:endParaRPr lang="en-US" sz="3200"/>
          </a:p>
          <a:p>
            <a:r>
              <a:rPr lang="en-US" sz="3200"/>
              <a:t>Other NP-Complete</a:t>
            </a:r>
          </a:p>
          <a:p>
            <a:pPr lvl="1"/>
            <a:r>
              <a:rPr lang="en-US" sz="2800"/>
              <a:t>Traveling salesman who needs most efficient route to visit all cities and return home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28760" y="1828800"/>
            <a:ext cx="4815840" cy="3108960"/>
            <a:chOff x="4749800" y="1676400"/>
            <a:chExt cx="3175000" cy="2043826"/>
          </a:xfrm>
        </p:grpSpPr>
        <p:sp>
          <p:nvSpPr>
            <p:cNvPr id="9" name="Rounded Rectangle 8"/>
            <p:cNvSpPr/>
            <p:nvPr/>
          </p:nvSpPr>
          <p:spPr>
            <a:xfrm>
              <a:off x="4902200" y="1840626"/>
              <a:ext cx="2860830" cy="17449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00" y="1676400"/>
              <a:ext cx="3175000" cy="2043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imgs.xkcd.com/comics/np_complete.png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31569"/>
            <a:ext cx="10972800" cy="7098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01" y="533400"/>
            <a:ext cx="13060680" cy="914400"/>
          </a:xfrm>
        </p:spPr>
        <p:txBody>
          <a:bodyPr/>
          <a:lstStyle/>
          <a:p>
            <a:r>
              <a:rPr lang="en-US" sz="4000"/>
              <a:t>imgs.xkcd.com/comics/travelling_salesman_problem.png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14526"/>
            <a:ext cx="10972800" cy="4852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3200" u="sng"/>
              <a:t>Decision problems</a:t>
            </a:r>
            <a:r>
              <a:rPr lang="en-US" sz="3200"/>
              <a:t> answer YES or NO for an infinite # of inputs</a:t>
            </a:r>
          </a:p>
          <a:p>
            <a:pPr lvl="1"/>
            <a:r>
              <a:rPr lang="en-US" sz="2800"/>
              <a:t>E.g., is N prime?</a:t>
            </a:r>
          </a:p>
          <a:p>
            <a:pPr lvl="1"/>
            <a:r>
              <a:rPr lang="en-US" sz="2800"/>
              <a:t>E.g., is sentence S grammatically correct?</a:t>
            </a:r>
          </a:p>
          <a:p>
            <a:r>
              <a:rPr lang="en-US" sz="3200"/>
              <a:t>An algorithm is a </a:t>
            </a:r>
            <a:r>
              <a:rPr lang="en-US" sz="3200" u="sng"/>
              <a:t>solution</a:t>
            </a:r>
            <a:r>
              <a:rPr lang="en-US" sz="3200"/>
              <a:t> if it correctly answers YES/NO in a finite amount of time</a:t>
            </a:r>
          </a:p>
          <a:p>
            <a:r>
              <a:rPr lang="en-US" sz="3200"/>
              <a:t>A problem is </a:t>
            </a:r>
            <a:r>
              <a:rPr lang="en-US" sz="3200" u="sng"/>
              <a:t>decidable</a:t>
            </a:r>
            <a:r>
              <a:rPr lang="en-US" sz="3200"/>
              <a:t> if it has a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NOT solvable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www.cgl.uwaterloo.ca/~csk/halt/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pic>
        <p:nvPicPr>
          <p:cNvPr id="7" name="Content Placeholder 6" descr="Alan_Turing_photo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18" b="-2518"/>
          <a:stretch>
            <a:fillRect/>
          </a:stretch>
        </p:blipFill>
        <p:spPr>
          <a:xfrm>
            <a:off x="9525000" y="1487158"/>
            <a:ext cx="3183254" cy="4182122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9160" y="5632061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Alan Turing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He asked: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 “Are all problems decidable?”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(people used to believe this was true)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Turing proved it wasn’t for CS!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6280" y="1280161"/>
            <a:ext cx="55778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latin typeface="Vagrounded"/>
                <a:cs typeface="Vagrounded"/>
              </a:rPr>
              <a:t>June 23, 2012 was his 100</a:t>
            </a:r>
            <a:r>
              <a:rPr lang="en-US" sz="1700" b="1" baseline="30000" dirty="0" smtClean="0">
                <a:solidFill>
                  <a:schemeClr val="bg1"/>
                </a:solidFill>
                <a:latin typeface="Vagrounded"/>
                <a:cs typeface="Vagrounded"/>
              </a:rPr>
              <a:t>th</a:t>
            </a:r>
            <a:r>
              <a:rPr lang="en-US" sz="1700" b="1" dirty="0" smtClean="0">
                <a:solidFill>
                  <a:schemeClr val="bg1"/>
                </a:solidFill>
                <a:latin typeface="Vagrounded"/>
                <a:cs typeface="Vagrounded"/>
              </a:rPr>
              <a:t> birthday celebration!!</a:t>
            </a:r>
            <a:endParaRPr lang="en-US" sz="1700" b="1" dirty="0">
              <a:solidFill>
                <a:schemeClr val="bg1"/>
              </a:solidFill>
              <a:latin typeface="Vagrounded"/>
              <a:cs typeface="Vaground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Proof by Contradiction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81413" y="1188721"/>
            <a:ext cx="5691187" cy="6367037"/>
          </a:xfrm>
        </p:spPr>
        <p:txBody>
          <a:bodyPr/>
          <a:lstStyle/>
          <a:p>
            <a:r>
              <a:rPr lang="en-US" sz="2800"/>
              <a:t>Infinitely Many Primes?</a:t>
            </a:r>
          </a:p>
          <a:p>
            <a:r>
              <a:rPr lang="en-US" sz="2800"/>
              <a:t>Assume the contrary, then prove that it’s impossible</a:t>
            </a:r>
          </a:p>
          <a:p>
            <a:pPr lvl="1"/>
            <a:r>
              <a:rPr lang="en-US" sz="2400"/>
              <a:t>Only a finite set of primes, numbered p</a:t>
            </a:r>
            <a:r>
              <a:rPr lang="en-US" sz="2400" baseline="-25000"/>
              <a:t>1</a:t>
            </a:r>
            <a:r>
              <a:rPr lang="en-US" sz="2400"/>
              <a:t>, p</a:t>
            </a:r>
            <a:r>
              <a:rPr lang="en-US" sz="2400" baseline="-25000"/>
              <a:t>2</a:t>
            </a:r>
            <a:r>
              <a:rPr lang="en-US" sz="2400"/>
              <a:t>, …, </a:t>
            </a:r>
            <a:r>
              <a:rPr lang="en-US" sz="2400">
                <a:solidFill>
                  <a:srgbClr val="FFFF00"/>
                </a:solidFill>
              </a:rPr>
              <a:t>p</a:t>
            </a:r>
            <a:r>
              <a:rPr lang="en-US" sz="2400" baseline="-2500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en-US" sz="2400"/>
              <a:t>Consider </a:t>
            </a:r>
            <a:r>
              <a:rPr lang="en-US" sz="2400">
                <a:solidFill>
                  <a:schemeClr val="accent2"/>
                </a:solidFill>
              </a:rPr>
              <a:t>q</a:t>
            </a:r>
            <a:r>
              <a:rPr lang="en-US" sz="2400"/>
              <a:t>=(p</a:t>
            </a:r>
            <a:r>
              <a:rPr lang="en-US" sz="2400" baseline="-25000"/>
              <a:t>1</a:t>
            </a:r>
            <a:r>
              <a:rPr lang="en-US" sz="2400"/>
              <a:t> • p</a:t>
            </a:r>
            <a:r>
              <a:rPr lang="en-US" sz="2400" baseline="-25000"/>
              <a:t>2</a:t>
            </a:r>
            <a:r>
              <a:rPr lang="en-US" sz="2400"/>
              <a:t> • … • p</a:t>
            </a:r>
            <a:r>
              <a:rPr lang="en-US" sz="2400" baseline="-25000"/>
              <a:t>n</a:t>
            </a:r>
            <a:r>
              <a:rPr lang="en-US" sz="2400"/>
              <a:t>)+1</a:t>
            </a:r>
          </a:p>
          <a:p>
            <a:pPr lvl="1"/>
            <a:r>
              <a:rPr lang="en-US" sz="2400"/>
              <a:t>Dividing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by p</a:t>
            </a:r>
            <a:r>
              <a:rPr lang="en-US" sz="2400" baseline="-25000"/>
              <a:t>i</a:t>
            </a:r>
            <a:r>
              <a:rPr lang="en-US" sz="2400"/>
              <a:t> has remainder 1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solidFill>
                  <a:srgbClr val="EA157A"/>
                </a:solidFill>
              </a:rPr>
              <a:t>q</a:t>
            </a:r>
            <a:r>
              <a:rPr lang="en-US" sz="2400"/>
              <a:t> either prime or composite</a:t>
            </a:r>
          </a:p>
          <a:p>
            <a:pPr lvl="2"/>
            <a:r>
              <a:rPr lang="en-US" sz="2000"/>
              <a:t>If prime, </a:t>
            </a:r>
            <a:r>
              <a:rPr lang="en-US" sz="2000">
                <a:solidFill>
                  <a:srgbClr val="EA157A"/>
                </a:solidFill>
              </a:rPr>
              <a:t>q</a:t>
            </a:r>
            <a:r>
              <a:rPr lang="en-US" sz="2000"/>
              <a:t> is not in the set</a:t>
            </a:r>
          </a:p>
          <a:p>
            <a:pPr lvl="2"/>
            <a:r>
              <a:rPr lang="en-US" sz="2000"/>
              <a:t>If composite, since no p</a:t>
            </a:r>
            <a:r>
              <a:rPr lang="en-US" sz="2000" baseline="-25000"/>
              <a:t>i</a:t>
            </a:r>
            <a:r>
              <a:rPr lang="en-US" sz="2000"/>
              <a:t> divides </a:t>
            </a:r>
            <a:r>
              <a:rPr lang="en-US" sz="2000">
                <a:solidFill>
                  <a:schemeClr val="accent2"/>
                </a:solidFill>
              </a:rPr>
              <a:t>q</a:t>
            </a:r>
            <a:r>
              <a:rPr lang="en-US" sz="2000"/>
              <a:t>, there must be another p that does that is not in the set. </a:t>
            </a:r>
            <a:endParaRPr lang="en-US" sz="2000" baseline="-25000">
              <a:solidFill>
                <a:srgbClr val="FFFF00"/>
              </a:solidFill>
            </a:endParaRPr>
          </a:p>
          <a:p>
            <a:pPr lvl="1"/>
            <a:r>
              <a:rPr lang="en-US" sz="2400"/>
              <a:t>So there’s infinitely many primes</a:t>
            </a:r>
            <a:endParaRPr lang="en-US" sz="2400" baseline="-2500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554479"/>
            <a:ext cx="4267200" cy="514120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81802" y="6681180"/>
            <a:ext cx="475488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Euclid</a:t>
            </a:r>
            <a:b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www.hisschemoller.com/wp-content/uploads/2011/01/euclides.jpg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Turing’s proof : The Halting Problem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88721"/>
            <a:ext cx="4846320" cy="6367037"/>
          </a:xfrm>
        </p:spPr>
        <p:txBody>
          <a:bodyPr/>
          <a:lstStyle/>
          <a:p>
            <a:r>
              <a:rPr lang="en-US" sz="3200"/>
              <a:t>Given a program and some input, will that program eventually stop? (or will it loop)</a:t>
            </a:r>
          </a:p>
          <a:p>
            <a:r>
              <a:rPr lang="en-US" sz="3200">
                <a:solidFill>
                  <a:srgbClr val="FFFF00"/>
                </a:solidFill>
              </a:rPr>
              <a:t>Assume we could write it</a:t>
            </a:r>
            <a:r>
              <a:rPr lang="en-US" sz="3200"/>
              <a:t>, then let’s prove a contradiction</a:t>
            </a:r>
          </a:p>
          <a:p>
            <a:pPr lvl="1"/>
            <a:r>
              <a:rPr lang="en-US" sz="2800"/>
              <a:t>1. write Stops on Self?</a:t>
            </a:r>
          </a:p>
          <a:p>
            <a:pPr lvl="1"/>
            <a:r>
              <a:rPr lang="en-US" sz="2800"/>
              <a:t>2. Write Weird</a:t>
            </a:r>
          </a:p>
          <a:p>
            <a:pPr lvl="1"/>
            <a:r>
              <a:rPr lang="en-US" sz="2800"/>
              <a:t>3. Call Weird on itself</a:t>
            </a:r>
          </a:p>
          <a:p>
            <a:pPr lvl="1">
              <a:buNone/>
            </a:pPr>
            <a:r>
              <a:rPr lang="en-US" sz="2800"/>
              <a:t> </a:t>
            </a:r>
          </a:p>
          <a:p>
            <a:endParaRPr lang="en-US" sz="3200"/>
          </a:p>
        </p:txBody>
      </p:sp>
      <p:pic>
        <p:nvPicPr>
          <p:cNvPr id="7" name="Content Placeholder 6" descr="WouldItStop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412" b="-9440"/>
          <a:stretch>
            <a:fillRect/>
          </a:stretch>
        </p:blipFill>
        <p:spPr>
          <a:xfrm>
            <a:off x="9022080" y="1188720"/>
            <a:ext cx="4846320" cy="2834640"/>
          </a:xfrm>
        </p:spPr>
      </p:pic>
      <p:pic>
        <p:nvPicPr>
          <p:cNvPr id="8" name="Picture 7" descr="StopsOnSel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07" y="3931920"/>
            <a:ext cx="4251960" cy="1097280"/>
          </a:xfrm>
          <a:prstGeom prst="rect">
            <a:avLst/>
          </a:prstGeom>
        </p:spPr>
      </p:pic>
      <p:pic>
        <p:nvPicPr>
          <p:cNvPr id="9" name="Picture 8" descr="Weir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747" y="5212080"/>
            <a:ext cx="3459480" cy="2590800"/>
          </a:xfrm>
          <a:prstGeom prst="rect">
            <a:avLst/>
          </a:prstGeom>
        </p:spPr>
      </p:pic>
      <p:pic>
        <p:nvPicPr>
          <p:cNvPr id="10" name="Picture 9" descr="WeirdWei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320" y="6477000"/>
            <a:ext cx="269748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05400" cy="6367037"/>
          </a:xfrm>
        </p:spPr>
        <p:txBody>
          <a:bodyPr/>
          <a:lstStyle/>
          <a:p>
            <a:r>
              <a:rPr lang="en-US" sz="3200" dirty="0" smtClean="0"/>
              <a:t>Complexity theory </a:t>
            </a:r>
            <a:r>
              <a:rPr lang="en-US" sz="3200" dirty="0" smtClean="0">
                <a:solidFill>
                  <a:srgbClr val="FFFF00"/>
                </a:solidFill>
              </a:rPr>
              <a:t>important part of CS</a:t>
            </a:r>
          </a:p>
          <a:p>
            <a:r>
              <a:rPr lang="en-US" sz="3200" dirty="0"/>
              <a:t>If given a hard problem, rather than try to solve it yourself, </a:t>
            </a:r>
            <a:r>
              <a:rPr lang="en-US" sz="3200" dirty="0">
                <a:solidFill>
                  <a:srgbClr val="FFFF00"/>
                </a:solidFill>
              </a:rPr>
              <a:t>see if others have tried similar problems</a:t>
            </a:r>
          </a:p>
          <a:p>
            <a:r>
              <a:rPr lang="en-US" sz="3200" dirty="0"/>
              <a:t>If you don’t need an exact solution, many </a:t>
            </a:r>
            <a:r>
              <a:rPr lang="en-US" sz="3200" dirty="0">
                <a:solidFill>
                  <a:srgbClr val="FFFF00"/>
                </a:solidFill>
              </a:rPr>
              <a:t>approximation algorithms help</a:t>
            </a:r>
          </a:p>
          <a:p>
            <a:r>
              <a:rPr lang="en-US" sz="3200" dirty="0"/>
              <a:t>Some not solvable!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6198" y="5105804"/>
            <a:ext cx="4889642" cy="12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P=NP question even made its way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into popular culture, here shown in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Simpsons 3D episode!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4" y="1471136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(Cal) Admin Notes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(see website)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8532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6019800" cy="6367037"/>
          </a:xfrm>
        </p:spPr>
        <p:txBody>
          <a:bodyPr/>
          <a:lstStyle/>
          <a:p>
            <a:r>
              <a:rPr lang="en-US" sz="3200" dirty="0" smtClean="0"/>
              <a:t>CS research areas:</a:t>
            </a:r>
          </a:p>
          <a:p>
            <a:pPr lvl="1"/>
            <a:r>
              <a:rPr lang="en-US" sz="2400" dirty="0" smtClean="0">
                <a:solidFill>
                  <a:srgbClr val="FFDD8A"/>
                </a:solidFill>
              </a:rPr>
              <a:t>Artificial Intelligence</a:t>
            </a:r>
          </a:p>
          <a:p>
            <a:pPr lvl="1"/>
            <a:r>
              <a:rPr lang="en-US" sz="2400" dirty="0" smtClean="0"/>
              <a:t>Biosystems &amp; Computational Biology</a:t>
            </a:r>
          </a:p>
          <a:p>
            <a:pPr lvl="1"/>
            <a:r>
              <a:rPr lang="en-US" sz="2400" dirty="0" smtClean="0"/>
              <a:t>Database Management Systems</a:t>
            </a:r>
          </a:p>
          <a:p>
            <a:pPr lvl="1"/>
            <a:r>
              <a:rPr lang="en-US" sz="2400" dirty="0" smtClean="0"/>
              <a:t>Graphics</a:t>
            </a:r>
          </a:p>
          <a:p>
            <a:pPr lvl="1"/>
            <a:r>
              <a:rPr lang="en-US" sz="2400" dirty="0" smtClean="0"/>
              <a:t>Human-Computer Interaction</a:t>
            </a:r>
          </a:p>
          <a:p>
            <a:pPr lvl="1"/>
            <a:r>
              <a:rPr lang="en-US" sz="2400" dirty="0" smtClean="0"/>
              <a:t>Networking</a:t>
            </a:r>
          </a:p>
          <a:p>
            <a:pPr lvl="1"/>
            <a:r>
              <a:rPr lang="en-US" sz="2400" dirty="0" smtClean="0"/>
              <a:t>Programming Systems</a:t>
            </a:r>
          </a:p>
          <a:p>
            <a:pPr lvl="1"/>
            <a:r>
              <a:rPr lang="en-US" sz="2400" dirty="0" smtClean="0"/>
              <a:t>Scientific Computing</a:t>
            </a:r>
          </a:p>
          <a:p>
            <a:pPr lvl="1"/>
            <a:r>
              <a:rPr lang="en-US" sz="2400" dirty="0" smtClean="0"/>
              <a:t>Security</a:t>
            </a:r>
          </a:p>
          <a:p>
            <a:pPr lvl="1"/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Theory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Complexity theory</a:t>
            </a:r>
          </a:p>
          <a:p>
            <a:pPr lvl="1"/>
            <a:r>
              <a:rPr lang="en-US" sz="2400" dirty="0" smtClean="0"/>
              <a:t>…</a:t>
            </a:r>
            <a:endParaRPr lang="en-US" sz="2400" dirty="0"/>
          </a:p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www.eecs.berkeley.edu/Research/Areas/</a:t>
            </a:r>
          </a:p>
        </p:txBody>
      </p:sp>
      <p:pic>
        <p:nvPicPr>
          <p:cNvPr id="6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258" b="6258"/>
          <a:stretch>
            <a:fillRect/>
          </a:stretch>
        </p:blipFill>
        <p:spPr>
          <a:xfrm>
            <a:off x="9805886" y="1524000"/>
            <a:ext cx="4062514" cy="533728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334000" cy="6367037"/>
          </a:xfrm>
        </p:spPr>
        <p:txBody>
          <a:bodyPr/>
          <a:lstStyle/>
          <a:p>
            <a:r>
              <a:rPr lang="en-US" sz="2400"/>
              <a:t>Collaboration, in working with data to gain insight and knowledge:</a:t>
            </a:r>
          </a:p>
          <a:p>
            <a:pPr lvl="1"/>
            <a:r>
              <a:rPr lang="en-US" sz="2000"/>
              <a:t>…is an </a:t>
            </a:r>
            <a:r>
              <a:rPr lang="en-US" sz="2000">
                <a:solidFill>
                  <a:srgbClr val="FFFF00"/>
                </a:solidFill>
              </a:rPr>
              <a:t>important part</a:t>
            </a:r>
            <a:r>
              <a:rPr lang="en-US" sz="2000"/>
              <a:t>!</a:t>
            </a:r>
          </a:p>
          <a:p>
            <a:pPr lvl="1"/>
            <a:r>
              <a:rPr lang="en-US" sz="2000"/>
              <a:t>…applies </a:t>
            </a:r>
            <a:r>
              <a:rPr lang="en-US" sz="2000">
                <a:solidFill>
                  <a:srgbClr val="FFFF00"/>
                </a:solidFill>
              </a:rPr>
              <a:t>multiple perspectives, experiences, and skill sets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…involves </a:t>
            </a:r>
            <a:r>
              <a:rPr lang="en-US" sz="2000">
                <a:solidFill>
                  <a:srgbClr val="FFFF00"/>
                </a:solidFill>
              </a:rPr>
              <a:t>communication between participants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…includes </a:t>
            </a:r>
            <a:r>
              <a:rPr lang="en-US" sz="2000">
                <a:solidFill>
                  <a:srgbClr val="FFFF00"/>
                </a:solidFill>
              </a:rPr>
              <a:t>developing hypotheses and questions, and in testing hypotheses and answering questions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…can benefit from </a:t>
            </a:r>
            <a:r>
              <a:rPr lang="en-US" sz="2000">
                <a:solidFill>
                  <a:srgbClr val="FFFF00"/>
                </a:solidFill>
              </a:rPr>
              <a:t>face-to-face and using online collaborative tools</a:t>
            </a:r>
            <a:endParaRPr lang="en-US" sz="2000"/>
          </a:p>
          <a:p>
            <a:pPr lvl="1"/>
            <a:r>
              <a:rPr lang="en-US" sz="2000"/>
              <a:t>…when Investigating large data sets </a:t>
            </a:r>
            <a:r>
              <a:rPr lang="en-US" sz="2000">
                <a:solidFill>
                  <a:srgbClr val="FFFF00"/>
                </a:solidFill>
              </a:rPr>
              <a:t>can lead to insight and knowledge not obtained when working alone</a:t>
            </a:r>
            <a:r>
              <a:rPr lang="en-US" sz="200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a collaborative process!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377" y="2438400"/>
            <a:ext cx="4857023" cy="3181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(Cal) Clicker Question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dirty="0" smtClean="0"/>
              <a:t>What do you think is the biggest data overall?</a:t>
            </a:r>
          </a:p>
          <a:p>
            <a:pPr marL="824862" indent="-742950">
              <a:buFont typeface="+mj-lt"/>
              <a:buAutoNum type="alphaLcParenR"/>
            </a:pPr>
            <a:r>
              <a:rPr lang="en-US" dirty="0" smtClean="0"/>
              <a:t>Text</a:t>
            </a:r>
          </a:p>
          <a:p>
            <a:pPr marL="824862" indent="-742950">
              <a:buFont typeface="+mj-lt"/>
              <a:buAutoNum type="alphaLcParenR"/>
            </a:pPr>
            <a:r>
              <a:rPr lang="en-US" dirty="0" smtClean="0"/>
              <a:t>Images</a:t>
            </a:r>
          </a:p>
          <a:p>
            <a:pPr marL="824862" indent="-742950">
              <a:buFont typeface="+mj-lt"/>
              <a:buAutoNum type="alphaLcParenR"/>
            </a:pPr>
            <a:r>
              <a:rPr lang="en-US" dirty="0" smtClean="0"/>
              <a:t>DNA</a:t>
            </a:r>
          </a:p>
          <a:p>
            <a:pPr marL="824862" indent="-742950">
              <a:buFont typeface="+mj-lt"/>
              <a:buAutoNum type="alphaLcParenR"/>
            </a:pPr>
            <a:r>
              <a:rPr lang="en-US" dirty="0" smtClean="0"/>
              <a:t>Videos</a:t>
            </a:r>
          </a:p>
          <a:p>
            <a:pPr marL="824862" indent="-742950">
              <a:buFont typeface="+mj-lt"/>
              <a:buAutoNum type="alphaLcParenR"/>
            </a:pPr>
            <a:r>
              <a:rPr lang="en-US" dirty="0" smtClean="0"/>
              <a:t>Census Data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2860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15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334000" cy="6367037"/>
          </a:xfrm>
        </p:spPr>
        <p:txBody>
          <a:bodyPr/>
          <a:lstStyle/>
          <a:p>
            <a:r>
              <a:rPr lang="en-US" dirty="0" smtClean="0"/>
              <a:t>Problems that…</a:t>
            </a:r>
          </a:p>
          <a:p>
            <a:pPr lvl="1"/>
            <a:r>
              <a:rPr lang="en-US" dirty="0" smtClean="0"/>
              <a:t>are tractable with efficient solutions in reasonable time</a:t>
            </a:r>
          </a:p>
          <a:p>
            <a:pPr lvl="1"/>
            <a:r>
              <a:rPr lang="en-US" dirty="0" smtClean="0"/>
              <a:t>are intractable </a:t>
            </a:r>
          </a:p>
          <a:p>
            <a:pPr lvl="1"/>
            <a:r>
              <a:rPr lang="en-US" dirty="0" smtClean="0"/>
              <a:t>are solvable approximately, not optimally</a:t>
            </a:r>
          </a:p>
          <a:p>
            <a:pPr lvl="1"/>
            <a:r>
              <a:rPr lang="en-US" dirty="0" smtClean="0"/>
              <a:t>have no known efficient solution</a:t>
            </a:r>
          </a:p>
          <a:p>
            <a:pPr lvl="1"/>
            <a:r>
              <a:rPr lang="en-US" dirty="0" smtClean="0"/>
              <a:t>are not solvable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revisit algorithm complexity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www.csprinciples.org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/docs/APCSPrinciplesBigIdeas20110204.pdf</a:t>
            </a:r>
          </a:p>
        </p:txBody>
      </p:sp>
      <p:sp>
        <p:nvSpPr>
          <p:cNvPr id="7" name="Oval 6"/>
          <p:cNvSpPr/>
          <p:nvPr/>
        </p:nvSpPr>
        <p:spPr>
          <a:xfrm>
            <a:off x="9174480" y="6675120"/>
            <a:ext cx="484632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0" y="1920240"/>
            <a:ext cx="4572000" cy="460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Recall our algorithm complexity lecture, we’ve got several common orders of growth</a:t>
            </a:r>
          </a:p>
          <a:p>
            <a:pPr lvl="1"/>
            <a:r>
              <a:rPr lang="en-US" sz="3200" dirty="0" smtClean="0"/>
              <a:t>Constant</a:t>
            </a:r>
          </a:p>
          <a:p>
            <a:pPr lvl="1"/>
            <a:r>
              <a:rPr lang="en-US" sz="3200" dirty="0" smtClean="0"/>
              <a:t>Logarithmic</a:t>
            </a:r>
          </a:p>
          <a:p>
            <a:pPr lvl="1"/>
            <a:r>
              <a:rPr lang="en-US" sz="3200" dirty="0" smtClean="0"/>
              <a:t>Linear</a:t>
            </a:r>
          </a:p>
          <a:p>
            <a:pPr lvl="1"/>
            <a:r>
              <a:rPr lang="en-US" sz="3200" dirty="0" smtClean="0"/>
              <a:t>Quadratic</a:t>
            </a:r>
          </a:p>
          <a:p>
            <a:pPr lvl="1"/>
            <a:r>
              <a:rPr lang="en-US" sz="3200" dirty="0" smtClean="0"/>
              <a:t>Cubic</a:t>
            </a:r>
          </a:p>
          <a:p>
            <a:pPr lvl="1"/>
            <a:r>
              <a:rPr lang="en-US" sz="3200" dirty="0" smtClean="0"/>
              <a:t>Exponential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Order of growth is polynomial in the size of the problem</a:t>
            </a:r>
          </a:p>
          <a:p>
            <a:r>
              <a:rPr lang="en-US" sz="3200" dirty="0" smtClean="0"/>
              <a:t>E.g.,</a:t>
            </a:r>
          </a:p>
          <a:p>
            <a:pPr lvl="1"/>
            <a:r>
              <a:rPr lang="en-US" sz="2800" dirty="0" smtClean="0"/>
              <a:t>Searching for an item in a collection</a:t>
            </a:r>
          </a:p>
          <a:p>
            <a:pPr lvl="1"/>
            <a:r>
              <a:rPr lang="en-US" sz="2800" dirty="0" smtClean="0"/>
              <a:t>Sorting a collection</a:t>
            </a:r>
          </a:p>
          <a:p>
            <a:pPr lvl="1"/>
            <a:r>
              <a:rPr lang="en-US" sz="2800" dirty="0" smtClean="0"/>
              <a:t>Finding if two numbers in a collection are same</a:t>
            </a:r>
          </a:p>
          <a:p>
            <a:r>
              <a:rPr lang="en-US" sz="3200" dirty="0" smtClean="0"/>
              <a:t>These problems are called being “in P” </a:t>
            </a:r>
            <a:br>
              <a:rPr lang="en-US" sz="3200" dirty="0" smtClean="0"/>
            </a:br>
            <a:r>
              <a:rPr lang="en-US" sz="3200" dirty="0" smtClean="0"/>
              <a:t>(for polynomial)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with efficient sols in </a:t>
            </a:r>
            <a:r>
              <a:rPr lang="en-US" dirty="0" err="1" smtClean="0"/>
              <a:t>reas</a:t>
            </a:r>
            <a:r>
              <a:rPr lang="en-US" dirty="0" smtClean="0"/>
              <a:t> time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67200" y="1024642"/>
            <a:ext cx="3655944" cy="5985758"/>
            <a:chOff x="1026695" y="422068"/>
            <a:chExt cx="3335247" cy="4988132"/>
          </a:xfrm>
        </p:grpSpPr>
        <p:sp>
          <p:nvSpPr>
            <p:cNvPr id="7" name="Rounded Rectangle 6"/>
            <p:cNvSpPr/>
            <p:nvPr/>
          </p:nvSpPr>
          <p:spPr>
            <a:xfrm>
              <a:off x="1026695" y="2997200"/>
              <a:ext cx="2433052" cy="2413000"/>
            </a:xfrm>
            <a:prstGeom prst="round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 Arrow 7"/>
            <p:cNvSpPr/>
            <p:nvPr/>
          </p:nvSpPr>
          <p:spPr>
            <a:xfrm flipH="1" flipV="1">
              <a:off x="3529260" y="422068"/>
              <a:ext cx="832682" cy="4073733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181600" cy="6367037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Problems that can be solved, but not solved fast enough</a:t>
            </a:r>
          </a:p>
          <a:p>
            <a:r>
              <a:rPr lang="en-US" sz="3200" dirty="0" smtClean="0"/>
              <a:t>This includes exponential problems</a:t>
            </a:r>
          </a:p>
          <a:p>
            <a:pPr lvl="1"/>
            <a:r>
              <a:rPr lang="en-US" sz="2800" dirty="0" smtClean="0"/>
              <a:t>E.g., f(n) =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</a:p>
          <a:p>
            <a:pPr lvl="2"/>
            <a:r>
              <a:rPr lang="en-US" sz="2400" dirty="0" smtClean="0"/>
              <a:t>as in the image to the right</a:t>
            </a:r>
          </a:p>
          <a:p>
            <a:r>
              <a:rPr lang="en-US" sz="3200" dirty="0" smtClean="0"/>
              <a:t>This also includes poly-time algorithm with a huge exponent</a:t>
            </a:r>
          </a:p>
          <a:p>
            <a:pPr lvl="1"/>
            <a:r>
              <a:rPr lang="en-US" sz="2800" dirty="0" smtClean="0"/>
              <a:t>E.g, f(n) = n</a:t>
            </a:r>
            <a:r>
              <a:rPr lang="en-US" sz="2800" baseline="30000" dirty="0" smtClean="0"/>
              <a:t>10</a:t>
            </a:r>
          </a:p>
          <a:p>
            <a:r>
              <a:rPr lang="en-US" sz="3200" dirty="0" smtClean="0"/>
              <a:t>Only solve for small n</a:t>
            </a:r>
            <a:endParaRPr lang="en-US" sz="32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Intractable problems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/wiki/Intractability_(complexity)#Intractability</a:t>
            </a:r>
          </a:p>
        </p:txBody>
      </p:sp>
      <p:pic>
        <p:nvPicPr>
          <p:cNvPr id="7" name="Content Placeholder 7" descr="fig3_2_3-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221221"/>
              </a:clrFrom>
              <a:clrTo>
                <a:srgbClr val="221221">
                  <a:alpha val="0"/>
                </a:srgbClr>
              </a:clrTo>
            </a:clrChange>
          </a:blip>
          <a:srcRect t="746" b="746"/>
          <a:stretch>
            <a:fillRect/>
          </a:stretch>
        </p:blipFill>
        <p:spPr>
          <a:xfrm>
            <a:off x="9076373" y="1554480"/>
            <a:ext cx="4846320" cy="3741094"/>
          </a:xfr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5339216"/>
            <a:ext cx="5201592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Imagine a program that calculated something important at each of the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bottom circles. This tree has height n,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but there are 2</a:t>
            </a:r>
            <a:r>
              <a:rPr lang="en-US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 bottom circles!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853440" y="274320"/>
            <a:ext cx="9875520" cy="914400"/>
          </a:xfrm>
        </p:spPr>
        <p:txBody>
          <a:bodyPr/>
          <a:lstStyle/>
          <a:p>
            <a:r>
              <a:rPr lang="en-US" dirty="0" smtClean="0"/>
              <a:t>(Cal) Peer Instruction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53440" y="1188720"/>
            <a:ext cx="9875520" cy="6438900"/>
          </a:xfrm>
        </p:spPr>
        <p:txBody>
          <a:bodyPr/>
          <a:lstStyle/>
          <a:p>
            <a:pPr marL="731520" indent="-731520">
              <a:lnSpc>
                <a:spcPct val="85000"/>
              </a:lnSpc>
              <a:buClrTx/>
              <a:buSzTx/>
              <a:buNone/>
              <a:tabLst>
                <a:tab pos="885826" algn="l"/>
              </a:tabLst>
              <a:defRPr/>
            </a:pPr>
            <a:r>
              <a:rPr lang="en-US" sz="3400" dirty="0"/>
              <a:t>What’s the most you can put in your knapsack?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$15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$33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$36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r>
              <a:rPr lang="en-US" sz="3400" dirty="0"/>
              <a:t>$40</a:t>
            </a:r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  <a:p>
            <a:pPr marL="731520" indent="-73152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885826" algn="l"/>
              </a:tabLst>
              <a:defRPr/>
            </a:pPr>
            <a:endParaRPr lang="en-US" sz="3400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3501844" y="91441"/>
            <a:ext cx="1019950" cy="9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303521"/>
            <a:ext cx="12862560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15kg</a:t>
            </a: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), which boxes (with weights and values) should be taken to maximize value? </a:t>
            </a:r>
            <a:b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3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(any # of each box is available)</a:t>
            </a:r>
            <a:endParaRPr lang="en-US" sz="34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30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257800" cy="6367037"/>
          </a:xfrm>
        </p:spPr>
        <p:txBody>
          <a:bodyPr/>
          <a:lstStyle/>
          <a:p>
            <a:r>
              <a:rPr lang="en-US" sz="2400"/>
              <a:t>A problem might have an optimal solution that cannot be solved in reasonable time</a:t>
            </a:r>
          </a:p>
          <a:p>
            <a:pPr lvl="1"/>
            <a:r>
              <a:rPr lang="en-US" sz="2000"/>
              <a:t>E.g., optimization problems such as “find the best/smallest”</a:t>
            </a:r>
          </a:p>
          <a:p>
            <a:r>
              <a:rPr lang="en-US" sz="2400"/>
              <a:t>BUT if you don’t need to know the perfect solution, </a:t>
            </a:r>
            <a:r>
              <a:rPr lang="en-US" sz="2400">
                <a:solidFill>
                  <a:srgbClr val="FFFF00"/>
                </a:solidFill>
              </a:rPr>
              <a:t>there might exist “approximation” algorithms which could give pretty good answers in reasonable time </a:t>
            </a:r>
          </a:p>
          <a:p>
            <a:r>
              <a:rPr lang="en-US" sz="2400"/>
              <a:t>Heuristic: a technique that may allow us to find an </a:t>
            </a:r>
            <a:r>
              <a:rPr lang="en-US" sz="2400">
                <a:solidFill>
                  <a:srgbClr val="FFFF00"/>
                </a:solidFill>
              </a:rPr>
              <a:t>approximate solution </a:t>
            </a:r>
            <a:r>
              <a:rPr lang="en-US" sz="2400"/>
              <a:t>(e.g., valuable stuff first!)</a:t>
            </a:r>
          </a:p>
          <a:p>
            <a:r>
              <a:rPr lang="en-US" sz="2400">
                <a:solidFill>
                  <a:srgbClr val="FFFF00"/>
                </a:solidFill>
              </a:rPr>
              <a:t>Some problems cannot be solved using any algorithm. </a:t>
            </a:r>
            <a:r>
              <a:rPr lang="en-US" sz="2400"/>
              <a:t>(e.g., finding a robot path to a blocked-off area)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033" y="381000"/>
            <a:ext cx="13060680" cy="914400"/>
          </a:xfrm>
        </p:spPr>
        <p:txBody>
          <a:bodyPr/>
          <a:lstStyle/>
          <a:p>
            <a:r>
              <a:rPr lang="en-US" sz="4800"/>
              <a:t>Solvable approximately, not optimally in reas 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en.wikipedia.org/wiki/Knapsack_problem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95408" y="5577840"/>
            <a:ext cx="5201592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15kg), which boxes (with weights and values) should be taken to maximize value?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45" y="1188941"/>
            <a:ext cx="4895470" cy="4240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188734"/>
            <a:ext cx="5334000" cy="6367037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>
                <a:solidFill>
                  <a:srgbClr val="FFFF00"/>
                </a:solidFill>
              </a:rPr>
              <a:t>heuristic </a:t>
            </a:r>
            <a:r>
              <a:rPr lang="en-US" sz="2400"/>
              <a:t>is a technique that may allow us to find an </a:t>
            </a:r>
            <a:r>
              <a:rPr lang="en-US" sz="2400">
                <a:solidFill>
                  <a:srgbClr val="FFFF00"/>
                </a:solidFill>
              </a:rPr>
              <a:t>approximate solution </a:t>
            </a:r>
            <a:r>
              <a:rPr lang="en-US" sz="2400"/>
              <a:t>when typical methods fail to find an exact solution. </a:t>
            </a:r>
          </a:p>
          <a:p>
            <a:r>
              <a:rPr lang="en-US" sz="2400"/>
              <a:t>Heuristics may be helpful for finding an approximate solution more quickly when exact methods are too slow. </a:t>
            </a:r>
          </a:p>
          <a:p>
            <a:r>
              <a:rPr lang="en-US" sz="2400"/>
              <a:t>Some optimization problems such as “find the best” or “find the smallest” cannot be solved in a reasonable time but approximations to the optimal solution can. </a:t>
            </a:r>
          </a:p>
          <a:p>
            <a:r>
              <a:rPr lang="en-US" sz="2400">
                <a:solidFill>
                  <a:srgbClr val="FFFF00"/>
                </a:solidFill>
              </a:rPr>
              <a:t>Some problems cannot be solved using any algorithm.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Solving one of them would solve an entire class of them!</a:t>
            </a:r>
          </a:p>
          <a:p>
            <a:pPr lvl="1"/>
            <a:r>
              <a:rPr lang="en-US" sz="2800" dirty="0"/>
              <a:t>We can transform one to </a:t>
            </a:r>
            <a:r>
              <a:rPr lang="en-US" sz="2800" dirty="0" smtClean="0"/>
              <a:t>another, i.e., reduce</a:t>
            </a:r>
          </a:p>
          <a:p>
            <a:pPr lvl="1"/>
            <a:r>
              <a:rPr lang="en-US" sz="2800" dirty="0" smtClean="0"/>
              <a:t>A problem P is “hard” for a class C if </a:t>
            </a:r>
            <a:r>
              <a:rPr lang="en-US" sz="2800" u="sng" dirty="0" smtClean="0"/>
              <a:t>every </a:t>
            </a:r>
            <a:r>
              <a:rPr lang="en-US" sz="2800" dirty="0" smtClean="0"/>
              <a:t>element of C can be “reduced” to P</a:t>
            </a:r>
          </a:p>
          <a:p>
            <a:r>
              <a:rPr lang="en-US" sz="3200" dirty="0" smtClean="0"/>
              <a:t>If you’re “in NP” and “NP-hard”, then you’re “NP-complete”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no known efficient solution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0"/>
            <a:ext cx="1097280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r"/>
            <a:r>
              <a:rPr lang="en-US" sz="19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9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9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9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half" idx="2"/>
          </p:nvPr>
        </p:nvSpPr>
        <p:spPr>
          <a:xfrm>
            <a:off x="9076373" y="1188721"/>
            <a:ext cx="4846320" cy="636703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 sz="3200" dirty="0" smtClean="0"/>
              <a:t>If you guess an answer, can I </a:t>
            </a:r>
            <a:r>
              <a:rPr lang="en-US" sz="3200" u="sng" dirty="0" smtClean="0"/>
              <a:t>verify it</a:t>
            </a:r>
            <a:r>
              <a:rPr lang="en-US" sz="3200" dirty="0" smtClean="0"/>
              <a:t> in polynomial time?</a:t>
            </a:r>
          </a:p>
          <a:p>
            <a:pPr lvl="1"/>
            <a:r>
              <a:rPr lang="en-US" sz="2800" dirty="0" smtClean="0"/>
              <a:t>Called being “in NP”</a:t>
            </a:r>
          </a:p>
          <a:p>
            <a:pPr lvl="1"/>
            <a:r>
              <a:rPr lang="en-US" sz="2800" dirty="0" smtClean="0"/>
              <a:t>Non-deterministic (the “guess” part) Polynomial</a:t>
            </a:r>
            <a:endParaRPr lang="en-US" sz="28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895408" y="2926080"/>
            <a:ext cx="5201592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8" tIns="54864" rIns="109728" bIns="5486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Subset Sum Problem</a:t>
            </a:r>
            <a:b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Are there a handful of these numbers (at least 1) that add together to get 0?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9241" y="1107996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5161" y="1097280"/>
            <a:ext cx="960488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1243" y="10972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9240" y="2011680"/>
            <a:ext cx="1145921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90889" y="2011680"/>
            <a:ext cx="683760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68201" y="2011680"/>
            <a:ext cx="1422649" cy="1107996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-10</a:t>
            </a:r>
            <a:endParaRPr lang="en-US" sz="6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336280" y="4663440"/>
            <a:ext cx="64008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8336280" y="4937760"/>
            <a:ext cx="91440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79231</TotalTime>
  <Pages>47</Pages>
  <Words>1372</Words>
  <Application>Microsoft Macintosh PowerPoint</Application>
  <PresentationFormat>Custom</PresentationFormat>
  <Paragraphs>171</Paragraphs>
  <Slides>21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</vt:lpstr>
      <vt:lpstr>Killer Robots? UN treaty imminent…</vt:lpstr>
      <vt:lpstr>Computer Science … A UCB view</vt:lpstr>
      <vt:lpstr>Let’s revisit algorithm complexity</vt:lpstr>
      <vt:lpstr>Tractable with efficient sols in reas time</vt:lpstr>
      <vt:lpstr>Intractable problems</vt:lpstr>
      <vt:lpstr>(Cal) Peer Instruction</vt:lpstr>
      <vt:lpstr>Solvable approximately, not optimally in reas time</vt:lpstr>
      <vt:lpstr>Heuristics</vt:lpstr>
      <vt:lpstr>Have no known efficient solution</vt:lpstr>
      <vt:lpstr>The fundamental question. Is P = NP?</vt:lpstr>
      <vt:lpstr>imgs.xkcd.com/comics/np_complete.png</vt:lpstr>
      <vt:lpstr>imgs.xkcd.com/comics/travelling_salesman_problem.png</vt:lpstr>
      <vt:lpstr>Problems NOT solvable</vt:lpstr>
      <vt:lpstr>Review: Proof by Contradiction</vt:lpstr>
      <vt:lpstr>Turing’s proof : The Halting Problem</vt:lpstr>
      <vt:lpstr>Conclusion</vt:lpstr>
      <vt:lpstr>Slide 17</vt:lpstr>
      <vt:lpstr>(Cal) Admin Notes</vt:lpstr>
      <vt:lpstr>Slide 19</vt:lpstr>
      <vt:lpstr>It’s a collaborative process!</vt:lpstr>
      <vt:lpstr>(Cal) Clicker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3536</cp:revision>
  <cp:lastPrinted>2015-04-15T08:59:17Z</cp:lastPrinted>
  <dcterms:created xsi:type="dcterms:W3CDTF">2015-04-19T14:03:17Z</dcterms:created>
  <dcterms:modified xsi:type="dcterms:W3CDTF">2015-04-20T02:40:55Z</dcterms:modified>
</cp:coreProperties>
</file>