
<file path=[Content_Types].xml><?xml version="1.0" encoding="utf-8"?>
<Types xmlns="http://schemas.openxmlformats.org/package/2006/content-types">
  <Default Extension="xml" ContentType="application/xml"/>
  <Default Extension="jpg" ContentType="image/jpeg"/>
  <Default Extension="tiff" ContentType="image/tiff"/>
  <Default Extension="jpeg" ContentType="image/jpeg"/>
  <Default Extension="rels" ContentType="application/vnd.openxmlformats-package.relationships+xml"/>
  <Default Extension="gif" ContentType="image/gif"/>
  <Default Extension="png" ContentType="image/png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1139" r:id="rId2"/>
    <p:sldId id="1275" r:id="rId3"/>
    <p:sldId id="1342" r:id="rId4"/>
    <p:sldId id="1328" r:id="rId5"/>
    <p:sldId id="1329" r:id="rId6"/>
    <p:sldId id="1330" r:id="rId7"/>
    <p:sldId id="1331" r:id="rId8"/>
    <p:sldId id="1332" r:id="rId9"/>
    <p:sldId id="1343" r:id="rId10"/>
    <p:sldId id="1333" r:id="rId11"/>
    <p:sldId id="1334" r:id="rId12"/>
    <p:sldId id="1335" r:id="rId13"/>
    <p:sldId id="1336" r:id="rId14"/>
    <p:sldId id="1337" r:id="rId15"/>
    <p:sldId id="1344" r:id="rId16"/>
    <p:sldId id="1338" r:id="rId17"/>
    <p:sldId id="1339" r:id="rId18"/>
    <p:sldId id="1340" r:id="rId19"/>
    <p:sldId id="1341" r:id="rId20"/>
  </p:sldIdLst>
  <p:sldSz cx="14630400" cy="8229600"/>
  <p:notesSz cx="9309100" cy="70231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6600" kern="1200">
        <a:solidFill>
          <a:schemeClr val="accent1"/>
        </a:solidFill>
        <a:latin typeface="Helvetica" pitchFamily="-1" charset="0"/>
        <a:ea typeface="ＭＳ Ｐゴシック" pitchFamily="-1" charset="-128"/>
        <a:cs typeface="ＭＳ Ｐゴシック" pitchFamily="-1" charset="-128"/>
      </a:defRPr>
    </a:lvl1pPr>
    <a:lvl2pPr marL="652783" algn="l" rtl="0" fontAlgn="base">
      <a:spcBef>
        <a:spcPct val="0"/>
      </a:spcBef>
      <a:spcAft>
        <a:spcPct val="0"/>
      </a:spcAft>
      <a:defRPr sz="36600" kern="1200">
        <a:solidFill>
          <a:schemeClr val="accent1"/>
        </a:solidFill>
        <a:latin typeface="Helvetica" pitchFamily="-1" charset="0"/>
        <a:ea typeface="ＭＳ Ｐゴシック" pitchFamily="-1" charset="-128"/>
        <a:cs typeface="ＭＳ Ｐゴシック" pitchFamily="-1" charset="-128"/>
      </a:defRPr>
    </a:lvl2pPr>
    <a:lvl3pPr marL="1305570" algn="l" rtl="0" fontAlgn="base">
      <a:spcBef>
        <a:spcPct val="0"/>
      </a:spcBef>
      <a:spcAft>
        <a:spcPct val="0"/>
      </a:spcAft>
      <a:defRPr sz="36600" kern="1200">
        <a:solidFill>
          <a:schemeClr val="accent1"/>
        </a:solidFill>
        <a:latin typeface="Helvetica" pitchFamily="-1" charset="0"/>
        <a:ea typeface="ＭＳ Ｐゴシック" pitchFamily="-1" charset="-128"/>
        <a:cs typeface="ＭＳ Ｐゴシック" pitchFamily="-1" charset="-128"/>
      </a:defRPr>
    </a:lvl3pPr>
    <a:lvl4pPr marL="1958356" algn="l" rtl="0" fontAlgn="base">
      <a:spcBef>
        <a:spcPct val="0"/>
      </a:spcBef>
      <a:spcAft>
        <a:spcPct val="0"/>
      </a:spcAft>
      <a:defRPr sz="36600" kern="1200">
        <a:solidFill>
          <a:schemeClr val="accent1"/>
        </a:solidFill>
        <a:latin typeface="Helvetica" pitchFamily="-1" charset="0"/>
        <a:ea typeface="ＭＳ Ｐゴシック" pitchFamily="-1" charset="-128"/>
        <a:cs typeface="ＭＳ Ｐゴシック" pitchFamily="-1" charset="-128"/>
      </a:defRPr>
    </a:lvl4pPr>
    <a:lvl5pPr marL="2611141" algn="l" rtl="0" fontAlgn="base">
      <a:spcBef>
        <a:spcPct val="0"/>
      </a:spcBef>
      <a:spcAft>
        <a:spcPct val="0"/>
      </a:spcAft>
      <a:defRPr sz="36600" kern="1200">
        <a:solidFill>
          <a:schemeClr val="accent1"/>
        </a:solidFill>
        <a:latin typeface="Helvetica" pitchFamily="-1" charset="0"/>
        <a:ea typeface="ＭＳ Ｐゴシック" pitchFamily="-1" charset="-128"/>
        <a:cs typeface="ＭＳ Ｐゴシック" pitchFamily="-1" charset="-128"/>
      </a:defRPr>
    </a:lvl5pPr>
    <a:lvl6pPr marL="3263920" algn="l" defTabSz="652783" rtl="0" eaLnBrk="1" latinLnBrk="0" hangingPunct="1">
      <a:defRPr sz="36600" kern="1200">
        <a:solidFill>
          <a:schemeClr val="accent1"/>
        </a:solidFill>
        <a:latin typeface="Helvetica" pitchFamily="-1" charset="0"/>
        <a:ea typeface="ＭＳ Ｐゴシック" pitchFamily="-1" charset="-128"/>
        <a:cs typeface="ＭＳ Ｐゴシック" pitchFamily="-1" charset="-128"/>
      </a:defRPr>
    </a:lvl6pPr>
    <a:lvl7pPr marL="3916704" algn="l" defTabSz="652783" rtl="0" eaLnBrk="1" latinLnBrk="0" hangingPunct="1">
      <a:defRPr sz="36600" kern="1200">
        <a:solidFill>
          <a:schemeClr val="accent1"/>
        </a:solidFill>
        <a:latin typeface="Helvetica" pitchFamily="-1" charset="0"/>
        <a:ea typeface="ＭＳ Ｐゴシック" pitchFamily="-1" charset="-128"/>
        <a:cs typeface="ＭＳ Ｐゴシック" pitchFamily="-1" charset="-128"/>
      </a:defRPr>
    </a:lvl7pPr>
    <a:lvl8pPr marL="4569486" algn="l" defTabSz="652783" rtl="0" eaLnBrk="1" latinLnBrk="0" hangingPunct="1">
      <a:defRPr sz="36600" kern="1200">
        <a:solidFill>
          <a:schemeClr val="accent1"/>
        </a:solidFill>
        <a:latin typeface="Helvetica" pitchFamily="-1" charset="0"/>
        <a:ea typeface="ＭＳ Ｐゴシック" pitchFamily="-1" charset="-128"/>
        <a:cs typeface="ＭＳ Ｐゴシック" pitchFamily="-1" charset="-128"/>
      </a:defRPr>
    </a:lvl8pPr>
    <a:lvl9pPr marL="5222275" algn="l" defTabSz="652783" rtl="0" eaLnBrk="1" latinLnBrk="0" hangingPunct="1">
      <a:defRPr sz="36600" kern="1200">
        <a:solidFill>
          <a:schemeClr val="accent1"/>
        </a:solidFill>
        <a:latin typeface="Helvetica" pitchFamily="-1" charset="0"/>
        <a:ea typeface="ＭＳ Ｐゴシック" pitchFamily="-1" charset="-128"/>
        <a:cs typeface="ＭＳ Ｐゴシック" pitchFamily="-1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592">
          <p15:clr>
            <a:srgbClr val="A4A3A4"/>
          </p15:clr>
        </p15:guide>
        <p15:guide id="2" pos="460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31">
          <p15:clr>
            <a:srgbClr val="A4A3A4"/>
          </p15:clr>
        </p15:guide>
        <p15:guide id="2" pos="2212">
          <p15:clr>
            <a:srgbClr val="A4A3A4"/>
          </p15:clr>
        </p15:guide>
        <p15:guide id="3" orient="horz" pos="2211">
          <p15:clr>
            <a:srgbClr val="A4A3A4"/>
          </p15:clr>
        </p15:guide>
        <p15:guide id="4" pos="293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bw" scaleToFitPaper="1"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1575"/>
    <a:srgbClr val="147500"/>
    <a:srgbClr val="900306"/>
    <a:srgbClr val="32415C"/>
    <a:srgbClr val="FB0A10"/>
    <a:srgbClr val="94F0E4"/>
    <a:srgbClr val="5771A0"/>
    <a:srgbClr val="800080"/>
    <a:srgbClr val="66FF33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43" autoAdjust="0"/>
    <p:restoredTop sz="92089" autoAdjust="0"/>
  </p:normalViewPr>
  <p:slideViewPr>
    <p:cSldViewPr>
      <p:cViewPr varScale="1">
        <p:scale>
          <a:sx n="173" d="100"/>
          <a:sy n="173" d="100"/>
        </p:scale>
        <p:origin x="344" y="192"/>
      </p:cViewPr>
      <p:guideLst>
        <p:guide orient="horz" pos="2592"/>
        <p:guide pos="4605"/>
      </p:guideLst>
    </p:cSldViewPr>
  </p:slideViewPr>
  <p:outlineViewPr>
    <p:cViewPr>
      <p:scale>
        <a:sx n="33" d="100"/>
        <a:sy n="33" d="100"/>
      </p:scale>
      <p:origin x="0" y="955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5" d="100"/>
        <a:sy n="85" d="100"/>
      </p:scale>
      <p:origin x="0" y="0"/>
    </p:cViewPr>
  </p:sorterViewPr>
  <p:notesViewPr>
    <p:cSldViewPr>
      <p:cViewPr varScale="1">
        <p:scale>
          <a:sx n="106" d="100"/>
          <a:sy n="106" d="100"/>
        </p:scale>
        <p:origin x="-4208" y="-112"/>
      </p:cViewPr>
      <p:guideLst>
        <p:guide orient="horz" pos="2931"/>
        <p:guide pos="2212"/>
        <p:guide orient="horz" pos="2211"/>
        <p:guide pos="293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handoutMaster" Target="handoutMasters/handout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89218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338388" y="450850"/>
            <a:ext cx="4664075" cy="26241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0708" y="3337889"/>
            <a:ext cx="8019208" cy="315823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2282" tIns="45329" rIns="92282" bIns="453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We want this to be in font 11 and justify.</a:t>
            </a:r>
          </a:p>
        </p:txBody>
      </p:sp>
    </p:spTree>
    <p:extLst>
      <p:ext uri="{BB962C8B-B14F-4D97-AF65-F5344CB8AC3E}">
        <p14:creationId xmlns:p14="http://schemas.microsoft.com/office/powerpoint/2010/main" val="36883714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just" rtl="0" eaLnBrk="0" fontAlgn="base" hangingPunct="0">
      <a:lnSpc>
        <a:spcPct val="90000"/>
      </a:lnSpc>
      <a:spcBef>
        <a:spcPct val="40000"/>
      </a:spcBef>
      <a:spcAft>
        <a:spcPct val="0"/>
      </a:spcAft>
      <a:defRPr sz="1600" kern="1200">
        <a:solidFill>
          <a:schemeClr val="tx1"/>
        </a:solidFill>
        <a:latin typeface="Arial" pitchFamily="-65" charset="0"/>
        <a:ea typeface="ＭＳ Ｐゴシック" charset="-128"/>
        <a:cs typeface="ＭＳ Ｐゴシック" charset="-128"/>
      </a:defRPr>
    </a:lvl1pPr>
    <a:lvl2pPr marL="51180802" indent="-51180802" algn="l" rtl="0" eaLnBrk="0" fontAlgn="base" hangingPunct="0">
      <a:spcBef>
        <a:spcPct val="30000"/>
      </a:spcBef>
      <a:spcAft>
        <a:spcPct val="0"/>
      </a:spcAft>
      <a:defRPr sz="1900" kern="1200">
        <a:solidFill>
          <a:schemeClr val="tx1"/>
        </a:solidFill>
        <a:latin typeface="Times" pitchFamily="-65" charset="0"/>
        <a:ea typeface="ＭＳ Ｐゴシック" pitchFamily="-65" charset="-128"/>
        <a:cs typeface="+mn-cs"/>
      </a:defRPr>
    </a:lvl2pPr>
    <a:lvl3pPr marL="1305570" algn="l" rtl="0" eaLnBrk="0" fontAlgn="base" hangingPunct="0">
      <a:spcBef>
        <a:spcPct val="30000"/>
      </a:spcBef>
      <a:spcAft>
        <a:spcPct val="0"/>
      </a:spcAft>
      <a:defRPr sz="1900" kern="1200">
        <a:solidFill>
          <a:schemeClr val="tx1"/>
        </a:solidFill>
        <a:latin typeface="Times" pitchFamily="-65" charset="0"/>
        <a:ea typeface="ＭＳ Ｐゴシック" pitchFamily="-65" charset="-128"/>
        <a:cs typeface="+mn-cs"/>
      </a:defRPr>
    </a:lvl3pPr>
    <a:lvl4pPr marL="1958356" algn="l" rtl="0" eaLnBrk="0" fontAlgn="base" hangingPunct="0">
      <a:spcBef>
        <a:spcPct val="30000"/>
      </a:spcBef>
      <a:spcAft>
        <a:spcPct val="0"/>
      </a:spcAft>
      <a:defRPr sz="1900" kern="1200">
        <a:solidFill>
          <a:schemeClr val="tx1"/>
        </a:solidFill>
        <a:latin typeface="Times" pitchFamily="-65" charset="0"/>
        <a:ea typeface="ＭＳ Ｐゴシック" pitchFamily="-65" charset="-128"/>
        <a:cs typeface="+mn-cs"/>
      </a:defRPr>
    </a:lvl4pPr>
    <a:lvl5pPr marL="2611141" algn="l" rtl="0" eaLnBrk="0" fontAlgn="base" hangingPunct="0">
      <a:spcBef>
        <a:spcPct val="30000"/>
      </a:spcBef>
      <a:spcAft>
        <a:spcPct val="0"/>
      </a:spcAft>
      <a:defRPr sz="1900" kern="1200">
        <a:solidFill>
          <a:schemeClr val="tx1"/>
        </a:solidFill>
        <a:latin typeface="Times" pitchFamily="-65" charset="0"/>
        <a:ea typeface="ＭＳ Ｐゴシック" pitchFamily="-65" charset="-128"/>
        <a:cs typeface="+mn-cs"/>
      </a:defRPr>
    </a:lvl5pPr>
    <a:lvl6pPr marL="3263920" algn="l" defTabSz="652783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3916704" algn="l" defTabSz="652783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4569486" algn="l" defTabSz="652783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5222275" algn="l" defTabSz="652783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38388" y="450850"/>
            <a:ext cx="4664075" cy="2624138"/>
          </a:xfrm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Arial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42383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7600" y="1188734"/>
            <a:ext cx="4724400" cy="6367037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3" y="1188734"/>
            <a:ext cx="4766310" cy="6367037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5" name="Title Placeholder 21"/>
          <p:cNvSpPr>
            <a:spLocks noGrp="1"/>
          </p:cNvSpPr>
          <p:nvPr>
            <p:ph type="title"/>
          </p:nvPr>
        </p:nvSpPr>
        <p:spPr>
          <a:xfrm>
            <a:off x="875033" y="164385"/>
            <a:ext cx="13060680" cy="914400"/>
          </a:xfrm>
          <a:prstGeom prst="rect">
            <a:avLst/>
          </a:prstGeom>
        </p:spPr>
        <p:txBody>
          <a:bodyPr vert="horz" lIns="130555" tIns="65278" rIns="130555" bIns="65278" anchor="t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363200" y="7700014"/>
            <a:ext cx="3413760" cy="438150"/>
          </a:xfrm>
          <a:prstGeom prst="rect">
            <a:avLst/>
          </a:prstGeom>
        </p:spPr>
        <p:txBody>
          <a:bodyPr lIns="130555" tIns="65278" rIns="130555" bIns="65278"/>
          <a:lstStyle>
            <a:lvl1pPr eaLnBrk="0" hangingPunct="0">
              <a:defRPr>
                <a:latin typeface="Helvetica" pitchFamily="-65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63040" y="7700014"/>
            <a:ext cx="8900160" cy="438150"/>
          </a:xfrm>
          <a:prstGeom prst="rect">
            <a:avLst/>
          </a:prstGeom>
        </p:spPr>
        <p:txBody>
          <a:bodyPr vert="horz" wrap="square" lIns="130555" tIns="65278" rIns="130555" bIns="65278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3776960" y="7700014"/>
            <a:ext cx="731520" cy="438150"/>
          </a:xfrm>
          <a:prstGeom prst="rect">
            <a:avLst/>
          </a:prstGeom>
        </p:spPr>
        <p:txBody>
          <a:bodyPr lIns="130555" tIns="65278" rIns="130555" bIns="65278"/>
          <a:lstStyle>
            <a:lvl1pPr eaLnBrk="0" hangingPunct="0">
              <a:defRPr>
                <a:latin typeface="Helvetica" pitchFamily="-65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369ACC4A-C4B3-2E4C-9A16-1CB1EAFC5291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607040" y="329567"/>
            <a:ext cx="3169920" cy="7021830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75360" y="329567"/>
            <a:ext cx="9387840" cy="702183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363200" y="7700014"/>
            <a:ext cx="3413760" cy="438150"/>
          </a:xfrm>
          <a:prstGeom prst="rect">
            <a:avLst/>
          </a:prstGeom>
        </p:spPr>
        <p:txBody>
          <a:bodyPr lIns="130555" tIns="65278" rIns="130555" bIns="65278"/>
          <a:lstStyle>
            <a:lvl1pPr eaLnBrk="0" hangingPunct="0">
              <a:defRPr>
                <a:latin typeface="Helvetica" pitchFamily="-65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63040" y="7700014"/>
            <a:ext cx="8900160" cy="438150"/>
          </a:xfrm>
          <a:prstGeom prst="rect">
            <a:avLst/>
          </a:prstGeom>
        </p:spPr>
        <p:txBody>
          <a:bodyPr vert="horz" wrap="square" lIns="130555" tIns="65278" rIns="130555" bIns="65278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3776960" y="7700014"/>
            <a:ext cx="731520" cy="438150"/>
          </a:xfrm>
          <a:prstGeom prst="rect">
            <a:avLst/>
          </a:prstGeom>
        </p:spPr>
        <p:txBody>
          <a:bodyPr lIns="130555" tIns="65278" rIns="130555" bIns="65278"/>
          <a:lstStyle>
            <a:lvl1pPr eaLnBrk="0" hangingPunct="0">
              <a:defRPr>
                <a:latin typeface="Helvetica" pitchFamily="-65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A484701E-00B5-B446-8F20-163EC44EFCE5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182890"/>
            <a:ext cx="9164320" cy="5695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097280" y="1371616"/>
            <a:ext cx="6156960" cy="25660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7498080" y="1371616"/>
            <a:ext cx="6156960" cy="2566037"/>
          </a:xfrm>
        </p:spPr>
        <p:txBody>
          <a:bodyPr/>
          <a:lstStyle/>
          <a:p>
            <a:pPr lvl="0"/>
            <a:endParaRPr lang="en-US" noProof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95323" y="817247"/>
            <a:ext cx="73659" cy="43815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555" tIns="65278" rIns="130555" bIns="65278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29263" y="817247"/>
            <a:ext cx="45720" cy="43815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555" tIns="65278" rIns="130555" bIns="65278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98783" y="817247"/>
            <a:ext cx="15240" cy="43815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555" tIns="65278" rIns="130555" bIns="65278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55600" y="817247"/>
            <a:ext cx="12701" cy="43815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555" tIns="65278" rIns="130555" bIns="65278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267200" y="3401568"/>
            <a:ext cx="9631680" cy="1810512"/>
          </a:xfrm>
        </p:spPr>
        <p:txBody>
          <a:bodyPr lIns="143614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marL="0" indent="0" algn="ctr">
              <a:spcBef>
                <a:spcPts val="0"/>
              </a:spcBef>
              <a:buNone/>
              <a:defRPr sz="10100" b="1" cap="none" spc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defRPr>
            </a:lvl1pPr>
            <a:lvl2pPr marL="652783" indent="0" algn="ctr">
              <a:buNone/>
            </a:lvl2pPr>
            <a:lvl3pPr marL="1305570" indent="0" algn="ctr">
              <a:buNone/>
            </a:lvl3pPr>
            <a:lvl4pPr marL="1958356" indent="0" algn="ctr">
              <a:buNone/>
            </a:lvl4pPr>
            <a:lvl5pPr marL="2611141" indent="0" algn="ctr">
              <a:buNone/>
            </a:lvl5pPr>
            <a:lvl6pPr marL="3263920" indent="0" algn="ctr">
              <a:buNone/>
            </a:lvl6pPr>
            <a:lvl7pPr marL="3916704" indent="0" algn="ctr">
              <a:buNone/>
            </a:lvl7pPr>
            <a:lvl8pPr marL="4569486" indent="0" algn="ctr">
              <a:buNone/>
            </a:lvl8pPr>
            <a:lvl9pPr marL="5222275" indent="0" algn="ctr">
              <a:buNone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1" name="Oval 10"/>
          <p:cNvSpPr/>
          <p:nvPr userDrawn="1"/>
        </p:nvSpPr>
        <p:spPr>
          <a:xfrm>
            <a:off x="4431516" y="6690867"/>
            <a:ext cx="9436901" cy="471949"/>
          </a:xfrm>
          <a:prstGeom prst="ellipse">
            <a:avLst/>
          </a:prstGeom>
          <a:solidFill>
            <a:schemeClr val="bg1">
              <a:alpha val="17000"/>
            </a:schemeClr>
          </a:solidFill>
          <a:ln>
            <a:noFill/>
          </a:ln>
          <a:effectLst>
            <a:softEdge rad="1397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97" tIns="45696" rIns="91397" bIns="45696" anchor="ctr"/>
          <a:lstStyle/>
          <a:p>
            <a:pPr algn="ctr"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>
            <a:spLocks/>
          </p:cNvSpPr>
          <p:nvPr/>
        </p:nvSpPr>
        <p:spPr bwMode="auto">
          <a:xfrm>
            <a:off x="7726682" y="1287781"/>
            <a:ext cx="6913880" cy="694944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30555" tIns="65278" rIns="130555" bIns="65278"/>
          <a:lstStyle/>
          <a:p>
            <a:pPr eaLnBrk="0" hangingPunct="0">
              <a:defRPr/>
            </a:pPr>
            <a:endParaRPr lang="en-US">
              <a:latin typeface="Helvetica" pitchFamily="-65" charset="0"/>
              <a:ea typeface="+mn-ea"/>
              <a:cs typeface="+mn-cs"/>
            </a:endParaRPr>
          </a:p>
        </p:txBody>
      </p:sp>
      <p:sp>
        <p:nvSpPr>
          <p:cNvPr id="5" name="Freeform 4"/>
          <p:cNvSpPr>
            <a:spLocks/>
          </p:cNvSpPr>
          <p:nvPr/>
        </p:nvSpPr>
        <p:spPr bwMode="auto">
          <a:xfrm>
            <a:off x="599440" y="5"/>
            <a:ext cx="8821421" cy="793813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30555" tIns="65278" rIns="130555" bIns="65278"/>
          <a:lstStyle/>
          <a:p>
            <a:pPr eaLnBrk="0" hangingPunct="0">
              <a:defRPr/>
            </a:pPr>
            <a:endParaRPr lang="en-US">
              <a:latin typeface="Helvetica" pitchFamily="-65" charset="0"/>
              <a:ea typeface="+mn-ea"/>
              <a:cs typeface="+mn-cs"/>
            </a:endParaRPr>
          </a:p>
        </p:txBody>
      </p:sp>
      <p:sp>
        <p:nvSpPr>
          <p:cNvPr id="6" name="Freeform 5"/>
          <p:cNvSpPr>
            <a:spLocks/>
          </p:cNvSpPr>
          <p:nvPr/>
        </p:nvSpPr>
        <p:spPr bwMode="auto">
          <a:xfrm rot="5236414">
            <a:off x="7961630" y="1542422"/>
            <a:ext cx="4937760" cy="190246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30555" tIns="65278" rIns="130555" bIns="65278"/>
          <a:lstStyle/>
          <a:p>
            <a:pPr eaLnBrk="0" hangingPunct="0">
              <a:defRPr/>
            </a:pPr>
            <a:endParaRPr lang="en-US">
              <a:latin typeface="Helvetica" pitchFamily="-65" charset="0"/>
              <a:ea typeface="+mn-ea"/>
              <a:cs typeface="+mn-cs"/>
            </a:endParaRPr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>
            <a:off x="9509760" y="0"/>
            <a:ext cx="4389120" cy="512064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30555" tIns="65278" rIns="130555" bIns="65278"/>
          <a:lstStyle/>
          <a:p>
            <a:pPr eaLnBrk="0" hangingPunct="0">
              <a:defRPr/>
            </a:pPr>
            <a:endParaRPr lang="en-US">
              <a:latin typeface="Helvetica" pitchFamily="-65" charset="0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9509760" y="5120640"/>
            <a:ext cx="5120640" cy="1371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30555" tIns="65278" rIns="130555" bIns="65278"/>
          <a:lstStyle/>
          <a:p>
            <a:pPr eaLnBrk="0" hangingPunct="0">
              <a:defRPr/>
            </a:pPr>
            <a:endParaRPr lang="en-US">
              <a:latin typeface="Helvetica" pitchFamily="-65" charset="0"/>
              <a:ea typeface="+mn-ea"/>
              <a:cs typeface="+mn-cs"/>
            </a:endParaRPr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9509760" y="0"/>
            <a:ext cx="2194560" cy="512064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30555" tIns="65278" rIns="130555" bIns="65278"/>
          <a:lstStyle/>
          <a:p>
            <a:pPr eaLnBrk="0" hangingPunct="0">
              <a:defRPr/>
            </a:pPr>
            <a:endParaRPr lang="en-US">
              <a:latin typeface="Helvetica" pitchFamily="-65" charset="0"/>
              <a:ea typeface="+mn-ea"/>
              <a:cs typeface="+mn-cs"/>
            </a:endParaRPr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>
            <a:off x="9517403" y="5095875"/>
            <a:ext cx="3345179" cy="313372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30555" tIns="65278" rIns="130555" bIns="65278"/>
          <a:lstStyle/>
          <a:p>
            <a:pPr eaLnBrk="0" hangingPunct="0">
              <a:defRPr/>
            </a:pPr>
            <a:endParaRPr lang="en-US">
              <a:latin typeface="Helvetica" pitchFamily="-65" charset="0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>
            <a:off x="9509760" y="5120640"/>
            <a:ext cx="2560320" cy="310896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30555" tIns="65278" rIns="130555" bIns="65278"/>
          <a:lstStyle/>
          <a:p>
            <a:pPr eaLnBrk="0" hangingPunct="0">
              <a:defRPr/>
            </a:pPr>
            <a:endParaRPr lang="en-US">
              <a:latin typeface="Helvetica" pitchFamily="-65" charset="0"/>
              <a:ea typeface="+mn-ea"/>
              <a:cs typeface="+mn-cs"/>
            </a:endParaRPr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9509760" y="1645920"/>
            <a:ext cx="5120640" cy="3474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30555" tIns="65278" rIns="130555" bIns="65278"/>
          <a:lstStyle/>
          <a:p>
            <a:pPr eaLnBrk="0" hangingPunct="0">
              <a:defRPr/>
            </a:pPr>
            <a:endParaRPr lang="en-US">
              <a:latin typeface="Helvetica" pitchFamily="-65" charset="0"/>
              <a:ea typeface="+mn-ea"/>
              <a:cs typeface="+mn-cs"/>
            </a:endParaRPr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>
            <a:off x="9509760" y="2103120"/>
            <a:ext cx="5120640" cy="30175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30555" tIns="65278" rIns="130555" bIns="65278"/>
          <a:lstStyle/>
          <a:p>
            <a:pPr eaLnBrk="0" hangingPunct="0">
              <a:defRPr/>
            </a:pPr>
            <a:endParaRPr lang="en-US">
              <a:latin typeface="Helvetica" pitchFamily="-65" charset="0"/>
              <a:ea typeface="+mn-ea"/>
              <a:cs typeface="+mn-cs"/>
            </a:endParaRPr>
          </a:p>
        </p:txBody>
      </p:sp>
      <p:sp>
        <p:nvSpPr>
          <p:cNvPr id="14" name="Freeform 13"/>
          <p:cNvSpPr>
            <a:spLocks/>
          </p:cNvSpPr>
          <p:nvPr/>
        </p:nvSpPr>
        <p:spPr bwMode="auto">
          <a:xfrm>
            <a:off x="1584960" y="5120640"/>
            <a:ext cx="7924800" cy="310896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30555" tIns="65278" rIns="130555" bIns="65278"/>
          <a:lstStyle/>
          <a:p>
            <a:pPr eaLnBrk="0" hangingPunct="0">
              <a:defRPr/>
            </a:pPr>
            <a:endParaRPr lang="en-US">
              <a:latin typeface="Helvetica" pitchFamily="-65" charset="0"/>
              <a:ea typeface="+mn-ea"/>
              <a:cs typeface="+mn-cs"/>
            </a:endParaRPr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853440" y="5120640"/>
            <a:ext cx="8534400" cy="310896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30555" tIns="65278" rIns="130555" bIns="65278"/>
          <a:lstStyle/>
          <a:p>
            <a:pPr eaLnBrk="0" hangingPunct="0">
              <a:defRPr/>
            </a:pPr>
            <a:endParaRPr lang="en-US">
              <a:latin typeface="Helvetica" pitchFamily="-65" charset="0"/>
              <a:ea typeface="+mn-ea"/>
              <a:cs typeface="+mn-cs"/>
            </a:endParaRPr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86741" y="2926080"/>
            <a:ext cx="9022080" cy="219456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30555" tIns="65278" rIns="130555" bIns="65278"/>
          <a:lstStyle/>
          <a:p>
            <a:pPr eaLnBrk="0" hangingPunct="0">
              <a:defRPr/>
            </a:pPr>
            <a:endParaRPr lang="en-US">
              <a:latin typeface="Helvetica" pitchFamily="-65" charset="0"/>
              <a:ea typeface="+mn-ea"/>
              <a:cs typeface="+mn-cs"/>
            </a:endParaRPr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86741" y="2560320"/>
            <a:ext cx="9022080" cy="25603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30555" tIns="65278" rIns="130555" bIns="65278"/>
          <a:lstStyle/>
          <a:p>
            <a:pPr eaLnBrk="0" hangingPunct="0">
              <a:defRPr/>
            </a:pPr>
            <a:endParaRPr lang="en-US">
              <a:latin typeface="Helvetica" pitchFamily="-65" charset="0"/>
              <a:ea typeface="+mn-ea"/>
              <a:cs typeface="+mn-cs"/>
            </a:endParaRPr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7315200" y="5120640"/>
            <a:ext cx="2194560" cy="310896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30555" tIns="65278" rIns="130555" bIns="65278"/>
          <a:lstStyle/>
          <a:p>
            <a:pPr eaLnBrk="0" hangingPunct="0">
              <a:defRPr/>
            </a:pPr>
            <a:endParaRPr lang="en-US">
              <a:latin typeface="Helvetica" pitchFamily="-65" charset="0"/>
              <a:ea typeface="+mn-ea"/>
              <a:cs typeface="+mn-cs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81683" y="481967"/>
            <a:ext cx="13606779" cy="1064894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555" tIns="65278" rIns="130555" bIns="65278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" name="Rectangle 19"/>
          <p:cNvSpPr/>
          <p:nvPr/>
        </p:nvSpPr>
        <p:spPr>
          <a:xfrm flipH="1">
            <a:off x="594360" y="817247"/>
            <a:ext cx="43181" cy="43815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555" tIns="65278" rIns="130555" bIns="65278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657883" y="817247"/>
            <a:ext cx="43179" cy="43815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555" tIns="65278" rIns="130555" bIns="65278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716287" y="817247"/>
            <a:ext cx="15240" cy="43815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555" tIns="65278" rIns="130555" bIns="65278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" name="Rectangle 22"/>
          <p:cNvSpPr/>
          <p:nvPr/>
        </p:nvSpPr>
        <p:spPr>
          <a:xfrm flipH="1">
            <a:off x="762007" y="817247"/>
            <a:ext cx="15240" cy="43815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555" tIns="65278" rIns="130555" bIns="65278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800101" y="817247"/>
            <a:ext cx="58419" cy="43815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555" tIns="65278" rIns="130555" bIns="65278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1048" y="1622008"/>
            <a:ext cx="9148877" cy="1172982"/>
          </a:xfrm>
        </p:spPr>
        <p:txBody>
          <a:bodyPr lIns="117503" bIns="0"/>
          <a:lstStyle>
            <a:lvl1pPr marL="78338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43" y="614477"/>
            <a:ext cx="13050317" cy="932688"/>
          </a:xfrm>
        </p:spPr>
        <p:txBody>
          <a:bodyPr tIns="91393"/>
          <a:lstStyle>
            <a:lvl1pPr algn="l">
              <a:buNone/>
              <a:defRPr sz="5400" b="0" cap="none" spc="-214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5" name="Date Placeholder 3"/>
          <p:cNvSpPr>
            <a:spLocks noGrp="1"/>
          </p:cNvSpPr>
          <p:nvPr>
            <p:ph type="dt" sz="half" idx="10"/>
          </p:nvPr>
        </p:nvSpPr>
        <p:spPr>
          <a:xfrm>
            <a:off x="10363200" y="7700014"/>
            <a:ext cx="3413760" cy="438150"/>
          </a:xfrm>
          <a:prstGeom prst="rect">
            <a:avLst/>
          </a:prstGeom>
        </p:spPr>
        <p:txBody>
          <a:bodyPr lIns="130555" tIns="65278" rIns="130555" bIns="65278"/>
          <a:lstStyle>
            <a:lvl1pPr eaLnBrk="0" hangingPunct="0">
              <a:defRPr>
                <a:latin typeface="Helvetica" pitchFamily="-65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2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63040" y="7700014"/>
            <a:ext cx="8900160" cy="438150"/>
          </a:xfrm>
          <a:prstGeom prst="rect">
            <a:avLst/>
          </a:prstGeom>
        </p:spPr>
        <p:txBody>
          <a:bodyPr vert="horz" wrap="square" lIns="130555" tIns="65278" rIns="130555" bIns="65278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
              </a:t>
            </a:r>
          </a:p>
        </p:txBody>
      </p:sp>
      <p:sp>
        <p:nvSpPr>
          <p:cNvPr id="2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3776960" y="7700014"/>
            <a:ext cx="731520" cy="438150"/>
          </a:xfrm>
          <a:prstGeom prst="rect">
            <a:avLst/>
          </a:prstGeom>
        </p:spPr>
        <p:txBody>
          <a:bodyPr lIns="130555" tIns="65278" rIns="130555" bIns="65278"/>
          <a:lstStyle>
            <a:lvl1pPr eaLnBrk="0" hangingPunct="0">
              <a:defRPr>
                <a:latin typeface="Helvetica" pitchFamily="-65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CCEDF913-1038-6D43-A083-7381B0378B82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" y="481967"/>
            <a:ext cx="14188440" cy="1064894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555" tIns="65278" rIns="130555" bIns="65278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39723" y="817247"/>
            <a:ext cx="73659" cy="43815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555" tIns="65278" rIns="130555" bIns="65278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6200" y="817247"/>
            <a:ext cx="43181" cy="43815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555" tIns="65278" rIns="130555" bIns="65278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5727" y="817247"/>
            <a:ext cx="15240" cy="43815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555" tIns="65278" rIns="130555" bIns="65278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" y="817247"/>
            <a:ext cx="15240" cy="43815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555" tIns="65278" rIns="130555" bIns="65278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 flipH="1">
            <a:off x="238767" y="817247"/>
            <a:ext cx="45720" cy="43815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555" tIns="65278" rIns="130555" bIns="65278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 flipH="1">
            <a:off x="302263" y="817247"/>
            <a:ext cx="45720" cy="43815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555" tIns="65278" rIns="130555" bIns="65278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 flipH="1">
            <a:off x="363223" y="817247"/>
            <a:ext cx="15240" cy="43815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555" tIns="65278" rIns="130555" bIns="65278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Rectangle 14"/>
          <p:cNvSpPr/>
          <p:nvPr/>
        </p:nvSpPr>
        <p:spPr>
          <a:xfrm flipH="1">
            <a:off x="408963" y="817247"/>
            <a:ext cx="12699" cy="43815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555" tIns="65278" rIns="130555" bIns="65278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447061" y="817247"/>
            <a:ext cx="58421" cy="43815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555" tIns="65278" rIns="130555" bIns="65278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7718" y="614477"/>
            <a:ext cx="12435840" cy="1097280"/>
          </a:xfrm>
        </p:spPr>
        <p:txBody>
          <a:bodyPr/>
          <a:lstStyle>
            <a:lvl1pPr>
              <a:defRPr sz="59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0" y="2171701"/>
            <a:ext cx="6464301" cy="767714"/>
          </a:xfrm>
        </p:spPr>
        <p:txBody>
          <a:bodyPr anchor="ctr"/>
          <a:lstStyle>
            <a:lvl1pPr marL="104448" indent="0" algn="l">
              <a:buNone/>
              <a:defRPr sz="3400" b="1">
                <a:solidFill>
                  <a:schemeClr val="accent2"/>
                </a:solidFill>
              </a:defRPr>
            </a:lvl1pPr>
            <a:lvl2pPr>
              <a:buNone/>
              <a:defRPr sz="2900" b="1"/>
            </a:lvl2pPr>
            <a:lvl3pPr>
              <a:buNone/>
              <a:defRPr sz="2600" b="1"/>
            </a:lvl3pPr>
            <a:lvl4pPr>
              <a:buNone/>
              <a:defRPr sz="2100" b="1"/>
            </a:lvl4pPr>
            <a:lvl5pPr>
              <a:buNone/>
              <a:defRPr sz="21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7432047" y="2171701"/>
            <a:ext cx="6466840" cy="767714"/>
          </a:xfrm>
        </p:spPr>
        <p:txBody>
          <a:bodyPr anchor="ctr"/>
          <a:lstStyle>
            <a:lvl1pPr marL="104448" indent="0">
              <a:buNone/>
              <a:defRPr sz="3400" b="1">
                <a:solidFill>
                  <a:schemeClr val="accent2"/>
                </a:solidFill>
              </a:defRPr>
            </a:lvl1pPr>
            <a:lvl2pPr>
              <a:buNone/>
              <a:defRPr sz="2900" b="1"/>
            </a:lvl2pPr>
            <a:lvl3pPr>
              <a:buNone/>
              <a:defRPr sz="2600" b="1"/>
            </a:lvl3pPr>
            <a:lvl4pPr>
              <a:buNone/>
              <a:defRPr sz="2100" b="1"/>
            </a:lvl4pPr>
            <a:lvl5pPr>
              <a:buNone/>
              <a:defRPr sz="21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731520" y="2950845"/>
            <a:ext cx="6464301" cy="4751222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600"/>
            </a:lvl3pPr>
            <a:lvl4pPr>
              <a:defRPr sz="2100"/>
            </a:lvl4pPr>
            <a:lvl5pPr>
              <a:defRPr sz="2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32047" y="2950845"/>
            <a:ext cx="6466840" cy="4751222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600"/>
            </a:lvl3pPr>
            <a:lvl4pPr>
              <a:defRPr sz="2100"/>
            </a:lvl4pPr>
            <a:lvl5pPr>
              <a:defRPr sz="2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7" name="Date Placeholder 6"/>
          <p:cNvSpPr>
            <a:spLocks noGrp="1"/>
          </p:cNvSpPr>
          <p:nvPr>
            <p:ph type="dt" sz="half" idx="10"/>
          </p:nvPr>
        </p:nvSpPr>
        <p:spPr>
          <a:xfrm>
            <a:off x="10363200" y="7700014"/>
            <a:ext cx="3413760" cy="438150"/>
          </a:xfrm>
          <a:prstGeom prst="rect">
            <a:avLst/>
          </a:prstGeom>
        </p:spPr>
        <p:txBody>
          <a:bodyPr lIns="130555" tIns="65278" rIns="130555" bIns="65278"/>
          <a:lstStyle>
            <a:lvl1pPr eaLnBrk="0" hangingPunct="0">
              <a:defRPr>
                <a:latin typeface="Helvetica" pitchFamily="-65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1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463040" y="7700014"/>
            <a:ext cx="8900160" cy="438150"/>
          </a:xfrm>
          <a:prstGeom prst="rect">
            <a:avLst/>
          </a:prstGeom>
        </p:spPr>
        <p:txBody>
          <a:bodyPr vert="horz" wrap="square" lIns="130555" tIns="65278" rIns="130555" bIns="65278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
              </a:t>
            </a:r>
          </a:p>
        </p:txBody>
      </p:sp>
      <p:sp>
        <p:nvSpPr>
          <p:cNvPr id="1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3776960" y="7700014"/>
            <a:ext cx="731520" cy="438150"/>
          </a:xfrm>
          <a:prstGeom prst="rect">
            <a:avLst/>
          </a:prstGeom>
        </p:spPr>
        <p:txBody>
          <a:bodyPr lIns="130555" tIns="65278" rIns="130555" bIns="65278"/>
          <a:lstStyle>
            <a:lvl1pPr eaLnBrk="0" hangingPunct="0">
              <a:defRPr>
                <a:latin typeface="Helvetica" pitchFamily="-65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F94E4F7C-7393-5C44-A579-51E747BA2DD2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52400"/>
            <a:ext cx="12435840" cy="1097280"/>
          </a:xfrm>
        </p:spPr>
        <p:txBody>
          <a:bodyPr/>
          <a:lstStyle>
            <a:lvl1pPr>
              <a:defRPr sz="5900" cap="none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0363200" y="7700014"/>
            <a:ext cx="3413760" cy="438150"/>
          </a:xfrm>
          <a:prstGeom prst="rect">
            <a:avLst/>
          </a:prstGeom>
        </p:spPr>
        <p:txBody>
          <a:bodyPr lIns="130555" tIns="65278" rIns="130555" bIns="65278"/>
          <a:lstStyle>
            <a:lvl1pPr eaLnBrk="0" hangingPunct="0">
              <a:defRPr>
                <a:latin typeface="Helvetica" pitchFamily="-65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463040" y="7700014"/>
            <a:ext cx="8900160" cy="438150"/>
          </a:xfrm>
          <a:prstGeom prst="rect">
            <a:avLst/>
          </a:prstGeom>
        </p:spPr>
        <p:txBody>
          <a:bodyPr vert="horz" wrap="square" lIns="130555" tIns="65278" rIns="130555" bIns="65278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3776960" y="7700014"/>
            <a:ext cx="731520" cy="438150"/>
          </a:xfrm>
          <a:prstGeom prst="rect">
            <a:avLst/>
          </a:prstGeom>
        </p:spPr>
        <p:txBody>
          <a:bodyPr lIns="130555" tIns="65278" rIns="130555" bIns="65278"/>
          <a:lstStyle>
            <a:lvl1pPr eaLnBrk="0" hangingPunct="0">
              <a:defRPr>
                <a:latin typeface="Helvetica" pitchFamily="-65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B9129B78-766F-8046-B16D-6E2259124BDD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0363200" y="7700014"/>
            <a:ext cx="3413760" cy="438150"/>
          </a:xfrm>
          <a:prstGeom prst="rect">
            <a:avLst/>
          </a:prstGeom>
        </p:spPr>
        <p:txBody>
          <a:bodyPr lIns="130555" tIns="65278" rIns="130555" bIns="65278"/>
          <a:lstStyle>
            <a:lvl1pPr eaLnBrk="0" hangingPunct="0">
              <a:defRPr>
                <a:latin typeface="Helvetica" pitchFamily="-65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463040" y="7700014"/>
            <a:ext cx="8900160" cy="438150"/>
          </a:xfrm>
          <a:prstGeom prst="rect">
            <a:avLst/>
          </a:prstGeom>
        </p:spPr>
        <p:txBody>
          <a:bodyPr vert="horz" wrap="square" lIns="130555" tIns="65278" rIns="130555" bIns="65278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3776960" y="7700014"/>
            <a:ext cx="731520" cy="438150"/>
          </a:xfrm>
          <a:prstGeom prst="rect">
            <a:avLst/>
          </a:prstGeom>
        </p:spPr>
        <p:txBody>
          <a:bodyPr lIns="130555" tIns="65278" rIns="130555" bIns="65278"/>
          <a:lstStyle>
            <a:lvl1pPr eaLnBrk="0" hangingPunct="0">
              <a:defRPr>
                <a:latin typeface="Helvetica" pitchFamily="-65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F826EF02-E0BA-4B45-B9BC-203A90F67368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327675"/>
            <a:ext cx="13167360" cy="1394461"/>
          </a:xfrm>
        </p:spPr>
        <p:txBody>
          <a:bodyPr anchor="ctr"/>
          <a:lstStyle>
            <a:lvl1pPr algn="l">
              <a:buNone/>
              <a:defRPr sz="51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097280" y="1722120"/>
            <a:ext cx="4023360" cy="5486400"/>
          </a:xfrm>
        </p:spPr>
        <p:txBody>
          <a:bodyPr/>
          <a:lstStyle>
            <a:lvl1pPr marL="78338" indent="0">
              <a:buNone/>
              <a:defRPr sz="2600"/>
            </a:lvl1pPr>
            <a:lvl2pPr>
              <a:buNone/>
              <a:defRPr sz="1900"/>
            </a:lvl2pPr>
            <a:lvl3pPr>
              <a:buNone/>
              <a:defRPr sz="1400"/>
            </a:lvl3pPr>
            <a:lvl4pPr>
              <a:buNone/>
              <a:defRPr sz="1300"/>
            </a:lvl4pPr>
            <a:lvl5pPr>
              <a:buNone/>
              <a:defRPr sz="13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5486400" y="1722120"/>
            <a:ext cx="8778240" cy="5486400"/>
          </a:xfrm>
        </p:spPr>
        <p:txBody>
          <a:bodyPr/>
          <a:lstStyle>
            <a:lvl1pPr>
              <a:defRPr sz="4600"/>
            </a:lvl1pPr>
            <a:lvl2pPr>
              <a:defRPr sz="4000"/>
            </a:lvl2pPr>
            <a:lvl3pPr>
              <a:defRPr sz="3400"/>
            </a:lvl3pPr>
            <a:lvl4pPr>
              <a:defRPr sz="2900"/>
            </a:lvl4pPr>
            <a:lvl5pPr>
              <a:defRPr sz="29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363200" y="7700014"/>
            <a:ext cx="3413760" cy="438150"/>
          </a:xfrm>
          <a:prstGeom prst="rect">
            <a:avLst/>
          </a:prstGeom>
        </p:spPr>
        <p:txBody>
          <a:bodyPr lIns="130555" tIns="65278" rIns="130555" bIns="65278"/>
          <a:lstStyle>
            <a:lvl1pPr eaLnBrk="0" hangingPunct="0">
              <a:defRPr>
                <a:latin typeface="Helvetica" pitchFamily="-65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63040" y="7700014"/>
            <a:ext cx="8900160" cy="438150"/>
          </a:xfrm>
          <a:prstGeom prst="rect">
            <a:avLst/>
          </a:prstGeom>
        </p:spPr>
        <p:txBody>
          <a:bodyPr vert="horz" wrap="square" lIns="130555" tIns="65278" rIns="130555" bIns="65278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76960" y="7700014"/>
            <a:ext cx="731520" cy="438150"/>
          </a:xfrm>
          <a:prstGeom prst="rect">
            <a:avLst/>
          </a:prstGeom>
        </p:spPr>
        <p:txBody>
          <a:bodyPr lIns="130555" tIns="65278" rIns="130555" bIns="65278"/>
          <a:lstStyle>
            <a:lvl1pPr eaLnBrk="0" hangingPunct="0">
              <a:defRPr>
                <a:latin typeface="Helvetica" pitchFamily="-65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B8AF6942-B8F4-354B-A96C-556E4724AB47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752600" y="-116139"/>
            <a:ext cx="14043661" cy="2253616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555" tIns="65278" rIns="130555" bIns="65278" anchor="ctr"/>
          <a:lstStyle/>
          <a:p>
            <a:pPr algn="ctr">
              <a:defRPr/>
            </a:pPr>
            <a:endParaRPr lang="en-US" dirty="0"/>
          </a:p>
        </p:txBody>
      </p:sp>
      <p:grpSp>
        <p:nvGrpSpPr>
          <p:cNvPr id="7" name="Group 20"/>
          <p:cNvGrpSpPr>
            <a:grpSpLocks/>
          </p:cNvGrpSpPr>
          <p:nvPr/>
        </p:nvGrpSpPr>
        <p:grpSpPr bwMode="auto">
          <a:xfrm rot="5400000">
            <a:off x="13650914" y="1437341"/>
            <a:ext cx="158114" cy="205739"/>
            <a:chOff x="6668087" y="1297746"/>
            <a:chExt cx="161840" cy="156602"/>
          </a:xfrm>
        </p:grpSpPr>
        <p:cxnSp>
          <p:nvCxnSpPr>
            <p:cNvPr id="8" name="Straight Connector 7"/>
            <p:cNvCxnSpPr/>
            <p:nvPr/>
          </p:nvCxnSpPr>
          <p:spPr>
            <a:xfrm rot="16200000">
              <a:off x="6657743" y="1302241"/>
              <a:ext cx="88935" cy="7994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6200000" flipV="1">
              <a:off x="6679349" y="1397315"/>
              <a:ext cx="125669" cy="0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 flipH="1">
              <a:off x="6738664" y="1301266"/>
              <a:ext cx="88935" cy="8189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25"/>
          <p:cNvGrpSpPr>
            <a:grpSpLocks/>
          </p:cNvGrpSpPr>
          <p:nvPr/>
        </p:nvGrpSpPr>
        <p:grpSpPr bwMode="auto">
          <a:xfrm rot="5400000">
            <a:off x="13894754" y="1620221"/>
            <a:ext cx="158114" cy="205739"/>
            <a:chOff x="6668087" y="1297746"/>
            <a:chExt cx="161840" cy="156602"/>
          </a:xfrm>
        </p:grpSpPr>
        <p:cxnSp>
          <p:nvCxnSpPr>
            <p:cNvPr id="12" name="Straight Connector 11"/>
            <p:cNvCxnSpPr/>
            <p:nvPr/>
          </p:nvCxnSpPr>
          <p:spPr>
            <a:xfrm rot="16200000">
              <a:off x="6657743" y="1302241"/>
              <a:ext cx="88935" cy="7994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6200000" flipV="1">
              <a:off x="6679349" y="1397315"/>
              <a:ext cx="125669" cy="0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 flipH="1">
              <a:off x="6738664" y="1301266"/>
              <a:ext cx="88935" cy="8189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29"/>
          <p:cNvGrpSpPr>
            <a:grpSpLocks/>
          </p:cNvGrpSpPr>
          <p:nvPr/>
        </p:nvGrpSpPr>
        <p:grpSpPr bwMode="auto">
          <a:xfrm rot="5400000">
            <a:off x="13338500" y="1744036"/>
            <a:ext cx="158117" cy="205741"/>
            <a:chOff x="6668087" y="1297746"/>
            <a:chExt cx="161840" cy="156602"/>
          </a:xfrm>
        </p:grpSpPr>
        <p:cxnSp>
          <p:nvCxnSpPr>
            <p:cNvPr id="16" name="Straight Connector 15"/>
            <p:cNvCxnSpPr/>
            <p:nvPr/>
          </p:nvCxnSpPr>
          <p:spPr>
            <a:xfrm rot="16200000">
              <a:off x="6657742" y="1302240"/>
              <a:ext cx="88934" cy="79944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6200000" flipV="1">
              <a:off x="6679348" y="1397313"/>
              <a:ext cx="125667" cy="0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5400000" flipH="1">
              <a:off x="6738662" y="1301265"/>
              <a:ext cx="88934" cy="8189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1463040" y="529520"/>
            <a:ext cx="10972800" cy="842099"/>
          </a:xfrm>
        </p:spPr>
        <p:txBody>
          <a:bodyPr anchor="b"/>
          <a:lstStyle>
            <a:lvl1pPr algn="l">
              <a:buNone/>
              <a:defRPr sz="30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88851" y="2272552"/>
            <a:ext cx="14045184" cy="5952173"/>
          </a:xfrm>
          <a:solidFill>
            <a:schemeClr val="bg2"/>
          </a:solidFill>
        </p:spPr>
        <p:txBody>
          <a:bodyPr>
            <a:normAutofit/>
          </a:bodyPr>
          <a:lstStyle>
            <a:lvl1pPr marL="0" indent="0">
              <a:buNone/>
              <a:defRPr sz="4600"/>
            </a:lvl1pPr>
          </a:lstStyle>
          <a:p>
            <a:pPr lvl="0"/>
            <a:r>
              <a:rPr lang="en-US" noProof="0" dirty="0" smtClean="0"/>
              <a:t>Click icon to add </a:t>
            </a:r>
            <a:r>
              <a:rPr lang="en-US" noProof="0" dirty="0" err="1" smtClean="0"/>
              <a:t>pictue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1463040" y="1380173"/>
            <a:ext cx="10972800" cy="822960"/>
          </a:xfrm>
        </p:spPr>
        <p:txBody>
          <a:bodyPr/>
          <a:lstStyle>
            <a:lvl1pPr marL="39167" indent="0">
              <a:spcBef>
                <a:spcPts val="0"/>
              </a:spcBef>
              <a:buNone/>
              <a:defRPr sz="2100">
                <a:solidFill>
                  <a:srgbClr val="FFFFFF"/>
                </a:solidFill>
              </a:defRPr>
            </a:lvl1pPr>
            <a:lvl2pPr>
              <a:defRPr sz="19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Date Placeholder 4"/>
          <p:cNvSpPr>
            <a:spLocks noGrp="1"/>
          </p:cNvSpPr>
          <p:nvPr>
            <p:ph type="dt" sz="half" idx="10"/>
          </p:nvPr>
        </p:nvSpPr>
        <p:spPr>
          <a:xfrm>
            <a:off x="10363200" y="66676"/>
            <a:ext cx="3413760" cy="438150"/>
          </a:xfrm>
          <a:prstGeom prst="rect">
            <a:avLst/>
          </a:prstGeom>
        </p:spPr>
        <p:txBody>
          <a:bodyPr lIns="130555" tIns="65278" rIns="130555" bIns="65278"/>
          <a:lstStyle>
            <a:lvl1pPr eaLnBrk="0" hangingPunct="0">
              <a:defRPr sz="8000" dirty="0">
                <a:latin typeface="Helvetica" pitchFamily="-65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63040" y="66676"/>
            <a:ext cx="8900160" cy="438150"/>
          </a:xfrm>
          <a:prstGeom prst="rect">
            <a:avLst/>
          </a:prstGeom>
        </p:spPr>
        <p:txBody>
          <a:bodyPr vert="horz" wrap="square" lIns="130555" tIns="65278" rIns="130555" bIns="65278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
              </a:t>
            </a:r>
          </a:p>
        </p:txBody>
      </p:sp>
      <p:sp>
        <p:nvSpPr>
          <p:cNvPr id="2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76960" y="66676"/>
            <a:ext cx="731520" cy="438150"/>
          </a:xfrm>
          <a:prstGeom prst="rect">
            <a:avLst/>
          </a:prstGeom>
        </p:spPr>
        <p:txBody>
          <a:bodyPr lIns="130555" tIns="65278" rIns="130555" bIns="65278"/>
          <a:lstStyle>
            <a:lvl1pPr eaLnBrk="0" hangingPunct="0">
              <a:defRPr sz="8000">
                <a:latin typeface="Helvetica" pitchFamily="-65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8D3BF5FA-FF66-834A-BD9A-8378E92300C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5" Type="http://schemas.openxmlformats.org/officeDocument/2006/relationships/image" Target="../media/image2.gif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883401" y="205541"/>
            <a:ext cx="13060680" cy="914400"/>
          </a:xfrm>
          <a:prstGeom prst="rect">
            <a:avLst/>
          </a:prstGeom>
        </p:spPr>
        <p:txBody>
          <a:bodyPr vert="horz" lIns="130555" tIns="65278" rIns="130555" bIns="65278" anchor="t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13" name="Straight Connector 12"/>
          <p:cNvCxnSpPr/>
          <p:nvPr userDrawn="1"/>
        </p:nvCxnSpPr>
        <p:spPr>
          <a:xfrm flipV="1">
            <a:off x="883401" y="1188720"/>
            <a:ext cx="13015486" cy="928"/>
          </a:xfrm>
          <a:prstGeom prst="line">
            <a:avLst/>
          </a:prstGeom>
          <a:ln w="19050">
            <a:solidFill>
              <a:schemeClr val="tx2"/>
            </a:solidFill>
          </a:ln>
          <a:effectLst>
            <a:glow rad="101600">
              <a:schemeClr val="tx2">
                <a:alpha val="75000"/>
              </a:schemeClr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33" name="Picture 9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5819" y="217174"/>
            <a:ext cx="707815" cy="8496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3657600" y="1188739"/>
            <a:ext cx="10241280" cy="64389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30555" tIns="65278" rIns="130555" bIns="6527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Rectangle 10"/>
          <p:cNvSpPr>
            <a:spLocks noChangeArrowheads="1"/>
          </p:cNvSpPr>
          <p:nvPr userDrawn="1"/>
        </p:nvSpPr>
        <p:spPr bwMode="auto">
          <a:xfrm>
            <a:off x="3657600" y="7894720"/>
            <a:ext cx="10972800" cy="3656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667" tIns="36268" rIns="90667" bIns="36268">
            <a:prstTxWarp prst="textNoShape">
              <a:avLst/>
            </a:prstTxWarp>
            <a:spAutoFit/>
          </a:bodyPr>
          <a:lstStyle/>
          <a:p>
            <a:pPr algn="ctr" eaLnBrk="0" hangingPunct="0">
              <a:defRPr/>
            </a:pPr>
            <a:r>
              <a:rPr lang="en-US" sz="1900" b="0" i="0" dirty="0">
                <a:solidFill>
                  <a:schemeClr val="tx1"/>
                </a:solidFill>
                <a:latin typeface="18 VAG Rounded Light   02390" charset="0"/>
                <a:ea typeface="18 VAG Rounded Light   02390" charset="0"/>
                <a:cs typeface="18 VAG Rounded Light   02390" charset="0"/>
              </a:rPr>
              <a:t>UC Berkeley “The Beauty and Joy of Computing”</a:t>
            </a:r>
            <a:r>
              <a:rPr lang="en-US" sz="1900" b="0" i="0" dirty="0">
                <a:solidFill>
                  <a:srgbClr val="FFFF00"/>
                </a:solidFill>
                <a:latin typeface="18 VAG Rounded Light   02390" charset="0"/>
                <a:ea typeface="18 VAG Rounded Light   02390" charset="0"/>
                <a:cs typeface="18 VAG Rounded Light   02390" charset="0"/>
              </a:rPr>
              <a:t>: </a:t>
            </a:r>
            <a:r>
              <a:rPr lang="en-US" sz="1900" b="0" i="0" baseline="0" dirty="0" smtClean="0">
                <a:solidFill>
                  <a:srgbClr val="FFFF00"/>
                </a:solidFill>
                <a:latin typeface="18 VAG Rounded Light   02390" charset="0"/>
                <a:ea typeface="18 VAG Rounded Light   02390" charset="0"/>
                <a:cs typeface="18 VAG Rounded Light   02390" charset="0"/>
              </a:rPr>
              <a:t>Limits of Computing </a:t>
            </a:r>
            <a:r>
              <a:rPr lang="en-US" sz="1900" b="0" i="0" dirty="0" smtClean="0">
                <a:solidFill>
                  <a:schemeClr val="tx1"/>
                </a:solidFill>
                <a:latin typeface="18 VAG Rounded Light   02390" charset="0"/>
                <a:ea typeface="18 VAG Rounded Light   02390" charset="0"/>
                <a:cs typeface="18 VAG Rounded Light   02390" charset="0"/>
              </a:rPr>
              <a:t>(</a:t>
            </a:r>
            <a:fld id="{F6F39CF2-87E7-FF4A-9C8E-A745CB692DE9}" type="slidenum">
              <a:rPr lang="en-US" sz="1900" b="0" i="0" smtClean="0">
                <a:solidFill>
                  <a:schemeClr val="tx1"/>
                </a:solidFill>
                <a:latin typeface="18 VAG Rounded Light   02390" charset="0"/>
                <a:ea typeface="18 VAG Rounded Light   02390" charset="0"/>
                <a:cs typeface="18 VAG Rounded Light   02390" charset="0"/>
              </a:rPr>
              <a:pPr algn="ctr" eaLnBrk="0" hangingPunct="0">
                <a:defRPr/>
              </a:pPr>
              <a:t>‹#›</a:t>
            </a:fld>
            <a:r>
              <a:rPr lang="en-US" sz="1900" b="0" i="0" dirty="0" smtClean="0">
                <a:solidFill>
                  <a:schemeClr val="tx1"/>
                </a:solidFill>
                <a:latin typeface="18 VAG Rounded Light   02390" charset="0"/>
                <a:ea typeface="18 VAG Rounded Light   02390" charset="0"/>
                <a:cs typeface="18 VAG Rounded Light   02390" charset="0"/>
              </a:rPr>
              <a:t>)          </a:t>
            </a:r>
            <a:endParaRPr lang="en-US" sz="1900" b="0" i="0" dirty="0">
              <a:solidFill>
                <a:schemeClr val="tx1"/>
              </a:solidFill>
              <a:latin typeface="18 VAG Rounded Light   02390" charset="0"/>
              <a:ea typeface="18 VAG Rounded Light   02390" charset="0"/>
              <a:cs typeface="18 VAG Rounded Light   02390" charset="0"/>
            </a:endParaRPr>
          </a:p>
        </p:txBody>
      </p:sp>
      <p:pic>
        <p:nvPicPr>
          <p:cNvPr id="11" name="Picture 25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33800" y="7391400"/>
            <a:ext cx="731520" cy="731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8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289280" y="7757160"/>
            <a:ext cx="1341120" cy="472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ectangle 11"/>
          <p:cNvSpPr>
            <a:spLocks noChangeArrowheads="1"/>
          </p:cNvSpPr>
          <p:nvPr userDrawn="1"/>
        </p:nvSpPr>
        <p:spPr bwMode="auto">
          <a:xfrm>
            <a:off x="13876561" y="7498088"/>
            <a:ext cx="753851" cy="2886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667" tIns="36268" rIns="90667" bIns="36268">
            <a:prstTxWarp prst="textNoShape">
              <a:avLst/>
            </a:prstTxWarp>
            <a:spAutoFit/>
          </a:bodyPr>
          <a:lstStyle/>
          <a:p>
            <a:pPr algn="r" eaLnBrk="0" hangingPunct="0">
              <a:defRPr/>
            </a:pPr>
            <a:r>
              <a:rPr lang="en-US" sz="1400" b="0" i="0" dirty="0" smtClean="0">
                <a:solidFill>
                  <a:schemeClr val="tx1"/>
                </a:solidFill>
                <a:latin typeface="18 VAG Rounded Light   02390" charset="0"/>
                <a:ea typeface="18 VAG Rounded Light   02390" charset="0"/>
                <a:cs typeface="18 VAG Rounded Light   02390" charset="0"/>
              </a:rPr>
              <a:t>Ball</a:t>
            </a:r>
            <a:endParaRPr lang="en-US" sz="1400" b="0" i="0" dirty="0">
              <a:solidFill>
                <a:schemeClr val="tx1"/>
              </a:solidFill>
              <a:latin typeface="18 VAG Rounded Light   02390" charset="0"/>
              <a:ea typeface="18 VAG Rounded Light   02390" charset="0"/>
              <a:cs typeface="18 VAG Rounded Light   02390" charset="0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3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74" r:id="rId1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5900" kern="1200" spc="-141">
          <a:solidFill>
            <a:srgbClr val="C1EEFF"/>
          </a:solidFill>
          <a:latin typeface="18 VAG Rounded Bold   07390"/>
          <a:ea typeface="ＭＳ Ｐゴシック" charset="-128"/>
          <a:cs typeface="AppleGaramond Bd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900">
          <a:solidFill>
            <a:srgbClr val="C1EEFF"/>
          </a:solidFill>
          <a:latin typeface="18 VAG Rounded Bold   07390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900">
          <a:solidFill>
            <a:srgbClr val="C1EEFF"/>
          </a:solidFill>
          <a:latin typeface="18 VAG Rounded Bold   07390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900">
          <a:solidFill>
            <a:srgbClr val="C1EEFF"/>
          </a:solidFill>
          <a:latin typeface="18 VAG Rounded Bold   07390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900">
          <a:solidFill>
            <a:srgbClr val="C1EEFF"/>
          </a:solidFill>
          <a:latin typeface="18 VAG Rounded Bold   07390" charset="0"/>
          <a:ea typeface="ＭＳ Ｐゴシック" charset="-128"/>
          <a:cs typeface="ＭＳ Ｐゴシック" charset="-128"/>
        </a:defRPr>
      </a:lvl5pPr>
      <a:lvl6pPr marL="652783" algn="l" rtl="0" fontAlgn="base">
        <a:spcBef>
          <a:spcPct val="0"/>
        </a:spcBef>
        <a:spcAft>
          <a:spcPct val="0"/>
        </a:spcAft>
        <a:defRPr sz="5900" b="1">
          <a:solidFill>
            <a:srgbClr val="C1EEFF"/>
          </a:solidFill>
          <a:latin typeface="Corbel" charset="0"/>
          <a:ea typeface="ＭＳ Ｐゴシック" charset="-128"/>
          <a:cs typeface="ＭＳ Ｐゴシック" charset="-128"/>
        </a:defRPr>
      </a:lvl6pPr>
      <a:lvl7pPr marL="1305570" algn="l" rtl="0" fontAlgn="base">
        <a:spcBef>
          <a:spcPct val="0"/>
        </a:spcBef>
        <a:spcAft>
          <a:spcPct val="0"/>
        </a:spcAft>
        <a:defRPr sz="5900" b="1">
          <a:solidFill>
            <a:srgbClr val="C1EEFF"/>
          </a:solidFill>
          <a:latin typeface="Corbel" charset="0"/>
          <a:ea typeface="ＭＳ Ｐゴシック" charset="-128"/>
          <a:cs typeface="ＭＳ Ｐゴシック" charset="-128"/>
        </a:defRPr>
      </a:lvl7pPr>
      <a:lvl8pPr marL="1958356" algn="l" rtl="0" fontAlgn="base">
        <a:spcBef>
          <a:spcPct val="0"/>
        </a:spcBef>
        <a:spcAft>
          <a:spcPct val="0"/>
        </a:spcAft>
        <a:defRPr sz="5900" b="1">
          <a:solidFill>
            <a:srgbClr val="C1EEFF"/>
          </a:solidFill>
          <a:latin typeface="Corbel" charset="0"/>
          <a:ea typeface="ＭＳ Ｐゴシック" charset="-128"/>
          <a:cs typeface="ＭＳ Ｐゴシック" charset="-128"/>
        </a:defRPr>
      </a:lvl8pPr>
      <a:lvl9pPr marL="2611141" algn="l" rtl="0" fontAlgn="base">
        <a:spcBef>
          <a:spcPct val="0"/>
        </a:spcBef>
        <a:spcAft>
          <a:spcPct val="0"/>
        </a:spcAft>
        <a:defRPr sz="5900" b="1">
          <a:solidFill>
            <a:srgbClr val="C1EEFF"/>
          </a:solidFill>
          <a:latin typeface="Corbel" charset="0"/>
          <a:ea typeface="ＭＳ Ｐゴシック" charset="-128"/>
          <a:cs typeface="ＭＳ Ｐゴシック" charset="-128"/>
        </a:defRPr>
      </a:lvl9pPr>
    </p:titleStyle>
    <p:bodyStyle>
      <a:lvl1pPr marL="587046" indent="-489591" algn="l" rtl="0" eaLnBrk="0" fontAlgn="base" hangingPunct="0">
        <a:spcBef>
          <a:spcPts val="1000"/>
        </a:spcBef>
        <a:spcAft>
          <a:spcPct val="0"/>
        </a:spcAft>
        <a:buClr>
          <a:schemeClr val="tx2"/>
        </a:buClr>
        <a:buSzPct val="95000"/>
        <a:buFont typeface="Wingdings" pitchFamily="-1" charset="2"/>
        <a:buChar char=""/>
        <a:defRPr sz="4300" kern="1200">
          <a:solidFill>
            <a:schemeClr val="tx1"/>
          </a:solidFill>
          <a:latin typeface="18 VAG Rounded Light   02390"/>
          <a:ea typeface="ＭＳ Ｐゴシック" charset="-128"/>
          <a:cs typeface="18 VAG Rounded Light   02390"/>
        </a:defRPr>
      </a:lvl1pPr>
      <a:lvl2pPr marL="1056241" indent="-407994" algn="l" rtl="0" eaLnBrk="0" fontAlgn="base" hangingPunct="0">
        <a:spcBef>
          <a:spcPct val="20000"/>
        </a:spcBef>
        <a:spcAft>
          <a:spcPct val="0"/>
        </a:spcAft>
        <a:buSzPct val="90000"/>
        <a:buFont typeface="Wingdings" pitchFamily="-1" charset="2"/>
        <a:buChar char=""/>
        <a:defRPr sz="3700" kern="1200">
          <a:solidFill>
            <a:srgbClr val="FFE39D"/>
          </a:solidFill>
          <a:latin typeface="18 VAG Rounded Light   02390"/>
          <a:ea typeface="ＭＳ Ｐゴシック" charset="-128"/>
          <a:cs typeface="18 VAG Rounded Light   02390"/>
        </a:defRPr>
      </a:lvl2pPr>
      <a:lvl3pPr marL="1421175" indent="-326389" algn="l" rtl="0" eaLnBrk="0" fontAlgn="base" hangingPunct="0">
        <a:spcBef>
          <a:spcPct val="20000"/>
        </a:spcBef>
        <a:spcAft>
          <a:spcPct val="0"/>
        </a:spcAft>
        <a:buFont typeface="Wingdings 2" pitchFamily="-1" charset="2"/>
        <a:buChar char=""/>
        <a:defRPr sz="3400" kern="1200">
          <a:solidFill>
            <a:srgbClr val="A7D6FF"/>
          </a:solidFill>
          <a:latin typeface="18 VAG Rounded Light   02390"/>
          <a:ea typeface="ＭＳ Ｐゴシック" charset="-128"/>
          <a:cs typeface="+mn-cs"/>
        </a:defRPr>
      </a:lvl3pPr>
      <a:lvl4pPr marL="1799689" indent="-326389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 3" pitchFamily="-1" charset="2"/>
        <a:buChar char=""/>
        <a:defRPr sz="3000" kern="1200">
          <a:solidFill>
            <a:srgbClr val="F273AF"/>
          </a:solidFill>
          <a:latin typeface="18 VAG Rounded Light   02390"/>
          <a:ea typeface="ＭＳ Ｐゴシック" charset="-128"/>
          <a:cs typeface="+mn-cs"/>
        </a:defRPr>
      </a:lvl4pPr>
      <a:lvl5pPr marL="2114749" indent="-299191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 2" pitchFamily="-1" charset="2"/>
        <a:buChar char=""/>
        <a:defRPr sz="2900" kern="1200">
          <a:solidFill>
            <a:schemeClr val="tx1"/>
          </a:solidFill>
          <a:latin typeface="18 VAG Rounded Light   02390"/>
          <a:ea typeface="ＭＳ Ｐゴシック" charset="-128"/>
          <a:cs typeface="+mn-cs"/>
        </a:defRPr>
      </a:lvl5pPr>
      <a:lvl6pPr marL="2441406" indent="-300281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2715581" indent="-261117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2989746" indent="-261117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3263920" indent="-261117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65278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30557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95835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261114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326392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391670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456948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522227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gif"/><Relationship Id="rId5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4" Type="http://schemas.openxmlformats.org/officeDocument/2006/relationships/image" Target="../media/image17.gif"/><Relationship Id="rId5" Type="http://schemas.openxmlformats.org/officeDocument/2006/relationships/image" Target="../media/image18.gi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gi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tif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4"/>
          <p:cNvSpPr>
            <a:spLocks noChangeArrowheads="1"/>
          </p:cNvSpPr>
          <p:nvPr/>
        </p:nvSpPr>
        <p:spPr bwMode="auto">
          <a:xfrm>
            <a:off x="5012291" y="671259"/>
            <a:ext cx="8290560" cy="329971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0667" tIns="36268" rIns="90667" bIns="36268" anchor="ctr">
            <a:prstTxWarp prst="textNoShape">
              <a:avLst/>
            </a:prstTxWarp>
            <a:spAutoFit/>
          </a:bodyPr>
          <a:lstStyle/>
          <a:p>
            <a:pPr algn="ctr" eaLnBrk="0" hangingPunct="0">
              <a:lnSpc>
                <a:spcPct val="77000"/>
              </a:lnSpc>
            </a:pPr>
            <a:r>
              <a:rPr lang="en-US" sz="5100" b="1" dirty="0">
                <a:solidFill>
                  <a:schemeClr val="tx2"/>
                </a:solidFill>
                <a:latin typeface="18 VAG Rounded Bold   07390" charset="0"/>
              </a:rPr>
              <a:t>The Beauty and Joy of Computing</a:t>
            </a:r>
            <a:r>
              <a:rPr lang="en-US" sz="4600" b="1" dirty="0">
                <a:solidFill>
                  <a:schemeClr val="tx2"/>
                </a:solidFill>
                <a:latin typeface="18 VAG Rounded Bold   07390" charset="0"/>
              </a:rPr>
              <a:t/>
            </a:r>
            <a:br>
              <a:rPr lang="en-US" sz="4600" b="1" dirty="0">
                <a:solidFill>
                  <a:schemeClr val="tx2"/>
                </a:solidFill>
                <a:latin typeface="18 VAG Rounded Bold   07390" charset="0"/>
              </a:rPr>
            </a:br>
            <a:r>
              <a:rPr lang="en-US" sz="4600" b="1" dirty="0">
                <a:latin typeface="18 VAG Rounded Bold   07390" charset="0"/>
              </a:rPr>
              <a:t/>
            </a:r>
            <a:br>
              <a:rPr lang="en-US" sz="4600" b="1" dirty="0">
                <a:latin typeface="18 VAG Rounded Bold   07390" charset="0"/>
              </a:rPr>
            </a:br>
            <a:r>
              <a:rPr lang="en-US" sz="3800" b="1" dirty="0">
                <a:solidFill>
                  <a:schemeClr val="tx1"/>
                </a:solidFill>
                <a:latin typeface="18 VAG Rounded Bold   07390" charset="0"/>
              </a:rPr>
              <a:t>Lecture </a:t>
            </a:r>
            <a:r>
              <a:rPr lang="en-US" sz="3800" b="1" dirty="0" smtClean="0">
                <a:solidFill>
                  <a:schemeClr val="tx1"/>
                </a:solidFill>
                <a:latin typeface="18 VAG Rounded Bold   07390" charset="0"/>
              </a:rPr>
              <a:t>#19</a:t>
            </a:r>
            <a:endParaRPr lang="en-US" sz="3800" b="1" dirty="0">
              <a:solidFill>
                <a:schemeClr val="tx1"/>
              </a:solidFill>
              <a:latin typeface="18 VAG Rounded Bold   07390" charset="0"/>
            </a:endParaRPr>
          </a:p>
          <a:p>
            <a:pPr algn="ctr" eaLnBrk="0" hangingPunct="0">
              <a:lnSpc>
                <a:spcPct val="77000"/>
              </a:lnSpc>
            </a:pPr>
            <a:r>
              <a:rPr lang="en-US" sz="3800" b="1" dirty="0" smtClean="0">
                <a:solidFill>
                  <a:schemeClr val="tx1"/>
                </a:solidFill>
                <a:latin typeface="18 VAG Rounded Bold   07390" charset="0"/>
              </a:rPr>
              <a:t>Limits of Computing</a:t>
            </a:r>
          </a:p>
          <a:p>
            <a:pPr algn="ctr" eaLnBrk="0" hangingPunct="0">
              <a:lnSpc>
                <a:spcPct val="77000"/>
              </a:lnSpc>
            </a:pPr>
            <a:endParaRPr lang="en-US" sz="4600" b="1" dirty="0">
              <a:solidFill>
                <a:schemeClr val="bg2"/>
              </a:solidFill>
              <a:latin typeface="18 VAG Rounded Bold   07390" charset="0"/>
            </a:endParaRPr>
          </a:p>
        </p:txBody>
      </p:sp>
      <p:sp>
        <p:nvSpPr>
          <p:cNvPr id="48" name="Title 47"/>
          <p:cNvSpPr>
            <a:spLocks noGrp="1"/>
          </p:cNvSpPr>
          <p:nvPr>
            <p:ph type="ctrTitle" idx="4294967295"/>
          </p:nvPr>
        </p:nvSpPr>
        <p:spPr>
          <a:xfrm>
            <a:off x="4343400" y="3505200"/>
            <a:ext cx="10134600" cy="82296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900" dirty="0" smtClean="0">
                <a:solidFill>
                  <a:srgbClr val="FFFF00"/>
                </a:solidFill>
              </a:rPr>
              <a:t>Algorithms Determine “Character”</a:t>
            </a:r>
            <a:endParaRPr lang="en-US" sz="4900" dirty="0">
              <a:solidFill>
                <a:srgbClr val="FFFF00"/>
              </a:solidFill>
              <a:ea typeface="+mj-ea"/>
              <a:cs typeface="+mj-cs"/>
            </a:endParaRPr>
          </a:p>
        </p:txBody>
      </p:sp>
      <p:sp>
        <p:nvSpPr>
          <p:cNvPr id="15365" name="Subtitle 48"/>
          <p:cNvSpPr>
            <a:spLocks noGrp="1"/>
          </p:cNvSpPr>
          <p:nvPr>
            <p:ph type="subTitle" idx="1"/>
          </p:nvPr>
        </p:nvSpPr>
        <p:spPr>
          <a:xfrm>
            <a:off x="4267207" y="4264742"/>
            <a:ext cx="5791198" cy="3322320"/>
          </a:xfrm>
        </p:spPr>
        <p:txBody>
          <a:bodyPr wrap="square" anchor="t">
            <a:scene3d>
              <a:camera prst="orthographicFront"/>
              <a:lightRig rig="flat" dir="tl">
                <a:rot lat="0" lon="0" rev="6600000"/>
              </a:lightRig>
            </a:scene3d>
            <a:sp3d>
              <a:bevelT w="38100" h="31750"/>
              <a:contourClr>
                <a:schemeClr val="tx1"/>
              </a:contourClr>
            </a:sp3d>
          </a:bodyPr>
          <a:lstStyle/>
          <a:p>
            <a:pPr algn="l" eaLnBrk="1" hangingPunct="1">
              <a:spcBef>
                <a:spcPct val="0"/>
              </a:spcBef>
              <a:defRPr/>
            </a:pPr>
            <a:r>
              <a:rPr lang="en-US" sz="2700" dirty="0" smtClean="0">
                <a:solidFill>
                  <a:schemeClr val="tx1"/>
                </a:solidFill>
                <a:effectLst/>
                <a:ea typeface="ＭＳ Ｐゴシック" pitchFamily="-65" charset="-128"/>
                <a:cs typeface="ＭＳ Ｐゴシック" pitchFamily="-65" charset="-128"/>
              </a:rPr>
              <a:t>A new startup called “Upstart” is making a name by trying to use algorithms to determine “character” traits about who is mostly likely to pay a loan back. They try to give loans to people who are less likely to qualify using metrics like college graduation or SAT scores.</a:t>
            </a:r>
            <a:endParaRPr lang="en-US" sz="2700" dirty="0">
              <a:solidFill>
                <a:schemeClr val="tx1"/>
              </a:solidFill>
              <a:effectLst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54" name="Oval 53"/>
          <p:cNvSpPr/>
          <p:nvPr/>
        </p:nvSpPr>
        <p:spPr>
          <a:xfrm>
            <a:off x="9829800" y="7358462"/>
            <a:ext cx="4724404" cy="566338"/>
          </a:xfrm>
          <a:prstGeom prst="ellipse">
            <a:avLst/>
          </a:prstGeom>
          <a:solidFill>
            <a:schemeClr val="bg1">
              <a:alpha val="17000"/>
            </a:schemeClr>
          </a:solidFill>
          <a:ln>
            <a:noFill/>
          </a:ln>
          <a:effectLst>
            <a:softEdge rad="1397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555" tIns="65278" rIns="130555" bIns="65278" anchor="ctr"/>
          <a:lstStyle/>
          <a:p>
            <a:pPr algn="ctr" eaLnBrk="0" hangingPunct="0">
              <a:defRPr/>
            </a:pP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6755" y="419119"/>
            <a:ext cx="2190103" cy="26289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5" name="Picture 2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7" b="2233"/>
          <a:stretch>
            <a:fillRect/>
          </a:stretch>
        </p:blipFill>
        <p:spPr bwMode="auto">
          <a:xfrm>
            <a:off x="4237886" y="990600"/>
            <a:ext cx="1934314" cy="1936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Subtitle 48"/>
          <p:cNvSpPr txBox="1">
            <a:spLocks/>
          </p:cNvSpPr>
          <p:nvPr/>
        </p:nvSpPr>
        <p:spPr bwMode="auto">
          <a:xfrm>
            <a:off x="0" y="7772400"/>
            <a:ext cx="1463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554" tIns="45706" rIns="91414" bIns="45706">
            <a:prstTxWarp prst="textNoShape">
              <a:avLst/>
            </a:prstTxWarp>
          </a:bodyPr>
          <a:lstStyle/>
          <a:p>
            <a:pPr algn="ctr"/>
            <a:r>
              <a:rPr lang="en-US" sz="1800" b="1" dirty="0">
                <a:latin typeface="Courier"/>
              </a:rPr>
              <a:t>http://</a:t>
            </a:r>
            <a:r>
              <a:rPr lang="en-US" sz="1800" b="1" dirty="0" err="1">
                <a:latin typeface="Courier"/>
              </a:rPr>
              <a:t>mobile.nytimes.com</a:t>
            </a:r>
            <a:r>
              <a:rPr lang="en-US" sz="1800" b="1" dirty="0">
                <a:latin typeface="Courier"/>
              </a:rPr>
              <a:t>/blogs/bits/2015/07/26/using-algorithms-to-determine-character/</a:t>
            </a:r>
            <a:endParaRPr lang="en-US" sz="1800" b="1" dirty="0" smtClean="0">
              <a:latin typeface="Courier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5600" y="4807019"/>
            <a:ext cx="3540001" cy="2359998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7600" y="1188734"/>
            <a:ext cx="5257800" cy="6367037"/>
          </a:xfrm>
        </p:spPr>
        <p:txBody>
          <a:bodyPr/>
          <a:lstStyle/>
          <a:p>
            <a:r>
              <a:rPr lang="en-US" sz="2400"/>
              <a:t>A problem might have an optimal solution that cannot be solved in reasonable time</a:t>
            </a:r>
          </a:p>
          <a:p>
            <a:pPr lvl="1"/>
            <a:r>
              <a:rPr lang="en-US" sz="2000"/>
              <a:t>E.g., optimization problems such as “find the best/smallest”</a:t>
            </a:r>
          </a:p>
          <a:p>
            <a:r>
              <a:rPr lang="en-US" sz="2400"/>
              <a:t>BUT if you don’t need to know the perfect solution, </a:t>
            </a:r>
            <a:r>
              <a:rPr lang="en-US" sz="2400">
                <a:solidFill>
                  <a:srgbClr val="FFFF00"/>
                </a:solidFill>
              </a:rPr>
              <a:t>there might exist “approximation” algorithms which could give pretty good answers in reasonable time </a:t>
            </a:r>
          </a:p>
          <a:p>
            <a:r>
              <a:rPr lang="en-US" sz="2400"/>
              <a:t>Heuristic: a technique that may allow us to find an </a:t>
            </a:r>
            <a:r>
              <a:rPr lang="en-US" sz="2400">
                <a:solidFill>
                  <a:srgbClr val="FFFF00"/>
                </a:solidFill>
              </a:rPr>
              <a:t>approximate solution </a:t>
            </a:r>
            <a:r>
              <a:rPr lang="en-US" sz="2400"/>
              <a:t>(e.g., valuable stuff first!)</a:t>
            </a:r>
          </a:p>
          <a:p>
            <a:r>
              <a:rPr lang="en-US" sz="2400">
                <a:solidFill>
                  <a:srgbClr val="FFFF00"/>
                </a:solidFill>
              </a:rPr>
              <a:t>Some problems cannot be solved using any algorithm. </a:t>
            </a:r>
            <a:r>
              <a:rPr lang="en-US" sz="2400"/>
              <a:t>(e.g., finding a robot path to a blocked-off area)</a:t>
            </a:r>
            <a:endParaRPr lang="en-US" sz="2400">
              <a:solidFill>
                <a:srgbClr val="FFFF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75033" y="381000"/>
            <a:ext cx="13060680" cy="914400"/>
          </a:xfrm>
        </p:spPr>
        <p:txBody>
          <a:bodyPr/>
          <a:lstStyle/>
          <a:p>
            <a:r>
              <a:rPr lang="en-US" sz="4800"/>
              <a:t>Solvable approximately, not optimally in reas time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657600" y="0"/>
            <a:ext cx="10972800" cy="406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109728" tIns="54864" rIns="109728" bIns="54864">
            <a:prstTxWarp prst="textNoShape">
              <a:avLst/>
            </a:prstTxWarp>
            <a:spAutoFit/>
          </a:bodyPr>
          <a:lstStyle/>
          <a:p>
            <a:pPr algn="r"/>
            <a:r>
              <a:rPr lang="en-US" sz="1900" b="1" dirty="0" err="1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"/>
                <a:cs typeface="Courier"/>
              </a:rPr>
              <a:t>en.wikipedia.org/wiki/Knapsack_problem</a:t>
            </a:r>
            <a:endParaRPr lang="en-US" sz="19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"/>
              <a:cs typeface="Courier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8895408" y="5577840"/>
            <a:ext cx="5201592" cy="1957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109728" tIns="54864" rIns="109728" bIns="54864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18 VAG Rounded Bold   07390"/>
              </a:rPr>
              <a:t>Knapsack Problem</a:t>
            </a:r>
            <a:br>
              <a:rPr 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18 VAG Rounded Bold   07390"/>
              </a:rPr>
            </a:br>
            <a:r>
              <a:rPr 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18 VAG Rounded Thin   55390"/>
              </a:rPr>
              <a:t>You have a backpack with a weight limit (here 15kg), which boxes (with weights and values) should be taken to maximize value?</a:t>
            </a:r>
            <a:endParaRPr lang="en-US" sz="2400" dirty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18 VAG Rounded Thin   5539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3945" y="1188941"/>
            <a:ext cx="4895470" cy="424072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3200" dirty="0"/>
              <a:t>Solving one of them would solve an entire class of them!</a:t>
            </a:r>
          </a:p>
          <a:p>
            <a:pPr lvl="1"/>
            <a:r>
              <a:rPr lang="en-US" sz="2800" dirty="0"/>
              <a:t>We can transform one to </a:t>
            </a:r>
            <a:r>
              <a:rPr lang="en-US" sz="2800" dirty="0" smtClean="0"/>
              <a:t>another, i.e., reduce</a:t>
            </a:r>
          </a:p>
          <a:p>
            <a:pPr lvl="1"/>
            <a:r>
              <a:rPr lang="en-US" sz="2800" dirty="0" smtClean="0"/>
              <a:t>A problem P is “hard” for a class C if </a:t>
            </a:r>
            <a:r>
              <a:rPr lang="en-US" sz="2800" u="sng" dirty="0" smtClean="0"/>
              <a:t>every </a:t>
            </a:r>
            <a:r>
              <a:rPr lang="en-US" sz="2800" dirty="0" smtClean="0"/>
              <a:t>element of C can be “reduced” to P</a:t>
            </a:r>
          </a:p>
          <a:p>
            <a:r>
              <a:rPr lang="en-US" sz="3200" dirty="0" smtClean="0"/>
              <a:t>If you’re “in NP” and “NP-hard”, then you’re “NP-complete”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no known efficient solution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657600" y="0"/>
            <a:ext cx="10972800" cy="406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109728" tIns="54864" rIns="109728" bIns="54864">
            <a:prstTxWarp prst="textNoShape">
              <a:avLst/>
            </a:prstTxWarp>
            <a:spAutoFit/>
          </a:bodyPr>
          <a:lstStyle/>
          <a:p>
            <a:pPr algn="r"/>
            <a:r>
              <a:rPr lang="en-US" sz="1900" b="1" dirty="0" err="1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"/>
                <a:cs typeface="Courier"/>
              </a:rPr>
              <a:t>en.wikipedia.org</a:t>
            </a:r>
            <a:r>
              <a:rPr lang="en-US" sz="1900" b="1" dirty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"/>
                <a:cs typeface="Courier"/>
              </a:rPr>
              <a:t>/wiki/P_%</a:t>
            </a:r>
            <a:r>
              <a:rPr lang="en-US" sz="19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"/>
                <a:cs typeface="Courier"/>
              </a:rPr>
              <a:t>3D_NP_problem</a:t>
            </a:r>
            <a:endParaRPr lang="en-US" sz="19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"/>
              <a:cs typeface="Courier"/>
            </a:endParaRPr>
          </a:p>
        </p:txBody>
      </p:sp>
      <p:sp>
        <p:nvSpPr>
          <p:cNvPr id="7" name="Content Placeholder 16"/>
          <p:cNvSpPr>
            <a:spLocks noGrp="1"/>
          </p:cNvSpPr>
          <p:nvPr>
            <p:ph sz="half" idx="2"/>
          </p:nvPr>
        </p:nvSpPr>
        <p:spPr>
          <a:xfrm>
            <a:off x="9076373" y="1188721"/>
            <a:ext cx="4846320" cy="6367037"/>
          </a:xfrm>
        </p:spPr>
        <p:txBody>
          <a:bodyPr/>
          <a:lstStyle/>
          <a:p>
            <a:endParaRPr lang="en-US"/>
          </a:p>
          <a:p>
            <a:endParaRPr lang="en-US"/>
          </a:p>
          <a:p>
            <a:endParaRPr lang="en-US"/>
          </a:p>
          <a:p>
            <a:pPr>
              <a:buNone/>
            </a:pPr>
            <a:endParaRPr lang="en-US"/>
          </a:p>
          <a:p>
            <a:r>
              <a:rPr lang="en-US" sz="3200" dirty="0" smtClean="0"/>
              <a:t>If you guess an answer, can I </a:t>
            </a:r>
            <a:r>
              <a:rPr lang="en-US" sz="3200" u="sng" dirty="0" smtClean="0"/>
              <a:t>verify it</a:t>
            </a:r>
            <a:r>
              <a:rPr lang="en-US" sz="3200" dirty="0" smtClean="0"/>
              <a:t> in polynomial time?</a:t>
            </a:r>
          </a:p>
          <a:p>
            <a:pPr lvl="1"/>
            <a:r>
              <a:rPr lang="en-US" sz="2800" dirty="0" smtClean="0"/>
              <a:t>Called being “in NP”</a:t>
            </a:r>
          </a:p>
          <a:p>
            <a:pPr lvl="1"/>
            <a:r>
              <a:rPr lang="en-US" sz="2800" dirty="0" smtClean="0"/>
              <a:t>Non-deterministic (the “guess” part) Polynomial</a:t>
            </a:r>
            <a:endParaRPr lang="en-US" sz="2800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8895408" y="2926080"/>
            <a:ext cx="5201592" cy="12187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109728" tIns="54864" rIns="109728" bIns="54864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18 VAG Rounded Bold   07390"/>
              </a:rPr>
              <a:t>Subset Sum Problem</a:t>
            </a:r>
            <a:br>
              <a:rPr 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18 VAG Rounded Bold   07390"/>
              </a:rPr>
            </a:br>
            <a:r>
              <a:rPr 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18 VAG Rounded Thin   55390"/>
              </a:rPr>
              <a:t>Are there a handful of these numbers (at least 1) that add together to get 0?</a:t>
            </a:r>
            <a:endParaRPr lang="en-US" sz="2400" dirty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18 VAG Rounded Thin   5539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159241" y="1107996"/>
            <a:ext cx="960488" cy="1107996"/>
          </a:xfrm>
          <a:prstGeom prst="rect">
            <a:avLst/>
          </a:prstGeom>
          <a:noFill/>
        </p:spPr>
        <p:txBody>
          <a:bodyPr wrap="none" lIns="109728" tIns="54864" rIns="109728" bIns="54864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65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-2</a:t>
            </a:r>
            <a:endParaRPr lang="en-US" sz="65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0805161" y="1097280"/>
            <a:ext cx="960488" cy="1107996"/>
          </a:xfrm>
          <a:prstGeom prst="rect">
            <a:avLst/>
          </a:prstGeom>
          <a:noFill/>
        </p:spPr>
        <p:txBody>
          <a:bodyPr wrap="none" lIns="109728" tIns="54864" rIns="109728" bIns="54864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65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-3</a:t>
            </a:r>
            <a:endParaRPr lang="en-US" sz="65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2541243" y="1097280"/>
            <a:ext cx="1145921" cy="1107996"/>
          </a:xfrm>
          <a:prstGeom prst="rect">
            <a:avLst/>
          </a:prstGeom>
          <a:noFill/>
        </p:spPr>
        <p:txBody>
          <a:bodyPr wrap="none" lIns="109728" tIns="54864" rIns="109728" bIns="54864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65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15</a:t>
            </a:r>
            <a:endParaRPr lang="en-US" sz="65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159240" y="2011680"/>
            <a:ext cx="1145921" cy="1107996"/>
          </a:xfrm>
          <a:prstGeom prst="rect">
            <a:avLst/>
          </a:prstGeom>
          <a:noFill/>
        </p:spPr>
        <p:txBody>
          <a:bodyPr wrap="none" lIns="109728" tIns="54864" rIns="109728" bIns="54864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65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14</a:t>
            </a:r>
            <a:endParaRPr lang="en-US" sz="65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0990889" y="2011680"/>
            <a:ext cx="683760" cy="1107996"/>
          </a:xfrm>
          <a:prstGeom prst="rect">
            <a:avLst/>
          </a:prstGeom>
          <a:noFill/>
        </p:spPr>
        <p:txBody>
          <a:bodyPr wrap="none" lIns="109728" tIns="54864" rIns="109728" bIns="54864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65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7</a:t>
            </a:r>
            <a:endParaRPr lang="en-US" sz="65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2268201" y="2011680"/>
            <a:ext cx="1422649" cy="1107996"/>
          </a:xfrm>
          <a:prstGeom prst="rect">
            <a:avLst/>
          </a:prstGeom>
          <a:noFill/>
        </p:spPr>
        <p:txBody>
          <a:bodyPr wrap="none" lIns="109728" tIns="54864" rIns="109728" bIns="54864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65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-10</a:t>
            </a:r>
            <a:endParaRPr lang="en-US" sz="65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8336280" y="4663440"/>
            <a:ext cx="640080" cy="2743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10800000" flipV="1">
            <a:off x="8336280" y="4937760"/>
            <a:ext cx="914400" cy="5486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3200"/>
              <a:t>This is THE major unsolved problem in Computer Science!</a:t>
            </a:r>
          </a:p>
          <a:p>
            <a:pPr lvl="1"/>
            <a:r>
              <a:rPr lang="en-US" sz="2800"/>
              <a:t>One of 7 “millennium prizes” w/a $1M reward</a:t>
            </a:r>
          </a:p>
          <a:p>
            <a:pPr lvl="1"/>
            <a:endParaRPr lang="en-US" sz="2800"/>
          </a:p>
          <a:p>
            <a:r>
              <a:rPr lang="en-US" sz="3200"/>
              <a:t>All it would take is solving ONE problem in the NP-complete set in polynomial time!!</a:t>
            </a:r>
          </a:p>
          <a:p>
            <a:pPr lvl="1"/>
            <a:r>
              <a:rPr lang="en-US" sz="2800"/>
              <a:t>Huge ramifications for cryptography, others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fundamental question. </a:t>
            </a:r>
            <a:r>
              <a:rPr lang="en-US" dirty="0">
                <a:solidFill>
                  <a:srgbClr val="FFFF00"/>
                </a:solidFill>
              </a:rPr>
              <a:t>Is P = NP?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657600" y="0"/>
            <a:ext cx="10972800" cy="406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109728" tIns="54864" rIns="109728" bIns="54864">
            <a:prstTxWarp prst="textNoShape">
              <a:avLst/>
            </a:prstTxWarp>
            <a:spAutoFit/>
          </a:bodyPr>
          <a:lstStyle/>
          <a:p>
            <a:pPr algn="r"/>
            <a:r>
              <a:rPr lang="en-US" sz="1900" b="1" dirty="0" err="1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"/>
                <a:cs typeface="Courier"/>
              </a:rPr>
              <a:t>en.wikipedia.org</a:t>
            </a:r>
            <a:r>
              <a:rPr lang="en-US" sz="1900" b="1" dirty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"/>
                <a:cs typeface="Courier"/>
              </a:rPr>
              <a:t>/wiki/P_%</a:t>
            </a:r>
            <a:r>
              <a:rPr lang="en-US" sz="19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"/>
                <a:cs typeface="Courier"/>
              </a:rPr>
              <a:t>3D_NP_problem</a:t>
            </a:r>
            <a:endParaRPr lang="en-US" sz="19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"/>
              <a:cs typeface="Courier"/>
            </a:endParaRPr>
          </a:p>
        </p:txBody>
      </p:sp>
      <p:sp>
        <p:nvSpPr>
          <p:cNvPr id="7" name="Content Placeholder 5"/>
          <p:cNvSpPr>
            <a:spLocks noGrp="1"/>
          </p:cNvSpPr>
          <p:nvPr>
            <p:ph sz="half" idx="2"/>
          </p:nvPr>
        </p:nvSpPr>
        <p:spPr>
          <a:xfrm>
            <a:off x="9174480" y="1219200"/>
            <a:ext cx="4770120" cy="6367037"/>
          </a:xfrm>
        </p:spPr>
        <p:txBody>
          <a:bodyPr/>
          <a:lstStyle/>
          <a:p>
            <a:pPr algn="ctr">
              <a:buNone/>
            </a:pPr>
            <a:r>
              <a:rPr lang="en-US" sz="3200"/>
              <a:t>If P ≠NP, then</a:t>
            </a:r>
          </a:p>
          <a:p>
            <a:pPr algn="ctr">
              <a:buNone/>
            </a:pPr>
            <a:endParaRPr lang="en-US" sz="3200"/>
          </a:p>
          <a:p>
            <a:pPr algn="ctr">
              <a:buNone/>
            </a:pPr>
            <a:endParaRPr lang="en-US" sz="3200"/>
          </a:p>
          <a:p>
            <a:pPr algn="ctr">
              <a:buNone/>
            </a:pPr>
            <a:endParaRPr lang="en-US" sz="3200"/>
          </a:p>
          <a:p>
            <a:pPr algn="ctr">
              <a:buNone/>
            </a:pPr>
            <a:endParaRPr lang="en-US" sz="3200"/>
          </a:p>
          <a:p>
            <a:pPr algn="ctr">
              <a:buNone/>
            </a:pPr>
            <a:endParaRPr lang="en-US" sz="3200"/>
          </a:p>
          <a:p>
            <a:r>
              <a:rPr lang="en-US" sz="3200"/>
              <a:t>Other NP-Complete</a:t>
            </a:r>
          </a:p>
          <a:p>
            <a:pPr lvl="1"/>
            <a:r>
              <a:rPr lang="en-US" sz="2800"/>
              <a:t>Traveling salesman who needs most efficient route to visit all cities and return home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9128760" y="1828800"/>
            <a:ext cx="4815840" cy="3108960"/>
            <a:chOff x="4749800" y="1676400"/>
            <a:chExt cx="3175000" cy="2043826"/>
          </a:xfrm>
        </p:grpSpPr>
        <p:sp>
          <p:nvSpPr>
            <p:cNvPr id="9" name="Rounded Rectangle 8"/>
            <p:cNvSpPr/>
            <p:nvPr/>
          </p:nvSpPr>
          <p:spPr>
            <a:xfrm>
              <a:off x="4902200" y="1840626"/>
              <a:ext cx="2860830" cy="1744976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49800" y="1676400"/>
              <a:ext cx="3175000" cy="2043826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smtClean="0"/>
              <a:t>XKCD #287, NP-Complete</a:t>
            </a:r>
            <a:endParaRPr lang="en-US" sz="5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3281" y="1295400"/>
            <a:ext cx="10210800" cy="66051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4800"/>
            <a:ext cx="13060680" cy="914400"/>
          </a:xfrm>
        </p:spPr>
        <p:txBody>
          <a:bodyPr/>
          <a:lstStyle/>
          <a:p>
            <a:r>
              <a:rPr lang="en-US" sz="5400" dirty="0"/>
              <a:t>XKCD </a:t>
            </a:r>
            <a:r>
              <a:rPr lang="en-US" sz="5400" dirty="0" smtClean="0"/>
              <a:t>#399, Travelling Salesman</a:t>
            </a:r>
            <a:endParaRPr lang="en-US" sz="5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3800" y="1752600"/>
            <a:ext cx="10515600" cy="464986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Decidability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3657600" y="1188734"/>
            <a:ext cx="5257800" cy="6367037"/>
          </a:xfrm>
        </p:spPr>
        <p:txBody>
          <a:bodyPr/>
          <a:lstStyle/>
          <a:p>
            <a:r>
              <a:rPr lang="en-US" sz="3200" u="sng"/>
              <a:t>Decision problems</a:t>
            </a:r>
            <a:r>
              <a:rPr lang="en-US" sz="3200"/>
              <a:t> answer YES or NO for an infinite # of inputs</a:t>
            </a:r>
          </a:p>
          <a:p>
            <a:pPr lvl="1"/>
            <a:r>
              <a:rPr lang="en-US" sz="2800"/>
              <a:t>E.g., is N prime?</a:t>
            </a:r>
          </a:p>
          <a:p>
            <a:pPr lvl="1"/>
            <a:r>
              <a:rPr lang="en-US" sz="2800"/>
              <a:t>E.g., is sentence S grammatically correct?</a:t>
            </a:r>
          </a:p>
          <a:p>
            <a:r>
              <a:rPr lang="en-US" sz="3200"/>
              <a:t>An algorithm is a </a:t>
            </a:r>
            <a:r>
              <a:rPr lang="en-US" sz="3200" u="sng"/>
              <a:t>solution</a:t>
            </a:r>
            <a:r>
              <a:rPr lang="en-US" sz="3200"/>
              <a:t> if it correctly answers YES/NO in a finite amount of time</a:t>
            </a:r>
          </a:p>
          <a:p>
            <a:r>
              <a:rPr lang="en-US" sz="3200"/>
              <a:t>A problem is </a:t>
            </a:r>
            <a:r>
              <a:rPr lang="en-US" sz="3200" u="sng"/>
              <a:t>decidable</a:t>
            </a:r>
            <a:r>
              <a:rPr lang="en-US" sz="3200"/>
              <a:t> if it has a solution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Problems NOT solvable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3657600" y="0"/>
            <a:ext cx="10972800" cy="406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109728" tIns="54864" rIns="109728" bIns="54864">
            <a:prstTxWarp prst="textNoShape">
              <a:avLst/>
            </a:prstTxWarp>
            <a:spAutoFit/>
          </a:bodyPr>
          <a:lstStyle/>
          <a:p>
            <a:pPr algn="r"/>
            <a:r>
              <a:rPr lang="en-US" sz="1900" b="1" dirty="0" err="1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"/>
                <a:cs typeface="Courier"/>
              </a:rPr>
              <a:t>www.cgl.uwaterloo.ca/~csk/halt/</a:t>
            </a:r>
            <a:endParaRPr lang="en-US" sz="19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"/>
              <a:cs typeface="Courier"/>
            </a:endParaRPr>
          </a:p>
        </p:txBody>
      </p:sp>
      <p:pic>
        <p:nvPicPr>
          <p:cNvPr id="7" name="Content Placeholder 6" descr="Alan_Turing_photo.jpg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t="-2518" b="-2518"/>
          <a:stretch>
            <a:fillRect/>
          </a:stretch>
        </p:blipFill>
        <p:spPr>
          <a:xfrm>
            <a:off x="9525000" y="1487158"/>
            <a:ext cx="3183254" cy="4182122"/>
          </a:xfrm>
        </p:spPr>
      </p:pic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8519160" y="5632061"/>
            <a:ext cx="5201592" cy="1957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109728" tIns="54864" rIns="109728" bIns="54864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18 VAG Rounded Bold   07390"/>
              </a:rPr>
              <a:t>Alan Turing</a:t>
            </a:r>
            <a:br>
              <a:rPr 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18 VAG Rounded Bold   07390"/>
              </a:rPr>
            </a:br>
            <a:r>
              <a:rPr 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18 VAG Rounded Thin   55390"/>
              </a:rPr>
              <a:t>He asked:</a:t>
            </a:r>
            <a:br>
              <a:rPr 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18 VAG Rounded Thin   55390"/>
              </a:rPr>
            </a:br>
            <a:r>
              <a:rPr 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18 VAG Rounded Thin   55390"/>
              </a:rPr>
              <a:t> “Are all problems decidable?”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18 VAG Rounded Thin   55390"/>
              </a:rPr>
              <a:t>(people used to believe this was true)</a:t>
            </a:r>
          </a:p>
          <a:p>
            <a:pPr algn="ctr"/>
            <a:r>
              <a:rPr lang="en-US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18 VAG Rounded Thin   55390"/>
              </a:rPr>
              <a:t>Turing proved it wasn’t for CS!</a:t>
            </a:r>
            <a:endParaRPr lang="en-US" sz="2400" b="1" dirty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18 VAG Rounded Thin   5539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Review: Proof by Contradiction</a:t>
            </a:r>
          </a:p>
        </p:txBody>
      </p:sp>
      <p:sp>
        <p:nvSpPr>
          <p:cNvPr id="6" name="Content Placeholder 4"/>
          <p:cNvSpPr>
            <a:spLocks noGrp="1"/>
          </p:cNvSpPr>
          <p:nvPr>
            <p:ph sz="half" idx="1"/>
          </p:nvPr>
        </p:nvSpPr>
        <p:spPr>
          <a:xfrm>
            <a:off x="3681413" y="1188721"/>
            <a:ext cx="5691187" cy="6367037"/>
          </a:xfrm>
        </p:spPr>
        <p:txBody>
          <a:bodyPr/>
          <a:lstStyle/>
          <a:p>
            <a:r>
              <a:rPr lang="en-US" sz="2800"/>
              <a:t>Infinitely Many Primes?</a:t>
            </a:r>
          </a:p>
          <a:p>
            <a:r>
              <a:rPr lang="en-US" sz="2800"/>
              <a:t>Assume the contrary, then prove that it’s impossible</a:t>
            </a:r>
          </a:p>
          <a:p>
            <a:pPr lvl="1"/>
            <a:r>
              <a:rPr lang="en-US" sz="2400"/>
              <a:t>Only a finite set of primes, numbered p</a:t>
            </a:r>
            <a:r>
              <a:rPr lang="en-US" sz="2400" baseline="-25000"/>
              <a:t>1</a:t>
            </a:r>
            <a:r>
              <a:rPr lang="en-US" sz="2400"/>
              <a:t>, p</a:t>
            </a:r>
            <a:r>
              <a:rPr lang="en-US" sz="2400" baseline="-25000"/>
              <a:t>2</a:t>
            </a:r>
            <a:r>
              <a:rPr lang="en-US" sz="2400"/>
              <a:t>, …, </a:t>
            </a:r>
            <a:r>
              <a:rPr lang="en-US" sz="2400">
                <a:solidFill>
                  <a:srgbClr val="FFFF00"/>
                </a:solidFill>
              </a:rPr>
              <a:t>p</a:t>
            </a:r>
            <a:r>
              <a:rPr lang="en-US" sz="2400" baseline="-25000">
                <a:solidFill>
                  <a:srgbClr val="FFFF00"/>
                </a:solidFill>
              </a:rPr>
              <a:t>n</a:t>
            </a:r>
          </a:p>
          <a:p>
            <a:pPr lvl="1"/>
            <a:r>
              <a:rPr lang="en-US" sz="2400"/>
              <a:t>Consider </a:t>
            </a:r>
            <a:r>
              <a:rPr lang="en-US" sz="2400">
                <a:solidFill>
                  <a:schemeClr val="accent2"/>
                </a:solidFill>
              </a:rPr>
              <a:t>q</a:t>
            </a:r>
            <a:r>
              <a:rPr lang="en-US" sz="2400"/>
              <a:t>=(p</a:t>
            </a:r>
            <a:r>
              <a:rPr lang="en-US" sz="2400" baseline="-25000"/>
              <a:t>1</a:t>
            </a:r>
            <a:r>
              <a:rPr lang="en-US" sz="2400"/>
              <a:t> • p</a:t>
            </a:r>
            <a:r>
              <a:rPr lang="en-US" sz="2400" baseline="-25000"/>
              <a:t>2</a:t>
            </a:r>
            <a:r>
              <a:rPr lang="en-US" sz="2400"/>
              <a:t> • … • p</a:t>
            </a:r>
            <a:r>
              <a:rPr lang="en-US" sz="2400" baseline="-25000"/>
              <a:t>n</a:t>
            </a:r>
            <a:r>
              <a:rPr lang="en-US" sz="2400"/>
              <a:t>)+1</a:t>
            </a:r>
          </a:p>
          <a:p>
            <a:pPr lvl="1"/>
            <a:r>
              <a:rPr lang="en-US" sz="2400"/>
              <a:t>Dividing </a:t>
            </a:r>
            <a:r>
              <a:rPr lang="en-US" sz="2400">
                <a:solidFill>
                  <a:srgbClr val="EA157A"/>
                </a:solidFill>
              </a:rPr>
              <a:t>q</a:t>
            </a:r>
            <a:r>
              <a:rPr lang="en-US" sz="2400"/>
              <a:t> by p</a:t>
            </a:r>
            <a:r>
              <a:rPr lang="en-US" sz="2400" baseline="-25000"/>
              <a:t>i</a:t>
            </a:r>
            <a:r>
              <a:rPr lang="en-US" sz="2400"/>
              <a:t> has remainder 1</a:t>
            </a:r>
          </a:p>
          <a:p>
            <a:pPr lvl="1"/>
            <a:r>
              <a:rPr lang="en-US" sz="2400"/>
              <a:t> </a:t>
            </a:r>
            <a:r>
              <a:rPr lang="en-US" sz="2400">
                <a:solidFill>
                  <a:srgbClr val="EA157A"/>
                </a:solidFill>
              </a:rPr>
              <a:t>q</a:t>
            </a:r>
            <a:r>
              <a:rPr lang="en-US" sz="2400"/>
              <a:t> either prime or composite</a:t>
            </a:r>
          </a:p>
          <a:p>
            <a:pPr lvl="2"/>
            <a:r>
              <a:rPr lang="en-US" sz="2000"/>
              <a:t>If prime, </a:t>
            </a:r>
            <a:r>
              <a:rPr lang="en-US" sz="2000">
                <a:solidFill>
                  <a:srgbClr val="EA157A"/>
                </a:solidFill>
              </a:rPr>
              <a:t>q</a:t>
            </a:r>
            <a:r>
              <a:rPr lang="en-US" sz="2000"/>
              <a:t> is not in the set</a:t>
            </a:r>
          </a:p>
          <a:p>
            <a:pPr lvl="2"/>
            <a:r>
              <a:rPr lang="en-US" sz="2000"/>
              <a:t>If composite, since no p</a:t>
            </a:r>
            <a:r>
              <a:rPr lang="en-US" sz="2000" baseline="-25000"/>
              <a:t>i</a:t>
            </a:r>
            <a:r>
              <a:rPr lang="en-US" sz="2000"/>
              <a:t> divides </a:t>
            </a:r>
            <a:r>
              <a:rPr lang="en-US" sz="2000">
                <a:solidFill>
                  <a:schemeClr val="accent2"/>
                </a:solidFill>
              </a:rPr>
              <a:t>q</a:t>
            </a:r>
            <a:r>
              <a:rPr lang="en-US" sz="2000"/>
              <a:t>, there must be another p that does that is not in the set. </a:t>
            </a:r>
            <a:endParaRPr lang="en-US" sz="2000" baseline="-25000">
              <a:solidFill>
                <a:srgbClr val="FFFF00"/>
              </a:solidFill>
            </a:endParaRPr>
          </a:p>
          <a:p>
            <a:pPr lvl="1"/>
            <a:r>
              <a:rPr lang="en-US" sz="2400"/>
              <a:t>So there’s infinitely many primes</a:t>
            </a:r>
            <a:endParaRPr lang="en-US" sz="2400" baseline="-25000">
              <a:solidFill>
                <a:srgbClr val="FFFF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0" y="1554479"/>
            <a:ext cx="4267200" cy="5141205"/>
          </a:xfrm>
          <a:prstGeom prst="rect">
            <a:avLst/>
          </a:prstGeom>
        </p:spPr>
      </p:pic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9281802" y="6681180"/>
            <a:ext cx="4754880" cy="6340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109728" tIns="54864" rIns="109728" bIns="54864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18 VAG Rounded Bold   07390"/>
              </a:rPr>
              <a:t>Euclid</a:t>
            </a:r>
            <a:br>
              <a:rPr lang="en-US" sz="2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18 VAG Rounded Bold   07390"/>
              </a:rPr>
            </a:br>
            <a:r>
              <a:rPr lang="en-US" sz="1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18 VAG Rounded Thin   55390"/>
              </a:rPr>
              <a:t>www.hisschemoller.com/wp-content/uploads/2011/01/euclides.jpg</a:t>
            </a:r>
            <a:endParaRPr lang="en-US" sz="2200" dirty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18 VAG Rounded Thin   5539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Turing’s proof : The Halting Problem</a:t>
            </a:r>
          </a:p>
        </p:txBody>
      </p:sp>
      <p:sp>
        <p:nvSpPr>
          <p:cNvPr id="6" name="Content Placeholder 4"/>
          <p:cNvSpPr>
            <a:spLocks noGrp="1"/>
          </p:cNvSpPr>
          <p:nvPr>
            <p:ph sz="half" idx="1"/>
          </p:nvPr>
        </p:nvSpPr>
        <p:spPr>
          <a:xfrm>
            <a:off x="3657600" y="1188721"/>
            <a:ext cx="4846320" cy="6367037"/>
          </a:xfrm>
        </p:spPr>
        <p:txBody>
          <a:bodyPr/>
          <a:lstStyle/>
          <a:p>
            <a:r>
              <a:rPr lang="en-US" sz="3200"/>
              <a:t>Given a program and some input, will that program eventually stop? (or will it loop)</a:t>
            </a:r>
          </a:p>
          <a:p>
            <a:r>
              <a:rPr lang="en-US" sz="3200">
                <a:solidFill>
                  <a:srgbClr val="FFFF00"/>
                </a:solidFill>
              </a:rPr>
              <a:t>Assume we could write it</a:t>
            </a:r>
            <a:r>
              <a:rPr lang="en-US" sz="3200"/>
              <a:t>, then let’s prove a contradiction</a:t>
            </a:r>
          </a:p>
          <a:p>
            <a:pPr lvl="1"/>
            <a:r>
              <a:rPr lang="en-US" sz="2800"/>
              <a:t>1. write Stops on Self?</a:t>
            </a:r>
          </a:p>
          <a:p>
            <a:pPr lvl="1"/>
            <a:r>
              <a:rPr lang="en-US" sz="2800"/>
              <a:t>2. Write Weird</a:t>
            </a:r>
          </a:p>
          <a:p>
            <a:pPr lvl="1"/>
            <a:r>
              <a:rPr lang="en-US" sz="2800"/>
              <a:t>3. Call Weird on itself</a:t>
            </a:r>
          </a:p>
          <a:p>
            <a:pPr lvl="1">
              <a:buNone/>
            </a:pPr>
            <a:r>
              <a:rPr lang="en-US" sz="2800"/>
              <a:t> </a:t>
            </a:r>
          </a:p>
          <a:p>
            <a:endParaRPr lang="en-US" sz="3200"/>
          </a:p>
        </p:txBody>
      </p:sp>
      <p:pic>
        <p:nvPicPr>
          <p:cNvPr id="7" name="Content Placeholder 6" descr="WouldItStop.gif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t="-4412" b="-9440"/>
          <a:stretch>
            <a:fillRect/>
          </a:stretch>
        </p:blipFill>
        <p:spPr>
          <a:xfrm>
            <a:off x="9022080" y="1188720"/>
            <a:ext cx="4846320" cy="2834640"/>
          </a:xfrm>
        </p:spPr>
      </p:pic>
      <p:pic>
        <p:nvPicPr>
          <p:cNvPr id="8" name="Picture 7" descr="StopsOnSelf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3507" y="3931920"/>
            <a:ext cx="4251960" cy="1097280"/>
          </a:xfrm>
          <a:prstGeom prst="rect">
            <a:avLst/>
          </a:prstGeom>
        </p:spPr>
      </p:pic>
      <p:pic>
        <p:nvPicPr>
          <p:cNvPr id="9" name="Picture 8" descr="Weird.gi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28747" y="5212080"/>
            <a:ext cx="3459480" cy="2590800"/>
          </a:xfrm>
          <a:prstGeom prst="rect">
            <a:avLst/>
          </a:prstGeom>
        </p:spPr>
      </p:pic>
      <p:pic>
        <p:nvPicPr>
          <p:cNvPr id="10" name="Picture 9" descr="WeirdWeird.gi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7320" y="6477000"/>
            <a:ext cx="2697480" cy="609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7600" y="1188734"/>
            <a:ext cx="5105400" cy="6367037"/>
          </a:xfrm>
        </p:spPr>
        <p:txBody>
          <a:bodyPr/>
          <a:lstStyle/>
          <a:p>
            <a:r>
              <a:rPr lang="en-US" sz="3200" dirty="0" smtClean="0"/>
              <a:t>Complexity theory </a:t>
            </a:r>
            <a:r>
              <a:rPr lang="en-US" sz="3200" dirty="0" smtClean="0">
                <a:solidFill>
                  <a:srgbClr val="FFFF00"/>
                </a:solidFill>
              </a:rPr>
              <a:t>important part of CS</a:t>
            </a:r>
          </a:p>
          <a:p>
            <a:r>
              <a:rPr lang="en-US" sz="3200" dirty="0"/>
              <a:t>If given a hard problem, rather than try to solve it yourself, </a:t>
            </a:r>
            <a:r>
              <a:rPr lang="en-US" sz="3200" dirty="0">
                <a:solidFill>
                  <a:srgbClr val="FFFF00"/>
                </a:solidFill>
              </a:rPr>
              <a:t>see if others have tried similar problems</a:t>
            </a:r>
          </a:p>
          <a:p>
            <a:r>
              <a:rPr lang="en-US" sz="3200" dirty="0"/>
              <a:t>If you don’t need an exact solution, many </a:t>
            </a:r>
            <a:r>
              <a:rPr lang="en-US" sz="3200" dirty="0">
                <a:solidFill>
                  <a:srgbClr val="FFFF00"/>
                </a:solidFill>
              </a:rPr>
              <a:t>approximation algorithms help</a:t>
            </a:r>
          </a:p>
          <a:p>
            <a:r>
              <a:rPr lang="en-US" sz="3200" dirty="0"/>
              <a:t>Some not solvable!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006198" y="5105804"/>
            <a:ext cx="4889642" cy="1218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09728" tIns="54864" rIns="109728" bIns="54864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18 VAG Rounded Bold   07390"/>
              </a:rPr>
              <a:t>P=NP question even made its way</a:t>
            </a:r>
            <a:b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18 VAG Rounded Bold   07390"/>
              </a:rPr>
            </a:b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18 VAG Rounded Bold   07390"/>
              </a:rPr>
              <a:t>into popular culture, here shown in </a:t>
            </a:r>
            <a:b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18 VAG Rounded Bold   07390"/>
              </a:rPr>
            </a:b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18 VAG Rounded Bold   07390"/>
              </a:rPr>
              <a:t>the Simpsons 3D episode!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5454" y="1471136"/>
            <a:ext cx="4876800" cy="3657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 Notes</a:t>
            </a:r>
            <a:endParaRPr lang="en-US" dirty="0"/>
          </a:p>
        </p:txBody>
      </p:sp>
      <p:sp>
        <p:nvSpPr>
          <p:cNvPr id="1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Schedule (see website)</a:t>
            </a:r>
          </a:p>
          <a:p>
            <a:r>
              <a:rPr lang="en-US" dirty="0" smtClean="0"/>
              <a:t>Next Week – Lots of guests!</a:t>
            </a:r>
          </a:p>
          <a:p>
            <a:r>
              <a:rPr lang="en-US" dirty="0" smtClean="0"/>
              <a:t>HKN Surveys</a:t>
            </a:r>
          </a:p>
          <a:p>
            <a:pPr lvl="1"/>
            <a:r>
              <a:rPr lang="en-US" dirty="0" smtClean="0"/>
              <a:t>Please come, bonus points!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78456" y="2580167"/>
            <a:ext cx="184731" cy="57246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3229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Introduction to Complexity Theory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Computer Science … A UCB view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7600" y="1188734"/>
            <a:ext cx="6019800" cy="6367037"/>
          </a:xfrm>
        </p:spPr>
        <p:txBody>
          <a:bodyPr/>
          <a:lstStyle/>
          <a:p>
            <a:r>
              <a:rPr lang="en-US" sz="3200" dirty="0" smtClean="0"/>
              <a:t>CS research areas:</a:t>
            </a:r>
          </a:p>
          <a:p>
            <a:pPr lvl="1"/>
            <a:r>
              <a:rPr lang="en-US" sz="2400" dirty="0" smtClean="0">
                <a:solidFill>
                  <a:srgbClr val="FFDD8A"/>
                </a:solidFill>
              </a:rPr>
              <a:t>Artificial Intelligence</a:t>
            </a:r>
          </a:p>
          <a:p>
            <a:pPr lvl="1"/>
            <a:r>
              <a:rPr lang="en-US" sz="2400" dirty="0" smtClean="0"/>
              <a:t>Biosystems &amp; Computational Biology</a:t>
            </a:r>
          </a:p>
          <a:p>
            <a:pPr lvl="1"/>
            <a:r>
              <a:rPr lang="en-US" sz="2400" dirty="0" smtClean="0"/>
              <a:t>Database Management Systems</a:t>
            </a:r>
          </a:p>
          <a:p>
            <a:pPr lvl="1"/>
            <a:r>
              <a:rPr lang="en-US" sz="2400" dirty="0" smtClean="0"/>
              <a:t>Graphics</a:t>
            </a:r>
          </a:p>
          <a:p>
            <a:pPr lvl="1"/>
            <a:r>
              <a:rPr lang="en-US" sz="2400" dirty="0" smtClean="0"/>
              <a:t>Human-Computer Interaction</a:t>
            </a:r>
          </a:p>
          <a:p>
            <a:pPr lvl="1"/>
            <a:r>
              <a:rPr lang="en-US" sz="2400" dirty="0" smtClean="0"/>
              <a:t>Networking</a:t>
            </a:r>
          </a:p>
          <a:p>
            <a:pPr lvl="1"/>
            <a:r>
              <a:rPr lang="en-US" sz="2400" dirty="0" smtClean="0"/>
              <a:t>Programming Systems</a:t>
            </a:r>
          </a:p>
          <a:p>
            <a:pPr lvl="1"/>
            <a:r>
              <a:rPr lang="en-US" sz="2400" dirty="0" smtClean="0"/>
              <a:t>Scientific Computing</a:t>
            </a:r>
          </a:p>
          <a:p>
            <a:pPr lvl="1"/>
            <a:r>
              <a:rPr lang="en-US" sz="2400" dirty="0" smtClean="0"/>
              <a:t>Security</a:t>
            </a:r>
          </a:p>
          <a:p>
            <a:pPr lvl="1"/>
            <a:r>
              <a:rPr lang="en-US" sz="2400" dirty="0" smtClean="0"/>
              <a:t>Systems</a:t>
            </a:r>
          </a:p>
          <a:p>
            <a:pPr lvl="1"/>
            <a:r>
              <a:rPr lang="en-US" sz="2400" dirty="0" smtClean="0">
                <a:solidFill>
                  <a:srgbClr val="FFFF00"/>
                </a:solidFill>
              </a:rPr>
              <a:t>Theory</a:t>
            </a:r>
          </a:p>
          <a:p>
            <a:pPr lvl="2"/>
            <a:r>
              <a:rPr lang="en-US" sz="2000" dirty="0" smtClean="0">
                <a:solidFill>
                  <a:srgbClr val="FFFF00"/>
                </a:solidFill>
              </a:rPr>
              <a:t>Complexity theory</a:t>
            </a:r>
          </a:p>
          <a:p>
            <a:pPr lvl="1"/>
            <a:r>
              <a:rPr lang="en-US" sz="2400" dirty="0" smtClean="0"/>
              <a:t>…</a:t>
            </a:r>
            <a:endParaRPr lang="en-US" sz="2400" dirty="0"/>
          </a:p>
          <a:p>
            <a:endParaRPr 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3657600" y="0"/>
            <a:ext cx="10972800" cy="406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109728" tIns="54864" rIns="109728" bIns="54864">
            <a:prstTxWarp prst="textNoShape">
              <a:avLst/>
            </a:prstTxWarp>
            <a:spAutoFit/>
          </a:bodyPr>
          <a:lstStyle/>
          <a:p>
            <a:pPr algn="r"/>
            <a:r>
              <a:rPr lang="en-US" sz="1900" b="1" dirty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"/>
                <a:cs typeface="Courier"/>
              </a:rPr>
              <a:t>www.eecs.berkeley.edu/Research/Areas/</a:t>
            </a:r>
          </a:p>
        </p:txBody>
      </p:sp>
      <p:pic>
        <p:nvPicPr>
          <p:cNvPr id="6" name="Content Placeholder 7" descr="Picture 1.png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t="6258" b="6258"/>
          <a:stretch>
            <a:fillRect/>
          </a:stretch>
        </p:blipFill>
        <p:spPr>
          <a:xfrm>
            <a:off x="9805886" y="1524000"/>
            <a:ext cx="4062514" cy="5337281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7600" y="1188734"/>
            <a:ext cx="5334000" cy="6367037"/>
          </a:xfrm>
        </p:spPr>
        <p:txBody>
          <a:bodyPr/>
          <a:lstStyle/>
          <a:p>
            <a:r>
              <a:rPr lang="en-US" dirty="0" smtClean="0"/>
              <a:t>Problems that…</a:t>
            </a:r>
          </a:p>
          <a:p>
            <a:pPr lvl="1"/>
            <a:r>
              <a:rPr lang="en-US" dirty="0" smtClean="0"/>
              <a:t>are </a:t>
            </a:r>
            <a:r>
              <a:rPr lang="en-US" dirty="0" smtClean="0">
                <a:solidFill>
                  <a:srgbClr val="FFFF00"/>
                </a:solidFill>
              </a:rPr>
              <a:t>tractable with efficient solutions </a:t>
            </a:r>
            <a:r>
              <a:rPr lang="en-US" dirty="0" smtClean="0"/>
              <a:t>in reasonable time</a:t>
            </a:r>
          </a:p>
          <a:p>
            <a:pPr lvl="1"/>
            <a:r>
              <a:rPr lang="en-US" dirty="0" smtClean="0"/>
              <a:t>are </a:t>
            </a:r>
            <a:r>
              <a:rPr lang="en-US" dirty="0" smtClean="0">
                <a:solidFill>
                  <a:srgbClr val="FFFF00"/>
                </a:solidFill>
              </a:rPr>
              <a:t>intractable </a:t>
            </a:r>
          </a:p>
          <a:p>
            <a:pPr lvl="1"/>
            <a:r>
              <a:rPr lang="en-US" dirty="0" smtClean="0"/>
              <a:t>are </a:t>
            </a:r>
            <a:r>
              <a:rPr lang="en-US" dirty="0" smtClean="0">
                <a:solidFill>
                  <a:srgbClr val="FFFF00"/>
                </a:solidFill>
              </a:rPr>
              <a:t>solvable approximately</a:t>
            </a:r>
            <a:r>
              <a:rPr lang="en-US" dirty="0" smtClean="0"/>
              <a:t>, not optimally</a:t>
            </a:r>
          </a:p>
          <a:p>
            <a:pPr lvl="1"/>
            <a:r>
              <a:rPr lang="en-US" dirty="0" smtClean="0"/>
              <a:t>have </a:t>
            </a:r>
            <a:r>
              <a:rPr lang="en-US" dirty="0" smtClean="0">
                <a:solidFill>
                  <a:srgbClr val="FFFF00"/>
                </a:solidFill>
              </a:rPr>
              <a:t>no known efficient solution</a:t>
            </a:r>
          </a:p>
          <a:p>
            <a:pPr lvl="1"/>
            <a:r>
              <a:rPr lang="en-US" dirty="0" smtClean="0"/>
              <a:t>are </a:t>
            </a:r>
            <a:r>
              <a:rPr lang="en-US" dirty="0" smtClean="0">
                <a:solidFill>
                  <a:srgbClr val="FFFF00"/>
                </a:solidFill>
              </a:rPr>
              <a:t>not solvable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revisit algorithm complexity</a:t>
            </a:r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657600" y="0"/>
            <a:ext cx="10972800" cy="406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109728" tIns="54864" rIns="109728" bIns="54864">
            <a:prstTxWarp prst="textNoShape">
              <a:avLst/>
            </a:prstTxWarp>
            <a:spAutoFit/>
          </a:bodyPr>
          <a:lstStyle/>
          <a:p>
            <a:pPr algn="r"/>
            <a:r>
              <a:rPr lang="en-US" sz="1900" b="1" dirty="0" err="1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"/>
                <a:cs typeface="Courier"/>
              </a:rPr>
              <a:t>www.csprinciples.org</a:t>
            </a:r>
            <a:r>
              <a:rPr lang="en-US" sz="1900" b="1" dirty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"/>
                <a:cs typeface="Courier"/>
              </a:rPr>
              <a:t>/docs/APCSPrinciplesBigIdeas20110204.pdf</a:t>
            </a:r>
          </a:p>
        </p:txBody>
      </p:sp>
      <p:sp>
        <p:nvSpPr>
          <p:cNvPr id="7" name="Oval 6"/>
          <p:cNvSpPr/>
          <p:nvPr/>
        </p:nvSpPr>
        <p:spPr>
          <a:xfrm>
            <a:off x="9174480" y="6675120"/>
            <a:ext cx="4846320" cy="566338"/>
          </a:xfrm>
          <a:prstGeom prst="ellipse">
            <a:avLst/>
          </a:prstGeom>
          <a:solidFill>
            <a:schemeClr val="bg1">
              <a:alpha val="17000"/>
            </a:schemeClr>
          </a:solidFill>
          <a:ln>
            <a:noFill/>
          </a:ln>
          <a:effectLst>
            <a:softEdge rad="1397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9728" tIns="54864" rIns="109728" bIns="54864"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5920" y="1920240"/>
            <a:ext cx="4572000" cy="46044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3600" dirty="0" smtClean="0"/>
              <a:t>Recall our algorithm complexity lecture, we’ve got several common orders of growth</a:t>
            </a:r>
          </a:p>
          <a:p>
            <a:pPr lvl="1"/>
            <a:r>
              <a:rPr lang="en-US" sz="3200" dirty="0" smtClean="0"/>
              <a:t>Constant</a:t>
            </a:r>
          </a:p>
          <a:p>
            <a:pPr lvl="1"/>
            <a:r>
              <a:rPr lang="en-US" sz="3200" dirty="0" smtClean="0"/>
              <a:t>Logarithmic</a:t>
            </a:r>
          </a:p>
          <a:p>
            <a:pPr lvl="1"/>
            <a:r>
              <a:rPr lang="en-US" sz="3200" dirty="0" smtClean="0"/>
              <a:t>Linear</a:t>
            </a:r>
          </a:p>
          <a:p>
            <a:pPr lvl="1"/>
            <a:r>
              <a:rPr lang="en-US" sz="3200" dirty="0" smtClean="0"/>
              <a:t>Quadratic</a:t>
            </a:r>
          </a:p>
          <a:p>
            <a:pPr lvl="1"/>
            <a:r>
              <a:rPr lang="en-US" sz="3200" dirty="0" smtClean="0"/>
              <a:t>Cubic</a:t>
            </a:r>
          </a:p>
          <a:p>
            <a:pPr lvl="1"/>
            <a:r>
              <a:rPr lang="en-US" sz="3200" dirty="0" smtClean="0"/>
              <a:t>Exponential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3200" dirty="0" smtClean="0">
                <a:solidFill>
                  <a:srgbClr val="FFFF00"/>
                </a:solidFill>
              </a:rPr>
              <a:t>Order of growth is polynomial in the size of the problem</a:t>
            </a:r>
          </a:p>
          <a:p>
            <a:r>
              <a:rPr lang="en-US" sz="3200" dirty="0" smtClean="0"/>
              <a:t>E.g.,</a:t>
            </a:r>
          </a:p>
          <a:p>
            <a:pPr lvl="1"/>
            <a:r>
              <a:rPr lang="en-US" sz="2800" dirty="0" smtClean="0">
                <a:solidFill>
                  <a:srgbClr val="FFFF00"/>
                </a:solidFill>
              </a:rPr>
              <a:t>Searching </a:t>
            </a:r>
            <a:r>
              <a:rPr lang="en-US" sz="2800" dirty="0" smtClean="0"/>
              <a:t>for an item in a collection</a:t>
            </a:r>
          </a:p>
          <a:p>
            <a:pPr lvl="1"/>
            <a:r>
              <a:rPr lang="en-US" sz="2800" dirty="0" smtClean="0">
                <a:solidFill>
                  <a:srgbClr val="FFFF00"/>
                </a:solidFill>
              </a:rPr>
              <a:t>Sorting </a:t>
            </a:r>
            <a:r>
              <a:rPr lang="en-US" sz="2800" dirty="0" smtClean="0"/>
              <a:t>a collection</a:t>
            </a:r>
          </a:p>
          <a:p>
            <a:pPr lvl="1"/>
            <a:r>
              <a:rPr lang="en-US" sz="2800" dirty="0" smtClean="0"/>
              <a:t>Finding if </a:t>
            </a:r>
            <a:r>
              <a:rPr lang="en-US" sz="2800" dirty="0" smtClean="0">
                <a:solidFill>
                  <a:srgbClr val="FFFF00"/>
                </a:solidFill>
              </a:rPr>
              <a:t>two numbers </a:t>
            </a:r>
            <a:r>
              <a:rPr lang="en-US" sz="2800" dirty="0" smtClean="0"/>
              <a:t>in a collection </a:t>
            </a:r>
            <a:r>
              <a:rPr lang="en-US" sz="2800" dirty="0" smtClean="0">
                <a:solidFill>
                  <a:srgbClr val="FFFF00"/>
                </a:solidFill>
              </a:rPr>
              <a:t>are same</a:t>
            </a:r>
          </a:p>
          <a:p>
            <a:r>
              <a:rPr lang="en-US" sz="3200" dirty="0" smtClean="0"/>
              <a:t>These problems are called being </a:t>
            </a:r>
            <a:r>
              <a:rPr lang="en-US" sz="3200" dirty="0" smtClean="0">
                <a:solidFill>
                  <a:srgbClr val="FFFF00"/>
                </a:solidFill>
              </a:rPr>
              <a:t>“in P” 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(for polynomial)</a:t>
            </a:r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Tractable with efficient sols in </a:t>
            </a:r>
            <a:r>
              <a:rPr lang="en-US" dirty="0" err="1" smtClean="0"/>
              <a:t>reas</a:t>
            </a:r>
            <a:r>
              <a:rPr lang="en-US" dirty="0" smtClean="0"/>
              <a:t> time</a:t>
            </a:r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4267200" y="1024642"/>
            <a:ext cx="3655944" cy="5985758"/>
            <a:chOff x="1026695" y="422068"/>
            <a:chExt cx="3335247" cy="4988132"/>
          </a:xfrm>
        </p:grpSpPr>
        <p:sp>
          <p:nvSpPr>
            <p:cNvPr id="7" name="Rounded Rectangle 6"/>
            <p:cNvSpPr/>
            <p:nvPr/>
          </p:nvSpPr>
          <p:spPr>
            <a:xfrm>
              <a:off x="1026695" y="2997200"/>
              <a:ext cx="2433052" cy="2413000"/>
            </a:xfrm>
            <a:prstGeom prst="roundRect">
              <a:avLst/>
            </a:prstGeom>
            <a:noFill/>
            <a:ln w="76200" cmpd="sng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Bent Arrow 7"/>
            <p:cNvSpPr/>
            <p:nvPr/>
          </p:nvSpPr>
          <p:spPr>
            <a:xfrm flipH="1" flipV="1">
              <a:off x="3529260" y="422068"/>
              <a:ext cx="832682" cy="4073733"/>
            </a:xfrm>
            <a:prstGeom prst="ben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7600" y="1188734"/>
            <a:ext cx="5181600" cy="6367037"/>
          </a:xfrm>
        </p:spPr>
        <p:txBody>
          <a:bodyPr/>
          <a:lstStyle/>
          <a:p>
            <a:r>
              <a:rPr lang="en-US" sz="3200" dirty="0" smtClean="0">
                <a:solidFill>
                  <a:srgbClr val="FFFF00"/>
                </a:solidFill>
              </a:rPr>
              <a:t>Problems that can be solved, but not solved fast enough</a:t>
            </a:r>
          </a:p>
          <a:p>
            <a:r>
              <a:rPr lang="en-US" sz="3200" dirty="0" smtClean="0"/>
              <a:t>This includes exponential problems</a:t>
            </a:r>
          </a:p>
          <a:p>
            <a:pPr lvl="1"/>
            <a:r>
              <a:rPr lang="en-US" sz="2800" dirty="0" smtClean="0"/>
              <a:t>E.g., f(n) = 2</a:t>
            </a:r>
            <a:r>
              <a:rPr lang="en-US" sz="2800" baseline="30000" dirty="0" smtClean="0"/>
              <a:t>n</a:t>
            </a:r>
            <a:r>
              <a:rPr lang="en-US" sz="2800" dirty="0" smtClean="0"/>
              <a:t> </a:t>
            </a:r>
          </a:p>
          <a:p>
            <a:pPr lvl="2"/>
            <a:r>
              <a:rPr lang="en-US" sz="2400" dirty="0" smtClean="0"/>
              <a:t>as in the image to the right</a:t>
            </a:r>
          </a:p>
          <a:p>
            <a:r>
              <a:rPr lang="en-US" sz="3200" dirty="0" smtClean="0"/>
              <a:t>This also includes poly-time algorithm with a huge exponent</a:t>
            </a:r>
          </a:p>
          <a:p>
            <a:pPr lvl="1"/>
            <a:r>
              <a:rPr lang="en-US" sz="2800" dirty="0" smtClean="0"/>
              <a:t>E.g, f(n) = n</a:t>
            </a:r>
            <a:r>
              <a:rPr lang="en-US" sz="2800" baseline="30000" dirty="0" smtClean="0"/>
              <a:t>10</a:t>
            </a:r>
          </a:p>
          <a:p>
            <a:r>
              <a:rPr lang="en-US" sz="3200" dirty="0" smtClean="0"/>
              <a:t>Only solve for small n</a:t>
            </a:r>
            <a:endParaRPr lang="en-US" sz="3200" baseline="30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Intractable problems</a:t>
            </a:r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657600" y="0"/>
            <a:ext cx="10972800" cy="406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109728" tIns="54864" rIns="109728" bIns="54864">
            <a:prstTxWarp prst="textNoShape">
              <a:avLst/>
            </a:prstTxWarp>
            <a:spAutoFit/>
          </a:bodyPr>
          <a:lstStyle/>
          <a:p>
            <a:pPr algn="r"/>
            <a:r>
              <a:rPr lang="en-US" sz="1900" b="1" dirty="0" err="1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"/>
                <a:cs typeface="Courier"/>
              </a:rPr>
              <a:t>en.wikipedia.org</a:t>
            </a:r>
            <a:r>
              <a:rPr lang="en-US" sz="1900" b="1" dirty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"/>
                <a:cs typeface="Courier"/>
              </a:rPr>
              <a:t>/wiki/Intractability_(complexity)#Intractability</a:t>
            </a:r>
          </a:p>
        </p:txBody>
      </p:sp>
      <p:pic>
        <p:nvPicPr>
          <p:cNvPr id="7" name="Content Placeholder 7" descr="fig3_2_3-1.gif"/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clrChange>
              <a:clrFrom>
                <a:srgbClr val="221221"/>
              </a:clrFrom>
              <a:clrTo>
                <a:srgbClr val="221221">
                  <a:alpha val="0"/>
                </a:srgbClr>
              </a:clrTo>
            </a:clrChange>
          </a:blip>
          <a:srcRect t="746" b="746"/>
          <a:stretch>
            <a:fillRect/>
          </a:stretch>
        </p:blipFill>
        <p:spPr>
          <a:xfrm>
            <a:off x="9076373" y="1554480"/>
            <a:ext cx="4846320" cy="3741094"/>
          </a:xfrm>
        </p:spPr>
      </p:pic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8895408" y="5339216"/>
            <a:ext cx="5201592" cy="1588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109728" tIns="54864" rIns="109728" bIns="54864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18 VAG Rounded Bold   07390"/>
              </a:rPr>
              <a:t>Imagine a program that calculated something important at each of the</a:t>
            </a:r>
            <a:br>
              <a:rPr 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18 VAG Rounded Bold   07390"/>
              </a:rPr>
            </a:br>
            <a:r>
              <a:rPr 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18 VAG Rounded Bold   07390"/>
              </a:rPr>
              <a:t>bottom circles. This tree has height n,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18 VAG Rounded Bold   07390"/>
              </a:rPr>
              <a:t>but there are 2</a:t>
            </a:r>
            <a:r>
              <a:rPr lang="en-US" sz="2400" baseline="30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18 VAG Rounded Bold   07390"/>
              </a:rPr>
              <a:t>n</a:t>
            </a:r>
            <a:r>
              <a:rPr 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18 VAG Rounded Bold   07390"/>
              </a:rPr>
              <a:t> bottom circles!</a:t>
            </a:r>
            <a:endParaRPr lang="en-US" sz="2400" dirty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18 VAG Rounded Bold   0739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1506200" y="6781800"/>
            <a:ext cx="3124200" cy="707838"/>
          </a:xfrm>
          <a:prstGeom prst="rect">
            <a:avLst/>
          </a:prstGeom>
        </p:spPr>
        <p:txBody>
          <a:bodyPr wrap="square" lIns="91397" tIns="45696" rIns="91397" bIns="45696">
            <a:spAutoFit/>
          </a:bodyPr>
          <a:lstStyle/>
          <a:p>
            <a:pPr algn="r"/>
            <a:r>
              <a:rPr lang="en-US" sz="4000" smtClean="0">
                <a:solidFill>
                  <a:schemeClr val="tx1"/>
                </a:solidFill>
                <a:latin typeface="Wingdings"/>
                <a:ea typeface="Wingdings"/>
                <a:cs typeface="Wingdings"/>
              </a:rPr>
              <a:t></a:t>
            </a:r>
            <a:endParaRPr lang="en-US" sz="400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4"/>
          <p:cNvSpPr>
            <a:spLocks noGrp="1"/>
          </p:cNvSpPr>
          <p:nvPr>
            <p:ph type="title"/>
          </p:nvPr>
        </p:nvSpPr>
        <p:spPr>
          <a:xfrm>
            <a:off x="853440" y="274320"/>
            <a:ext cx="9875520" cy="914400"/>
          </a:xfrm>
        </p:spPr>
        <p:txBody>
          <a:bodyPr/>
          <a:lstStyle/>
          <a:p>
            <a:r>
              <a:rPr lang="en-US" dirty="0" smtClean="0"/>
              <a:t>(Cal) Peer Instruction</a:t>
            </a:r>
            <a:endParaRPr lang="en-US" dirty="0"/>
          </a:p>
        </p:txBody>
      </p:sp>
      <p:sp>
        <p:nvSpPr>
          <p:cNvPr id="7" name="Content Placeholder 1"/>
          <p:cNvSpPr>
            <a:spLocks noGrp="1"/>
          </p:cNvSpPr>
          <p:nvPr>
            <p:ph idx="1"/>
          </p:nvPr>
        </p:nvSpPr>
        <p:spPr>
          <a:xfrm>
            <a:off x="853440" y="1188720"/>
            <a:ext cx="9875520" cy="6438900"/>
          </a:xfrm>
        </p:spPr>
        <p:txBody>
          <a:bodyPr/>
          <a:lstStyle/>
          <a:p>
            <a:pPr marL="731520" indent="-731520">
              <a:lnSpc>
                <a:spcPct val="85000"/>
              </a:lnSpc>
              <a:buClrTx/>
              <a:buSzTx/>
              <a:buNone/>
              <a:tabLst>
                <a:tab pos="885826" algn="l"/>
              </a:tabLst>
              <a:defRPr/>
            </a:pPr>
            <a:r>
              <a:rPr lang="en-US" sz="3400" dirty="0"/>
              <a:t>What’s the most you can put in your knapsack?</a:t>
            </a:r>
          </a:p>
          <a:p>
            <a:pPr marL="731520" indent="-731520">
              <a:lnSpc>
                <a:spcPct val="85000"/>
              </a:lnSpc>
              <a:buClrTx/>
              <a:buSzTx/>
              <a:buFont typeface="+mj-lt"/>
              <a:buAutoNum type="alphaLcParenR"/>
              <a:tabLst>
                <a:tab pos="885826" algn="l"/>
              </a:tabLst>
              <a:defRPr/>
            </a:pPr>
            <a:endParaRPr lang="en-US" sz="3400" dirty="0"/>
          </a:p>
          <a:p>
            <a:pPr marL="731520" indent="-731520">
              <a:lnSpc>
                <a:spcPct val="85000"/>
              </a:lnSpc>
              <a:buClrTx/>
              <a:buSzTx/>
              <a:buFont typeface="+mj-lt"/>
              <a:buAutoNum type="alphaLcParenR"/>
              <a:tabLst>
                <a:tab pos="885826" algn="l"/>
              </a:tabLst>
              <a:defRPr/>
            </a:pPr>
            <a:r>
              <a:rPr lang="en-US" sz="3400" dirty="0"/>
              <a:t>$10</a:t>
            </a:r>
          </a:p>
          <a:p>
            <a:pPr marL="731520" indent="-731520">
              <a:lnSpc>
                <a:spcPct val="85000"/>
              </a:lnSpc>
              <a:buClrTx/>
              <a:buSzTx/>
              <a:buFont typeface="+mj-lt"/>
              <a:buAutoNum type="alphaLcParenR"/>
              <a:tabLst>
                <a:tab pos="885826" algn="l"/>
              </a:tabLst>
              <a:defRPr/>
            </a:pPr>
            <a:r>
              <a:rPr lang="en-US" sz="3400" dirty="0"/>
              <a:t>$15</a:t>
            </a:r>
          </a:p>
          <a:p>
            <a:pPr marL="731520" indent="-731520">
              <a:lnSpc>
                <a:spcPct val="85000"/>
              </a:lnSpc>
              <a:buClrTx/>
              <a:buSzTx/>
              <a:buFont typeface="+mj-lt"/>
              <a:buAutoNum type="alphaLcParenR"/>
              <a:tabLst>
                <a:tab pos="885826" algn="l"/>
              </a:tabLst>
              <a:defRPr/>
            </a:pPr>
            <a:r>
              <a:rPr lang="en-US" sz="3400" dirty="0"/>
              <a:t>$33</a:t>
            </a:r>
          </a:p>
          <a:p>
            <a:pPr marL="731520" indent="-731520">
              <a:lnSpc>
                <a:spcPct val="85000"/>
              </a:lnSpc>
              <a:buClrTx/>
              <a:buSzTx/>
              <a:buFont typeface="+mj-lt"/>
              <a:buAutoNum type="alphaLcParenR"/>
              <a:tabLst>
                <a:tab pos="885826" algn="l"/>
              </a:tabLst>
              <a:defRPr/>
            </a:pPr>
            <a:r>
              <a:rPr lang="en-US" sz="3400" dirty="0"/>
              <a:t>$36</a:t>
            </a:r>
          </a:p>
          <a:p>
            <a:pPr marL="731520" indent="-731520">
              <a:lnSpc>
                <a:spcPct val="85000"/>
              </a:lnSpc>
              <a:buClrTx/>
              <a:buSzTx/>
              <a:buFont typeface="+mj-lt"/>
              <a:buAutoNum type="alphaLcParenR"/>
              <a:tabLst>
                <a:tab pos="885826" algn="l"/>
              </a:tabLst>
              <a:defRPr/>
            </a:pPr>
            <a:r>
              <a:rPr lang="en-US" sz="3400" dirty="0"/>
              <a:t>$40</a:t>
            </a:r>
          </a:p>
          <a:p>
            <a:pPr marL="731520" indent="-731520">
              <a:lnSpc>
                <a:spcPct val="85000"/>
              </a:lnSpc>
              <a:buClrTx/>
              <a:buSzTx/>
              <a:buFont typeface="+mj-lt"/>
              <a:buAutoNum type="alphaLcParenR"/>
              <a:tabLst>
                <a:tab pos="885826" algn="l"/>
              </a:tabLst>
              <a:defRPr/>
            </a:pPr>
            <a:endParaRPr lang="en-US" sz="3400" dirty="0"/>
          </a:p>
          <a:p>
            <a:pPr marL="731520" indent="-731520">
              <a:lnSpc>
                <a:spcPct val="85000"/>
              </a:lnSpc>
              <a:buClrTx/>
              <a:buSzTx/>
              <a:buFont typeface="+mj-lt"/>
              <a:buAutoNum type="alphaLcParenR"/>
              <a:tabLst>
                <a:tab pos="885826" algn="l"/>
              </a:tabLst>
              <a:defRPr/>
            </a:pPr>
            <a:endParaRPr lang="en-US" sz="3400" dirty="0"/>
          </a:p>
          <a:p>
            <a:pPr marL="731520" indent="-731520">
              <a:lnSpc>
                <a:spcPct val="85000"/>
              </a:lnSpc>
              <a:buClrTx/>
              <a:buSzTx/>
              <a:buFont typeface="+mj-lt"/>
              <a:buAutoNum type="alphaLcParenR"/>
              <a:tabLst>
                <a:tab pos="885826" algn="l"/>
              </a:tabLst>
              <a:defRPr/>
            </a:pPr>
            <a:endParaRPr lang="en-US" sz="3400" dirty="0"/>
          </a:p>
        </p:txBody>
      </p:sp>
      <p:pic>
        <p:nvPicPr>
          <p:cNvPr id="8" name="Picture 10"/>
          <p:cNvPicPr>
            <a:picLocks noChangeAspect="1"/>
          </p:cNvPicPr>
          <p:nvPr/>
        </p:nvPicPr>
        <p:blipFill>
          <a:blip r:embed="rId2"/>
          <a:srcRect l="7298" t="14340" r="10573" b="10814"/>
          <a:stretch>
            <a:fillRect/>
          </a:stretch>
        </p:blipFill>
        <p:spPr bwMode="auto">
          <a:xfrm>
            <a:off x="13501844" y="91441"/>
            <a:ext cx="1019950" cy="929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838200" y="5303521"/>
            <a:ext cx="12862560" cy="2203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109728" tIns="54864" rIns="109728" bIns="54864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18 VAG Rounded Bold   07390"/>
              </a:rPr>
              <a:t>Knapsack Problem</a:t>
            </a:r>
            <a:br>
              <a:rPr lang="en-US" sz="3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18 VAG Rounded Bold   07390"/>
              </a:rPr>
            </a:br>
            <a:r>
              <a:rPr lang="en-US" sz="3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18 VAG Rounded Thin   55390"/>
              </a:rPr>
              <a:t>You have a backpack with a weight limit (here </a:t>
            </a:r>
            <a:r>
              <a:rPr lang="en-US" sz="3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18 VAG Rounded Thin   55390"/>
              </a:rPr>
              <a:t>15kg</a:t>
            </a:r>
            <a:r>
              <a:rPr lang="en-US" sz="3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18 VAG Rounded Thin   55390"/>
              </a:rPr>
              <a:t>), which boxes (with weights and values) should be taken to maximize value? </a:t>
            </a:r>
            <a:br>
              <a:rPr lang="en-US" sz="3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18 VAG Rounded Thin   55390"/>
              </a:rPr>
            </a:br>
            <a:r>
              <a:rPr lang="en-US" sz="3400" b="1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18 VAG Rounded Thin   55390"/>
              </a:rPr>
              <a:t>(any # of each box is available)</a:t>
            </a:r>
            <a:endParaRPr lang="en-US" sz="3400" b="1" i="1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18 VAG Rounded Thin   5539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1530" y="1188941"/>
            <a:ext cx="4895470" cy="424072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Heuristics, NP, NP-Hard, </a:t>
            </a:r>
            <a:br>
              <a:rPr lang="en-US" dirty="0" smtClean="0"/>
            </a:br>
            <a:r>
              <a:rPr lang="en-US" dirty="0" smtClean="0"/>
              <a:t>NP-Complete</a:t>
            </a:r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ヒラギノ丸ゴ Pro W4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80347</TotalTime>
  <Pages>47</Pages>
  <Words>891</Words>
  <Application>Microsoft Macintosh PowerPoint</Application>
  <PresentationFormat>Custom</PresentationFormat>
  <Paragraphs>152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32" baseType="lpstr">
      <vt:lpstr>18 VAG Rounded Bold   07390</vt:lpstr>
      <vt:lpstr>18 VAG Rounded Light   02390</vt:lpstr>
      <vt:lpstr>18 VAG Rounded Thin   55390</vt:lpstr>
      <vt:lpstr>AppleGaramond Bd</vt:lpstr>
      <vt:lpstr>Corbel</vt:lpstr>
      <vt:lpstr>Courier</vt:lpstr>
      <vt:lpstr>Helvetica</vt:lpstr>
      <vt:lpstr>ＭＳ Ｐゴシック</vt:lpstr>
      <vt:lpstr>Wingdings</vt:lpstr>
      <vt:lpstr>Wingdings 2</vt:lpstr>
      <vt:lpstr>Wingdings 3</vt:lpstr>
      <vt:lpstr>Arial</vt:lpstr>
      <vt:lpstr>Metro</vt:lpstr>
      <vt:lpstr>Algorithms Determine “Character”</vt:lpstr>
      <vt:lpstr>Admin Notes</vt:lpstr>
      <vt:lpstr>PowerPoint Presentation</vt:lpstr>
      <vt:lpstr>Computer Science … A UCB view</vt:lpstr>
      <vt:lpstr>Let’s revisit algorithm complexity</vt:lpstr>
      <vt:lpstr>Tractable with efficient sols in reas time</vt:lpstr>
      <vt:lpstr>Intractable problems</vt:lpstr>
      <vt:lpstr>(Cal) Peer Instruction</vt:lpstr>
      <vt:lpstr>PowerPoint Presentation</vt:lpstr>
      <vt:lpstr>Solvable approximately, not optimally in reas time</vt:lpstr>
      <vt:lpstr>Have no known efficient solution</vt:lpstr>
      <vt:lpstr>The fundamental question. Is P = NP?</vt:lpstr>
      <vt:lpstr>XKCD #287, NP-Complete</vt:lpstr>
      <vt:lpstr>XKCD #399, Travelling Salesman</vt:lpstr>
      <vt:lpstr>PowerPoint Presentation</vt:lpstr>
      <vt:lpstr>Problems NOT solvable</vt:lpstr>
      <vt:lpstr>Review: Proof by Contradiction</vt:lpstr>
      <vt:lpstr>Turing’s proof : The Halting Problem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CS61C - Lecture 13</dc:title>
  <dc:subject/>
  <dc:creator>John Wawrzynek</dc:creator>
  <cp:keywords/>
  <dc:description/>
  <cp:lastModifiedBy>Michael Ball</cp:lastModifiedBy>
  <cp:revision>3544</cp:revision>
  <cp:lastPrinted>2015-04-20T14:42:46Z</cp:lastPrinted>
  <dcterms:created xsi:type="dcterms:W3CDTF">2015-04-19T14:03:17Z</dcterms:created>
  <dcterms:modified xsi:type="dcterms:W3CDTF">2015-07-28T08:37:38Z</dcterms:modified>
</cp:coreProperties>
</file>