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1047" r:id="rId2"/>
    <p:sldId id="1059" r:id="rId3"/>
    <p:sldId id="1060" r:id="rId4"/>
    <p:sldId id="1068" r:id="rId5"/>
    <p:sldId id="1061" r:id="rId6"/>
    <p:sldId id="1067" r:id="rId7"/>
    <p:sldId id="1069" r:id="rId8"/>
    <p:sldId id="1064" r:id="rId9"/>
    <p:sldId id="1065" r:id="rId10"/>
  </p:sldIdLst>
  <p:sldSz cx="9144000" cy="6858000" type="letter"/>
  <p:notesSz cx="7023100" cy="93091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5600" kern="1200">
        <a:solidFill>
          <a:schemeClr val="accent1"/>
        </a:solidFill>
        <a:latin typeface="Helvetica" pitchFamily="-65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5600" kern="1200">
        <a:solidFill>
          <a:schemeClr val="accent1"/>
        </a:solidFill>
        <a:latin typeface="Helvetica" pitchFamily="-65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5600" kern="1200">
        <a:solidFill>
          <a:schemeClr val="accent1"/>
        </a:solidFill>
        <a:latin typeface="Helvetica" pitchFamily="-65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5600" kern="1200">
        <a:solidFill>
          <a:schemeClr val="accent1"/>
        </a:solidFill>
        <a:latin typeface="Helvetica" pitchFamily="-65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5600" kern="1200">
        <a:solidFill>
          <a:schemeClr val="accent1"/>
        </a:solidFill>
        <a:latin typeface="Helvetica" pitchFamily="-65" charset="0"/>
        <a:ea typeface="+mn-ea"/>
        <a:cs typeface="+mn-cs"/>
      </a:defRPr>
    </a:lvl5pPr>
    <a:lvl6pPr marL="2286000" algn="l" defTabSz="457200" rtl="0" eaLnBrk="1" latinLnBrk="0" hangingPunct="1">
      <a:defRPr sz="25600" kern="1200">
        <a:solidFill>
          <a:schemeClr val="accent1"/>
        </a:solidFill>
        <a:latin typeface="Helvetica" pitchFamily="-65" charset="0"/>
        <a:ea typeface="+mn-ea"/>
        <a:cs typeface="+mn-cs"/>
      </a:defRPr>
    </a:lvl6pPr>
    <a:lvl7pPr marL="2743200" algn="l" defTabSz="457200" rtl="0" eaLnBrk="1" latinLnBrk="0" hangingPunct="1">
      <a:defRPr sz="25600" kern="1200">
        <a:solidFill>
          <a:schemeClr val="accent1"/>
        </a:solidFill>
        <a:latin typeface="Helvetica" pitchFamily="-65" charset="0"/>
        <a:ea typeface="+mn-ea"/>
        <a:cs typeface="+mn-cs"/>
      </a:defRPr>
    </a:lvl7pPr>
    <a:lvl8pPr marL="3200400" algn="l" defTabSz="457200" rtl="0" eaLnBrk="1" latinLnBrk="0" hangingPunct="1">
      <a:defRPr sz="25600" kern="1200">
        <a:solidFill>
          <a:schemeClr val="accent1"/>
        </a:solidFill>
        <a:latin typeface="Helvetica" pitchFamily="-65" charset="0"/>
        <a:ea typeface="+mn-ea"/>
        <a:cs typeface="+mn-cs"/>
      </a:defRPr>
    </a:lvl8pPr>
    <a:lvl9pPr marL="3657600" algn="l" defTabSz="457200" rtl="0" eaLnBrk="1" latinLnBrk="0" hangingPunct="1">
      <a:defRPr sz="25600" kern="1200">
        <a:solidFill>
          <a:schemeClr val="accent1"/>
        </a:solidFill>
        <a:latin typeface="Helvetica" pitchFamily="-65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7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31">
          <p15:clr>
            <a:srgbClr val="A4A3A4"/>
          </p15:clr>
        </p15:guide>
        <p15:guide id="2" pos="221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5D5D5"/>
    <a:srgbClr val="900306"/>
    <a:srgbClr val="32415C"/>
    <a:srgbClr val="FB0A10"/>
    <a:srgbClr val="94F0E4"/>
    <a:srgbClr val="5771A0"/>
    <a:srgbClr val="800080"/>
    <a:srgbClr val="66FF33"/>
    <a:srgbClr val="FF0000"/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439" autoAdjust="0"/>
    <p:restoredTop sz="92680" autoAdjust="0"/>
  </p:normalViewPr>
  <p:slideViewPr>
    <p:cSldViewPr>
      <p:cViewPr varScale="1">
        <p:scale>
          <a:sx n="116" d="100"/>
          <a:sy n="116" d="100"/>
        </p:scale>
        <p:origin x="1128" y="192"/>
      </p:cViewPr>
      <p:guideLst>
        <p:guide orient="horz" pos="2160"/>
        <p:guide pos="287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-1782" y="-90"/>
      </p:cViewPr>
      <p:guideLst>
        <p:guide orient="horz" pos="2931"/>
        <p:guide pos="221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4A945B-1677-F84B-A524-CAF250E531E8}" type="doc">
      <dgm:prSet loTypeId="urn:microsoft.com/office/officeart/2005/8/layout/process2" loCatId="" qsTypeId="urn:microsoft.com/office/officeart/2005/8/quickstyle/simple4" qsCatId="simple" csTypeId="urn:microsoft.com/office/officeart/2005/8/colors/colorful2" csCatId="colorful" phldr="1"/>
      <dgm:spPr/>
    </dgm:pt>
    <dgm:pt modelId="{8284DBD8-B8FF-F244-B2A0-3F0DB227E5F3}">
      <dgm:prSet phldrT="[Text]"/>
      <dgm:spPr/>
      <dgm:t>
        <a:bodyPr/>
        <a:lstStyle/>
        <a:p>
          <a:r>
            <a:rPr lang="en-US" dirty="0" smtClean="0">
              <a:latin typeface="Vagrounded"/>
              <a:cs typeface="Vagrounded"/>
            </a:rPr>
            <a:t>CS10</a:t>
          </a:r>
          <a:endParaRPr lang="en-US" dirty="0">
            <a:latin typeface="Vagrounded"/>
            <a:cs typeface="Vagrounded"/>
          </a:endParaRPr>
        </a:p>
      </dgm:t>
    </dgm:pt>
    <dgm:pt modelId="{6F57E6F5-BE60-DC4D-8F90-873743411AE6}" type="parTrans" cxnId="{2EC90E34-017C-4349-9E39-BED880E27503}">
      <dgm:prSet/>
      <dgm:spPr/>
      <dgm:t>
        <a:bodyPr/>
        <a:lstStyle/>
        <a:p>
          <a:endParaRPr lang="en-US"/>
        </a:p>
      </dgm:t>
    </dgm:pt>
    <dgm:pt modelId="{A657B094-BB45-954E-9BE8-6CAC83EF5B28}" type="sibTrans" cxnId="{2EC90E34-017C-4349-9E39-BED880E27503}">
      <dgm:prSet/>
      <dgm:spPr/>
      <dgm:t>
        <a:bodyPr/>
        <a:lstStyle/>
        <a:p>
          <a:endParaRPr lang="en-US"/>
        </a:p>
      </dgm:t>
    </dgm:pt>
    <dgm:pt modelId="{EABD4768-65A1-F849-9868-7732A0211490}">
      <dgm:prSet phldrT="[Text]"/>
      <dgm:spPr/>
      <dgm:t>
        <a:bodyPr/>
        <a:lstStyle/>
        <a:p>
          <a:r>
            <a:rPr lang="en-US" dirty="0" smtClean="0">
              <a:latin typeface="Vagrounded"/>
              <a:cs typeface="Vagrounded"/>
            </a:rPr>
            <a:t>CS61A</a:t>
          </a:r>
          <a:endParaRPr lang="en-US" dirty="0">
            <a:latin typeface="Vagrounded"/>
            <a:cs typeface="Vagrounded"/>
          </a:endParaRPr>
        </a:p>
      </dgm:t>
    </dgm:pt>
    <dgm:pt modelId="{3109DAFC-04B4-7B4E-9E07-F40B65793ACB}" type="parTrans" cxnId="{DEEF70B7-C91D-0542-B79A-FB104258DEBF}">
      <dgm:prSet/>
      <dgm:spPr/>
      <dgm:t>
        <a:bodyPr/>
        <a:lstStyle/>
        <a:p>
          <a:endParaRPr lang="en-US"/>
        </a:p>
      </dgm:t>
    </dgm:pt>
    <dgm:pt modelId="{DFAE0489-DA04-0D40-8E08-8174B6560E3D}" type="sibTrans" cxnId="{DEEF70B7-C91D-0542-B79A-FB104258DEBF}">
      <dgm:prSet/>
      <dgm:spPr/>
      <dgm:t>
        <a:bodyPr/>
        <a:lstStyle/>
        <a:p>
          <a:endParaRPr lang="en-US"/>
        </a:p>
      </dgm:t>
    </dgm:pt>
    <dgm:pt modelId="{B8B09834-7B77-3A43-9873-E4269E643E42}">
      <dgm:prSet phldrT="[Text]"/>
      <dgm:spPr/>
      <dgm:t>
        <a:bodyPr/>
        <a:lstStyle/>
        <a:p>
          <a:r>
            <a:rPr lang="en-US" dirty="0" smtClean="0">
              <a:latin typeface="Vagrounded"/>
              <a:cs typeface="Vagrounded"/>
            </a:rPr>
            <a:t>CS61B</a:t>
          </a:r>
          <a:endParaRPr lang="en-US" dirty="0">
            <a:latin typeface="Vagrounded"/>
            <a:cs typeface="Vagrounded"/>
          </a:endParaRPr>
        </a:p>
      </dgm:t>
    </dgm:pt>
    <dgm:pt modelId="{5F4A5AF0-FB71-344A-B2B2-E3DCEF4D0270}" type="parTrans" cxnId="{9CAB43D4-A50D-AF48-9ECD-FEECD3A20E50}">
      <dgm:prSet/>
      <dgm:spPr/>
      <dgm:t>
        <a:bodyPr/>
        <a:lstStyle/>
        <a:p>
          <a:endParaRPr lang="en-US"/>
        </a:p>
      </dgm:t>
    </dgm:pt>
    <dgm:pt modelId="{C15230C8-9917-DE47-A880-D41C935DA977}" type="sibTrans" cxnId="{9CAB43D4-A50D-AF48-9ECD-FEECD3A20E50}">
      <dgm:prSet/>
      <dgm:spPr/>
      <dgm:t>
        <a:bodyPr/>
        <a:lstStyle/>
        <a:p>
          <a:endParaRPr lang="en-US"/>
        </a:p>
      </dgm:t>
    </dgm:pt>
    <dgm:pt modelId="{FA4B4DAD-8168-2D43-A16D-4219C38DB9C5}">
      <dgm:prSet phldrT="[Text]"/>
      <dgm:spPr/>
      <dgm:t>
        <a:bodyPr/>
        <a:lstStyle/>
        <a:p>
          <a:r>
            <a:rPr lang="en-US" dirty="0" smtClean="0">
              <a:latin typeface="Vagrounded"/>
              <a:cs typeface="Vagrounded"/>
            </a:rPr>
            <a:t>CS61C</a:t>
          </a:r>
          <a:endParaRPr lang="en-US" dirty="0">
            <a:latin typeface="Vagrounded"/>
            <a:cs typeface="Vagrounded"/>
          </a:endParaRPr>
        </a:p>
      </dgm:t>
    </dgm:pt>
    <dgm:pt modelId="{350E1BCF-215F-F74E-9137-DE92F3294C66}" type="parTrans" cxnId="{DC4E7606-6854-D14B-B2D6-8D97812571E6}">
      <dgm:prSet/>
      <dgm:spPr/>
      <dgm:t>
        <a:bodyPr/>
        <a:lstStyle/>
        <a:p>
          <a:endParaRPr lang="en-US"/>
        </a:p>
      </dgm:t>
    </dgm:pt>
    <dgm:pt modelId="{6885B6DA-7044-3741-9AED-9DDECC2AD29D}" type="sibTrans" cxnId="{DC4E7606-6854-D14B-B2D6-8D97812571E6}">
      <dgm:prSet/>
      <dgm:spPr/>
      <dgm:t>
        <a:bodyPr/>
        <a:lstStyle/>
        <a:p>
          <a:endParaRPr lang="en-US"/>
        </a:p>
      </dgm:t>
    </dgm:pt>
    <dgm:pt modelId="{6EDA782A-A6DB-F34B-9343-81F05000B397}" type="pres">
      <dgm:prSet presAssocID="{C04A945B-1677-F84B-A524-CAF250E531E8}" presName="linearFlow" presStyleCnt="0">
        <dgm:presLayoutVars>
          <dgm:resizeHandles val="exact"/>
        </dgm:presLayoutVars>
      </dgm:prSet>
      <dgm:spPr/>
    </dgm:pt>
    <dgm:pt modelId="{72FD0D40-C91F-5940-BF53-63FC7F9B8EE1}" type="pres">
      <dgm:prSet presAssocID="{8284DBD8-B8FF-F244-B2A0-3F0DB227E5F3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0BA0EE-F9B1-434C-86B6-E630B2CBE62A}" type="pres">
      <dgm:prSet presAssocID="{A657B094-BB45-954E-9BE8-6CAC83EF5B28}" presName="sibTrans" presStyleLbl="sibTrans2D1" presStyleIdx="0" presStyleCnt="3"/>
      <dgm:spPr/>
      <dgm:t>
        <a:bodyPr/>
        <a:lstStyle/>
        <a:p>
          <a:endParaRPr lang="en-US"/>
        </a:p>
      </dgm:t>
    </dgm:pt>
    <dgm:pt modelId="{76238EC0-2AFF-7E46-9EC3-FD8131F50391}" type="pres">
      <dgm:prSet presAssocID="{A657B094-BB45-954E-9BE8-6CAC83EF5B28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4B0177EF-A375-5E4B-A762-3A3CEFFCCAD0}" type="pres">
      <dgm:prSet presAssocID="{EABD4768-65A1-F849-9868-7732A0211490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C35E8A-7C40-F141-897F-163933972E6B}" type="pres">
      <dgm:prSet presAssocID="{DFAE0489-DA04-0D40-8E08-8174B6560E3D}" presName="sibTrans" presStyleLbl="sibTrans2D1" presStyleIdx="1" presStyleCnt="3"/>
      <dgm:spPr/>
      <dgm:t>
        <a:bodyPr/>
        <a:lstStyle/>
        <a:p>
          <a:endParaRPr lang="en-US"/>
        </a:p>
      </dgm:t>
    </dgm:pt>
    <dgm:pt modelId="{E57B29C4-4AFA-9041-93B4-8ACA474F083F}" type="pres">
      <dgm:prSet presAssocID="{DFAE0489-DA04-0D40-8E08-8174B6560E3D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878E7070-7703-A64A-957B-CA17F9CE48B8}" type="pres">
      <dgm:prSet presAssocID="{B8B09834-7B77-3A43-9873-E4269E643E42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90D186-DC44-904A-9AD4-B2338CF110FC}" type="pres">
      <dgm:prSet presAssocID="{C15230C8-9917-DE47-A880-D41C935DA977}" presName="sibTrans" presStyleLbl="sibTrans2D1" presStyleIdx="2" presStyleCnt="3"/>
      <dgm:spPr/>
      <dgm:t>
        <a:bodyPr/>
        <a:lstStyle/>
        <a:p>
          <a:endParaRPr lang="en-US"/>
        </a:p>
      </dgm:t>
    </dgm:pt>
    <dgm:pt modelId="{5A03E281-2086-8E4E-8369-BEC8E999A679}" type="pres">
      <dgm:prSet presAssocID="{C15230C8-9917-DE47-A880-D41C935DA977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24C5B3A2-E4A1-9D43-ABB5-3F2C1AB1EE3C}" type="pres">
      <dgm:prSet presAssocID="{FA4B4DAD-8168-2D43-A16D-4219C38DB9C5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D2D9A11-B254-4D4A-AEA6-34CD72C7794A}" type="presOf" srcId="{C04A945B-1677-F84B-A524-CAF250E531E8}" destId="{6EDA782A-A6DB-F34B-9343-81F05000B397}" srcOrd="0" destOrd="0" presId="urn:microsoft.com/office/officeart/2005/8/layout/process2"/>
    <dgm:cxn modelId="{56D49389-0467-A445-865A-5A42EB771B30}" type="presOf" srcId="{B8B09834-7B77-3A43-9873-E4269E643E42}" destId="{878E7070-7703-A64A-957B-CA17F9CE48B8}" srcOrd="0" destOrd="0" presId="urn:microsoft.com/office/officeart/2005/8/layout/process2"/>
    <dgm:cxn modelId="{84E76D62-DB39-4B4F-A21B-D683ACDFCDBD}" type="presOf" srcId="{C15230C8-9917-DE47-A880-D41C935DA977}" destId="{5A03E281-2086-8E4E-8369-BEC8E999A679}" srcOrd="1" destOrd="0" presId="urn:microsoft.com/office/officeart/2005/8/layout/process2"/>
    <dgm:cxn modelId="{643EFA54-260C-2D4F-AF20-B1AB16CA5664}" type="presOf" srcId="{A657B094-BB45-954E-9BE8-6CAC83EF5B28}" destId="{FD0BA0EE-F9B1-434C-86B6-E630B2CBE62A}" srcOrd="0" destOrd="0" presId="urn:microsoft.com/office/officeart/2005/8/layout/process2"/>
    <dgm:cxn modelId="{52BA1594-8741-3044-B0FA-9E8609DC41CE}" type="presOf" srcId="{DFAE0489-DA04-0D40-8E08-8174B6560E3D}" destId="{74C35E8A-7C40-F141-897F-163933972E6B}" srcOrd="0" destOrd="0" presId="urn:microsoft.com/office/officeart/2005/8/layout/process2"/>
    <dgm:cxn modelId="{EC5A6E09-1819-7C46-AF01-43F1C97026E3}" type="presOf" srcId="{C15230C8-9917-DE47-A880-D41C935DA977}" destId="{CE90D186-DC44-904A-9AD4-B2338CF110FC}" srcOrd="0" destOrd="0" presId="urn:microsoft.com/office/officeart/2005/8/layout/process2"/>
    <dgm:cxn modelId="{2EC90E34-017C-4349-9E39-BED880E27503}" srcId="{C04A945B-1677-F84B-A524-CAF250E531E8}" destId="{8284DBD8-B8FF-F244-B2A0-3F0DB227E5F3}" srcOrd="0" destOrd="0" parTransId="{6F57E6F5-BE60-DC4D-8F90-873743411AE6}" sibTransId="{A657B094-BB45-954E-9BE8-6CAC83EF5B28}"/>
    <dgm:cxn modelId="{9CAB43D4-A50D-AF48-9ECD-FEECD3A20E50}" srcId="{C04A945B-1677-F84B-A524-CAF250E531E8}" destId="{B8B09834-7B77-3A43-9873-E4269E643E42}" srcOrd="2" destOrd="0" parTransId="{5F4A5AF0-FB71-344A-B2B2-E3DCEF4D0270}" sibTransId="{C15230C8-9917-DE47-A880-D41C935DA977}"/>
    <dgm:cxn modelId="{339B4B3A-CC03-E941-A4CD-A0C3F26B46F1}" type="presOf" srcId="{8284DBD8-B8FF-F244-B2A0-3F0DB227E5F3}" destId="{72FD0D40-C91F-5940-BF53-63FC7F9B8EE1}" srcOrd="0" destOrd="0" presId="urn:microsoft.com/office/officeart/2005/8/layout/process2"/>
    <dgm:cxn modelId="{7E6045ED-2E21-324F-8FE2-B96BF914000D}" type="presOf" srcId="{FA4B4DAD-8168-2D43-A16D-4219C38DB9C5}" destId="{24C5B3A2-E4A1-9D43-ABB5-3F2C1AB1EE3C}" srcOrd="0" destOrd="0" presId="urn:microsoft.com/office/officeart/2005/8/layout/process2"/>
    <dgm:cxn modelId="{37918C59-420C-8343-8361-22D3780AD041}" type="presOf" srcId="{EABD4768-65A1-F849-9868-7732A0211490}" destId="{4B0177EF-A375-5E4B-A762-3A3CEFFCCAD0}" srcOrd="0" destOrd="0" presId="urn:microsoft.com/office/officeart/2005/8/layout/process2"/>
    <dgm:cxn modelId="{EB1E8AB8-4340-7E41-982E-8A4BA66E2DF8}" type="presOf" srcId="{A657B094-BB45-954E-9BE8-6CAC83EF5B28}" destId="{76238EC0-2AFF-7E46-9EC3-FD8131F50391}" srcOrd="1" destOrd="0" presId="urn:microsoft.com/office/officeart/2005/8/layout/process2"/>
    <dgm:cxn modelId="{1ACD3A12-9F5C-0746-BBE0-097FDF4A0C51}" type="presOf" srcId="{DFAE0489-DA04-0D40-8E08-8174B6560E3D}" destId="{E57B29C4-4AFA-9041-93B4-8ACA474F083F}" srcOrd="1" destOrd="0" presId="urn:microsoft.com/office/officeart/2005/8/layout/process2"/>
    <dgm:cxn modelId="{DEEF70B7-C91D-0542-B79A-FB104258DEBF}" srcId="{C04A945B-1677-F84B-A524-CAF250E531E8}" destId="{EABD4768-65A1-F849-9868-7732A0211490}" srcOrd="1" destOrd="0" parTransId="{3109DAFC-04B4-7B4E-9E07-F40B65793ACB}" sibTransId="{DFAE0489-DA04-0D40-8E08-8174B6560E3D}"/>
    <dgm:cxn modelId="{DC4E7606-6854-D14B-B2D6-8D97812571E6}" srcId="{C04A945B-1677-F84B-A524-CAF250E531E8}" destId="{FA4B4DAD-8168-2D43-A16D-4219C38DB9C5}" srcOrd="3" destOrd="0" parTransId="{350E1BCF-215F-F74E-9137-DE92F3294C66}" sibTransId="{6885B6DA-7044-3741-9AED-9DDECC2AD29D}"/>
    <dgm:cxn modelId="{CABD8D8A-6B03-A545-B285-A8B9253FC25C}" type="presParOf" srcId="{6EDA782A-A6DB-F34B-9343-81F05000B397}" destId="{72FD0D40-C91F-5940-BF53-63FC7F9B8EE1}" srcOrd="0" destOrd="0" presId="urn:microsoft.com/office/officeart/2005/8/layout/process2"/>
    <dgm:cxn modelId="{C42C2B6B-84DE-4B46-AC07-9C88C39B3736}" type="presParOf" srcId="{6EDA782A-A6DB-F34B-9343-81F05000B397}" destId="{FD0BA0EE-F9B1-434C-86B6-E630B2CBE62A}" srcOrd="1" destOrd="0" presId="urn:microsoft.com/office/officeart/2005/8/layout/process2"/>
    <dgm:cxn modelId="{09A772A1-A738-1E41-BBC0-F58CD7975C03}" type="presParOf" srcId="{FD0BA0EE-F9B1-434C-86B6-E630B2CBE62A}" destId="{76238EC0-2AFF-7E46-9EC3-FD8131F50391}" srcOrd="0" destOrd="0" presId="urn:microsoft.com/office/officeart/2005/8/layout/process2"/>
    <dgm:cxn modelId="{E8D1EEA8-F4C1-B647-8995-7AB337F3C3E5}" type="presParOf" srcId="{6EDA782A-A6DB-F34B-9343-81F05000B397}" destId="{4B0177EF-A375-5E4B-A762-3A3CEFFCCAD0}" srcOrd="2" destOrd="0" presId="urn:microsoft.com/office/officeart/2005/8/layout/process2"/>
    <dgm:cxn modelId="{9E490695-6699-0047-8547-F057B96B5522}" type="presParOf" srcId="{6EDA782A-A6DB-F34B-9343-81F05000B397}" destId="{74C35E8A-7C40-F141-897F-163933972E6B}" srcOrd="3" destOrd="0" presId="urn:microsoft.com/office/officeart/2005/8/layout/process2"/>
    <dgm:cxn modelId="{B67E938D-E1F0-2244-ACA0-333F715A2535}" type="presParOf" srcId="{74C35E8A-7C40-F141-897F-163933972E6B}" destId="{E57B29C4-4AFA-9041-93B4-8ACA474F083F}" srcOrd="0" destOrd="0" presId="urn:microsoft.com/office/officeart/2005/8/layout/process2"/>
    <dgm:cxn modelId="{54BE85C5-3873-6940-8F7C-2AADC3273BFB}" type="presParOf" srcId="{6EDA782A-A6DB-F34B-9343-81F05000B397}" destId="{878E7070-7703-A64A-957B-CA17F9CE48B8}" srcOrd="4" destOrd="0" presId="urn:microsoft.com/office/officeart/2005/8/layout/process2"/>
    <dgm:cxn modelId="{98C1055E-A812-1B4D-B7EE-21755930C841}" type="presParOf" srcId="{6EDA782A-A6DB-F34B-9343-81F05000B397}" destId="{CE90D186-DC44-904A-9AD4-B2338CF110FC}" srcOrd="5" destOrd="0" presId="urn:microsoft.com/office/officeart/2005/8/layout/process2"/>
    <dgm:cxn modelId="{E4B1AC5B-8827-814D-BEC0-EF2832D8030A}" type="presParOf" srcId="{CE90D186-DC44-904A-9AD4-B2338CF110FC}" destId="{5A03E281-2086-8E4E-8369-BEC8E999A679}" srcOrd="0" destOrd="0" presId="urn:microsoft.com/office/officeart/2005/8/layout/process2"/>
    <dgm:cxn modelId="{776DBA23-8766-5543-8A50-51F9CB2DF054}" type="presParOf" srcId="{6EDA782A-A6DB-F34B-9343-81F05000B397}" destId="{24C5B3A2-E4A1-9D43-ABB5-3F2C1AB1EE3C}" srcOrd="6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FD0D40-C91F-5940-BF53-63FC7F9B8EE1}">
      <dsp:nvSpPr>
        <dsp:cNvPr id="0" name=""/>
        <dsp:cNvSpPr/>
      </dsp:nvSpPr>
      <dsp:spPr>
        <a:xfrm>
          <a:off x="1060903" y="2386"/>
          <a:ext cx="1597705" cy="88761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48000"/>
                <a:satMod val="138000"/>
              </a:schemeClr>
            </a:gs>
            <a:gs pos="25000">
              <a:schemeClr val="accent2">
                <a:hueOff val="0"/>
                <a:satOff val="0"/>
                <a:lumOff val="0"/>
                <a:alphaOff val="0"/>
                <a:tint val="85000"/>
              </a:schemeClr>
            </a:gs>
            <a:gs pos="40000">
              <a:schemeClr val="accent2">
                <a:hueOff val="0"/>
                <a:satOff val="0"/>
                <a:lumOff val="0"/>
                <a:alphaOff val="0"/>
                <a:tint val="9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tint val="93000"/>
              </a:schemeClr>
            </a:gs>
            <a:gs pos="60000">
              <a:schemeClr val="accent2">
                <a:hueOff val="0"/>
                <a:satOff val="0"/>
                <a:lumOff val="0"/>
                <a:alphaOff val="0"/>
                <a:tint val="92000"/>
              </a:schemeClr>
            </a:gs>
            <a:gs pos="75000">
              <a:schemeClr val="accent2">
                <a:hueOff val="0"/>
                <a:satOff val="0"/>
                <a:lumOff val="0"/>
                <a:alphaOff val="0"/>
                <a:tint val="83000"/>
                <a:satMod val="108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48000"/>
                <a:satMod val="150000"/>
              </a:schemeClr>
            </a:gs>
          </a:gsLst>
          <a:lin ang="5400000" scaled="0"/>
        </a:gradFill>
        <a:ln>
          <a:noFill/>
        </a:ln>
        <a:effectLst>
          <a:glow rad="63500">
            <a:schemeClr val="accent2">
              <a:hueOff val="0"/>
              <a:satOff val="0"/>
              <a:lumOff val="0"/>
              <a:alphaOff val="0"/>
              <a:alpha val="45000"/>
              <a:satMod val="120000"/>
            </a:schemeClr>
          </a:glow>
        </a:effectLst>
        <a:scene3d>
          <a:camera prst="orthographicFront" fov="0">
            <a:rot lat="0" lon="0" rev="0"/>
          </a:camera>
          <a:lightRig rig="brightRoom" dir="tl">
            <a:rot lat="0" lon="0" rev="8700000"/>
          </a:lightRig>
        </a:scene3d>
        <a:sp3d>
          <a:bevelT w="0" h="0"/>
          <a:contourClr>
            <a:schemeClr val="accent2">
              <a:hueOff val="0"/>
              <a:satOff val="0"/>
              <a:lumOff val="0"/>
              <a:alphaOff val="0"/>
              <a:tint val="7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 smtClean="0">
              <a:latin typeface="Vagrounded"/>
              <a:cs typeface="Vagrounded"/>
            </a:rPr>
            <a:t>CS10</a:t>
          </a:r>
          <a:endParaRPr lang="en-US" sz="3800" kern="1200" dirty="0">
            <a:latin typeface="Vagrounded"/>
            <a:cs typeface="Vagrounded"/>
          </a:endParaRPr>
        </a:p>
      </dsp:txBody>
      <dsp:txXfrm>
        <a:off x="1086900" y="28383"/>
        <a:ext cx="1545711" cy="835620"/>
      </dsp:txXfrm>
    </dsp:sp>
    <dsp:sp modelId="{FD0BA0EE-F9B1-434C-86B6-E630B2CBE62A}">
      <dsp:nvSpPr>
        <dsp:cNvPr id="0" name=""/>
        <dsp:cNvSpPr/>
      </dsp:nvSpPr>
      <dsp:spPr>
        <a:xfrm rot="5400000">
          <a:off x="1693328" y="912190"/>
          <a:ext cx="332855" cy="39942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48000"/>
                <a:satMod val="138000"/>
              </a:schemeClr>
            </a:gs>
            <a:gs pos="25000">
              <a:schemeClr val="accent2">
                <a:hueOff val="0"/>
                <a:satOff val="0"/>
                <a:lumOff val="0"/>
                <a:alphaOff val="0"/>
                <a:tint val="85000"/>
              </a:schemeClr>
            </a:gs>
            <a:gs pos="40000">
              <a:schemeClr val="accent2">
                <a:hueOff val="0"/>
                <a:satOff val="0"/>
                <a:lumOff val="0"/>
                <a:alphaOff val="0"/>
                <a:tint val="9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tint val="93000"/>
              </a:schemeClr>
            </a:gs>
            <a:gs pos="60000">
              <a:schemeClr val="accent2">
                <a:hueOff val="0"/>
                <a:satOff val="0"/>
                <a:lumOff val="0"/>
                <a:alphaOff val="0"/>
                <a:tint val="92000"/>
              </a:schemeClr>
            </a:gs>
            <a:gs pos="75000">
              <a:schemeClr val="accent2">
                <a:hueOff val="0"/>
                <a:satOff val="0"/>
                <a:lumOff val="0"/>
                <a:alphaOff val="0"/>
                <a:tint val="83000"/>
                <a:satMod val="108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48000"/>
                <a:satMod val="150000"/>
              </a:schemeClr>
            </a:gs>
          </a:gsLst>
          <a:lin ang="5400000" scaled="0"/>
        </a:gradFill>
        <a:ln>
          <a:noFill/>
        </a:ln>
        <a:effectLst>
          <a:glow rad="63500">
            <a:schemeClr val="accent2">
              <a:hueOff val="0"/>
              <a:satOff val="0"/>
              <a:lumOff val="0"/>
              <a:alphaOff val="0"/>
              <a:alpha val="45000"/>
              <a:satMod val="120000"/>
            </a:schemeClr>
          </a:glow>
        </a:effectLst>
        <a:scene3d>
          <a:camera prst="orthographicFront" fov="0">
            <a:rot lat="0" lon="0" rev="0"/>
          </a:camera>
          <a:lightRig rig="brightRoom" dir="tl">
            <a:rot lat="0" lon="0" rev="8700000"/>
          </a:lightRig>
        </a:scene3d>
        <a:sp3d>
          <a:bevelT w="0" h="0"/>
          <a:contourClr>
            <a:schemeClr val="accent2">
              <a:hueOff val="0"/>
              <a:satOff val="0"/>
              <a:lumOff val="0"/>
              <a:alphaOff val="0"/>
              <a:tint val="7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 rot="-5400000">
        <a:off x="1739928" y="945475"/>
        <a:ext cx="239656" cy="232999"/>
      </dsp:txXfrm>
    </dsp:sp>
    <dsp:sp modelId="{4B0177EF-A375-5E4B-A762-3A3CEFFCCAD0}">
      <dsp:nvSpPr>
        <dsp:cNvPr id="0" name=""/>
        <dsp:cNvSpPr/>
      </dsp:nvSpPr>
      <dsp:spPr>
        <a:xfrm>
          <a:off x="1060903" y="1333807"/>
          <a:ext cx="1597705" cy="88761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5775273"/>
                <a:satOff val="5219"/>
                <a:lumOff val="589"/>
                <a:alphaOff val="0"/>
                <a:tint val="48000"/>
                <a:satMod val="138000"/>
              </a:schemeClr>
            </a:gs>
            <a:gs pos="25000">
              <a:schemeClr val="accent2">
                <a:hueOff val="-5775273"/>
                <a:satOff val="5219"/>
                <a:lumOff val="589"/>
                <a:alphaOff val="0"/>
                <a:tint val="85000"/>
              </a:schemeClr>
            </a:gs>
            <a:gs pos="40000">
              <a:schemeClr val="accent2">
                <a:hueOff val="-5775273"/>
                <a:satOff val="5219"/>
                <a:lumOff val="589"/>
                <a:alphaOff val="0"/>
                <a:tint val="92000"/>
              </a:schemeClr>
            </a:gs>
            <a:gs pos="50000">
              <a:schemeClr val="accent2">
                <a:hueOff val="-5775273"/>
                <a:satOff val="5219"/>
                <a:lumOff val="589"/>
                <a:alphaOff val="0"/>
                <a:tint val="93000"/>
              </a:schemeClr>
            </a:gs>
            <a:gs pos="60000">
              <a:schemeClr val="accent2">
                <a:hueOff val="-5775273"/>
                <a:satOff val="5219"/>
                <a:lumOff val="589"/>
                <a:alphaOff val="0"/>
                <a:tint val="92000"/>
              </a:schemeClr>
            </a:gs>
            <a:gs pos="75000">
              <a:schemeClr val="accent2">
                <a:hueOff val="-5775273"/>
                <a:satOff val="5219"/>
                <a:lumOff val="589"/>
                <a:alphaOff val="0"/>
                <a:tint val="83000"/>
                <a:satMod val="108000"/>
              </a:schemeClr>
            </a:gs>
            <a:gs pos="100000">
              <a:schemeClr val="accent2">
                <a:hueOff val="-5775273"/>
                <a:satOff val="5219"/>
                <a:lumOff val="589"/>
                <a:alphaOff val="0"/>
                <a:tint val="48000"/>
                <a:satMod val="150000"/>
              </a:schemeClr>
            </a:gs>
          </a:gsLst>
          <a:lin ang="5400000" scaled="0"/>
        </a:gradFill>
        <a:ln>
          <a:noFill/>
        </a:ln>
        <a:effectLst>
          <a:glow rad="63500">
            <a:schemeClr val="accent2">
              <a:hueOff val="-5775273"/>
              <a:satOff val="5219"/>
              <a:lumOff val="589"/>
              <a:alphaOff val="0"/>
              <a:alpha val="45000"/>
              <a:satMod val="120000"/>
            </a:schemeClr>
          </a:glow>
        </a:effectLst>
        <a:scene3d>
          <a:camera prst="orthographicFront" fov="0">
            <a:rot lat="0" lon="0" rev="0"/>
          </a:camera>
          <a:lightRig rig="brightRoom" dir="tl">
            <a:rot lat="0" lon="0" rev="8700000"/>
          </a:lightRig>
        </a:scene3d>
        <a:sp3d>
          <a:bevelT w="0" h="0"/>
          <a:contourClr>
            <a:schemeClr val="accent2">
              <a:hueOff val="-5775273"/>
              <a:satOff val="5219"/>
              <a:lumOff val="589"/>
              <a:alphaOff val="0"/>
              <a:tint val="7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 smtClean="0">
              <a:latin typeface="Vagrounded"/>
              <a:cs typeface="Vagrounded"/>
            </a:rPr>
            <a:t>CS61A</a:t>
          </a:r>
          <a:endParaRPr lang="en-US" sz="3800" kern="1200" dirty="0">
            <a:latin typeface="Vagrounded"/>
            <a:cs typeface="Vagrounded"/>
          </a:endParaRPr>
        </a:p>
      </dsp:txBody>
      <dsp:txXfrm>
        <a:off x="1086900" y="1359804"/>
        <a:ext cx="1545711" cy="835620"/>
      </dsp:txXfrm>
    </dsp:sp>
    <dsp:sp modelId="{74C35E8A-7C40-F141-897F-163933972E6B}">
      <dsp:nvSpPr>
        <dsp:cNvPr id="0" name=""/>
        <dsp:cNvSpPr/>
      </dsp:nvSpPr>
      <dsp:spPr>
        <a:xfrm rot="5400000">
          <a:off x="1693328" y="2243611"/>
          <a:ext cx="332855" cy="39942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-8662909"/>
                <a:satOff val="7828"/>
                <a:lumOff val="884"/>
                <a:alphaOff val="0"/>
                <a:tint val="48000"/>
                <a:satMod val="138000"/>
              </a:schemeClr>
            </a:gs>
            <a:gs pos="25000">
              <a:schemeClr val="accent2">
                <a:hueOff val="-8662909"/>
                <a:satOff val="7828"/>
                <a:lumOff val="884"/>
                <a:alphaOff val="0"/>
                <a:tint val="85000"/>
              </a:schemeClr>
            </a:gs>
            <a:gs pos="40000">
              <a:schemeClr val="accent2">
                <a:hueOff val="-8662909"/>
                <a:satOff val="7828"/>
                <a:lumOff val="884"/>
                <a:alphaOff val="0"/>
                <a:tint val="92000"/>
              </a:schemeClr>
            </a:gs>
            <a:gs pos="50000">
              <a:schemeClr val="accent2">
                <a:hueOff val="-8662909"/>
                <a:satOff val="7828"/>
                <a:lumOff val="884"/>
                <a:alphaOff val="0"/>
                <a:tint val="93000"/>
              </a:schemeClr>
            </a:gs>
            <a:gs pos="60000">
              <a:schemeClr val="accent2">
                <a:hueOff val="-8662909"/>
                <a:satOff val="7828"/>
                <a:lumOff val="884"/>
                <a:alphaOff val="0"/>
                <a:tint val="92000"/>
              </a:schemeClr>
            </a:gs>
            <a:gs pos="75000">
              <a:schemeClr val="accent2">
                <a:hueOff val="-8662909"/>
                <a:satOff val="7828"/>
                <a:lumOff val="884"/>
                <a:alphaOff val="0"/>
                <a:tint val="83000"/>
                <a:satMod val="108000"/>
              </a:schemeClr>
            </a:gs>
            <a:gs pos="100000">
              <a:schemeClr val="accent2">
                <a:hueOff val="-8662909"/>
                <a:satOff val="7828"/>
                <a:lumOff val="884"/>
                <a:alphaOff val="0"/>
                <a:tint val="48000"/>
                <a:satMod val="150000"/>
              </a:schemeClr>
            </a:gs>
          </a:gsLst>
          <a:lin ang="5400000" scaled="0"/>
        </a:gradFill>
        <a:ln>
          <a:noFill/>
        </a:ln>
        <a:effectLst>
          <a:glow rad="63500">
            <a:schemeClr val="accent2">
              <a:hueOff val="-8662909"/>
              <a:satOff val="7828"/>
              <a:lumOff val="884"/>
              <a:alphaOff val="0"/>
              <a:alpha val="45000"/>
              <a:satMod val="120000"/>
            </a:schemeClr>
          </a:glow>
        </a:effectLst>
        <a:scene3d>
          <a:camera prst="orthographicFront" fov="0">
            <a:rot lat="0" lon="0" rev="0"/>
          </a:camera>
          <a:lightRig rig="brightRoom" dir="tl">
            <a:rot lat="0" lon="0" rev="8700000"/>
          </a:lightRig>
        </a:scene3d>
        <a:sp3d>
          <a:bevelT w="0" h="0"/>
          <a:contourClr>
            <a:schemeClr val="accent2">
              <a:hueOff val="-8662909"/>
              <a:satOff val="7828"/>
              <a:lumOff val="884"/>
              <a:alphaOff val="0"/>
              <a:tint val="7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 rot="-5400000">
        <a:off x="1739928" y="2276896"/>
        <a:ext cx="239656" cy="232999"/>
      </dsp:txXfrm>
    </dsp:sp>
    <dsp:sp modelId="{878E7070-7703-A64A-957B-CA17F9CE48B8}">
      <dsp:nvSpPr>
        <dsp:cNvPr id="0" name=""/>
        <dsp:cNvSpPr/>
      </dsp:nvSpPr>
      <dsp:spPr>
        <a:xfrm>
          <a:off x="1060903" y="2665228"/>
          <a:ext cx="1597705" cy="88761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11550546"/>
                <a:satOff val="10438"/>
                <a:lumOff val="1179"/>
                <a:alphaOff val="0"/>
                <a:tint val="48000"/>
                <a:satMod val="138000"/>
              </a:schemeClr>
            </a:gs>
            <a:gs pos="25000">
              <a:schemeClr val="accent2">
                <a:hueOff val="-11550546"/>
                <a:satOff val="10438"/>
                <a:lumOff val="1179"/>
                <a:alphaOff val="0"/>
                <a:tint val="85000"/>
              </a:schemeClr>
            </a:gs>
            <a:gs pos="40000">
              <a:schemeClr val="accent2">
                <a:hueOff val="-11550546"/>
                <a:satOff val="10438"/>
                <a:lumOff val="1179"/>
                <a:alphaOff val="0"/>
                <a:tint val="92000"/>
              </a:schemeClr>
            </a:gs>
            <a:gs pos="50000">
              <a:schemeClr val="accent2">
                <a:hueOff val="-11550546"/>
                <a:satOff val="10438"/>
                <a:lumOff val="1179"/>
                <a:alphaOff val="0"/>
                <a:tint val="93000"/>
              </a:schemeClr>
            </a:gs>
            <a:gs pos="60000">
              <a:schemeClr val="accent2">
                <a:hueOff val="-11550546"/>
                <a:satOff val="10438"/>
                <a:lumOff val="1179"/>
                <a:alphaOff val="0"/>
                <a:tint val="92000"/>
              </a:schemeClr>
            </a:gs>
            <a:gs pos="75000">
              <a:schemeClr val="accent2">
                <a:hueOff val="-11550546"/>
                <a:satOff val="10438"/>
                <a:lumOff val="1179"/>
                <a:alphaOff val="0"/>
                <a:tint val="83000"/>
                <a:satMod val="108000"/>
              </a:schemeClr>
            </a:gs>
            <a:gs pos="100000">
              <a:schemeClr val="accent2">
                <a:hueOff val="-11550546"/>
                <a:satOff val="10438"/>
                <a:lumOff val="1179"/>
                <a:alphaOff val="0"/>
                <a:tint val="48000"/>
                <a:satMod val="150000"/>
              </a:schemeClr>
            </a:gs>
          </a:gsLst>
          <a:lin ang="5400000" scaled="0"/>
        </a:gradFill>
        <a:ln>
          <a:noFill/>
        </a:ln>
        <a:effectLst>
          <a:glow rad="63500">
            <a:schemeClr val="accent2">
              <a:hueOff val="-11550546"/>
              <a:satOff val="10438"/>
              <a:lumOff val="1179"/>
              <a:alphaOff val="0"/>
              <a:alpha val="45000"/>
              <a:satMod val="120000"/>
            </a:schemeClr>
          </a:glow>
        </a:effectLst>
        <a:scene3d>
          <a:camera prst="orthographicFront" fov="0">
            <a:rot lat="0" lon="0" rev="0"/>
          </a:camera>
          <a:lightRig rig="brightRoom" dir="tl">
            <a:rot lat="0" lon="0" rev="8700000"/>
          </a:lightRig>
        </a:scene3d>
        <a:sp3d>
          <a:bevelT w="0" h="0"/>
          <a:contourClr>
            <a:schemeClr val="accent2">
              <a:hueOff val="-11550546"/>
              <a:satOff val="10438"/>
              <a:lumOff val="1179"/>
              <a:alphaOff val="0"/>
              <a:tint val="7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 smtClean="0">
              <a:latin typeface="Vagrounded"/>
              <a:cs typeface="Vagrounded"/>
            </a:rPr>
            <a:t>CS61B</a:t>
          </a:r>
          <a:endParaRPr lang="en-US" sz="3800" kern="1200" dirty="0">
            <a:latin typeface="Vagrounded"/>
            <a:cs typeface="Vagrounded"/>
          </a:endParaRPr>
        </a:p>
      </dsp:txBody>
      <dsp:txXfrm>
        <a:off x="1086900" y="2691225"/>
        <a:ext cx="1545711" cy="835620"/>
      </dsp:txXfrm>
    </dsp:sp>
    <dsp:sp modelId="{CE90D186-DC44-904A-9AD4-B2338CF110FC}">
      <dsp:nvSpPr>
        <dsp:cNvPr id="0" name=""/>
        <dsp:cNvSpPr/>
      </dsp:nvSpPr>
      <dsp:spPr>
        <a:xfrm rot="5400000">
          <a:off x="1693328" y="3575033"/>
          <a:ext cx="332855" cy="39942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-17325818"/>
                <a:satOff val="15657"/>
                <a:lumOff val="1768"/>
                <a:alphaOff val="0"/>
                <a:tint val="48000"/>
                <a:satMod val="138000"/>
              </a:schemeClr>
            </a:gs>
            <a:gs pos="25000">
              <a:schemeClr val="accent2">
                <a:hueOff val="-17325818"/>
                <a:satOff val="15657"/>
                <a:lumOff val="1768"/>
                <a:alphaOff val="0"/>
                <a:tint val="85000"/>
              </a:schemeClr>
            </a:gs>
            <a:gs pos="40000">
              <a:schemeClr val="accent2">
                <a:hueOff val="-17325818"/>
                <a:satOff val="15657"/>
                <a:lumOff val="1768"/>
                <a:alphaOff val="0"/>
                <a:tint val="92000"/>
              </a:schemeClr>
            </a:gs>
            <a:gs pos="50000">
              <a:schemeClr val="accent2">
                <a:hueOff val="-17325818"/>
                <a:satOff val="15657"/>
                <a:lumOff val="1768"/>
                <a:alphaOff val="0"/>
                <a:tint val="93000"/>
              </a:schemeClr>
            </a:gs>
            <a:gs pos="60000">
              <a:schemeClr val="accent2">
                <a:hueOff val="-17325818"/>
                <a:satOff val="15657"/>
                <a:lumOff val="1768"/>
                <a:alphaOff val="0"/>
                <a:tint val="92000"/>
              </a:schemeClr>
            </a:gs>
            <a:gs pos="75000">
              <a:schemeClr val="accent2">
                <a:hueOff val="-17325818"/>
                <a:satOff val="15657"/>
                <a:lumOff val="1768"/>
                <a:alphaOff val="0"/>
                <a:tint val="83000"/>
                <a:satMod val="108000"/>
              </a:schemeClr>
            </a:gs>
            <a:gs pos="100000">
              <a:schemeClr val="accent2">
                <a:hueOff val="-17325818"/>
                <a:satOff val="15657"/>
                <a:lumOff val="1768"/>
                <a:alphaOff val="0"/>
                <a:tint val="48000"/>
                <a:satMod val="150000"/>
              </a:schemeClr>
            </a:gs>
          </a:gsLst>
          <a:lin ang="5400000" scaled="0"/>
        </a:gradFill>
        <a:ln>
          <a:noFill/>
        </a:ln>
        <a:effectLst>
          <a:glow rad="63500">
            <a:schemeClr val="accent2">
              <a:hueOff val="-17325818"/>
              <a:satOff val="15657"/>
              <a:lumOff val="1768"/>
              <a:alphaOff val="0"/>
              <a:alpha val="45000"/>
              <a:satMod val="120000"/>
            </a:schemeClr>
          </a:glow>
        </a:effectLst>
        <a:scene3d>
          <a:camera prst="orthographicFront" fov="0">
            <a:rot lat="0" lon="0" rev="0"/>
          </a:camera>
          <a:lightRig rig="brightRoom" dir="tl">
            <a:rot lat="0" lon="0" rev="8700000"/>
          </a:lightRig>
        </a:scene3d>
        <a:sp3d>
          <a:bevelT w="0" h="0"/>
          <a:contourClr>
            <a:schemeClr val="accent2">
              <a:hueOff val="-17325818"/>
              <a:satOff val="15657"/>
              <a:lumOff val="1768"/>
              <a:alphaOff val="0"/>
              <a:tint val="7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 rot="-5400000">
        <a:off x="1739928" y="3608318"/>
        <a:ext cx="239656" cy="232999"/>
      </dsp:txXfrm>
    </dsp:sp>
    <dsp:sp modelId="{24C5B3A2-E4A1-9D43-ABB5-3F2C1AB1EE3C}">
      <dsp:nvSpPr>
        <dsp:cNvPr id="0" name=""/>
        <dsp:cNvSpPr/>
      </dsp:nvSpPr>
      <dsp:spPr>
        <a:xfrm>
          <a:off x="1060903" y="3996649"/>
          <a:ext cx="1597705" cy="88761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17325818"/>
                <a:satOff val="15657"/>
                <a:lumOff val="1768"/>
                <a:alphaOff val="0"/>
                <a:tint val="48000"/>
                <a:satMod val="138000"/>
              </a:schemeClr>
            </a:gs>
            <a:gs pos="25000">
              <a:schemeClr val="accent2">
                <a:hueOff val="-17325818"/>
                <a:satOff val="15657"/>
                <a:lumOff val="1768"/>
                <a:alphaOff val="0"/>
                <a:tint val="85000"/>
              </a:schemeClr>
            </a:gs>
            <a:gs pos="40000">
              <a:schemeClr val="accent2">
                <a:hueOff val="-17325818"/>
                <a:satOff val="15657"/>
                <a:lumOff val="1768"/>
                <a:alphaOff val="0"/>
                <a:tint val="92000"/>
              </a:schemeClr>
            </a:gs>
            <a:gs pos="50000">
              <a:schemeClr val="accent2">
                <a:hueOff val="-17325818"/>
                <a:satOff val="15657"/>
                <a:lumOff val="1768"/>
                <a:alphaOff val="0"/>
                <a:tint val="93000"/>
              </a:schemeClr>
            </a:gs>
            <a:gs pos="60000">
              <a:schemeClr val="accent2">
                <a:hueOff val="-17325818"/>
                <a:satOff val="15657"/>
                <a:lumOff val="1768"/>
                <a:alphaOff val="0"/>
                <a:tint val="92000"/>
              </a:schemeClr>
            </a:gs>
            <a:gs pos="75000">
              <a:schemeClr val="accent2">
                <a:hueOff val="-17325818"/>
                <a:satOff val="15657"/>
                <a:lumOff val="1768"/>
                <a:alphaOff val="0"/>
                <a:tint val="83000"/>
                <a:satMod val="108000"/>
              </a:schemeClr>
            </a:gs>
            <a:gs pos="100000">
              <a:schemeClr val="accent2">
                <a:hueOff val="-17325818"/>
                <a:satOff val="15657"/>
                <a:lumOff val="1768"/>
                <a:alphaOff val="0"/>
                <a:tint val="48000"/>
                <a:satMod val="150000"/>
              </a:schemeClr>
            </a:gs>
          </a:gsLst>
          <a:lin ang="5400000" scaled="0"/>
        </a:gradFill>
        <a:ln>
          <a:noFill/>
        </a:ln>
        <a:effectLst>
          <a:glow rad="63500">
            <a:schemeClr val="accent2">
              <a:hueOff val="-17325818"/>
              <a:satOff val="15657"/>
              <a:lumOff val="1768"/>
              <a:alphaOff val="0"/>
              <a:alpha val="45000"/>
              <a:satMod val="120000"/>
            </a:schemeClr>
          </a:glow>
        </a:effectLst>
        <a:scene3d>
          <a:camera prst="orthographicFront" fov="0">
            <a:rot lat="0" lon="0" rev="0"/>
          </a:camera>
          <a:lightRig rig="brightRoom" dir="tl">
            <a:rot lat="0" lon="0" rev="8700000"/>
          </a:lightRig>
        </a:scene3d>
        <a:sp3d>
          <a:bevelT w="0" h="0"/>
          <a:contourClr>
            <a:schemeClr val="accent2">
              <a:hueOff val="-17325818"/>
              <a:satOff val="15657"/>
              <a:lumOff val="1768"/>
              <a:alphaOff val="0"/>
              <a:tint val="7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 smtClean="0">
              <a:latin typeface="Vagrounded"/>
              <a:cs typeface="Vagrounded"/>
            </a:rPr>
            <a:t>CS61C</a:t>
          </a:r>
          <a:endParaRPr lang="en-US" sz="3800" kern="1200" dirty="0">
            <a:latin typeface="Vagrounded"/>
            <a:cs typeface="Vagrounded"/>
          </a:endParaRPr>
        </a:p>
      </dsp:txBody>
      <dsp:txXfrm>
        <a:off x="1086900" y="4022646"/>
        <a:ext cx="1545711" cy="8356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706235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04913" y="596900"/>
            <a:ext cx="4637087" cy="34782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28638" y="4424364"/>
            <a:ext cx="6049962" cy="41862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2282" tIns="45329" rIns="92282" bIns="453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We want this to be in font 11 and justify.</a:t>
            </a:r>
          </a:p>
        </p:txBody>
      </p:sp>
    </p:spTree>
    <p:extLst>
      <p:ext uri="{BB962C8B-B14F-4D97-AF65-F5344CB8AC3E}">
        <p14:creationId xmlns:p14="http://schemas.microsoft.com/office/powerpoint/2010/main" val="19553011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just" rtl="0" eaLnBrk="0" fontAlgn="base" hangingPunct="0">
      <a:lnSpc>
        <a:spcPct val="90000"/>
      </a:lnSpc>
      <a:spcBef>
        <a:spcPct val="40000"/>
      </a:spcBef>
      <a:spcAft>
        <a:spcPct val="0"/>
      </a:spcAft>
      <a:defRPr sz="1100" kern="1200">
        <a:solidFill>
          <a:schemeClr val="tx1"/>
        </a:solidFill>
        <a:latin typeface="Arial" pitchFamily="-65" charset="0"/>
        <a:ea typeface="ＭＳ Ｐゴシック" charset="-128"/>
        <a:cs typeface="ＭＳ Ｐゴシック" charset="-128"/>
      </a:defRPr>
    </a:lvl1pPr>
    <a:lvl2pPr marL="37931725" indent="-37474525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65" charset="0"/>
        <a:ea typeface="ＭＳ Ｐゴシック" pitchFamily="-6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65" charset="0"/>
        <a:ea typeface="ＭＳ Ｐゴシック" pitchFamily="-6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65" charset="0"/>
        <a:ea typeface="ＭＳ Ｐゴシック" pitchFamily="-6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65" charset="0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166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04913" y="596900"/>
            <a:ext cx="4637087" cy="34782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416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8638" y="4424364"/>
            <a:ext cx="6049962" cy="41862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806" tIns="45903" rIns="91806" bIns="45903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7477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371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04913" y="596900"/>
            <a:ext cx="4637087" cy="34782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437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8638" y="4424364"/>
            <a:ext cx="6049962" cy="41862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806" tIns="45903" rIns="91806" bIns="45903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383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576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04913" y="596900"/>
            <a:ext cx="4637087" cy="34782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457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8638" y="4424364"/>
            <a:ext cx="6049962" cy="41862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806" tIns="45903" rIns="91806" bIns="45903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8853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190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04913" y="596900"/>
            <a:ext cx="4637087" cy="34782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519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8638" y="4424364"/>
            <a:ext cx="6049962" cy="41862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806" tIns="45903" rIns="91806" bIns="45903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7604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395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04913" y="596900"/>
            <a:ext cx="4637087" cy="34782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539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8638" y="4424364"/>
            <a:ext cx="6049962" cy="41862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806" tIns="45903" rIns="91806" bIns="45903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516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990601"/>
            <a:ext cx="4038600" cy="53058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990601"/>
            <a:ext cx="4038600" cy="53058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itle Placeholder 2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620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57200" y="989012"/>
            <a:ext cx="8229600" cy="1588"/>
          </a:xfrm>
          <a:prstGeom prst="line">
            <a:avLst/>
          </a:prstGeom>
          <a:ln>
            <a:solidFill>
              <a:schemeClr val="tx2"/>
            </a:solidFill>
          </a:ln>
          <a:effectLst>
            <a:glow rad="101600">
              <a:schemeClr val="tx2">
                <a:alpha val="75000"/>
              </a:schemeClr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>
            <a:spLocks noChangeArrowheads="1"/>
          </p:cNvSpPr>
          <p:nvPr userDrawn="1"/>
        </p:nvSpPr>
        <p:spPr bwMode="auto">
          <a:xfrm>
            <a:off x="0" y="6622038"/>
            <a:ext cx="9144000" cy="2359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63500" tIns="25400" rIns="63500" bIns="25400">
            <a:prstTxWarp prst="textNoShape">
              <a:avLst/>
            </a:prstTxWarp>
            <a:spAutoFit/>
          </a:bodyPr>
          <a:lstStyle/>
          <a:p>
            <a:pPr algn="ctr">
              <a:defRPr/>
            </a:pPr>
            <a:r>
              <a:rPr lang="en-US" sz="1200" b="1" dirty="0" smtClean="0">
                <a:solidFill>
                  <a:schemeClr val="tx1"/>
                </a:solidFill>
                <a:latin typeface="18 VAG Rounded Black   09390"/>
              </a:rPr>
              <a:t>UC Berkeley “</a:t>
            </a:r>
            <a:r>
              <a:rPr lang="en-US" sz="1200" b="1" baseline="0" dirty="0" smtClean="0">
                <a:solidFill>
                  <a:schemeClr val="tx1"/>
                </a:solidFill>
                <a:latin typeface="18 VAG Rounded Black   09390"/>
              </a:rPr>
              <a:t>The Beauty and Joy of Computing” </a:t>
            </a:r>
            <a:r>
              <a:rPr lang="en-US" sz="1200" b="1" baseline="0" dirty="0" smtClean="0">
                <a:solidFill>
                  <a:srgbClr val="FFFF00"/>
                </a:solidFill>
                <a:latin typeface="18 VAG Rounded Black   09390"/>
              </a:rPr>
              <a:t>: Summary &amp; Farewell </a:t>
            </a:r>
            <a:r>
              <a:rPr lang="en-US" sz="1200" b="1" dirty="0" smtClean="0">
                <a:solidFill>
                  <a:schemeClr val="tx1"/>
                </a:solidFill>
                <a:latin typeface="18 VAG Rounded Black   09390"/>
              </a:rPr>
              <a:t>(</a:t>
            </a:r>
            <a:fld id="{0382F9D6-1C8F-9447-89CA-9F506CE985D4}" type="slidenum">
              <a:rPr lang="en-US" sz="1200" b="1">
                <a:solidFill>
                  <a:schemeClr val="tx1"/>
                </a:solidFill>
                <a:latin typeface="18 VAG Rounded Black   09390"/>
              </a:rPr>
              <a:pPr algn="ctr">
                <a:defRPr/>
              </a:pPr>
              <a:t>‹#›</a:t>
            </a:fld>
            <a:r>
              <a:rPr lang="en-US" sz="1200" b="1" dirty="0">
                <a:solidFill>
                  <a:schemeClr val="tx1"/>
                </a:solidFill>
                <a:latin typeface="18 VAG Rounded Black   09390"/>
              </a:rPr>
              <a:t>)</a:t>
            </a:r>
          </a:p>
        </p:txBody>
      </p:sp>
      <p:pic>
        <p:nvPicPr>
          <p:cNvPr id="16" name="Picture 25" descr="Seal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6200" y="6192838"/>
            <a:ext cx="609600" cy="609600"/>
          </a:xfrm>
          <a:prstGeom prst="rect">
            <a:avLst/>
          </a:prstGeom>
          <a:noFill/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026400" y="6464300"/>
            <a:ext cx="1117600" cy="3937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3234" y="53235"/>
            <a:ext cx="425877" cy="504664"/>
          </a:xfrm>
          <a:prstGeom prst="rect">
            <a:avLst/>
          </a:prstGeom>
        </p:spPr>
      </p:pic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8631039" y="6248400"/>
            <a:ext cx="512961" cy="20518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prstTxWarp prst="textNoShape">
              <a:avLst/>
            </a:prstTxWarp>
            <a:spAutoFit/>
          </a:bodyPr>
          <a:lstStyle/>
          <a:p>
            <a:pPr algn="r">
              <a:defRPr/>
            </a:pPr>
            <a:r>
              <a:rPr lang="en-US" sz="1000" b="1" dirty="0">
                <a:solidFill>
                  <a:schemeClr val="tx1"/>
                </a:solidFill>
                <a:latin typeface="18 VAG Rounded Black   09390"/>
              </a:rPr>
              <a:t>Garcia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" pitchFamily="-65" charset="0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Helvetica" charset="0"/>
              </a:defRPr>
            </a:lvl1pPr>
          </a:lstStyle>
          <a:p>
            <a:pPr>
              <a:defRPr/>
            </a:pPr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" pitchFamily="-65" charset="0"/>
              </a:defRPr>
            </a:lvl1pPr>
          </a:lstStyle>
          <a:p>
            <a:pPr>
              <a:defRPr/>
            </a:pPr>
            <a:fld id="{3767D12C-1D62-DB44-B351-8710E9C41DB2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" pitchFamily="-65" charset="0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Helvetica" charset="0"/>
              </a:defRPr>
            </a:lvl1pPr>
          </a:lstStyle>
          <a:p>
            <a:pPr>
              <a:defRPr/>
            </a:pPr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" pitchFamily="-65" charset="0"/>
              </a:defRPr>
            </a:lvl1pPr>
          </a:lstStyle>
          <a:p>
            <a:pPr>
              <a:defRPr/>
            </a:pPr>
            <a:fld id="{EB5093A4-CC93-424A-94EB-96D0AD625C4C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52400"/>
            <a:ext cx="5727700" cy="4746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143000"/>
            <a:ext cx="3848100" cy="2138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86300" y="1143000"/>
            <a:ext cx="3848100" cy="2138363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9563" y="681038"/>
            <a:ext cx="46037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68288" y="681038"/>
            <a:ext cx="28575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49238" y="681038"/>
            <a:ext cx="9525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22250" y="681038"/>
            <a:ext cx="7938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5" name="Date Placeholder 27"/>
          <p:cNvSpPr>
            <a:spLocks noGrp="1"/>
          </p:cNvSpPr>
          <p:nvPr>
            <p:ph type="dt" sz="half" idx="10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" pitchFamily="-65" charset="0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16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Helvetica" charset="0"/>
              </a:defRPr>
            </a:lvl1pPr>
          </a:lstStyle>
          <a:p>
            <a:pPr>
              <a:defRPr/>
            </a:pPr>
            <a:r>
              <a:rPr lang="en-US"/>
              <a:t>
              </a:t>
            </a:r>
          </a:p>
        </p:txBody>
      </p:sp>
      <p:sp>
        <p:nvSpPr>
          <p:cNvPr id="17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" pitchFamily="-65" charset="0"/>
              </a:defRPr>
            </a:lvl1pPr>
          </a:lstStyle>
          <a:p>
            <a:pPr>
              <a:defRPr/>
            </a:pPr>
            <a:fld id="{8E3342FC-85AC-0141-B4E7-B626C5929470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" pitchFamily="-65" charset="0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Helvetica" charset="0"/>
              </a:defRPr>
            </a:lvl1pPr>
          </a:lstStyle>
          <a:p>
            <a:pPr>
              <a:defRPr/>
            </a:pPr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" pitchFamily="-65" charset="0"/>
              </a:defRPr>
            </a:lvl1pPr>
          </a:lstStyle>
          <a:p>
            <a:pPr>
              <a:defRPr/>
            </a:pPr>
            <a:fld id="{01C1680E-D985-8A48-BA9E-A9F7CF2082B4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>
            <a:spLocks/>
          </p:cNvSpPr>
          <p:nvPr/>
        </p:nvSpPr>
        <p:spPr bwMode="auto">
          <a:xfrm>
            <a:off x="4829175" y="1073150"/>
            <a:ext cx="4321175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reeform 4"/>
          <p:cNvSpPr>
            <a:spLocks/>
          </p:cNvSpPr>
          <p:nvPr/>
        </p:nvSpPr>
        <p:spPr bwMode="auto">
          <a:xfrm>
            <a:off x="374650" y="0"/>
            <a:ext cx="5513388" cy="661511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reeform 5"/>
          <p:cNvSpPr>
            <a:spLocks/>
          </p:cNvSpPr>
          <p:nvPr/>
        </p:nvSpPr>
        <p:spPr bwMode="auto">
          <a:xfrm rot="5236414">
            <a:off x="4461669" y="1483519"/>
            <a:ext cx="4114800" cy="118903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4" name="Freeform 13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366713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366713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63538" y="401638"/>
            <a:ext cx="8504237" cy="887412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0" name="Rectangle 19"/>
          <p:cNvSpPr/>
          <p:nvPr/>
        </p:nvSpPr>
        <p:spPr>
          <a:xfrm flipH="1">
            <a:off x="371475" y="681038"/>
            <a:ext cx="26988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411163" y="681038"/>
            <a:ext cx="26987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447675" y="681038"/>
            <a:ext cx="9525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3" name="Rectangle 22"/>
          <p:cNvSpPr/>
          <p:nvPr/>
        </p:nvSpPr>
        <p:spPr>
          <a:xfrm flipH="1">
            <a:off x="476250" y="681038"/>
            <a:ext cx="9525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500063" y="681038"/>
            <a:ext cx="36512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bIns="0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5" name="Date Placeholder 3"/>
          <p:cNvSpPr>
            <a:spLocks noGrp="1"/>
          </p:cNvSpPr>
          <p:nvPr>
            <p:ph type="dt" sz="half" idx="10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" pitchFamily="-65" charset="0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2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Helvetica" charset="0"/>
              </a:defRPr>
            </a:lvl1pPr>
          </a:lstStyle>
          <a:p>
            <a:pPr>
              <a:defRPr/>
            </a:pPr>
            <a:r>
              <a:rPr lang="en-US"/>
              <a:t>
              </a:t>
            </a:r>
          </a:p>
        </p:txBody>
      </p:sp>
      <p:sp>
        <p:nvSpPr>
          <p:cNvPr id="2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" pitchFamily="-65" charset="0"/>
              </a:defRPr>
            </a:lvl1pPr>
          </a:lstStyle>
          <a:p>
            <a:pPr>
              <a:defRPr/>
            </a:pPr>
            <a:fld id="{F08356AB-6050-C54D-8146-0D0927CCFB8F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01638"/>
            <a:ext cx="8867775" cy="887412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7313" y="681038"/>
            <a:ext cx="46037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7625" y="681038"/>
            <a:ext cx="26988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8575" y="681038"/>
            <a:ext cx="9525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681038"/>
            <a:ext cx="9525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 flipH="1">
            <a:off x="149225" y="681038"/>
            <a:ext cx="28575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 flipH="1">
            <a:off x="188913" y="681038"/>
            <a:ext cx="28575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 flipH="1">
            <a:off x="227013" y="681038"/>
            <a:ext cx="9525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5" name="Rectangle 14"/>
          <p:cNvSpPr/>
          <p:nvPr/>
        </p:nvSpPr>
        <p:spPr>
          <a:xfrm flipH="1">
            <a:off x="255588" y="681038"/>
            <a:ext cx="7937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79400" y="681038"/>
            <a:ext cx="36513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7" name="Date Placeholder 6"/>
          <p:cNvSpPr>
            <a:spLocks noGrp="1"/>
          </p:cNvSpPr>
          <p:nvPr>
            <p:ph type="dt" sz="half" idx="10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" pitchFamily="-65" charset="0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1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Helvetica" charset="0"/>
              </a:defRPr>
            </a:lvl1pPr>
          </a:lstStyle>
          <a:p>
            <a:pPr>
              <a:defRPr/>
            </a:pPr>
            <a:r>
              <a:rPr lang="en-US"/>
              <a:t>
              </a:t>
            </a:r>
          </a:p>
        </p:txBody>
      </p:sp>
      <p:sp>
        <p:nvSpPr>
          <p:cNvPr id="1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" pitchFamily="-65" charset="0"/>
              </a:defRPr>
            </a:lvl1pPr>
          </a:lstStyle>
          <a:p>
            <a:pPr>
              <a:defRPr/>
            </a:pPr>
            <a:fld id="{50361CD5-B477-9E43-A365-B6CBAABDE154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" pitchFamily="-65" charset="0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Helvetica" charset="0"/>
              </a:defRPr>
            </a:lvl1pPr>
          </a:lstStyle>
          <a:p>
            <a:pPr>
              <a:defRPr/>
            </a:pPr>
            <a:r>
              <a:rPr lang="en-US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" pitchFamily="-65" charset="0"/>
              </a:defRPr>
            </a:lvl1pPr>
          </a:lstStyle>
          <a:p>
            <a:pPr>
              <a:defRPr/>
            </a:pPr>
            <a:fld id="{CD69752C-0324-1C40-9504-CBF4C9360C20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" pitchFamily="-65" charset="0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Helvetica" charset="0"/>
              </a:defRPr>
            </a:lvl1pPr>
          </a:lstStyle>
          <a:p>
            <a:pPr>
              <a:defRPr/>
            </a:pPr>
            <a:r>
              <a:rPr lang="en-US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" pitchFamily="-65" charset="0"/>
              </a:defRPr>
            </a:lvl1pPr>
          </a:lstStyle>
          <a:p>
            <a:pPr>
              <a:defRPr/>
            </a:pPr>
            <a:fld id="{44F050E0-6EC7-2D45-8299-7B7E99CE3E4C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" pitchFamily="-65" charset="0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Helvetica" charset="0"/>
              </a:defRPr>
            </a:lvl1pPr>
          </a:lstStyle>
          <a:p>
            <a:pPr>
              <a:defRPr/>
            </a:pPr>
            <a:r>
              <a:rPr lang="en-US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" pitchFamily="-65" charset="0"/>
              </a:defRPr>
            </a:lvl1pPr>
          </a:lstStyle>
          <a:p>
            <a:pPr>
              <a:defRPr/>
            </a:pPr>
            <a:fld id="{9956C743-C58C-B546-AEA2-8065E3DEDFB6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68300" y="0"/>
            <a:ext cx="8777288" cy="1878013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363538" y="1884363"/>
            <a:ext cx="8782050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" name="Group 20"/>
          <p:cNvGrpSpPr>
            <a:grpSpLocks/>
          </p:cNvGrpSpPr>
          <p:nvPr/>
        </p:nvGrpSpPr>
        <p:grpSpPr bwMode="auto">
          <a:xfrm rot="5400000">
            <a:off x="8515351" y="1219200"/>
            <a:ext cx="131762" cy="128587"/>
            <a:chOff x="6668087" y="1297746"/>
            <a:chExt cx="161840" cy="156602"/>
          </a:xfrm>
        </p:grpSpPr>
        <p:cxnSp>
          <p:nvCxnSpPr>
            <p:cNvPr id="8" name="Straight Connector 7"/>
            <p:cNvCxnSpPr/>
            <p:nvPr/>
          </p:nvCxnSpPr>
          <p:spPr>
            <a:xfrm rot="16200000">
              <a:off x="6659693" y="1302242"/>
              <a:ext cx="88935" cy="7994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6200000" flipV="1">
              <a:off x="6681299" y="1395381"/>
              <a:ext cx="125668" cy="0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 flipH="1">
              <a:off x="6740613" y="1301266"/>
              <a:ext cx="88935" cy="8189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25"/>
          <p:cNvGrpSpPr>
            <a:grpSpLocks/>
          </p:cNvGrpSpPr>
          <p:nvPr/>
        </p:nvGrpSpPr>
        <p:grpSpPr bwMode="auto">
          <a:xfrm rot="5400000">
            <a:off x="8667751" y="1371600"/>
            <a:ext cx="131762" cy="128587"/>
            <a:chOff x="6668087" y="1297746"/>
            <a:chExt cx="161840" cy="156602"/>
          </a:xfrm>
        </p:grpSpPr>
        <p:cxnSp>
          <p:nvCxnSpPr>
            <p:cNvPr id="12" name="Straight Connector 11"/>
            <p:cNvCxnSpPr/>
            <p:nvPr/>
          </p:nvCxnSpPr>
          <p:spPr>
            <a:xfrm rot="16200000">
              <a:off x="6659693" y="1302242"/>
              <a:ext cx="88935" cy="7994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6200000" flipV="1">
              <a:off x="6681299" y="1395381"/>
              <a:ext cx="125668" cy="0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 flipH="1">
              <a:off x="6740613" y="1301266"/>
              <a:ext cx="88935" cy="8189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29"/>
          <p:cNvGrpSpPr>
            <a:grpSpLocks/>
          </p:cNvGrpSpPr>
          <p:nvPr/>
        </p:nvGrpSpPr>
        <p:grpSpPr bwMode="auto">
          <a:xfrm rot="5400000">
            <a:off x="8320087" y="1474788"/>
            <a:ext cx="131763" cy="128588"/>
            <a:chOff x="6668087" y="1297746"/>
            <a:chExt cx="161840" cy="156602"/>
          </a:xfrm>
        </p:grpSpPr>
        <p:cxnSp>
          <p:nvCxnSpPr>
            <p:cNvPr id="16" name="Straight Connector 15"/>
            <p:cNvCxnSpPr/>
            <p:nvPr/>
          </p:nvCxnSpPr>
          <p:spPr>
            <a:xfrm rot="16200000">
              <a:off x="6659692" y="1302240"/>
              <a:ext cx="88934" cy="7994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6200000" flipV="1">
              <a:off x="6681298" y="1395380"/>
              <a:ext cx="125668" cy="0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5400000" flipH="1">
              <a:off x="6740612" y="1301265"/>
              <a:ext cx="88934" cy="8189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563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" pitchFamily="-65" charset="0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2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563"/>
            <a:ext cx="5562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Helvetica" charset="0"/>
              </a:defRPr>
            </a:lvl1pPr>
          </a:lstStyle>
          <a:p>
            <a:pPr>
              <a:defRPr/>
            </a:pPr>
            <a:r>
              <a:rPr lang="en-US"/>
              <a:t>
              </a:t>
            </a:r>
          </a:p>
        </p:txBody>
      </p:sp>
      <p:sp>
        <p:nvSpPr>
          <p:cNvPr id="2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563"/>
            <a:ext cx="457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" pitchFamily="-65" charset="0"/>
              </a:defRPr>
            </a:lvl1pPr>
          </a:lstStyle>
          <a:p>
            <a:pPr>
              <a:defRPr/>
            </a:pPr>
            <a:fld id="{458E6A8A-592E-AF43-B50A-9BAEEB4055EB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2.png"/><Relationship Id="rId15" Type="http://schemas.openxmlformats.org/officeDocument/2006/relationships/image" Target="../media/image3.png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620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31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990600"/>
            <a:ext cx="8229600" cy="536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Rectangle 10"/>
          <p:cNvSpPr>
            <a:spLocks noChangeArrowheads="1"/>
          </p:cNvSpPr>
          <p:nvPr userDrawn="1"/>
        </p:nvSpPr>
        <p:spPr bwMode="auto">
          <a:xfrm>
            <a:off x="0" y="6622038"/>
            <a:ext cx="9144000" cy="2359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63500" tIns="25400" rIns="63500" bIns="25400">
            <a:prstTxWarp prst="textNoShape">
              <a:avLst/>
            </a:prstTxWarp>
            <a:spAutoFit/>
          </a:bodyPr>
          <a:lstStyle/>
          <a:p>
            <a:pPr algn="ctr">
              <a:defRPr/>
            </a:pPr>
            <a:r>
              <a:rPr lang="en-US" sz="1200" b="1" dirty="0" smtClean="0">
                <a:solidFill>
                  <a:schemeClr val="tx1"/>
                </a:solidFill>
                <a:latin typeface="18 VAG Rounded Black   09390"/>
              </a:rPr>
              <a:t>UC Berkeley “</a:t>
            </a:r>
            <a:r>
              <a:rPr lang="en-US" sz="1200" b="1" baseline="0" dirty="0" smtClean="0">
                <a:solidFill>
                  <a:schemeClr val="tx1"/>
                </a:solidFill>
                <a:latin typeface="18 VAG Rounded Black   09390"/>
              </a:rPr>
              <a:t>The Beauty and Joy of Computing” </a:t>
            </a:r>
            <a:r>
              <a:rPr lang="en-US" sz="1200" b="1" baseline="0" dirty="0" smtClean="0">
                <a:solidFill>
                  <a:srgbClr val="FFFF00"/>
                </a:solidFill>
                <a:latin typeface="18 VAG Rounded Black   09390"/>
              </a:rPr>
              <a:t>: Summary &amp; Farewell </a:t>
            </a:r>
            <a:r>
              <a:rPr lang="en-US" sz="1200" b="1" dirty="0" smtClean="0">
                <a:solidFill>
                  <a:schemeClr val="tx1"/>
                </a:solidFill>
                <a:latin typeface="18 VAG Rounded Black   09390"/>
              </a:rPr>
              <a:t>(</a:t>
            </a:r>
            <a:fld id="{0382F9D6-1C8F-9447-89CA-9F506CE985D4}" type="slidenum">
              <a:rPr lang="en-US" sz="1200" b="1">
                <a:solidFill>
                  <a:schemeClr val="tx1"/>
                </a:solidFill>
                <a:latin typeface="18 VAG Rounded Black   09390"/>
              </a:rPr>
              <a:pPr algn="ctr">
                <a:defRPr/>
              </a:pPr>
              <a:t>‹#›</a:t>
            </a:fld>
            <a:r>
              <a:rPr lang="en-US" sz="1200" b="1" dirty="0">
                <a:solidFill>
                  <a:schemeClr val="tx1"/>
                </a:solidFill>
                <a:latin typeface="18 VAG Rounded Black   09390"/>
              </a:rPr>
              <a:t>)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457200" y="989012"/>
            <a:ext cx="8229600" cy="1588"/>
          </a:xfrm>
          <a:prstGeom prst="line">
            <a:avLst/>
          </a:prstGeom>
          <a:ln>
            <a:solidFill>
              <a:schemeClr val="tx2"/>
            </a:solidFill>
          </a:ln>
          <a:effectLst>
            <a:glow rad="101600">
              <a:schemeClr val="tx2">
                <a:alpha val="75000"/>
              </a:schemeClr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25" descr="Seal"/>
          <p:cNvPicPr>
            <a:picLocks noChangeAspect="1" noChangeArrowheads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76200" y="6192838"/>
            <a:ext cx="609600" cy="609600"/>
          </a:xfrm>
          <a:prstGeom prst="rect">
            <a:avLst/>
          </a:prstGeom>
          <a:noFill/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026400" y="6464300"/>
            <a:ext cx="1117600" cy="393700"/>
          </a:xfrm>
          <a:prstGeom prst="rect">
            <a:avLst/>
          </a:prstGeom>
        </p:spPr>
      </p:pic>
      <p:sp>
        <p:nvSpPr>
          <p:cNvPr id="10" name="Rectangle 11"/>
          <p:cNvSpPr>
            <a:spLocks noChangeArrowheads="1"/>
          </p:cNvSpPr>
          <p:nvPr userDrawn="1"/>
        </p:nvSpPr>
        <p:spPr bwMode="auto">
          <a:xfrm>
            <a:off x="8631039" y="6248400"/>
            <a:ext cx="512961" cy="20518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prstTxWarp prst="textNoShape">
              <a:avLst/>
            </a:prstTxWarp>
            <a:spAutoFit/>
          </a:bodyPr>
          <a:lstStyle/>
          <a:p>
            <a:pPr algn="r">
              <a:defRPr/>
            </a:pPr>
            <a:r>
              <a:rPr lang="en-US" sz="1000" b="1" dirty="0">
                <a:solidFill>
                  <a:schemeClr val="tx1"/>
                </a:solidFill>
                <a:latin typeface="18 VAG Rounded Black   09390"/>
              </a:rPr>
              <a:t>Garcia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53234" y="53235"/>
            <a:ext cx="425877" cy="504664"/>
          </a:xfrm>
          <a:prstGeom prst="rect">
            <a:avLst/>
          </a:prstGeom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52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0" i="0" kern="1200" spc="-100">
          <a:solidFill>
            <a:srgbClr val="C1EEFF"/>
          </a:solidFill>
          <a:latin typeface="18 VAG Rounded Bold   07390"/>
          <a:ea typeface="ＭＳ Ｐゴシック" charset="-128"/>
          <a:cs typeface="AppleGaramond Bd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1EEFF"/>
          </a:solidFill>
          <a:latin typeface="Corbe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1EEFF"/>
          </a:solidFill>
          <a:latin typeface="Corbe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1EEFF"/>
          </a:solidFill>
          <a:latin typeface="Corbe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1EEFF"/>
          </a:solidFill>
          <a:latin typeface="Corbel" charset="0"/>
          <a:ea typeface="ＭＳ Ｐゴシック" charset="-128"/>
          <a:cs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rgbClr val="C1EEFF"/>
          </a:solidFill>
          <a:latin typeface="Corbel" charset="0"/>
          <a:ea typeface="ＭＳ Ｐゴシック" charset="-128"/>
          <a:cs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rgbClr val="C1EEFF"/>
          </a:solidFill>
          <a:latin typeface="Corbel" charset="0"/>
          <a:ea typeface="ＭＳ Ｐゴシック" charset="-128"/>
          <a:cs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rgbClr val="C1EEFF"/>
          </a:solidFill>
          <a:latin typeface="Corbel" charset="0"/>
          <a:ea typeface="ＭＳ Ｐゴシック" charset="-128"/>
          <a:cs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rgbClr val="C1EEFF"/>
          </a:solidFill>
          <a:latin typeface="Corbel" charset="0"/>
          <a:ea typeface="ＭＳ Ｐゴシック" charset="-128"/>
          <a:cs typeface="ＭＳ Ｐゴシック" charset="-128"/>
        </a:defRPr>
      </a:lvl9pPr>
    </p:titleStyle>
    <p:bodyStyle>
      <a:lvl1pPr marL="411163" indent="-342900" algn="l" rtl="0" eaLnBrk="0" fontAlgn="base" hangingPunct="0">
        <a:spcBef>
          <a:spcPts val="700"/>
        </a:spcBef>
        <a:spcAft>
          <a:spcPct val="0"/>
        </a:spcAft>
        <a:buClr>
          <a:schemeClr val="tx2"/>
        </a:buClr>
        <a:buSzPct val="95000"/>
        <a:buFont typeface="Wingdings" pitchFamily="-65" charset="2"/>
        <a:buChar char=""/>
        <a:defRPr sz="3000" b="0" i="0" kern="1200">
          <a:solidFill>
            <a:schemeClr val="tx1"/>
          </a:solidFill>
          <a:latin typeface="18 VAG Rounded Bold   07390"/>
          <a:ea typeface="ＭＳ Ｐゴシック" charset="-128"/>
          <a:cs typeface="ＭＳ Ｐゴシック" charset="-128"/>
        </a:defRPr>
      </a:lvl1pPr>
      <a:lvl2pPr marL="739775" indent="-285750" algn="l" rtl="0" eaLnBrk="0" fontAlgn="base" hangingPunct="0">
        <a:spcBef>
          <a:spcPct val="20000"/>
        </a:spcBef>
        <a:spcAft>
          <a:spcPct val="0"/>
        </a:spcAft>
        <a:buSzPct val="90000"/>
        <a:buFont typeface="Wingdings" pitchFamily="-65" charset="2"/>
        <a:buChar char=""/>
        <a:defRPr sz="2600" b="0" i="0" kern="1200">
          <a:solidFill>
            <a:schemeClr val="accent3">
              <a:lumMod val="40000"/>
              <a:lumOff val="60000"/>
            </a:schemeClr>
          </a:solidFill>
          <a:latin typeface="18 VAG Rounded Light   02390"/>
          <a:ea typeface="ＭＳ Ｐゴシック" charset="-128"/>
          <a:cs typeface="+mn-cs"/>
        </a:defRPr>
      </a:lvl2pPr>
      <a:lvl3pPr marL="995363" indent="-228600" algn="l" rtl="0" eaLnBrk="0" fontAlgn="base" hangingPunct="0">
        <a:spcBef>
          <a:spcPct val="20000"/>
        </a:spcBef>
        <a:spcAft>
          <a:spcPct val="0"/>
        </a:spcAft>
        <a:buFont typeface="Wingdings 2" pitchFamily="-65" charset="2"/>
        <a:buChar char=""/>
        <a:defRPr sz="2400" b="0" i="0" kern="1200">
          <a:solidFill>
            <a:schemeClr val="tx2">
              <a:lumMod val="90000"/>
            </a:schemeClr>
          </a:solidFill>
          <a:latin typeface="18 VAG Rounded Light   02390"/>
          <a:ea typeface="ＭＳ Ｐゴシック" charset="-128"/>
          <a:cs typeface="+mn-cs"/>
        </a:defRPr>
      </a:lvl3pPr>
      <a:lvl4pPr marL="1260475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 3" pitchFamily="-65" charset="2"/>
        <a:buChar char=""/>
        <a:defRPr sz="2200" b="0" i="0" kern="1200">
          <a:solidFill>
            <a:srgbClr val="F273AF"/>
          </a:solidFill>
          <a:latin typeface="18 VAG Rounded Light   02390"/>
          <a:ea typeface="ＭＳ Ｐゴシック" charset="-128"/>
          <a:cs typeface="+mn-cs"/>
        </a:defRPr>
      </a:lvl4pPr>
      <a:lvl5pPr marL="1481138" indent="-2095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 2" pitchFamily="-65" charset="2"/>
        <a:buChar char=""/>
        <a:defRPr sz="2000" b="0" i="0" kern="1200">
          <a:solidFill>
            <a:schemeClr val="tx1"/>
          </a:solidFill>
          <a:latin typeface="18 VAG Rounded Light   02390"/>
          <a:ea typeface="ＭＳ Ｐゴシック" charset="-128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1.xml"/><Relationship Id="rId2" Type="http://schemas.openxmlformats.org/officeDocument/2006/relationships/diagramData" Target="../diagrams/data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4"/>
          <p:cNvSpPr>
            <a:spLocks noChangeArrowheads="1"/>
          </p:cNvSpPr>
          <p:nvPr/>
        </p:nvSpPr>
        <p:spPr bwMode="auto">
          <a:xfrm>
            <a:off x="1981200" y="304800"/>
            <a:ext cx="5181600" cy="196371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63500" tIns="25400" rIns="63500" bIns="25400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77000"/>
              </a:lnSpc>
            </a:pPr>
            <a:r>
              <a:rPr lang="en-US" sz="3600" b="1" dirty="0" smtClean="0">
                <a:solidFill>
                  <a:schemeClr val="tx2"/>
                </a:solidFill>
                <a:latin typeface="18 VAG Rounded Bold   07390"/>
                <a:cs typeface=""/>
              </a:rPr>
              <a:t>The Beauty and Joy of Computing</a:t>
            </a:r>
            <a:r>
              <a:rPr lang="en-US" sz="3200" b="1" dirty="0" smtClean="0">
                <a:solidFill>
                  <a:schemeClr val="tx2"/>
                </a:solidFill>
                <a:latin typeface="18 VAG Rounded Bold   07390"/>
                <a:cs typeface=""/>
              </a:rPr>
              <a:t/>
            </a:r>
            <a:br>
              <a:rPr lang="en-US" sz="3200" b="1" dirty="0" smtClean="0">
                <a:solidFill>
                  <a:schemeClr val="tx2"/>
                </a:solidFill>
                <a:latin typeface="18 VAG Rounded Bold   07390"/>
                <a:cs typeface=""/>
              </a:rPr>
            </a:br>
            <a:r>
              <a:rPr lang="en-US" sz="3200" b="1" dirty="0" smtClean="0">
                <a:latin typeface="18 VAG Rounded Bold   07390"/>
                <a:cs typeface=""/>
              </a:rPr>
              <a:t/>
            </a:r>
            <a:br>
              <a:rPr lang="en-US" sz="3200" b="1" dirty="0" smtClean="0">
                <a:latin typeface="18 VAG Rounded Bold   07390"/>
                <a:cs typeface=""/>
              </a:rPr>
            </a:br>
            <a:r>
              <a:rPr lang="en-US" sz="2800" b="1" dirty="0" smtClean="0">
                <a:solidFill>
                  <a:schemeClr val="tx1"/>
                </a:solidFill>
                <a:latin typeface="18 VAG Rounded Bold   07390"/>
                <a:cs typeface=""/>
              </a:rPr>
              <a:t>Lecture #25</a:t>
            </a:r>
            <a:br>
              <a:rPr lang="en-US" sz="2800" b="1" dirty="0" smtClean="0">
                <a:solidFill>
                  <a:schemeClr val="tx1"/>
                </a:solidFill>
                <a:latin typeface="18 VAG Rounded Bold   07390"/>
                <a:cs typeface=""/>
              </a:rPr>
            </a:br>
            <a:r>
              <a:rPr lang="en-US" sz="2800" b="1" dirty="0" smtClean="0">
                <a:solidFill>
                  <a:schemeClr val="tx1"/>
                </a:solidFill>
                <a:latin typeface="18 VAG Rounded Bold   07390"/>
                <a:cs typeface=""/>
              </a:rPr>
              <a:t>Summary &amp; Farewell</a:t>
            </a:r>
            <a:endParaRPr lang="en-US" sz="3200" b="1" dirty="0" smtClean="0">
              <a:solidFill>
                <a:schemeClr val="bg2"/>
              </a:solidFill>
              <a:latin typeface="18 VAG Rounded Bold   07390"/>
              <a:cs typeface=""/>
            </a:endParaRPr>
          </a:p>
        </p:txBody>
      </p:sp>
      <p:sp>
        <p:nvSpPr>
          <p:cNvPr id="48" name="Title 47"/>
          <p:cNvSpPr>
            <a:spLocks noGrp="1"/>
          </p:cNvSpPr>
          <p:nvPr>
            <p:ph type="ctrTitle"/>
          </p:nvPr>
        </p:nvSpPr>
        <p:spPr>
          <a:xfrm>
            <a:off x="381001" y="3810000"/>
            <a:ext cx="5410199" cy="6858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800" dirty="0" err="1" smtClean="0">
                <a:solidFill>
                  <a:srgbClr val="FFFF00"/>
                </a:solidFill>
              </a:rPr>
              <a:t>OCULUS RIFT, next “it”?</a:t>
            </a:r>
            <a:endParaRPr lang="en-US" sz="2800" dirty="0">
              <a:solidFill>
                <a:schemeClr val="tx1">
                  <a:lumMod val="50000"/>
                </a:schemeClr>
              </a:solidFill>
              <a:ea typeface="+mj-ea"/>
              <a:cs typeface="+mj-cs"/>
            </a:endParaRPr>
          </a:p>
        </p:txBody>
      </p:sp>
      <p:sp>
        <p:nvSpPr>
          <p:cNvPr id="15365" name="Subtitle 48"/>
          <p:cNvSpPr>
            <a:spLocks noGrp="1"/>
          </p:cNvSpPr>
          <p:nvPr>
            <p:ph type="subTitle" idx="1"/>
          </p:nvPr>
        </p:nvSpPr>
        <p:spPr>
          <a:xfrm>
            <a:off x="381001" y="4419600"/>
            <a:ext cx="5410199" cy="1828800"/>
          </a:xfrm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r>
              <a:rPr lang="en-US" sz="2800" dirty="0" smtClean="0">
                <a:ea typeface="ＭＳ Ｐゴシック" pitchFamily="-65" charset="-128"/>
                <a:cs typeface="ＭＳ Ｐゴシック" pitchFamily="-65" charset="-128"/>
              </a:rPr>
              <a:t>Facebook’s purchase of Oculus Rift is one indication that this is an incredibly HOT potential new technology. Gamers rejoice!</a:t>
            </a:r>
            <a:endParaRPr lang="en-US" sz="2800" dirty="0" smtClean="0">
              <a:solidFill>
                <a:schemeClr val="accent4"/>
              </a:solidFill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15367" name="Subtitle 48"/>
          <p:cNvSpPr txBox="1">
            <a:spLocks/>
          </p:cNvSpPr>
          <p:nvPr/>
        </p:nvSpPr>
        <p:spPr bwMode="auto">
          <a:xfrm>
            <a:off x="0" y="6324600"/>
            <a:ext cx="9144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584">
            <a:prstTxWarp prst="textNoShape">
              <a:avLst/>
            </a:prstTxWarp>
          </a:bodyPr>
          <a:lstStyle/>
          <a:p>
            <a:pPr algn="r"/>
            <a:r>
              <a:rPr lang="en-US" sz="2800" b="1" dirty="0" err="1" smtClean="0">
                <a:latin typeface="Courier New" pitchFamily="1" charset="0"/>
              </a:rPr>
              <a:t>oculusvr.com</a:t>
            </a:r>
            <a:endParaRPr lang="en-US" sz="2800" b="1" dirty="0" smtClean="0">
              <a:latin typeface="Courier New" pitchFamily="1" charset="0"/>
            </a:endParaRPr>
          </a:p>
        </p:txBody>
      </p:sp>
      <p:sp>
        <p:nvSpPr>
          <p:cNvPr id="54" name="Oval 53"/>
          <p:cNvSpPr/>
          <p:nvPr/>
        </p:nvSpPr>
        <p:spPr>
          <a:xfrm>
            <a:off x="5562600" y="6005052"/>
            <a:ext cx="3505200" cy="471948"/>
          </a:xfrm>
          <a:prstGeom prst="ellipse">
            <a:avLst/>
          </a:prstGeom>
          <a:solidFill>
            <a:schemeClr val="bg1">
              <a:alpha val="17000"/>
            </a:schemeClr>
          </a:solidFill>
          <a:ln>
            <a:noFill/>
          </a:ln>
          <a:effectLst>
            <a:softEdge rad="1397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819400" y="31115"/>
            <a:ext cx="3511550" cy="30777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18 VAG Rounded Thin   55390"/>
                <a:cs typeface="Vagrounded"/>
              </a:rPr>
              <a:t>Invite your friends to take CS10 next sem!</a:t>
            </a:r>
            <a:endParaRPr lang="en-US" sz="1400" b="1" dirty="0">
              <a:latin typeface="18 VAG Rounded Thin   55390"/>
              <a:cs typeface="Vagrounded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46950" y="2503952"/>
            <a:ext cx="1371600" cy="95410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18 VAG Rounded Thin   55390"/>
                <a:cs typeface="Vagrounded"/>
              </a:rPr>
              <a:t>Lab </a:t>
            </a:r>
            <a:r>
              <a:rPr lang="en-US" sz="1400" dirty="0" smtClean="0">
                <a:latin typeface="18 VAG Rounded Thin   55390"/>
                <a:cs typeface="Vagrounded"/>
              </a:rPr>
              <a:t>Monday is </a:t>
            </a:r>
            <a:r>
              <a:rPr lang="en-US" sz="1400" dirty="0" smtClean="0">
                <a:latin typeface="18 VAG Rounded Thin   55390"/>
                <a:cs typeface="Vagrounded"/>
              </a:rPr>
              <a:t>Survey (0:20), online final (1:30)</a:t>
            </a:r>
            <a:endParaRPr lang="en-US" sz="1400" b="1" dirty="0">
              <a:latin typeface="18 VAG Rounded Thin   55390"/>
              <a:cs typeface="Vagrounded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43000" y="6248400"/>
            <a:ext cx="3048000" cy="52322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18 VAG Rounded Thin   55390"/>
                <a:cs typeface="Vagrounded"/>
              </a:rPr>
              <a:t>Discussion this week is important – course feedback + summary</a:t>
            </a:r>
            <a:endParaRPr lang="en-US" sz="1400" b="1" dirty="0">
              <a:latin typeface="18 VAG Rounded Thin   55390"/>
              <a:cs typeface="Vagrounded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257800" y="2503744"/>
            <a:ext cx="1447800" cy="95410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18 VAG Rounded Thin   55390"/>
                <a:cs typeface="Vagrounded"/>
              </a:rPr>
              <a:t>BJC Art or Poem</a:t>
            </a:r>
            <a:r>
              <a:rPr lang="en-US" sz="1400" dirty="0" smtClean="0">
                <a:latin typeface="18 VAG Rounded Thin   55390"/>
                <a:cs typeface="Vagrounded"/>
              </a:rPr>
              <a:t/>
            </a:r>
            <a:br>
              <a:rPr lang="en-US" sz="1400" dirty="0" smtClean="0">
                <a:latin typeface="18 VAG Rounded Thin   55390"/>
                <a:cs typeface="Vagrounded"/>
              </a:rPr>
            </a:br>
            <a:r>
              <a:rPr lang="en-US" sz="1400" dirty="0" smtClean="0">
                <a:latin typeface="18 VAG Rounded Thin   55390"/>
                <a:cs typeface="Vagrounded"/>
              </a:rPr>
              <a:t>Submit this at final for extra credit!</a:t>
            </a:r>
            <a:endParaRPr lang="en-US" sz="1400" b="1" dirty="0">
              <a:latin typeface="18 VAG Rounded Thin   55390"/>
              <a:cs typeface="Vagrounded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3847" y="3744405"/>
            <a:ext cx="2830005" cy="2122995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5791200" y="1266854"/>
            <a:ext cx="1219200" cy="30777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18 VAG Rounded Thin   55390"/>
                <a:cs typeface="Vagrounded"/>
              </a:rPr>
              <a:t>Slip days</a:t>
            </a:r>
            <a:endParaRPr lang="en-US" sz="1400" b="1" dirty="0">
              <a:latin typeface="18 VAG Rounded Thin   55390"/>
              <a:cs typeface="Vagrounded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209800" y="1295400"/>
            <a:ext cx="1219200" cy="30777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18 VAG Rounded Thin   55390"/>
                <a:cs typeface="Vagrounded"/>
              </a:rPr>
              <a:t>Calendar?</a:t>
            </a:r>
            <a:endParaRPr lang="en-US" sz="1400" b="1" dirty="0">
              <a:latin typeface="18 VAG Rounded Thin   55390"/>
              <a:cs typeface="Vagrounded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080704" y="2498905"/>
            <a:ext cx="990600" cy="116955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18 VAG Rounded Thin   55390"/>
                <a:cs typeface="Vagrounded"/>
              </a:rPr>
              <a:t>Register</a:t>
            </a:r>
            <a:br>
              <a:rPr lang="en-US" sz="1400" dirty="0" smtClean="0">
                <a:latin typeface="18 VAG Rounded Thin   55390"/>
                <a:cs typeface="Vagrounded"/>
              </a:rPr>
            </a:br>
            <a:r>
              <a:rPr lang="en-US" sz="1400" dirty="0" smtClean="0">
                <a:latin typeface="18 VAG Rounded Thin   55390"/>
                <a:cs typeface="Vagrounded"/>
              </a:rPr>
              <a:t>Iclicker, then turn in during lab or dis</a:t>
            </a:r>
            <a:endParaRPr lang="en-US" sz="1400" dirty="0">
              <a:latin typeface="18 VAG Rounded Thin   55390"/>
              <a:cs typeface="Vagrounded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0" y="2438400"/>
            <a:ext cx="23622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000" b="1" dirty="0" smtClean="0">
                <a:solidFill>
                  <a:schemeClr val="bg2"/>
                </a:solidFill>
                <a:latin typeface="18 VAG Rounded Bold   07390"/>
              </a:rPr>
              <a:t>Instructor</a:t>
            </a:r>
          </a:p>
          <a:p>
            <a:pPr algn="ctr">
              <a:defRPr/>
            </a:pPr>
            <a:r>
              <a:rPr lang="en-US" sz="2000" b="1" dirty="0" smtClean="0">
                <a:solidFill>
                  <a:schemeClr val="bg2"/>
                </a:solidFill>
                <a:latin typeface="18 VAG Rounded Bold   07390"/>
              </a:rPr>
              <a:t>Michael Ball</a:t>
            </a:r>
            <a:endParaRPr lang="en-US" sz="2000" b="1" dirty="0">
              <a:solidFill>
                <a:schemeClr val="bg2"/>
              </a:solidFill>
              <a:latin typeface="18 VAG Rounded Bold   0739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5271" y="228600"/>
            <a:ext cx="2186330" cy="2590800"/>
          </a:xfrm>
          <a:prstGeom prst="rect">
            <a:avLst/>
          </a:prstGeom>
        </p:spPr>
      </p:pic>
      <p:pic>
        <p:nvPicPr>
          <p:cNvPr id="2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9780" y="304800"/>
            <a:ext cx="1422640" cy="21336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8" grpId="0" animBg="1"/>
      <p:bldP spid="19" grpId="0" animBg="1"/>
      <p:bldP spid="2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1692" y="228600"/>
            <a:ext cx="8229600" cy="762000"/>
          </a:xfrm>
        </p:spPr>
        <p:txBody>
          <a:bodyPr/>
          <a:lstStyle/>
          <a:p>
            <a:r>
              <a:rPr lang="en-US" smtClean="0"/>
              <a:t>Administrivia</a:t>
            </a:r>
            <a:r>
              <a:rPr lang="en-US" dirty="0" smtClean="0"/>
              <a:t>: Become active!</a:t>
            </a:r>
            <a:endParaRPr lang="en-US" dirty="0"/>
          </a:p>
        </p:txBody>
      </p:sp>
      <p:sp>
        <p:nvSpPr>
          <p:cNvPr id="3440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With-Snap! Exam details</a:t>
            </a:r>
          </a:p>
          <a:p>
            <a:pPr lvl="1"/>
            <a:r>
              <a:rPr lang="en-US" sz="2000" dirty="0"/>
              <a:t>No exam handed out unless you’ve filled in both HKN + our survey</a:t>
            </a:r>
          </a:p>
          <a:p>
            <a:pPr lvl="1"/>
            <a:r>
              <a:rPr lang="en-US" sz="2000" dirty="0"/>
              <a:t>No “study sheets” needed / allowed since you have access to Snap!</a:t>
            </a:r>
          </a:p>
          <a:p>
            <a:r>
              <a:rPr lang="en-US" sz="2400" dirty="0"/>
              <a:t>Final Exam details</a:t>
            </a:r>
          </a:p>
          <a:p>
            <a:pPr lvl="1"/>
            <a:r>
              <a:rPr lang="en-US" sz="2000" dirty="0" smtClean="0"/>
              <a:t>Only bring </a:t>
            </a:r>
            <a:r>
              <a:rPr lang="en-US" sz="2000" dirty="0" smtClean="0"/>
              <a:t>pens</a:t>
            </a:r>
            <a:r>
              <a:rPr lang="en-US" sz="2000" dirty="0" smtClean="0"/>
              <a:t>, </a:t>
            </a:r>
            <a:r>
              <a:rPr lang="en-US" sz="2000" dirty="0" smtClean="0">
                <a:solidFill>
                  <a:srgbClr val="FFFF00"/>
                </a:solidFill>
              </a:rPr>
              <a:t>three </a:t>
            </a:r>
            <a:r>
              <a:rPr lang="en-US" sz="2000" dirty="0" smtClean="0"/>
              <a:t>8.5”x11” handwritten sheets </a:t>
            </a:r>
            <a:br>
              <a:rPr lang="en-US" sz="2000" dirty="0" smtClean="0"/>
            </a:br>
            <a:r>
              <a:rPr lang="en-US" sz="2000" dirty="0" smtClean="0"/>
              <a:t>(writing on both sides). </a:t>
            </a:r>
          </a:p>
          <a:p>
            <a:pPr lvl="1"/>
            <a:r>
              <a:rPr lang="en-US" sz="2000" dirty="0" smtClean="0"/>
              <a:t>Leave backpacks, books, calculators, cells &amp; pagers home!</a:t>
            </a:r>
          </a:p>
          <a:p>
            <a:pPr lvl="1"/>
            <a:r>
              <a:rPr lang="en-US" sz="2000" dirty="0" smtClean="0"/>
              <a:t>Everyone must take ALL of the final!</a:t>
            </a:r>
          </a:p>
          <a:p>
            <a:pPr lvl="1"/>
            <a:r>
              <a:rPr lang="en-US" sz="2000" dirty="0" smtClean="0"/>
              <a:t>Bring your “Beauty and Joy of Computing” Art/Poem for extra credit!</a:t>
            </a:r>
            <a:endParaRPr lang="en-US" sz="2000" dirty="0"/>
          </a:p>
          <a:p>
            <a:r>
              <a:rPr lang="en-US" sz="2400" dirty="0" smtClean="0"/>
              <a:t>If you did well in CS10 and want to be on staff?</a:t>
            </a:r>
          </a:p>
          <a:p>
            <a:pPr lvl="1"/>
            <a:r>
              <a:rPr lang="en-US" sz="2000" dirty="0" smtClean="0"/>
              <a:t>Usual path: </a:t>
            </a:r>
            <a:r>
              <a:rPr lang="en-US" sz="2000" b="1" dirty="0" smtClean="0"/>
              <a:t>Lab Assistant </a:t>
            </a:r>
            <a:r>
              <a:rPr lang="is-IS" sz="2000" dirty="0" smtClean="0"/>
              <a:t>→ </a:t>
            </a:r>
            <a:r>
              <a:rPr lang="en-US" sz="2000" b="1" dirty="0" smtClean="0">
                <a:sym typeface="SymbolProp BT" pitchFamily="100" charset="2"/>
              </a:rPr>
              <a:t>Reader </a:t>
            </a:r>
            <a:r>
              <a:rPr lang="is-IS" sz="2000" dirty="0" smtClean="0"/>
              <a:t>→ </a:t>
            </a:r>
            <a:r>
              <a:rPr lang="en-US" sz="2000" b="1" dirty="0" smtClean="0"/>
              <a:t>TA </a:t>
            </a:r>
            <a:endParaRPr lang="en-US" sz="2000" b="1" dirty="0" smtClean="0"/>
          </a:p>
          <a:p>
            <a:pPr lvl="1"/>
            <a:r>
              <a:rPr lang="en-US" sz="2000" dirty="0" smtClean="0"/>
              <a:t>Indicate on your final survey whether you’re even remotely interested</a:t>
            </a:r>
          </a:p>
          <a:p>
            <a:pPr lvl="1"/>
            <a:r>
              <a:rPr lang="en-US" sz="2000" dirty="0" smtClean="0"/>
              <a:t>We strongly encourage anyone who gets an B or above in the class to follow this path…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Taking advantage of Cal Opportunities</a:t>
            </a:r>
            <a:endParaRPr lang="en-US" sz="3600" dirty="0"/>
          </a:p>
        </p:txBody>
      </p:sp>
      <p:sp>
        <p:nvSpPr>
          <p:cNvPr id="34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“The Godfather answers all of life’s questions”</a:t>
            </a:r>
            <a:br>
              <a:rPr lang="en-US" sz="2400" dirty="0"/>
            </a:br>
            <a:r>
              <a:rPr lang="en-US" sz="2400" dirty="0"/>
              <a:t>– Heard in “You’ve got Mail”</a:t>
            </a:r>
          </a:p>
          <a:p>
            <a:r>
              <a:rPr lang="en-US" sz="2400" dirty="0"/>
              <a:t>Why</a:t>
            </a:r>
            <a:r>
              <a:rPr lang="en-US" sz="2400" dirty="0" smtClean="0"/>
              <a:t> are we </a:t>
            </a:r>
            <a:r>
              <a:rPr lang="en-US" sz="2400" dirty="0"/>
              <a:t>one of the top </a:t>
            </a:r>
            <a:r>
              <a:rPr lang="en-US" sz="2400" dirty="0" smtClean="0"/>
              <a:t>universities </a:t>
            </a:r>
            <a:r>
              <a:rPr lang="en-US" sz="2400" dirty="0" smtClean="0"/>
              <a:t>in </a:t>
            </a:r>
            <a:r>
              <a:rPr lang="en-US" sz="2400" dirty="0"/>
              <a:t>the WORLD?</a:t>
            </a:r>
          </a:p>
          <a:p>
            <a:pPr lvl="1"/>
            <a:r>
              <a:rPr lang="en-US" sz="2000" dirty="0"/>
              <a:t>Research, </a:t>
            </a:r>
            <a:r>
              <a:rPr lang="en-US" sz="2000" dirty="0" smtClean="0"/>
              <a:t>research</a:t>
            </a:r>
            <a:r>
              <a:rPr lang="en-US" sz="2000" dirty="0"/>
              <a:t>, research!</a:t>
            </a:r>
          </a:p>
          <a:p>
            <a:pPr lvl="1"/>
            <a:r>
              <a:rPr lang="en-US" sz="2000" dirty="0"/>
              <a:t>Whether you want to go to grad school or industry, you need someone to vouch for you</a:t>
            </a:r>
            <a:r>
              <a:rPr lang="en-US" sz="2000" dirty="0" smtClean="0"/>
              <a:t>!</a:t>
            </a:r>
          </a:p>
          <a:p>
            <a:pPr lvl="2"/>
            <a:r>
              <a:rPr lang="en-US" sz="1800" dirty="0" smtClean="0"/>
              <a:t>…as </a:t>
            </a:r>
            <a:r>
              <a:rPr lang="en-US" sz="1800" dirty="0"/>
              <a:t>is the case with the </a:t>
            </a:r>
            <a:r>
              <a:rPr lang="en-US" sz="1800" dirty="0" smtClean="0"/>
              <a:t>Mob</a:t>
            </a:r>
          </a:p>
          <a:p>
            <a:r>
              <a:rPr lang="en-US" sz="2400" dirty="0"/>
              <a:t>Techniques</a:t>
            </a:r>
          </a:p>
          <a:p>
            <a:pPr lvl="1"/>
            <a:r>
              <a:rPr lang="en-US" sz="2000" dirty="0"/>
              <a:t>Find out what you like, do lots of web research (read published papers), hit OH of Prof, show enthusiasm &amp; initiative</a:t>
            </a:r>
          </a:p>
          <a:p>
            <a:r>
              <a:rPr lang="en-US" sz="2400" b="1" dirty="0">
                <a:latin typeface="Courier"/>
                <a:cs typeface="Courier"/>
              </a:rPr>
              <a:t>http://</a:t>
            </a:r>
            <a:r>
              <a:rPr lang="en-US" sz="2400" b="1" dirty="0" err="1">
                <a:latin typeface="Courier"/>
                <a:cs typeface="Courier"/>
              </a:rPr>
              <a:t>research.berkeley.edu</a:t>
            </a:r>
            <a:r>
              <a:rPr lang="en-US" sz="2400" b="1" dirty="0">
                <a:latin typeface="Courier"/>
                <a:cs typeface="Courier"/>
              </a:rPr>
              <a:t>/</a:t>
            </a:r>
          </a:p>
          <a:p>
            <a:r>
              <a:rPr lang="en-US" sz="2400" b="1" dirty="0">
                <a:latin typeface="Courier"/>
                <a:cs typeface="Courier"/>
              </a:rPr>
              <a:t>http://researchmatch.heroku.com/</a:t>
            </a:r>
          </a:p>
          <a:p>
            <a:endParaRPr 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64344" y="990601"/>
            <a:ext cx="4336256" cy="5305864"/>
          </a:xfrm>
        </p:spPr>
        <p:txBody>
          <a:bodyPr/>
          <a:lstStyle/>
          <a:p>
            <a:r>
              <a:rPr lang="en-US" sz="2400"/>
              <a:t>Improve Privacy Teaching</a:t>
            </a:r>
          </a:p>
          <a:p>
            <a:endParaRPr lang="en-US" sz="2400"/>
          </a:p>
          <a:p>
            <a:endParaRPr lang="en-US" sz="2400"/>
          </a:p>
          <a:p>
            <a:endParaRPr lang="en-US" sz="2400"/>
          </a:p>
          <a:p>
            <a:endParaRPr lang="en-US" sz="240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655344" y="990601"/>
            <a:ext cx="4488656" cy="5305864"/>
          </a:xfrm>
        </p:spPr>
        <p:txBody>
          <a:bodyPr/>
          <a:lstStyle/>
          <a:p>
            <a:r>
              <a:rPr lang="en-US" sz="2400" dirty="0"/>
              <a:t>Improve CS10/Snap!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Dan’s Research Projects</a:t>
            </a:r>
          </a:p>
        </p:txBody>
      </p:sp>
      <p:pic>
        <p:nvPicPr>
          <p:cNvPr id="8" name="Picture 7" descr="Screen Shot 2012-11-27 at 8.31.42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524000"/>
            <a:ext cx="2499661" cy="1905761"/>
          </a:xfrm>
          <a:prstGeom prst="rect">
            <a:avLst/>
          </a:prstGeom>
        </p:spPr>
      </p:pic>
      <p:pic>
        <p:nvPicPr>
          <p:cNvPr id="9" name="Picture 8" descr="Screen Shot 2012-11-27 at 8.33.18 PM.png"/>
          <p:cNvPicPr>
            <a:picLocks noChangeAspect="1"/>
          </p:cNvPicPr>
          <p:nvPr/>
        </p:nvPicPr>
        <p:blipFill>
          <a:blip r:embed="rId3"/>
          <a:srcRect b="40512"/>
          <a:stretch>
            <a:fillRect/>
          </a:stretch>
        </p:blipFill>
        <p:spPr>
          <a:xfrm>
            <a:off x="5181600" y="1524000"/>
            <a:ext cx="3352800" cy="2057400"/>
          </a:xfrm>
          <a:prstGeom prst="rect">
            <a:avLst/>
          </a:prstGeom>
        </p:spPr>
      </p:pic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0" y="4789185"/>
            <a:ext cx="9144000" cy="39241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63500" tIns="25400" rIns="63500" bIns="25400">
            <a:prstTxWarp prst="textNoShape">
              <a:avLst/>
            </a:prstTxWarp>
            <a:spAutoFit/>
          </a:bodyPr>
          <a:lstStyle/>
          <a:p>
            <a:pPr algn="ctr">
              <a:lnSpc>
                <a:spcPct val="75000"/>
              </a:lnSpc>
              <a:spcBef>
                <a:spcPct val="65000"/>
              </a:spcBef>
              <a:buSzPct val="100000"/>
              <a:buFont typeface="Times" pitchFamily="100" charset="0"/>
              <a:buNone/>
            </a:pPr>
            <a:r>
              <a:rPr lang="en-US" sz="2800" b="1" dirty="0">
                <a:solidFill>
                  <a:schemeClr val="tx1"/>
                </a:solidFill>
                <a:latin typeface="18 VAG Rounded Thin   55390"/>
              </a:rPr>
              <a:t>We’ll email class about opportunities this fall…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4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534400" cy="5341938"/>
          </a:xfrm>
        </p:spPr>
        <p:txBody>
          <a:bodyPr/>
          <a:lstStyle/>
          <a:p>
            <a:pPr>
              <a:lnSpc>
                <a:spcPct val="65000"/>
              </a:lnSpc>
              <a:spcAft>
                <a:spcPts val="0"/>
              </a:spcAft>
            </a:pPr>
            <a:r>
              <a:rPr lang="en-US" sz="2800" dirty="0" smtClean="0">
                <a:solidFill>
                  <a:srgbClr val="FFFF00"/>
                </a:solidFill>
              </a:rPr>
              <a:t>CS61A (or 61AS) </a:t>
            </a:r>
            <a:r>
              <a:rPr lang="en-US" sz="2800" dirty="0"/>
              <a:t>(1</a:t>
            </a:r>
            <a:r>
              <a:rPr lang="en-US" sz="2800" baseline="30000" dirty="0"/>
              <a:t>st</a:t>
            </a:r>
            <a:r>
              <a:rPr lang="en-US" sz="2800" dirty="0"/>
              <a:t> course in CS major) </a:t>
            </a:r>
          </a:p>
          <a:p>
            <a:pPr lvl="1">
              <a:lnSpc>
                <a:spcPct val="75000"/>
              </a:lnSpc>
              <a:spcAft>
                <a:spcPts val="0"/>
              </a:spcAft>
            </a:pPr>
            <a:r>
              <a:rPr lang="en-US" sz="2400" dirty="0"/>
              <a:t>Structure and Interpretation of Computer Programs, Python</a:t>
            </a:r>
          </a:p>
          <a:p>
            <a:pPr>
              <a:lnSpc>
                <a:spcPct val="65000"/>
              </a:lnSpc>
              <a:spcAft>
                <a:spcPts val="0"/>
              </a:spcAft>
            </a:pPr>
            <a:r>
              <a:rPr lang="en-US" sz="2800" dirty="0" err="1">
                <a:solidFill>
                  <a:srgbClr val="FFFF00"/>
                </a:solidFill>
              </a:rPr>
              <a:t>CS9 series </a:t>
            </a:r>
            <a:r>
              <a:rPr lang="en-US" sz="2800" dirty="0"/>
              <a:t>(learn a second language) </a:t>
            </a:r>
          </a:p>
          <a:p>
            <a:pPr lvl="1">
              <a:lnSpc>
                <a:spcPct val="75000"/>
              </a:lnSpc>
              <a:spcAft>
                <a:spcPts val="0"/>
              </a:spcAft>
            </a:pPr>
            <a:r>
              <a:rPr lang="en-US" sz="2400" dirty="0"/>
              <a:t>I would recommend Python next, CS9H</a:t>
            </a:r>
            <a:endParaRPr lang="en-US" sz="2800" dirty="0" err="1">
              <a:solidFill>
                <a:schemeClr val="accent2"/>
              </a:solidFill>
            </a:endParaRPr>
          </a:p>
          <a:p>
            <a:pPr>
              <a:lnSpc>
                <a:spcPct val="65000"/>
              </a:lnSpc>
              <a:spcAft>
                <a:spcPts val="0"/>
              </a:spcAft>
            </a:pPr>
            <a:r>
              <a:rPr lang="en-US" sz="2800" dirty="0" err="1">
                <a:solidFill>
                  <a:srgbClr val="FFFF00"/>
                </a:solidFill>
              </a:rPr>
              <a:t>GamesCrafters DeCal</a:t>
            </a:r>
            <a:r>
              <a:rPr lang="en-US" sz="2800" dirty="0">
                <a:solidFill>
                  <a:srgbClr val="FFFF00"/>
                </a:solidFill>
              </a:rPr>
              <a:t> </a:t>
            </a:r>
            <a:r>
              <a:rPr lang="en-US" sz="2800" dirty="0"/>
              <a:t>(Game Theory R &amp; D) </a:t>
            </a:r>
          </a:p>
          <a:p>
            <a:pPr lvl="1">
              <a:lnSpc>
                <a:spcPct val="75000"/>
              </a:lnSpc>
              <a:spcAft>
                <a:spcPts val="0"/>
              </a:spcAft>
            </a:pPr>
            <a:r>
              <a:rPr lang="en-US" sz="2400" dirty="0"/>
              <a:t>Develop SW, analysis on 2-person games of no chance. (e.g., go, chess, connect-4, </a:t>
            </a:r>
            <a:r>
              <a:rPr lang="en-US" sz="2400" dirty="0" err="1"/>
              <a:t>nim</a:t>
            </a:r>
            <a:r>
              <a:rPr lang="en-US" sz="2400" dirty="0"/>
              <a:t>, etc.)</a:t>
            </a:r>
          </a:p>
          <a:p>
            <a:pPr lvl="1">
              <a:lnSpc>
                <a:spcPct val="75000"/>
              </a:lnSpc>
              <a:spcAft>
                <a:spcPts val="0"/>
              </a:spcAft>
            </a:pPr>
            <a:r>
              <a:rPr lang="en-US" sz="2400" dirty="0" err="1">
                <a:solidFill>
                  <a:schemeClr val="accent1"/>
                </a:solidFill>
              </a:rPr>
              <a:t>Req</a:t>
            </a:r>
            <a:r>
              <a:rPr lang="en-US" sz="2400" dirty="0">
                <a:solidFill>
                  <a:schemeClr val="accent1"/>
                </a:solidFill>
              </a:rPr>
              <a:t>:</a:t>
            </a:r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r>
              <a:rPr lang="en-US" sz="2400" dirty="0">
                <a:solidFill>
                  <a:schemeClr val="accent1"/>
                </a:solidFill>
              </a:rPr>
              <a:t>Game Theory / software Interest</a:t>
            </a:r>
            <a:endParaRPr lang="en-US" sz="2800" dirty="0" smtClean="0">
              <a:solidFill>
                <a:schemeClr val="accent1"/>
              </a:solidFill>
            </a:endParaRPr>
          </a:p>
          <a:p>
            <a:pPr>
              <a:lnSpc>
                <a:spcPct val="65000"/>
              </a:lnSpc>
              <a:spcAft>
                <a:spcPts val="0"/>
              </a:spcAft>
            </a:pPr>
            <a:r>
              <a:rPr lang="en-US" sz="2800" dirty="0" smtClean="0">
                <a:solidFill>
                  <a:srgbClr val="FFFF00"/>
                </a:solidFill>
              </a:rPr>
              <a:t>MS</a:t>
            </a:r>
            <a:r>
              <a:rPr lang="en-US" sz="2800" dirty="0">
                <a:solidFill>
                  <a:srgbClr val="FFFF00"/>
                </a:solidFill>
              </a:rPr>
              <a:t>-DOS X DeCal </a:t>
            </a:r>
            <a:r>
              <a:rPr lang="en-US" sz="2800" dirty="0"/>
              <a:t>(Mac Student Developers)</a:t>
            </a:r>
          </a:p>
          <a:p>
            <a:pPr lvl="1">
              <a:lnSpc>
                <a:spcPct val="75000"/>
              </a:lnSpc>
              <a:spcAft>
                <a:spcPts val="0"/>
              </a:spcAft>
            </a:pPr>
            <a:r>
              <a:rPr lang="en-US" sz="2400" dirty="0"/>
              <a:t>Learn to program Macintoshes. </a:t>
            </a:r>
          </a:p>
          <a:p>
            <a:pPr lvl="1">
              <a:lnSpc>
                <a:spcPct val="75000"/>
              </a:lnSpc>
              <a:spcAft>
                <a:spcPts val="0"/>
              </a:spcAft>
            </a:pPr>
            <a:r>
              <a:rPr lang="en-US" sz="2400" dirty="0" err="1">
                <a:solidFill>
                  <a:schemeClr val="accent1"/>
                </a:solidFill>
              </a:rPr>
              <a:t>Req</a:t>
            </a:r>
            <a:r>
              <a:rPr lang="en-US" sz="2400" dirty="0">
                <a:solidFill>
                  <a:schemeClr val="accent1"/>
                </a:solidFill>
              </a:rPr>
              <a:t>: Interest. Owning a </a:t>
            </a:r>
            <a:r>
              <a:rPr lang="en-US" sz="2400" dirty="0" err="1">
                <a:solidFill>
                  <a:schemeClr val="accent1"/>
                </a:solidFill>
              </a:rPr>
              <a:t>mac</a:t>
            </a:r>
            <a:r>
              <a:rPr lang="en-US" sz="2400" dirty="0">
                <a:solidFill>
                  <a:schemeClr val="accent1"/>
                </a:solidFill>
              </a:rPr>
              <a:t> helps, not required.</a:t>
            </a:r>
            <a:endParaRPr lang="en-US" sz="2400" dirty="0"/>
          </a:p>
          <a:p>
            <a:pPr>
              <a:lnSpc>
                <a:spcPct val="65000"/>
              </a:lnSpc>
              <a:spcAft>
                <a:spcPts val="0"/>
              </a:spcAft>
            </a:pPr>
            <a:r>
              <a:rPr lang="en-US" sz="2800" dirty="0" smtClean="0">
                <a:solidFill>
                  <a:srgbClr val="FFFF00"/>
                </a:solidFill>
              </a:rPr>
              <a:t>UCBUGG DeCal </a:t>
            </a:r>
            <a:r>
              <a:rPr lang="en-US" sz="2800" dirty="0"/>
              <a:t>(Recreational Graphics)</a:t>
            </a:r>
          </a:p>
          <a:p>
            <a:pPr lvl="1">
              <a:lnSpc>
                <a:spcPct val="75000"/>
              </a:lnSpc>
              <a:spcAft>
                <a:spcPts val="0"/>
              </a:spcAft>
            </a:pPr>
            <a:r>
              <a:rPr lang="en-US" sz="2400" dirty="0"/>
              <a:t>Develop computer-generated images, animations. </a:t>
            </a:r>
          </a:p>
          <a:p>
            <a:pPr lvl="1">
              <a:lnSpc>
                <a:spcPct val="75000"/>
              </a:lnSpc>
              <a:spcAft>
                <a:spcPts val="0"/>
              </a:spcAft>
            </a:pPr>
            <a:r>
              <a:rPr lang="en-US" sz="2400" dirty="0" err="1">
                <a:solidFill>
                  <a:schemeClr val="accent1"/>
                </a:solidFill>
              </a:rPr>
              <a:t>Req</a:t>
            </a:r>
            <a:r>
              <a:rPr lang="en-US" sz="2400" dirty="0">
                <a:solidFill>
                  <a:schemeClr val="accent1"/>
                </a:solidFill>
              </a:rPr>
              <a:t>: 3D interest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Opportunities Next Semester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3" y="990601"/>
            <a:ext cx="4104481" cy="5305864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CS Major / Minor</a:t>
            </a:r>
          </a:p>
          <a:p>
            <a:pPr lvl="2"/>
            <a:r>
              <a:rPr lang="en-US" dirty="0">
                <a:solidFill>
                  <a:srgbClr val="FFFF00"/>
                </a:solidFill>
              </a:rPr>
              <a:t>You are here</a:t>
            </a:r>
            <a:endParaRPr lang="en-US" dirty="0" smtClean="0">
              <a:solidFill>
                <a:srgbClr val="FFFF00"/>
              </a:solidFill>
            </a:endParaRPr>
          </a:p>
          <a:p>
            <a:r>
              <a:rPr lang="en-US" dirty="0" smtClean="0"/>
              <a:t>CS61A</a:t>
            </a:r>
          </a:p>
          <a:p>
            <a:pPr lvl="1"/>
            <a:r>
              <a:rPr lang="en-US" dirty="0" smtClean="0"/>
              <a:t>In Python, one big idea every week. Awesome!</a:t>
            </a:r>
          </a:p>
          <a:p>
            <a:r>
              <a:rPr lang="en-US" dirty="0" smtClean="0"/>
              <a:t>CS61B</a:t>
            </a:r>
          </a:p>
          <a:p>
            <a:pPr lvl="1"/>
            <a:r>
              <a:rPr lang="en-US" dirty="0" smtClean="0"/>
              <a:t>In Java, data structures, algorithms and software engineering (lite)</a:t>
            </a:r>
          </a:p>
          <a:p>
            <a:r>
              <a:rPr lang="en-US" dirty="0" smtClean="0"/>
              <a:t>CS61C</a:t>
            </a:r>
          </a:p>
          <a:p>
            <a:pPr lvl="1"/>
            <a:r>
              <a:rPr lang="en-US" dirty="0" smtClean="0"/>
              <a:t>In C and MIPS, Great ideas in computer architecture (parallelism) … I teach this!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718685074"/>
              </p:ext>
            </p:extLst>
          </p:nvPr>
        </p:nvGraphicFramePr>
        <p:xfrm>
          <a:off x="4814888" y="1200208"/>
          <a:ext cx="3719512" cy="48866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Ok, I’m hooked! Where do I go next?</a:t>
            </a:r>
            <a:endParaRPr lang="en-US" sz="3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6248400" y="6305550"/>
            <a:ext cx="2895600" cy="47625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UC Berkeley CS10 "The Beauty and Joy of Computing" : Algorithm Complexity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686800" y="6305550"/>
            <a:ext cx="457200" cy="476250"/>
          </a:xfrm>
          <a:prstGeom prst="rect">
            <a:avLst/>
          </a:prstGeom>
        </p:spPr>
        <p:txBody>
          <a:bodyPr/>
          <a:lstStyle/>
          <a:p>
            <a:fld id="{3D7880BA-952D-4DDD-8356-E1CBE0DFD955}" type="slidenum">
              <a:rPr lang="en-US" smtClean="0"/>
              <a:pPr/>
              <a:t>6</a:t>
            </a:fld>
            <a:endParaRPr lang="en-US"/>
          </a:p>
        </p:txBody>
      </p:sp>
      <p:cxnSp>
        <p:nvCxnSpPr>
          <p:cNvPr id="9" name="Curved Connector 8"/>
          <p:cNvCxnSpPr/>
          <p:nvPr/>
        </p:nvCxnSpPr>
        <p:spPr>
          <a:xfrm>
            <a:off x="3124200" y="1676400"/>
            <a:ext cx="2700678" cy="39334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284755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Things to remember from CS10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/>
              <a:t>Abstraction</a:t>
            </a:r>
          </a:p>
          <a:p>
            <a:pPr lvl="1"/>
            <a:r>
              <a:rPr lang="en-US" sz="2000"/>
              <a:t>The key idea underpinning all computer science</a:t>
            </a:r>
          </a:p>
          <a:p>
            <a:pPr lvl="1"/>
            <a:r>
              <a:rPr lang="en-US" sz="2000"/>
              <a:t>…and (in CS10) functions, HOFs </a:t>
            </a:r>
          </a:p>
          <a:p>
            <a:r>
              <a:rPr lang="en-US" sz="2400"/>
              <a:t>…From Blown to Bits</a:t>
            </a:r>
          </a:p>
          <a:p>
            <a:pPr lvl="1"/>
            <a:r>
              <a:rPr lang="en-US" sz="2000"/>
              <a:t>Technology has social implications (privacy, energy, copyright, etc); try to see the big picture</a:t>
            </a:r>
          </a:p>
          <a:p>
            <a:pPr lvl="1"/>
            <a:r>
              <a:rPr lang="en-US" sz="2000"/>
              <a:t>It also often has unintended consequences!</a:t>
            </a:r>
          </a:p>
          <a:p>
            <a:pPr lvl="1"/>
            <a:r>
              <a:rPr lang="en-US" sz="2000"/>
              <a:t>Things are never black or white, pure good or pure evil</a:t>
            </a:r>
          </a:p>
          <a:p>
            <a:r>
              <a:rPr lang="en-US" sz="2400"/>
              <a:t>…From Doug Rushkoff</a:t>
            </a:r>
          </a:p>
          <a:p>
            <a:pPr lvl="1"/>
            <a:r>
              <a:rPr lang="en-US" sz="2000"/>
              <a:t>Coding as Engineering (desining, building, testing, iterating, etc)</a:t>
            </a:r>
          </a:p>
          <a:p>
            <a:pPr lvl="1"/>
            <a:r>
              <a:rPr lang="en-US" sz="2000"/>
              <a:t>Coding as a Liberal Art (interface thoughts, hidden agendas, etc)</a:t>
            </a:r>
          </a:p>
          <a:p>
            <a:pPr lvl="1"/>
            <a:r>
              <a:rPr lang="en-US" sz="2000"/>
              <a:t>Coding as Culture (can we have more read/write artifacts?)</a:t>
            </a:r>
          </a:p>
          <a:p>
            <a:r>
              <a:rPr lang="en-US" sz="2400"/>
              <a:t>You have learned to code! </a:t>
            </a:r>
          </a:p>
          <a:p>
            <a:pPr lvl="1"/>
            <a:r>
              <a:rPr lang="en-US" sz="2000"/>
              <a:t>Some don’t believe blocks-based coding teaches this, they’re wrong!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Penultimate slide: Thanks to the staff!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(see the course website for listing &amp; photos)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293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083550" cy="581025"/>
          </a:xfrm>
          <a:noFill/>
          <a:ln/>
        </p:spPr>
        <p:txBody>
          <a:bodyPr/>
          <a:lstStyle/>
          <a:p>
            <a:r>
              <a:rPr lang="en-US" sz="4000"/>
              <a:t>The Future for Future Cal Alumni</a:t>
            </a:r>
          </a:p>
        </p:txBody>
      </p:sp>
      <p:sp>
        <p:nvSpPr>
          <p:cNvPr id="3452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8458200" cy="5695950"/>
          </a:xfrm>
          <a:noFill/>
          <a:ln/>
        </p:spPr>
        <p:txBody>
          <a:bodyPr/>
          <a:lstStyle/>
          <a:p>
            <a:r>
              <a:rPr lang="en-US" dirty="0"/>
              <a:t>New Millennium</a:t>
            </a:r>
            <a:endParaRPr lang="en-US" dirty="0" smtClean="0"/>
          </a:p>
          <a:p>
            <a:pPr lvl="1"/>
            <a:r>
              <a:rPr lang="en-US" dirty="0" smtClean="0"/>
              <a:t>Always-on internet connectivity + internet of things!</a:t>
            </a:r>
          </a:p>
          <a:p>
            <a:pPr lvl="1"/>
            <a:r>
              <a:rPr lang="en-US" dirty="0" smtClean="0"/>
              <a:t>AI &amp; HCI breakthroughs</a:t>
            </a:r>
          </a:p>
          <a:p>
            <a:pPr lvl="1"/>
            <a:r>
              <a:rPr lang="en-US" dirty="0" smtClean="0"/>
              <a:t>Post-PC Era (power is in cloud, interface in pocket)</a:t>
            </a:r>
            <a:endParaRPr lang="en-US" dirty="0">
              <a:solidFill>
                <a:srgbClr val="800080"/>
              </a:solidFill>
            </a:endParaRPr>
          </a:p>
          <a:p>
            <a:pPr algn="ctr">
              <a:buFontTx/>
              <a:buNone/>
            </a:pPr>
            <a:r>
              <a:rPr lang="en-US" dirty="0">
                <a:solidFill>
                  <a:schemeClr val="accent2"/>
                </a:solidFill>
              </a:rPr>
              <a:t>“The best way to predict the future is to invent it” </a:t>
            </a:r>
            <a:r>
              <a:rPr lang="en-US" sz="2800" dirty="0"/>
              <a:t>– Alan Kay</a:t>
            </a:r>
          </a:p>
          <a:p>
            <a:pPr algn="ctr">
              <a:buFontTx/>
              <a:buNone/>
            </a:pPr>
            <a:endParaRPr lang="en-US" sz="6000" dirty="0">
              <a:solidFill>
                <a:srgbClr val="FFFF00"/>
              </a:solidFill>
            </a:endParaRPr>
          </a:p>
          <a:p>
            <a:pPr algn="ctr">
              <a:buFontTx/>
              <a:buNone/>
            </a:pPr>
            <a:r>
              <a:rPr lang="en-US" sz="6000" dirty="0">
                <a:solidFill>
                  <a:srgbClr val="FFFF00"/>
                </a:solidFill>
              </a:rPr>
              <a:t>The Future is up to you!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2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52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52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2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452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452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2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52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52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2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52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52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2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452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452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2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452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452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52931" grpId="0" build="p" autoUpdateAnimBg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ヒラギノ丸ゴ Pro W4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46415</TotalTime>
  <Pages>47</Pages>
  <Words>557</Words>
  <Application>Microsoft Macintosh PowerPoint</Application>
  <PresentationFormat>Letter Paper (8.5x11 in)</PresentationFormat>
  <Paragraphs>95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27" baseType="lpstr">
      <vt:lpstr>18 VAG Rounded Black   09390</vt:lpstr>
      <vt:lpstr>18 VAG Rounded Bold   07390</vt:lpstr>
      <vt:lpstr>18 VAG Rounded Light   02390</vt:lpstr>
      <vt:lpstr>18 VAG Rounded Thin   55390</vt:lpstr>
      <vt:lpstr>AppleGaramond Bd</vt:lpstr>
      <vt:lpstr>Corbel</vt:lpstr>
      <vt:lpstr>Courier</vt:lpstr>
      <vt:lpstr>Courier New</vt:lpstr>
      <vt:lpstr>Helvetica</vt:lpstr>
      <vt:lpstr>ＭＳ Ｐゴシック</vt:lpstr>
      <vt:lpstr>SymbolProp BT</vt:lpstr>
      <vt:lpstr>Times</vt:lpstr>
      <vt:lpstr>Vagrounded</vt:lpstr>
      <vt:lpstr>Wingdings</vt:lpstr>
      <vt:lpstr>Wingdings 2</vt:lpstr>
      <vt:lpstr>Wingdings 3</vt:lpstr>
      <vt:lpstr>Arial</vt:lpstr>
      <vt:lpstr>Metro</vt:lpstr>
      <vt:lpstr>OCULUS RIFT, next “it”?</vt:lpstr>
      <vt:lpstr>Administrivia: Become active!</vt:lpstr>
      <vt:lpstr>Taking advantage of Cal Opportunities</vt:lpstr>
      <vt:lpstr>Dan’s Research Projects</vt:lpstr>
      <vt:lpstr>Opportunities Next Semester</vt:lpstr>
      <vt:lpstr>Ok, I’m hooked! Where do I go next?</vt:lpstr>
      <vt:lpstr>Things to remember from CS10</vt:lpstr>
      <vt:lpstr>Penultimate slide: Thanks to the staff!</vt:lpstr>
      <vt:lpstr>The Future for Future Cal Alumni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CS61C - Lecture 13</dc:title>
  <dc:subject/>
  <dc:creator>John Wawrzynek</dc:creator>
  <cp:keywords/>
  <dc:description/>
  <cp:lastModifiedBy>Microsoft Office User</cp:lastModifiedBy>
  <cp:revision>2883</cp:revision>
  <cp:lastPrinted>2015-04-25T14:50:42Z</cp:lastPrinted>
  <dcterms:created xsi:type="dcterms:W3CDTF">2015-04-25T13:44:08Z</dcterms:created>
  <dcterms:modified xsi:type="dcterms:W3CDTF">2015-08-06T23:00:29Z</dcterms:modified>
</cp:coreProperties>
</file>