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1139" r:id="rId2"/>
    <p:sldId id="1290" r:id="rId3"/>
    <p:sldId id="1247" r:id="rId4"/>
    <p:sldId id="1262" r:id="rId5"/>
    <p:sldId id="1266" r:id="rId6"/>
    <p:sldId id="1272" r:id="rId7"/>
    <p:sldId id="1261" r:id="rId8"/>
    <p:sldId id="1274" r:id="rId9"/>
    <p:sldId id="1264" r:id="rId10"/>
    <p:sldId id="1277" r:id="rId11"/>
    <p:sldId id="1278" r:id="rId12"/>
    <p:sldId id="1276" r:id="rId13"/>
    <p:sldId id="1279" r:id="rId14"/>
    <p:sldId id="1280" r:id="rId15"/>
    <p:sldId id="1284" r:id="rId16"/>
    <p:sldId id="1281" r:id="rId17"/>
    <p:sldId id="1291" r:id="rId18"/>
    <p:sldId id="1282" r:id="rId19"/>
    <p:sldId id="1283" r:id="rId20"/>
    <p:sldId id="1288" r:id="rId21"/>
    <p:sldId id="1289" r:id="rId22"/>
    <p:sldId id="1292" r:id="rId23"/>
  </p:sldIdLst>
  <p:sldSz cx="14630400" cy="8229600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1pPr>
    <a:lvl2pPr marL="652783"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2pPr>
    <a:lvl3pPr marL="1305570"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3pPr>
    <a:lvl4pPr marL="1958356"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4pPr>
    <a:lvl5pPr marL="2611141"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5pPr>
    <a:lvl6pPr marL="3263920" algn="l" defTabSz="652783" rtl="0" eaLnBrk="1" latinLnBrk="0" hangingPunct="1"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6pPr>
    <a:lvl7pPr marL="3916704" algn="l" defTabSz="652783" rtl="0" eaLnBrk="1" latinLnBrk="0" hangingPunct="1"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7pPr>
    <a:lvl8pPr marL="4569486" algn="l" defTabSz="652783" rtl="0" eaLnBrk="1" latinLnBrk="0" hangingPunct="1"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8pPr>
    <a:lvl9pPr marL="5222275" algn="l" defTabSz="652783" rtl="0" eaLnBrk="1" latinLnBrk="0" hangingPunct="1"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1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1575"/>
    <a:srgbClr val="147500"/>
    <a:srgbClr val="900306"/>
    <a:srgbClr val="32415C"/>
    <a:srgbClr val="FB0A10"/>
    <a:srgbClr val="94F0E4"/>
    <a:srgbClr val="5771A0"/>
    <a:srgbClr val="800080"/>
    <a:srgbClr val="66FF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139" y="110"/>
      </p:cViewPr>
      <p:guideLst>
        <p:guide orient="horz" pos="2592"/>
        <p:guide pos="4605"/>
      </p:guideLst>
    </p:cSldViewPr>
  </p:slideViewPr>
  <p:outlineViewPr>
    <p:cViewPr>
      <p:scale>
        <a:sx n="33" d="100"/>
        <a:sy n="33" d="100"/>
      </p:scale>
      <p:origin x="0" y="-16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4208" y="-112"/>
      </p:cViewPr>
      <p:guideLst>
        <p:guide orient="horz" pos="2931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921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31800" y="596900"/>
            <a:ext cx="6183313" cy="3478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28638" y="4424363"/>
            <a:ext cx="6049962" cy="4186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282" tIns="45329" rIns="92282" bIns="45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3688371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600" kern="1200">
        <a:solidFill>
          <a:schemeClr val="tx1"/>
        </a:solidFill>
        <a:latin typeface="Arial" pitchFamily="-65" charset="0"/>
        <a:ea typeface="ＭＳ Ｐゴシック" charset="-128"/>
        <a:cs typeface="ＭＳ Ｐゴシック" charset="-128"/>
      </a:defRPr>
    </a:lvl1pPr>
    <a:lvl2pPr marL="51180802" indent="-51180802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2pPr>
    <a:lvl3pPr marL="1305570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3pPr>
    <a:lvl4pPr marL="1958356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4pPr>
    <a:lvl5pPr marL="2611141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5pPr>
    <a:lvl6pPr marL="3263920" algn="l" defTabSz="65278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3916704" algn="l" defTabSz="65278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4569486" algn="l" defTabSz="65278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222275" algn="l" defTabSz="65278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1800" y="596900"/>
            <a:ext cx="6183313" cy="3478213"/>
          </a:xfrm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1800" y="596900"/>
            <a:ext cx="6183313" cy="3478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charset="-128"/>
                <a:cs typeface="ＭＳ Ｐゴシック" charset="-128"/>
              </a:rPr>
              <a:t>Taipei, Taiwan</a:t>
            </a:r>
          </a:p>
          <a:p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charset="-128"/>
                <a:cs typeface="ＭＳ Ｐゴシック" charset="-128"/>
              </a:rPr>
              <a:t>Florence, Italy</a:t>
            </a:r>
          </a:p>
          <a:p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charset="-128"/>
                <a:cs typeface="ＭＳ Ｐゴシック" charset="-128"/>
              </a:rPr>
              <a:t>Tel Aviv, Israel</a:t>
            </a:r>
          </a:p>
          <a:p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charset="-128"/>
                <a:cs typeface="ＭＳ Ｐゴシック" charset="-128"/>
              </a:rPr>
              <a:t>Helsinki, Finland</a:t>
            </a:r>
          </a:p>
          <a:p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charset="-128"/>
                <a:cs typeface="ＭＳ Ｐゴシック" charset="-128"/>
              </a:rPr>
              <a:t>Hong Kong, China</a:t>
            </a:r>
          </a:p>
          <a:p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charset="-128"/>
                <a:cs typeface="ＭＳ Ｐゴシック" charset="-128"/>
              </a:rPr>
              <a:t>Macau, China</a:t>
            </a:r>
          </a:p>
          <a:p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charset="-128"/>
                <a:cs typeface="ＭＳ Ｐゴシック" charset="-128"/>
              </a:rPr>
              <a:t>Paris, France</a:t>
            </a:r>
          </a:p>
          <a:p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charset="-128"/>
                <a:cs typeface="ＭＳ Ｐゴシック" charset="-128"/>
              </a:rPr>
              <a:t>New York, USA</a:t>
            </a:r>
          </a:p>
          <a:p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charset="-128"/>
                <a:cs typeface="ＭＳ Ｐゴシック" charset="-128"/>
              </a:rPr>
              <a:t>Perth, Australia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895504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1800" y="596900"/>
            <a:ext cx="6183313" cy="3478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565460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5033" y="1188734"/>
            <a:ext cx="6287767" cy="636703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0" y="1188734"/>
            <a:ext cx="6137913" cy="636703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Title Placeholder 21"/>
          <p:cNvSpPr>
            <a:spLocks noGrp="1"/>
          </p:cNvSpPr>
          <p:nvPr>
            <p:ph type="title"/>
          </p:nvPr>
        </p:nvSpPr>
        <p:spPr>
          <a:xfrm>
            <a:off x="875033" y="164385"/>
            <a:ext cx="13060680" cy="914400"/>
          </a:xfrm>
          <a:prstGeom prst="rect">
            <a:avLst/>
          </a:prstGeom>
        </p:spPr>
        <p:txBody>
          <a:bodyPr vert="horz" lIns="130555" tIns="65278" rIns="130555" bIns="65278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369ACC4A-C4B3-2E4C-9A16-1CB1EAFC5291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329567"/>
            <a:ext cx="3169920" cy="702183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5360" y="329567"/>
            <a:ext cx="9387840" cy="70218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A484701E-00B5-B446-8F20-163EC44EFCE5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890"/>
            <a:ext cx="9164320" cy="5695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97280" y="1371616"/>
            <a:ext cx="6156960" cy="2566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7498080" y="1371616"/>
            <a:ext cx="6156960" cy="2566037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5323" y="817247"/>
            <a:ext cx="73659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9263" y="817247"/>
            <a:ext cx="45720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8783" y="817247"/>
            <a:ext cx="15240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5600" y="817247"/>
            <a:ext cx="12701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267200" y="3401568"/>
            <a:ext cx="9631680" cy="1810512"/>
          </a:xfrm>
        </p:spPr>
        <p:txBody>
          <a:bodyPr lIns="143614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ctr">
              <a:spcBef>
                <a:spcPts val="0"/>
              </a:spcBef>
              <a:buNone/>
              <a:defRPr sz="101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defRPr>
            </a:lvl1pPr>
            <a:lvl2pPr marL="652783" indent="0" algn="ctr">
              <a:buNone/>
            </a:lvl2pPr>
            <a:lvl3pPr marL="1305570" indent="0" algn="ctr">
              <a:buNone/>
            </a:lvl3pPr>
            <a:lvl4pPr marL="1958356" indent="0" algn="ctr">
              <a:buNone/>
            </a:lvl4pPr>
            <a:lvl5pPr marL="2611141" indent="0" algn="ctr">
              <a:buNone/>
            </a:lvl5pPr>
            <a:lvl6pPr marL="3263920" indent="0" algn="ctr">
              <a:buNone/>
            </a:lvl6pPr>
            <a:lvl7pPr marL="3916704" indent="0" algn="ctr">
              <a:buNone/>
            </a:lvl7pPr>
            <a:lvl8pPr marL="4569486" indent="0" algn="ctr">
              <a:buNone/>
            </a:lvl8pPr>
            <a:lvl9pPr marL="5222275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Oval 10"/>
          <p:cNvSpPr/>
          <p:nvPr userDrawn="1"/>
        </p:nvSpPr>
        <p:spPr>
          <a:xfrm>
            <a:off x="4431516" y="6690867"/>
            <a:ext cx="9436901" cy="471949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97" tIns="45696" rIns="91397" bIns="45696"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AG Rounded" panose="020B0500000000000000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VAG Rounded" panose="020B0500000000000000" pitchFamily="34" charset="0"/>
              </a:defRPr>
            </a:lvl1pPr>
            <a:lvl2pPr>
              <a:defRPr>
                <a:latin typeface="VAG Rounded" panose="020B0500000000000000" pitchFamily="34" charset="0"/>
              </a:defRPr>
            </a:lvl2pPr>
            <a:lvl3pPr>
              <a:defRPr>
                <a:latin typeface="VAG Rounded" panose="020B0500000000000000" pitchFamily="34" charset="0"/>
              </a:defRPr>
            </a:lvl3pPr>
            <a:lvl4pPr>
              <a:defRPr>
                <a:latin typeface="VAG Rounded" panose="020B0500000000000000" pitchFamily="34" charset="0"/>
              </a:defRPr>
            </a:lvl4pPr>
            <a:lvl5pPr>
              <a:defRPr>
                <a:latin typeface="VAG Rounded" panose="020B0500000000000000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7726682" y="1287781"/>
            <a:ext cx="6913880" cy="69494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599440" y="5"/>
            <a:ext cx="8821421" cy="79381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5236414">
            <a:off x="7961630" y="1542422"/>
            <a:ext cx="4937760" cy="190246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9509760" y="0"/>
            <a:ext cx="4389120" cy="51206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509760" y="5120640"/>
            <a:ext cx="5120640" cy="1371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9509760" y="0"/>
            <a:ext cx="2194560" cy="51206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9517403" y="5095875"/>
            <a:ext cx="3345179" cy="313372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9509760" y="5120640"/>
            <a:ext cx="2560320" cy="3108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9509760" y="1645920"/>
            <a:ext cx="5120640" cy="3474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9509760" y="2103120"/>
            <a:ext cx="5120640" cy="30175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1584960" y="5120640"/>
            <a:ext cx="7924800" cy="3108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853440" y="5120640"/>
            <a:ext cx="8534400" cy="3108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86741" y="2926080"/>
            <a:ext cx="9022080" cy="21945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86741" y="2560320"/>
            <a:ext cx="9022080" cy="25603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7315200" y="5120640"/>
            <a:ext cx="2194560" cy="3108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1683" y="481967"/>
            <a:ext cx="13606779" cy="1064894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 flipH="1">
            <a:off x="594360" y="817247"/>
            <a:ext cx="43181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657883" y="817247"/>
            <a:ext cx="43179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716287" y="817247"/>
            <a:ext cx="15240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flipH="1">
            <a:off x="762007" y="817247"/>
            <a:ext cx="15240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00101" y="817247"/>
            <a:ext cx="58419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048" y="1622008"/>
            <a:ext cx="9148877" cy="1172982"/>
          </a:xfrm>
        </p:spPr>
        <p:txBody>
          <a:bodyPr lIns="117503" bIns="0"/>
          <a:lstStyle>
            <a:lvl1pPr marL="78338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43" y="614477"/>
            <a:ext cx="13050317" cy="932688"/>
          </a:xfrm>
        </p:spPr>
        <p:txBody>
          <a:bodyPr tIns="91393"/>
          <a:lstStyle>
            <a:lvl1pPr algn="l">
              <a:buNone/>
              <a:defRPr sz="5400" b="0" cap="none" spc="-214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CCEDF913-1038-6D43-A083-7381B0378B82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" y="481967"/>
            <a:ext cx="14188440" cy="1064894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9723" y="817247"/>
            <a:ext cx="73659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" y="817247"/>
            <a:ext cx="43181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7" y="817247"/>
            <a:ext cx="1524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" y="817247"/>
            <a:ext cx="1524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H="1">
            <a:off x="238767" y="817247"/>
            <a:ext cx="4572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flipH="1">
            <a:off x="302263" y="817247"/>
            <a:ext cx="4572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H="1">
            <a:off x="363223" y="817247"/>
            <a:ext cx="1524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H="1">
            <a:off x="408963" y="817247"/>
            <a:ext cx="12699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47061" y="817247"/>
            <a:ext cx="58421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718" y="614477"/>
            <a:ext cx="12435840" cy="1097280"/>
          </a:xfrm>
        </p:spPr>
        <p:txBody>
          <a:bodyPr/>
          <a:lstStyle>
            <a:lvl1pPr>
              <a:defRPr sz="59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71701"/>
            <a:ext cx="6464301" cy="767714"/>
          </a:xfrm>
        </p:spPr>
        <p:txBody>
          <a:bodyPr anchor="ctr"/>
          <a:lstStyle>
            <a:lvl1pPr marL="104448" indent="0" algn="l">
              <a:buNone/>
              <a:defRPr sz="3400" b="1">
                <a:solidFill>
                  <a:schemeClr val="accent2"/>
                </a:solidFill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100" b="1"/>
            </a:lvl4pPr>
            <a:lvl5pPr>
              <a:buNone/>
              <a:defRPr sz="21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7432047" y="2171701"/>
            <a:ext cx="6466840" cy="767714"/>
          </a:xfrm>
        </p:spPr>
        <p:txBody>
          <a:bodyPr anchor="ctr"/>
          <a:lstStyle>
            <a:lvl1pPr marL="104448" indent="0">
              <a:buNone/>
              <a:defRPr sz="3400" b="1">
                <a:solidFill>
                  <a:schemeClr val="accent2"/>
                </a:solidFill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100" b="1"/>
            </a:lvl4pPr>
            <a:lvl5pPr>
              <a:buNone/>
              <a:defRPr sz="21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731520" y="2950845"/>
            <a:ext cx="6464301" cy="4751222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7" y="2950845"/>
            <a:ext cx="6466840" cy="4751222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F94E4F7C-7393-5C44-A579-51E747BA2DD2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12435840" cy="1097280"/>
          </a:xfrm>
        </p:spPr>
        <p:txBody>
          <a:bodyPr/>
          <a:lstStyle>
            <a:lvl1pPr>
              <a:defRPr sz="590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9129B78-766F-8046-B16D-6E2259124BDD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F826EF02-E0BA-4B45-B9BC-203A90F67368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27675"/>
            <a:ext cx="13167360" cy="1394461"/>
          </a:xfrm>
        </p:spPr>
        <p:txBody>
          <a:bodyPr anchor="ctr"/>
          <a:lstStyle>
            <a:lvl1pPr algn="l">
              <a:buNone/>
              <a:defRPr sz="51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097280" y="1722120"/>
            <a:ext cx="4023360" cy="5486400"/>
          </a:xfrm>
        </p:spPr>
        <p:txBody>
          <a:bodyPr/>
          <a:lstStyle>
            <a:lvl1pPr marL="78338" indent="0">
              <a:buNone/>
              <a:defRPr sz="2600"/>
            </a:lvl1pPr>
            <a:lvl2pPr>
              <a:buNone/>
              <a:defRPr sz="19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486400" y="1722120"/>
            <a:ext cx="8778240" cy="5486400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8AF6942-B8F4-354B-A96C-556E4724AB47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-116139"/>
            <a:ext cx="14043661" cy="2253616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 rot="5400000">
            <a:off x="13650914" y="1437341"/>
            <a:ext cx="158114" cy="205739"/>
            <a:chOff x="6668087" y="1297746"/>
            <a:chExt cx="161840" cy="156602"/>
          </a:xfrm>
        </p:grpSpPr>
        <p:cxnSp>
          <p:nvCxnSpPr>
            <p:cNvPr id="8" name="Straight Connector 7"/>
            <p:cNvCxnSpPr/>
            <p:nvPr/>
          </p:nvCxnSpPr>
          <p:spPr>
            <a:xfrm rot="16200000">
              <a:off x="6657743" y="1302241"/>
              <a:ext cx="88935" cy="7994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V="1">
              <a:off x="6679349" y="1397315"/>
              <a:ext cx="125669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6738664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5"/>
          <p:cNvGrpSpPr>
            <a:grpSpLocks/>
          </p:cNvGrpSpPr>
          <p:nvPr/>
        </p:nvGrpSpPr>
        <p:grpSpPr bwMode="auto">
          <a:xfrm rot="5400000">
            <a:off x="13894754" y="1620221"/>
            <a:ext cx="158114" cy="205739"/>
            <a:chOff x="6668087" y="1297746"/>
            <a:chExt cx="161840" cy="156602"/>
          </a:xfrm>
        </p:grpSpPr>
        <p:cxnSp>
          <p:nvCxnSpPr>
            <p:cNvPr id="12" name="Straight Connector 11"/>
            <p:cNvCxnSpPr/>
            <p:nvPr/>
          </p:nvCxnSpPr>
          <p:spPr>
            <a:xfrm rot="16200000">
              <a:off x="6657743" y="1302241"/>
              <a:ext cx="88935" cy="7994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6679349" y="1397315"/>
              <a:ext cx="125669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6738664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9"/>
          <p:cNvGrpSpPr>
            <a:grpSpLocks/>
          </p:cNvGrpSpPr>
          <p:nvPr/>
        </p:nvGrpSpPr>
        <p:grpSpPr bwMode="auto">
          <a:xfrm rot="5400000">
            <a:off x="13338500" y="1744036"/>
            <a:ext cx="158117" cy="205741"/>
            <a:chOff x="6668087" y="1297746"/>
            <a:chExt cx="161840" cy="156602"/>
          </a:xfrm>
        </p:grpSpPr>
        <p:cxnSp>
          <p:nvCxnSpPr>
            <p:cNvPr id="16" name="Straight Connector 15"/>
            <p:cNvCxnSpPr/>
            <p:nvPr/>
          </p:nvCxnSpPr>
          <p:spPr>
            <a:xfrm rot="16200000">
              <a:off x="6657742" y="1302240"/>
              <a:ext cx="88934" cy="79944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6679348" y="1397313"/>
              <a:ext cx="125667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6738662" y="1301265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463040" y="529520"/>
            <a:ext cx="10972800" cy="842099"/>
          </a:xfrm>
        </p:spPr>
        <p:txBody>
          <a:bodyPr anchor="b"/>
          <a:lstStyle>
            <a:lvl1pPr algn="l">
              <a:buNone/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88851" y="2272552"/>
            <a:ext cx="14045184" cy="5952173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4600"/>
            </a:lvl1pPr>
          </a:lstStyle>
          <a:p>
            <a:pPr lvl="0"/>
            <a:r>
              <a:rPr lang="en-US" noProof="0" dirty="0" smtClean="0"/>
              <a:t>Click icon to add </a:t>
            </a:r>
            <a:r>
              <a:rPr lang="en-US" noProof="0" dirty="0" err="1" smtClean="0"/>
              <a:t>pictue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463040" y="1380173"/>
            <a:ext cx="10972800" cy="822960"/>
          </a:xfrm>
        </p:spPr>
        <p:txBody>
          <a:bodyPr/>
          <a:lstStyle>
            <a:lvl1pPr marL="39167" indent="0">
              <a:spcBef>
                <a:spcPts val="0"/>
              </a:spcBef>
              <a:buNone/>
              <a:defRPr sz="2100">
                <a:solidFill>
                  <a:srgbClr val="FFFFFF"/>
                </a:solidFill>
              </a:defRPr>
            </a:lvl1pPr>
            <a:lvl2pPr>
              <a:defRPr sz="19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3200" y="66676"/>
            <a:ext cx="341376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 sz="8000" dirty="0"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63040" y="66676"/>
            <a:ext cx="8900160" cy="438150"/>
          </a:xfrm>
          <a:prstGeom prst="rect">
            <a:avLst/>
          </a:prstGeom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76960" y="66676"/>
            <a:ext cx="73152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 sz="8000"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8D3BF5FA-FF66-834A-BD9A-8378E92300C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83401" y="205541"/>
            <a:ext cx="13060680" cy="914400"/>
          </a:xfrm>
          <a:prstGeom prst="rect">
            <a:avLst/>
          </a:prstGeom>
        </p:spPr>
        <p:txBody>
          <a:bodyPr vert="horz" lIns="130555" tIns="65278" rIns="130555" bIns="65278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 flipV="1">
            <a:off x="883401" y="1188720"/>
            <a:ext cx="13015486" cy="928"/>
          </a:xfrm>
          <a:prstGeom prst="line">
            <a:avLst/>
          </a:prstGeom>
          <a:ln w="19050">
            <a:solidFill>
              <a:schemeClr val="tx2"/>
            </a:solidFill>
          </a:ln>
          <a:effectLst>
            <a:glow rad="101600">
              <a:schemeClr val="tx2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3" name="Pictur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819" y="217174"/>
            <a:ext cx="707815" cy="849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83401" y="1188739"/>
            <a:ext cx="13015479" cy="6201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0" y="7757160"/>
            <a:ext cx="14630400" cy="3656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667" tIns="36268" rIns="90667" bIns="36268">
            <a:prstTxWarp prst="textNoShape">
              <a:avLst/>
            </a:prstTxWarp>
            <a:spAutoFit/>
          </a:bodyPr>
          <a:lstStyle/>
          <a:p>
            <a:pPr algn="ctr" eaLnBrk="0" hangingPunct="0">
              <a:defRPr/>
            </a:pPr>
            <a:r>
              <a:rPr lang="en-US" sz="1900" b="1" dirty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UC Berkeley “The Beauty and Joy of Computing”</a:t>
            </a:r>
            <a:r>
              <a:rPr lang="en-US" sz="1900" b="1" dirty="0">
                <a:solidFill>
                  <a:srgbClr val="FFFF00"/>
                </a:solidFill>
                <a:latin typeface="18 VAG Rounded Black   09390"/>
                <a:ea typeface="+mn-ea"/>
                <a:cs typeface="+mn-cs"/>
              </a:rPr>
              <a:t>: </a:t>
            </a:r>
            <a:r>
              <a:rPr lang="en-US" sz="1900" b="1" baseline="0" dirty="0" smtClean="0">
                <a:solidFill>
                  <a:srgbClr val="FFFF00"/>
                </a:solidFill>
                <a:latin typeface="18 VAG Rounded Black   09390"/>
                <a:ea typeface="+mn-ea"/>
                <a:cs typeface="+mn-cs"/>
              </a:rPr>
              <a:t> Besides Blocks I </a:t>
            </a:r>
            <a:r>
              <a:rPr lang="en-US" sz="1900" b="1" dirty="0" smtClean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(</a:t>
            </a:r>
            <a:fld id="{F6F39CF2-87E7-FF4A-9C8E-A745CB692DE9}" type="slidenum">
              <a:rPr lang="en-US" sz="1900" b="1" smtClean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pPr algn="ctr" eaLnBrk="0" hangingPunct="0">
                <a:defRPr/>
              </a:pPr>
              <a:t>‹#›</a:t>
            </a:fld>
            <a:r>
              <a:rPr lang="en-US" sz="1900" b="1" dirty="0" smtClean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)          </a:t>
            </a:r>
            <a:endParaRPr lang="en-US" sz="1900" b="1" dirty="0">
              <a:solidFill>
                <a:schemeClr val="tx1"/>
              </a:solidFill>
              <a:latin typeface="18 VAG Rounded Black   09390"/>
              <a:ea typeface="+mn-ea"/>
              <a:cs typeface="+mn-cs"/>
            </a:endParaRPr>
          </a:p>
        </p:txBody>
      </p:sp>
      <p:pic>
        <p:nvPicPr>
          <p:cNvPr id="11" name="Picture 25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7317" y="7390144"/>
            <a:ext cx="732776" cy="73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8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89280" y="7757160"/>
            <a:ext cx="1341120" cy="4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13563600" y="7390144"/>
            <a:ext cx="1066813" cy="288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667" tIns="36268" rIns="90667" bIns="36268">
            <a:prstTxWarp prst="textNoShape">
              <a:avLst/>
            </a:prstTxWarp>
            <a:spAutoFit/>
          </a:bodyPr>
          <a:lstStyle/>
          <a:p>
            <a:pPr algn="r" eaLnBrk="0" hangingPunct="0">
              <a:defRPr/>
            </a:pPr>
            <a:r>
              <a:rPr lang="en-US" sz="1400" b="1" dirty="0" smtClean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McKinsey</a:t>
            </a:r>
            <a:endParaRPr lang="en-US" sz="1400" b="1" dirty="0">
              <a:solidFill>
                <a:schemeClr val="tx1"/>
              </a:solidFill>
              <a:latin typeface="18 VAG Rounded Black   09390"/>
              <a:ea typeface="+mn-ea"/>
              <a:cs typeface="+mn-cs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3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74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5900" kern="1200" spc="-141">
          <a:solidFill>
            <a:srgbClr val="C1EEFF"/>
          </a:solidFill>
          <a:latin typeface="VAG Rounded" panose="020B0500000000000000" pitchFamily="34" charset="0"/>
          <a:ea typeface="ＭＳ Ｐゴシック" charset="-128"/>
          <a:cs typeface="VAG Rounded" panose="020B0500000000000000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900">
          <a:solidFill>
            <a:srgbClr val="C1EEFF"/>
          </a:solidFill>
          <a:latin typeface="18 VAG Rounded Bold   07390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900">
          <a:solidFill>
            <a:srgbClr val="C1EEFF"/>
          </a:solidFill>
          <a:latin typeface="18 VAG Rounded Bold   07390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900">
          <a:solidFill>
            <a:srgbClr val="C1EEFF"/>
          </a:solidFill>
          <a:latin typeface="18 VAG Rounded Bold   07390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900">
          <a:solidFill>
            <a:srgbClr val="C1EEFF"/>
          </a:solidFill>
          <a:latin typeface="18 VAG Rounded Bold   07390" charset="0"/>
          <a:ea typeface="ＭＳ Ｐゴシック" charset="-128"/>
          <a:cs typeface="ＭＳ Ｐゴシック" charset="-128"/>
        </a:defRPr>
      </a:lvl5pPr>
      <a:lvl6pPr marL="652783" algn="l" rtl="0" fontAlgn="base">
        <a:spcBef>
          <a:spcPct val="0"/>
        </a:spcBef>
        <a:spcAft>
          <a:spcPct val="0"/>
        </a:spcAft>
        <a:defRPr sz="59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6pPr>
      <a:lvl7pPr marL="1305570" algn="l" rtl="0" fontAlgn="base">
        <a:spcBef>
          <a:spcPct val="0"/>
        </a:spcBef>
        <a:spcAft>
          <a:spcPct val="0"/>
        </a:spcAft>
        <a:defRPr sz="59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7pPr>
      <a:lvl8pPr marL="1958356" algn="l" rtl="0" fontAlgn="base">
        <a:spcBef>
          <a:spcPct val="0"/>
        </a:spcBef>
        <a:spcAft>
          <a:spcPct val="0"/>
        </a:spcAft>
        <a:defRPr sz="59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8pPr>
      <a:lvl9pPr marL="2611141" algn="l" rtl="0" fontAlgn="base">
        <a:spcBef>
          <a:spcPct val="0"/>
        </a:spcBef>
        <a:spcAft>
          <a:spcPct val="0"/>
        </a:spcAft>
        <a:defRPr sz="59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9pPr>
    </p:titleStyle>
    <p:bodyStyle>
      <a:lvl1pPr marL="587046" indent="-489591" algn="l" rtl="0" eaLnBrk="0" fontAlgn="base" hangingPunct="0">
        <a:spcBef>
          <a:spcPts val="1000"/>
        </a:spcBef>
        <a:spcAft>
          <a:spcPct val="0"/>
        </a:spcAft>
        <a:buClr>
          <a:schemeClr val="tx2"/>
        </a:buClr>
        <a:buSzPct val="95000"/>
        <a:buFont typeface="Wingdings" pitchFamily="-1" charset="2"/>
        <a:buChar char=""/>
        <a:defRPr sz="4300" kern="1200">
          <a:solidFill>
            <a:schemeClr val="tx1"/>
          </a:solidFill>
          <a:latin typeface="VAG Rounded" panose="020B0500000000000000" pitchFamily="34" charset="0"/>
          <a:ea typeface="ＭＳ Ｐゴシック" charset="-128"/>
          <a:cs typeface="VAG Rounded" panose="020B0500000000000000" pitchFamily="34" charset="0"/>
        </a:defRPr>
      </a:lvl1pPr>
      <a:lvl2pPr marL="1056241" indent="-407994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-1" charset="2"/>
        <a:buChar char=""/>
        <a:defRPr sz="3700" kern="1200">
          <a:solidFill>
            <a:srgbClr val="FFE39D"/>
          </a:solidFill>
          <a:latin typeface="VAG Rounded" panose="020B0500000000000000" pitchFamily="34" charset="0"/>
          <a:ea typeface="ＭＳ Ｐゴシック" charset="-128"/>
          <a:cs typeface="VAG Rounded" panose="020B0500000000000000" pitchFamily="34" charset="0"/>
        </a:defRPr>
      </a:lvl2pPr>
      <a:lvl3pPr marL="1421175" indent="-326389" algn="l" rtl="0" eaLnBrk="0" fontAlgn="base" hangingPunct="0">
        <a:spcBef>
          <a:spcPct val="20000"/>
        </a:spcBef>
        <a:spcAft>
          <a:spcPct val="0"/>
        </a:spcAft>
        <a:buFont typeface="Wingdings 2" pitchFamily="-1" charset="2"/>
        <a:buChar char=""/>
        <a:defRPr sz="3400" kern="1200">
          <a:solidFill>
            <a:srgbClr val="A7D6FF"/>
          </a:solidFill>
          <a:latin typeface="VAG Rounded" panose="020B0500000000000000" pitchFamily="34" charset="0"/>
          <a:ea typeface="ＭＳ Ｐゴシック" charset="-128"/>
          <a:cs typeface="+mn-cs"/>
        </a:defRPr>
      </a:lvl3pPr>
      <a:lvl4pPr marL="1799689" indent="-326389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3" pitchFamily="-1" charset="2"/>
        <a:buChar char=""/>
        <a:defRPr sz="3000" kern="1200">
          <a:solidFill>
            <a:srgbClr val="F273AF"/>
          </a:solidFill>
          <a:latin typeface="VAG Rounded" panose="020B0500000000000000" pitchFamily="34" charset="0"/>
          <a:ea typeface="ＭＳ Ｐゴシック" charset="-128"/>
          <a:cs typeface="+mn-cs"/>
        </a:defRPr>
      </a:lvl4pPr>
      <a:lvl5pPr marL="2114749" indent="-299191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itchFamily="-1" charset="2"/>
        <a:buChar char=""/>
        <a:defRPr sz="2900" kern="1200">
          <a:solidFill>
            <a:schemeClr val="tx1"/>
          </a:solidFill>
          <a:latin typeface="VAG Rounded" panose="020B0500000000000000" pitchFamily="34" charset="0"/>
          <a:ea typeface="ＭＳ Ｐゴシック" charset="-128"/>
          <a:cs typeface="+mn-cs"/>
        </a:defRPr>
      </a:lvl5pPr>
      <a:lvl6pPr marL="2441406" indent="-300281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2715581" indent="-261117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2989746" indent="-261117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920" indent="-261117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278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55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83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111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639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1670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694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222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" TargetMode="External"/><Relationship Id="rId2" Type="http://schemas.openxmlformats.org/officeDocument/2006/relationships/hyperlink" Target="https://python.org/download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5012291" y="388559"/>
            <a:ext cx="8290560" cy="38651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667" tIns="36268" rIns="90667" bIns="36268"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77000"/>
              </a:lnSpc>
            </a:pPr>
            <a:r>
              <a:rPr lang="en-US" sz="5100" b="1" dirty="0">
                <a:solidFill>
                  <a:schemeClr val="tx2"/>
                </a:solidFill>
                <a:latin typeface="18 VAG Rounded Bold   07390" charset="0"/>
              </a:rPr>
              <a:t>The Beauty and Joy of Computing</a:t>
            </a:r>
            <a:r>
              <a:rPr lang="en-US" sz="4600" b="1" dirty="0">
                <a:solidFill>
                  <a:schemeClr val="tx2"/>
                </a:solidFill>
                <a:latin typeface="18 VAG Rounded Bold   07390" charset="0"/>
              </a:rPr>
              <a:t/>
            </a:r>
            <a:br>
              <a:rPr lang="en-US" sz="4600" b="1" dirty="0">
                <a:solidFill>
                  <a:schemeClr val="tx2"/>
                </a:solidFill>
                <a:latin typeface="18 VAG Rounded Bold   07390" charset="0"/>
              </a:rPr>
            </a:br>
            <a:r>
              <a:rPr lang="en-US" sz="4600" b="1" dirty="0">
                <a:latin typeface="18 VAG Rounded Bold   07390" charset="0"/>
              </a:rPr>
              <a:t/>
            </a:r>
            <a:br>
              <a:rPr lang="en-US" sz="4600" b="1" dirty="0">
                <a:latin typeface="18 VAG Rounded Bold   07390" charset="0"/>
              </a:rPr>
            </a:br>
            <a:r>
              <a:rPr lang="en-US" sz="3800" b="1" dirty="0">
                <a:solidFill>
                  <a:schemeClr val="tx1"/>
                </a:solidFill>
                <a:latin typeface="18 VAG Rounded Bold   07390" charset="0"/>
              </a:rPr>
              <a:t>Lecture </a:t>
            </a:r>
            <a:r>
              <a:rPr lang="en-US" sz="3800" b="1" dirty="0" smtClean="0">
                <a:solidFill>
                  <a:schemeClr val="tx1"/>
                </a:solidFill>
                <a:latin typeface="18 VAG Rounded Bold   07390" charset="0"/>
              </a:rPr>
              <a:t>#18</a:t>
            </a:r>
            <a:endParaRPr lang="en-US" sz="3800" b="1" dirty="0">
              <a:solidFill>
                <a:schemeClr val="tx1"/>
              </a:solidFill>
              <a:latin typeface="18 VAG Rounded Bold   07390" charset="0"/>
            </a:endParaRPr>
          </a:p>
          <a:p>
            <a:pPr algn="ctr" eaLnBrk="0" hangingPunct="0">
              <a:lnSpc>
                <a:spcPct val="77000"/>
              </a:lnSpc>
            </a:pPr>
            <a:r>
              <a:rPr lang="en-US" sz="3800" b="1" dirty="0" smtClean="0">
                <a:solidFill>
                  <a:schemeClr val="tx1"/>
                </a:solidFill>
                <a:latin typeface="18 VAG Rounded Bold   07390" charset="0"/>
              </a:rPr>
              <a:t>Besides Blocks I:</a:t>
            </a:r>
          </a:p>
          <a:p>
            <a:pPr algn="ctr" eaLnBrk="0" hangingPunct="0">
              <a:lnSpc>
                <a:spcPct val="77000"/>
              </a:lnSpc>
            </a:pPr>
            <a:r>
              <a:rPr lang="en-US" sz="3800" b="1" dirty="0" smtClean="0">
                <a:solidFill>
                  <a:schemeClr val="tx1"/>
                </a:solidFill>
                <a:latin typeface="18 VAG Rounded Bold   07390" charset="0"/>
              </a:rPr>
              <a:t>Intro to Python</a:t>
            </a:r>
            <a:endParaRPr lang="en-US" sz="3800" b="1" dirty="0">
              <a:solidFill>
                <a:schemeClr val="bg2"/>
              </a:solidFill>
              <a:latin typeface="18 VAG Rounded Bold   07390" charset="0"/>
            </a:endParaRPr>
          </a:p>
          <a:p>
            <a:pPr algn="ctr" eaLnBrk="0" hangingPunct="0">
              <a:lnSpc>
                <a:spcPct val="77000"/>
              </a:lnSpc>
            </a:pPr>
            <a:endParaRPr lang="en-US" sz="4600" b="1" dirty="0">
              <a:solidFill>
                <a:schemeClr val="bg2"/>
              </a:solidFill>
              <a:latin typeface="18 VAG Rounded Bold   0739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6755" y="419119"/>
            <a:ext cx="2190103" cy="2628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1000" y="990600"/>
            <a:ext cx="1981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2125" y="419108"/>
            <a:ext cx="1438404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1" name="Rectangle 20"/>
          <p:cNvSpPr/>
          <p:nvPr/>
        </p:nvSpPr>
        <p:spPr>
          <a:xfrm>
            <a:off x="855319" y="2576715"/>
            <a:ext cx="218681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VAG Rounded" panose="020B0500000000000000" pitchFamily="34" charset="0"/>
              </a:rPr>
              <a:t>Jonathan </a:t>
            </a:r>
          </a:p>
          <a:p>
            <a:r>
              <a:rPr lang="en-US" sz="3600" b="1" dirty="0" smtClean="0">
                <a:solidFill>
                  <a:schemeClr val="tx2"/>
                </a:solidFill>
                <a:latin typeface="VAG Rounded" panose="020B0500000000000000" pitchFamily="34" charset="0"/>
              </a:rPr>
              <a:t>McKinsey</a:t>
            </a:r>
            <a:endParaRPr lang="en-US" sz="3600" dirty="0">
              <a:latin typeface="VAG Rounded" panose="020B0500000000000000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the Command Line</a:t>
            </a:r>
            <a:endParaRPr lang="en-US" dirty="0"/>
          </a:p>
        </p:txBody>
      </p:sp>
      <p:sp>
        <p:nvSpPr>
          <p:cNvPr id="36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883401" y="1295400"/>
            <a:ext cx="13061206" cy="6367037"/>
          </a:xfrm>
          <a:prstGeom prst="rect">
            <a:avLst/>
          </a:prstGeom>
        </p:spPr>
        <p:txBody>
          <a:bodyPr/>
          <a:lstStyle/>
          <a:p>
            <a:r>
              <a:rPr lang="en-US" sz="3600" dirty="0" smtClean="0"/>
              <a:t>Naming</a:t>
            </a:r>
          </a:p>
          <a:p>
            <a:pPr lvl="1"/>
            <a:r>
              <a:rPr lang="en-US" sz="3000" i="1" dirty="0" smtClean="0"/>
              <a:t>Terminal </a:t>
            </a:r>
            <a:r>
              <a:rPr lang="en-US" sz="3000" dirty="0" smtClean="0"/>
              <a:t>on </a:t>
            </a:r>
            <a:r>
              <a:rPr lang="en-US" sz="3000" dirty="0" smtClean="0"/>
              <a:t>OS X </a:t>
            </a:r>
            <a:r>
              <a:rPr lang="en-US" sz="3000" dirty="0" smtClean="0"/>
              <a:t>and Linux  </a:t>
            </a:r>
          </a:p>
          <a:p>
            <a:pPr lvl="1"/>
            <a:r>
              <a:rPr lang="en-US" sz="3000" i="1" dirty="0" smtClean="0"/>
              <a:t>Command Prompt </a:t>
            </a:r>
            <a:r>
              <a:rPr lang="en-US" sz="3000" dirty="0" smtClean="0"/>
              <a:t>on Windows</a:t>
            </a:r>
          </a:p>
          <a:p>
            <a:r>
              <a:rPr lang="en-US" sz="3600" dirty="0" smtClean="0"/>
              <a:t>History</a:t>
            </a:r>
          </a:p>
          <a:p>
            <a:pPr lvl="1"/>
            <a:r>
              <a:rPr lang="en-US" sz="3000" dirty="0" smtClean="0"/>
              <a:t>Proceeded the graphical user interface (GUI)</a:t>
            </a:r>
          </a:p>
          <a:p>
            <a:r>
              <a:rPr lang="en-US" sz="3600" dirty="0" smtClean="0"/>
              <a:t>How to Open:</a:t>
            </a:r>
          </a:p>
          <a:p>
            <a:pPr lvl="1"/>
            <a:r>
              <a:rPr lang="en-US" sz="3000" dirty="0" smtClean="0"/>
              <a:t>OS X - </a:t>
            </a:r>
            <a:r>
              <a:rPr lang="en-US" sz="2700" dirty="0" smtClean="0"/>
              <a:t>Open</a:t>
            </a:r>
            <a:r>
              <a:rPr lang="en-US" sz="2700" dirty="0" smtClean="0"/>
              <a:t>: /</a:t>
            </a:r>
            <a:r>
              <a:rPr lang="en-US" sz="2700" dirty="0" smtClean="0"/>
              <a:t>Applications/Utilities/</a:t>
            </a:r>
            <a:r>
              <a:rPr lang="en-US" sz="2700" dirty="0" err="1" smtClean="0"/>
              <a:t>Terminal.app</a:t>
            </a:r>
            <a:endParaRPr lang="en-US" sz="2700" dirty="0" smtClean="0"/>
          </a:p>
          <a:p>
            <a:pPr lvl="1"/>
            <a:r>
              <a:rPr lang="en-US" sz="3000" dirty="0" smtClean="0"/>
              <a:t>Windows</a:t>
            </a:r>
            <a:r>
              <a:rPr lang="en-US" sz="3000" dirty="0" smtClean="0"/>
              <a:t> - </a:t>
            </a:r>
            <a:r>
              <a:rPr lang="en-US" sz="2700" dirty="0" smtClean="0"/>
              <a:t>Use </a:t>
            </a:r>
            <a:r>
              <a:rPr lang="en-US" sz="2700" dirty="0" smtClean="0"/>
              <a:t>the search bar </a:t>
            </a:r>
            <a:r>
              <a:rPr lang="en-US" sz="2700" dirty="0" smtClean="0"/>
              <a:t>to look for “Command Prompt”</a:t>
            </a:r>
          </a:p>
          <a:p>
            <a:pPr lvl="2"/>
            <a:endParaRPr lang="en-US" sz="2700" dirty="0" smtClean="0"/>
          </a:p>
          <a:p>
            <a:pPr marL="1094786" lvl="2" indent="0">
              <a:buNone/>
            </a:pPr>
            <a:endParaRPr lang="en-US" sz="27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422255"/>
              </p:ext>
            </p:extLst>
          </p:nvPr>
        </p:nvGraphicFramePr>
        <p:xfrm>
          <a:off x="9454662" y="1524000"/>
          <a:ext cx="4495281" cy="1065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625"/>
                <a:gridCol w="2616656"/>
              </a:tblGrid>
              <a:tr h="546957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VAG Rounded" panose="020B0500000000000000" pitchFamily="34" charset="0"/>
                        </a:rPr>
                        <a:t>OS</a:t>
                      </a:r>
                      <a:r>
                        <a:rPr lang="en-US" sz="2400" baseline="0" dirty="0" smtClean="0">
                          <a:latin typeface="VAG Rounded" panose="020B0500000000000000" pitchFamily="34" charset="0"/>
                        </a:rPr>
                        <a:t> X/Linux</a:t>
                      </a:r>
                      <a:endParaRPr lang="en-US" sz="2400" dirty="0">
                        <a:latin typeface="VAG Rounded" panose="020B0500000000000000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VAG Rounded" panose="020B0500000000000000" pitchFamily="34" charset="0"/>
                        </a:rPr>
                        <a:t>Windows</a:t>
                      </a:r>
                      <a:endParaRPr lang="en-US" sz="2400" dirty="0">
                        <a:latin typeface="VAG Rounded" panose="020B0500000000000000" pitchFamily="34" charset="0"/>
                      </a:endParaRPr>
                    </a:p>
                  </a:txBody>
                  <a:tcPr/>
                </a:tc>
              </a:tr>
              <a:tr h="44364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Terminal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Command Line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itle 48"/>
          <p:cNvSpPr txBox="1">
            <a:spLocks/>
          </p:cNvSpPr>
          <p:nvPr/>
        </p:nvSpPr>
        <p:spPr bwMode="auto">
          <a:xfrm>
            <a:off x="0" y="64864"/>
            <a:ext cx="14630400" cy="126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9" tIns="45709" rIns="91418" bIns="45709">
            <a:prstTxWarp prst="textNoShape">
              <a:avLst/>
            </a:prstTxWarp>
          </a:bodyPr>
          <a:lstStyle/>
          <a:p>
            <a:pPr algn="r"/>
            <a:r>
              <a:rPr lang="en-US" sz="2000" b="1" dirty="0">
                <a:latin typeface="Courier"/>
              </a:rPr>
              <a:t>http://www.wired.com/2012/07/command-line</a:t>
            </a:r>
            <a:r>
              <a:rPr lang="en-US" sz="2000" b="1" dirty="0" smtClean="0">
                <a:latin typeface="Courier"/>
              </a:rPr>
              <a:t>/</a:t>
            </a:r>
            <a:endParaRPr lang="en-US" sz="2000" b="1" dirty="0" smtClean="0">
              <a:latin typeface="Courier"/>
            </a:endParaRPr>
          </a:p>
          <a:p>
            <a:pPr algn="ctr"/>
            <a:endParaRPr lang="en-US" sz="2900" b="1" dirty="0" smtClean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8438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Programs</a:t>
            </a:r>
            <a:endParaRPr lang="en-US" dirty="0"/>
          </a:p>
        </p:txBody>
      </p:sp>
      <p:sp>
        <p:nvSpPr>
          <p:cNvPr id="36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883402" y="1295400"/>
            <a:ext cx="13061206" cy="6367037"/>
          </a:xfrm>
          <a:prstGeom prst="rect">
            <a:avLst/>
          </a:prstGeom>
        </p:spPr>
        <p:txBody>
          <a:bodyPr/>
          <a:lstStyle/>
          <a:p>
            <a:r>
              <a:rPr lang="en-US" sz="3000" dirty="0" smtClean="0"/>
              <a:t>Python programs are just a </a:t>
            </a:r>
            <a:r>
              <a:rPr lang="en-US" sz="3000" dirty="0" smtClean="0"/>
              <a:t>text </a:t>
            </a:r>
            <a:r>
              <a:rPr lang="en-US" sz="3000" dirty="0" smtClean="0"/>
              <a:t>file with Python syntax.</a:t>
            </a:r>
          </a:p>
          <a:p>
            <a:r>
              <a:rPr lang="en-US" sz="3000" dirty="0" smtClean="0"/>
              <a:t>To run a program you type: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ea typeface="Source Code Pro" charset="0"/>
                <a:cs typeface="Courier New" panose="02070309020205020404" pitchFamily="49" charset="0"/>
              </a:rPr>
              <a:t>python3  file_name.py</a:t>
            </a:r>
          </a:p>
          <a:p>
            <a:pPr lvl="1"/>
            <a:r>
              <a:rPr lang="en-US" sz="2400" dirty="0" smtClean="0"/>
              <a:t>(See table for variations)</a:t>
            </a:r>
            <a:endParaRPr lang="en-US" sz="2400" dirty="0" smtClean="0"/>
          </a:p>
          <a:p>
            <a:r>
              <a:rPr lang="en-US" sz="3000" dirty="0" smtClean="0"/>
              <a:t>Python has two modes – </a:t>
            </a:r>
            <a:r>
              <a:rPr lang="en-US" sz="3000" i="1" dirty="0" smtClean="0"/>
              <a:t>normal</a:t>
            </a:r>
            <a:r>
              <a:rPr lang="en-US" sz="3000" dirty="0" smtClean="0"/>
              <a:t> </a:t>
            </a:r>
            <a:r>
              <a:rPr lang="en-US" sz="3000" dirty="0" smtClean="0"/>
              <a:t>and </a:t>
            </a:r>
            <a:r>
              <a:rPr lang="en-US" sz="3000" i="1" dirty="0" smtClean="0"/>
              <a:t>interactive</a:t>
            </a:r>
            <a:endParaRPr lang="en-US" sz="3000" i="1" dirty="0" smtClean="0"/>
          </a:p>
          <a:p>
            <a:pPr lvl="1"/>
            <a:r>
              <a:rPr lang="en-US" sz="2400" dirty="0" smtClean="0"/>
              <a:t>Interactive mode happens if you don’t provide a file to run. </a:t>
            </a:r>
          </a:p>
          <a:p>
            <a:pPr lvl="1"/>
            <a:r>
              <a:rPr lang="en-US" sz="2400" dirty="0" smtClean="0"/>
              <a:t>After each command Python evaluates your code and returns the response. </a:t>
            </a:r>
            <a:endParaRPr lang="en-US" sz="2400" dirty="0" smtClean="0"/>
          </a:p>
          <a:p>
            <a:pPr lvl="2"/>
            <a:r>
              <a:rPr lang="en-US" sz="2100" dirty="0" smtClean="0"/>
              <a:t>Kind </a:t>
            </a:r>
            <a:r>
              <a:rPr lang="en-US" sz="2100" dirty="0" smtClean="0"/>
              <a:t>of like clicking a block in Snap</a:t>
            </a:r>
            <a:r>
              <a:rPr lang="en-US" sz="2100" i="1" dirty="0" smtClean="0"/>
              <a:t>!</a:t>
            </a:r>
            <a:endParaRPr lang="en-US" sz="210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022881"/>
              </p:ext>
            </p:extLst>
          </p:nvPr>
        </p:nvGraphicFramePr>
        <p:xfrm>
          <a:off x="8645250" y="1828800"/>
          <a:ext cx="53340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905000"/>
                <a:gridCol w="1676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VAG Rounded" panose="020B0500000000000000" pitchFamily="34" charset="0"/>
                        </a:rPr>
                        <a:t>OS</a:t>
                      </a:r>
                      <a:r>
                        <a:rPr lang="en-US" sz="2400" baseline="0" dirty="0" smtClean="0">
                          <a:latin typeface="VAG Rounded" panose="020B0500000000000000" pitchFamily="34" charset="0"/>
                        </a:rPr>
                        <a:t> X/Linux</a:t>
                      </a:r>
                      <a:endParaRPr lang="en-US" sz="2400" dirty="0">
                        <a:latin typeface="VAG Rounded" panose="020B0500000000000000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VAG Rounded" panose="020B0500000000000000" pitchFamily="34" charset="0"/>
                        </a:rPr>
                        <a:t>Windows</a:t>
                      </a:r>
                      <a:endParaRPr lang="en-US" sz="2400" dirty="0">
                        <a:latin typeface="VAG Rounded" panose="020B0500000000000000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VAG Rounded" panose="020B0500000000000000" pitchFamily="34" charset="0"/>
                        </a:rPr>
                        <a:t>Python 2</a:t>
                      </a:r>
                      <a:endParaRPr lang="en-US" sz="2800" dirty="0">
                        <a:latin typeface="VAG Rounded" panose="020B0500000000000000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en-US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</a:t>
                      </a:r>
                      <a:r>
                        <a:rPr lang="en-US" sz="2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-2</a:t>
                      </a:r>
                      <a:endParaRPr lang="en-US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VAG Rounded" panose="020B0500000000000000" pitchFamily="34" charset="0"/>
                        </a:rPr>
                        <a:t>Python 3</a:t>
                      </a:r>
                      <a:endParaRPr lang="en-US" sz="2800" dirty="0">
                        <a:latin typeface="VAG Rounded" panose="020B0500000000000000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python3</a:t>
                      </a:r>
                      <a:endParaRPr lang="en-US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</a:t>
                      </a:r>
                      <a:r>
                        <a:rPr lang="en-US" sz="2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-3</a:t>
                      </a:r>
                      <a:endParaRPr lang="en-US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813" y="5257800"/>
            <a:ext cx="788785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3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191000" y="3352800"/>
            <a:ext cx="10088880" cy="1810512"/>
          </a:xfrm>
        </p:spPr>
        <p:txBody>
          <a:bodyPr/>
          <a:lstStyle/>
          <a:p>
            <a:r>
              <a:rPr lang="en-US" dirty="0" smtClean="0"/>
              <a:t>S</a:t>
            </a:r>
            <a:r>
              <a:rPr lang="en-US" cap="small" dirty="0" smtClean="0"/>
              <a:t>nap</a:t>
            </a:r>
            <a:r>
              <a:rPr lang="en-US" i="1" dirty="0" smtClean="0"/>
              <a:t>! to </a:t>
            </a:r>
            <a:r>
              <a:rPr lang="en-US" dirty="0" smtClean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197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and Numbers</a:t>
            </a:r>
            <a:endParaRPr lang="en-US" dirty="0"/>
          </a:p>
        </p:txBody>
      </p:sp>
      <p:sp>
        <p:nvSpPr>
          <p:cNvPr id="36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883401" y="1295401"/>
            <a:ext cx="13061206" cy="3047999"/>
          </a:xfrm>
          <a:prstGeom prst="rect">
            <a:avLst/>
          </a:prstGeom>
        </p:spPr>
        <p:txBody>
          <a:bodyPr/>
          <a:lstStyle/>
          <a:p>
            <a:r>
              <a:rPr lang="en-US" sz="3200" dirty="0" smtClean="0"/>
              <a:t>Numbers in Python are called</a:t>
            </a:r>
          </a:p>
          <a:p>
            <a:pPr lvl="1"/>
            <a:r>
              <a:rPr lang="en-US" sz="3200" dirty="0" err="1" smtClean="0">
                <a:cs typeface="Source Code Pro"/>
              </a:rPr>
              <a:t>int</a:t>
            </a:r>
            <a:r>
              <a:rPr lang="en-US" sz="3200" dirty="0" err="1" smtClean="0"/>
              <a:t>s</a:t>
            </a:r>
            <a:r>
              <a:rPr lang="en-US" sz="3200" dirty="0" smtClean="0"/>
              <a:t> (numbers w/o decimals)</a:t>
            </a:r>
          </a:p>
          <a:p>
            <a:pPr lvl="1"/>
            <a:r>
              <a:rPr lang="en-US" sz="3200" dirty="0">
                <a:cs typeface="Source Code Pro"/>
              </a:rPr>
              <a:t>f</a:t>
            </a:r>
            <a:r>
              <a:rPr lang="en-US" sz="3200" dirty="0" smtClean="0">
                <a:cs typeface="Source Code Pro"/>
              </a:rPr>
              <a:t>loat</a:t>
            </a:r>
            <a:r>
              <a:rPr lang="en-US" sz="3200" dirty="0" smtClean="0"/>
              <a:t>s (numbers with decimals)</a:t>
            </a:r>
          </a:p>
          <a:p>
            <a:r>
              <a:rPr lang="en-US" sz="3200" dirty="0" smtClean="0"/>
              <a:t>Strings:</a:t>
            </a:r>
          </a:p>
          <a:p>
            <a:pPr lvl="1"/>
            <a:r>
              <a:rPr lang="en-US" sz="3200" dirty="0" smtClean="0"/>
              <a:t>Some text in between quotes </a:t>
            </a:r>
            <a:r>
              <a:rPr lang="en-US" sz="3200" dirty="0" smtClean="0">
                <a:latin typeface="Source Code Pro"/>
                <a:cs typeface="Source Code Pro"/>
              </a:rPr>
              <a:t>“”</a:t>
            </a:r>
            <a:r>
              <a:rPr lang="en-US" sz="3200" dirty="0" smtClean="0"/>
              <a:t> or </a:t>
            </a:r>
            <a:r>
              <a:rPr lang="en-US" sz="3200" dirty="0" smtClean="0">
                <a:latin typeface="Source Code Pro"/>
                <a:cs typeface="Source Code Pro"/>
              </a:rPr>
              <a:t>‘’</a:t>
            </a:r>
          </a:p>
        </p:txBody>
      </p:sp>
      <p:pic>
        <p:nvPicPr>
          <p:cNvPr id="3" name="Picture 2" descr="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591049"/>
            <a:ext cx="3522904" cy="825499"/>
          </a:xfrm>
          <a:prstGeom prst="rect">
            <a:avLst/>
          </a:prstGeom>
        </p:spPr>
      </p:pic>
      <p:pic>
        <p:nvPicPr>
          <p:cNvPr id="5" name="Picture 4" descr="worl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556959"/>
            <a:ext cx="6172200" cy="75686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8228"/>
          <a:stretch/>
        </p:blipFill>
        <p:spPr>
          <a:xfrm>
            <a:off x="2209800" y="5610831"/>
            <a:ext cx="2926599" cy="838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53"/>
          <a:stretch/>
        </p:blipFill>
        <p:spPr>
          <a:xfrm>
            <a:off x="6934201" y="5542426"/>
            <a:ext cx="4724400" cy="86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5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6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883401" y="1295401"/>
            <a:ext cx="13061206" cy="3047999"/>
          </a:xfrm>
          <a:prstGeom prst="rect">
            <a:avLst/>
          </a:prstGeom>
        </p:spPr>
        <p:txBody>
          <a:bodyPr/>
          <a:lstStyle/>
          <a:p>
            <a:r>
              <a:rPr lang="en-US" sz="3200" dirty="0" smtClean="0"/>
              <a:t>Lists Work in much the same way:</a:t>
            </a:r>
          </a:p>
          <a:p>
            <a:pPr lvl="1"/>
            <a:r>
              <a:rPr lang="en-US" sz="2800" dirty="0" smtClean="0"/>
              <a:t>Syntax</a:t>
            </a:r>
            <a:r>
              <a:rPr lang="en-US" sz="2600" dirty="0" smtClean="0">
                <a:latin typeface="Source Code Pro"/>
                <a:cs typeface="Source Code Pro"/>
              </a:rPr>
              <a:t>: [</a:t>
            </a:r>
            <a:r>
              <a:rPr lang="en-US" sz="2600" dirty="0" smtClean="0">
                <a:latin typeface="Source Code Pro"/>
                <a:cs typeface="Source Code Pro"/>
              </a:rPr>
              <a:t>item1, item2, item3]</a:t>
            </a:r>
            <a:endParaRPr lang="en-US" sz="2600" dirty="0" smtClean="0">
              <a:latin typeface="Source Code Pro"/>
              <a:cs typeface="Source Code Pro"/>
            </a:endParaRPr>
          </a:p>
        </p:txBody>
      </p:sp>
      <p:pic>
        <p:nvPicPr>
          <p:cNvPr id="2" name="Picture 1" descr="le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943351"/>
            <a:ext cx="5867400" cy="746569"/>
          </a:xfrm>
          <a:prstGeom prst="rect">
            <a:avLst/>
          </a:prstGeom>
        </p:spPr>
      </p:pic>
      <p:pic>
        <p:nvPicPr>
          <p:cNvPr id="6" name="Picture 5" descr="li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276351"/>
            <a:ext cx="5299028" cy="22816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3815" b="5361"/>
          <a:stretch/>
        </p:blipFill>
        <p:spPr>
          <a:xfrm>
            <a:off x="4876800" y="5075264"/>
            <a:ext cx="6019799" cy="140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9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6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883401" y="1295401"/>
            <a:ext cx="13061206" cy="1600199"/>
          </a:xfrm>
          <a:prstGeom prst="rect">
            <a:avLst/>
          </a:prstGeom>
        </p:spPr>
        <p:txBody>
          <a:bodyPr/>
          <a:lstStyle/>
          <a:p>
            <a:r>
              <a:rPr lang="en-US" sz="3200" dirty="0" smtClean="0"/>
              <a:t>No need to “declare” variable in Python,</a:t>
            </a:r>
          </a:p>
          <a:p>
            <a:pPr lvl="1"/>
            <a:r>
              <a:rPr lang="en-US" sz="2800" dirty="0" smtClean="0"/>
              <a:t>Just use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 smtClean="0">
                <a:latin typeface="Source Code Pro"/>
                <a:cs typeface="Source Code Pro"/>
              </a:rPr>
              <a:t> </a:t>
            </a:r>
            <a:r>
              <a:rPr lang="en-US" sz="2800" dirty="0" smtClean="0">
                <a:cs typeface="Source Code Pro"/>
              </a:rPr>
              <a:t>for assignment</a:t>
            </a:r>
            <a:endParaRPr lang="en-US" sz="2800" dirty="0" smtClean="0">
              <a:cs typeface="Source Code Pro"/>
            </a:endParaRPr>
          </a:p>
          <a:p>
            <a:pPr lvl="1"/>
            <a:r>
              <a:rPr lang="en-US" sz="2800" dirty="0" smtClean="0"/>
              <a:t>To access a variable, type </a:t>
            </a:r>
            <a:r>
              <a:rPr lang="en-US" sz="2800" dirty="0" smtClean="0"/>
              <a:t>its </a:t>
            </a:r>
            <a:r>
              <a:rPr lang="en-US" sz="2800" dirty="0" smtClean="0"/>
              <a:t>name</a:t>
            </a:r>
            <a:endParaRPr lang="en-US" sz="2600" dirty="0" smtClean="0">
              <a:latin typeface="Source Code Pro"/>
              <a:cs typeface="Source Code Pro"/>
            </a:endParaRPr>
          </a:p>
        </p:txBody>
      </p:sp>
      <p:pic>
        <p:nvPicPr>
          <p:cNvPr id="2" name="Picture 1" descr="va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453" y="3071060"/>
            <a:ext cx="5786338" cy="1521098"/>
          </a:xfrm>
          <a:prstGeom prst="rect">
            <a:avLst/>
          </a:prstGeom>
        </p:spPr>
      </p:pic>
      <p:pic>
        <p:nvPicPr>
          <p:cNvPr id="8" name="Picture 7" descr="schoo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3443905"/>
            <a:ext cx="3949700" cy="7321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724400"/>
            <a:ext cx="8077200" cy="265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0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Zero-based Versus One-based Indexing</a:t>
            </a:r>
            <a:endParaRPr lang="en-US" dirty="0"/>
          </a:p>
        </p:txBody>
      </p:sp>
      <p:sp>
        <p:nvSpPr>
          <p:cNvPr id="36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883401" y="1295401"/>
            <a:ext cx="6431799" cy="5181599"/>
          </a:xfrm>
          <a:prstGeom prst="rect">
            <a:avLst/>
          </a:prstGeom>
        </p:spPr>
        <p:txBody>
          <a:bodyPr/>
          <a:lstStyle/>
          <a:p>
            <a:r>
              <a:rPr lang="en-US" sz="3200" dirty="0" smtClean="0"/>
              <a:t>Python is </a:t>
            </a:r>
            <a:r>
              <a:rPr lang="en-US" sz="3200" dirty="0" smtClean="0">
                <a:solidFill>
                  <a:srgbClr val="FFFF00"/>
                </a:solidFill>
              </a:rPr>
              <a:t>zero-based </a:t>
            </a: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when indexing, the </a:t>
            </a:r>
            <a:r>
              <a:rPr lang="en-US" sz="3200" dirty="0" smtClean="0">
                <a:solidFill>
                  <a:schemeClr val="tx1"/>
                </a:solidFill>
              </a:rPr>
              <a:t>first </a:t>
            </a:r>
            <a:r>
              <a:rPr lang="en-US" sz="3200" dirty="0" smtClean="0">
                <a:solidFill>
                  <a:schemeClr val="tx1"/>
                </a:solidFill>
              </a:rPr>
              <a:t>index is </a:t>
            </a:r>
            <a:r>
              <a:rPr lang="en-US" sz="3200" dirty="0" smtClean="0">
                <a:solidFill>
                  <a:schemeClr val="tx1"/>
                </a:solidFill>
              </a:rPr>
              <a:t>0</a:t>
            </a:r>
            <a:r>
              <a:rPr lang="en-US" sz="3200" dirty="0" smtClean="0">
                <a:solidFill>
                  <a:srgbClr val="FFFF00"/>
                </a:solidFill>
              </a:rPr>
              <a:t>.</a:t>
            </a:r>
          </a:p>
          <a:p>
            <a:r>
              <a:rPr lang="en-US" sz="3200" dirty="0" smtClean="0"/>
              <a:t>Snap! Is </a:t>
            </a:r>
            <a:r>
              <a:rPr lang="en-US" sz="3200" dirty="0" smtClean="0">
                <a:solidFill>
                  <a:srgbClr val="FFFF00"/>
                </a:solidFill>
              </a:rPr>
              <a:t>one-based.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when indexing, the first index is </a:t>
            </a:r>
            <a:r>
              <a:rPr lang="en-US" sz="3200" dirty="0" smtClean="0">
                <a:solidFill>
                  <a:schemeClr val="tx1"/>
                </a:solidFill>
              </a:rPr>
              <a:t>1.</a:t>
            </a:r>
            <a:endParaRPr lang="en-US" sz="3200" dirty="0" smtClean="0">
              <a:solidFill>
                <a:srgbClr val="FFFF00"/>
              </a:solidFill>
            </a:endParaRPr>
          </a:p>
          <a:p>
            <a:r>
              <a:rPr lang="en-US" sz="3200" dirty="0" smtClean="0"/>
              <a:t>Access </a:t>
            </a:r>
            <a:r>
              <a:rPr lang="en-US" sz="3200" dirty="0" smtClean="0"/>
              <a:t>items using </a:t>
            </a:r>
            <a:r>
              <a:rPr lang="en-US" sz="3200" dirty="0" smtClean="0">
                <a:latin typeface="Source Code Pro"/>
                <a:cs typeface="Source Code Pro"/>
              </a:rPr>
              <a:t>[#]</a:t>
            </a:r>
          </a:p>
        </p:txBody>
      </p:sp>
      <p:pic>
        <p:nvPicPr>
          <p:cNvPr id="3" name="Picture 2" descr="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600200"/>
            <a:ext cx="6877899" cy="786362"/>
          </a:xfrm>
          <a:prstGeom prst="rect">
            <a:avLst/>
          </a:prstGeom>
        </p:spPr>
      </p:pic>
      <p:pic>
        <p:nvPicPr>
          <p:cNvPr id="5" name="Picture 4" descr="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486186"/>
            <a:ext cx="6426351" cy="83261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62" b="2222"/>
          <a:stretch/>
        </p:blipFill>
        <p:spPr>
          <a:xfrm>
            <a:off x="7528041" y="3733800"/>
            <a:ext cx="5730759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7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83927" y="1188721"/>
            <a:ext cx="13051786" cy="6367037"/>
          </a:xfrm>
        </p:spPr>
        <p:txBody>
          <a:bodyPr/>
          <a:lstStyle/>
          <a:p>
            <a:pPr>
              <a:buNone/>
            </a:pPr>
            <a:endParaRPr lang="en-US" sz="3100" dirty="0" smtClean="0"/>
          </a:p>
          <a:p>
            <a:pPr>
              <a:buNone/>
            </a:pPr>
            <a:endParaRPr lang="en-US" sz="3100" dirty="0"/>
          </a:p>
          <a:p>
            <a:pPr>
              <a:buNone/>
            </a:pPr>
            <a:endParaRPr lang="en-US" sz="3100" dirty="0" smtClean="0"/>
          </a:p>
          <a:p>
            <a:pPr>
              <a:buNone/>
            </a:pPr>
            <a:endParaRPr lang="en-US" sz="3100" dirty="0"/>
          </a:p>
          <a:p>
            <a:pPr>
              <a:buNone/>
            </a:pPr>
            <a:endParaRPr lang="en-US" sz="3100" dirty="0"/>
          </a:p>
          <a:p>
            <a:pPr marL="832180" indent="-653044">
              <a:buFont typeface="+mj-lt"/>
              <a:buAutoNum type="alphaLcParenR"/>
            </a:pPr>
            <a:r>
              <a:rPr lang="en-US" sz="3600" dirty="0" smtClean="0"/>
              <a:t>Michael</a:t>
            </a:r>
            <a:endParaRPr lang="en-US" sz="3600" dirty="0"/>
          </a:p>
          <a:p>
            <a:pPr marL="832180" indent="-653044">
              <a:buFont typeface="+mj-lt"/>
              <a:buAutoNum type="alphaLcParenR"/>
            </a:pPr>
            <a:r>
              <a:rPr lang="en-US" sz="3600" dirty="0" smtClean="0"/>
              <a:t>Lauren</a:t>
            </a:r>
            <a:endParaRPr lang="en-US" sz="3600" dirty="0" smtClean="0"/>
          </a:p>
          <a:p>
            <a:pPr marL="832180" indent="-653044">
              <a:buFont typeface="+mj-lt"/>
              <a:buAutoNum type="alphaLcParenR"/>
            </a:pPr>
            <a:r>
              <a:rPr lang="en-US" sz="3600" dirty="0" err="1" smtClean="0"/>
              <a:t>Arany</a:t>
            </a:r>
            <a:endParaRPr lang="en-US" sz="3600" dirty="0" smtClean="0"/>
          </a:p>
          <a:p>
            <a:pPr marL="832180" indent="-653044">
              <a:buFont typeface="+mj-lt"/>
              <a:buAutoNum type="alphaLcParenR"/>
            </a:pPr>
            <a:r>
              <a:rPr lang="en-US" sz="3600" dirty="0" smtClean="0"/>
              <a:t>Erik</a:t>
            </a:r>
          </a:p>
          <a:p>
            <a:pPr marL="832180" indent="-653044">
              <a:buFont typeface="+mj-lt"/>
              <a:buAutoNum type="alphaLcParenR"/>
            </a:pPr>
            <a:r>
              <a:rPr lang="en-US" sz="3600" dirty="0" err="1" smtClean="0"/>
              <a:t>Jobel</a:t>
            </a:r>
            <a:endParaRPr lang="en-US" sz="3600" dirty="0" smtClean="0"/>
          </a:p>
          <a:p>
            <a:pPr marL="832180" indent="-653044">
              <a:buFont typeface="+mj-lt"/>
              <a:buAutoNum type="alphaLcParenR"/>
            </a:pP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500" dirty="0" smtClean="0"/>
              <a:t>What is the output?</a:t>
            </a:r>
            <a:endParaRPr lang="en-US" sz="5500" dirty="0"/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>
          <a:blip r:embed="rId3"/>
          <a:srcRect l="7298" t="14340" r="10573" b="10814"/>
          <a:stretch>
            <a:fillRect/>
          </a:stretch>
        </p:blipFill>
        <p:spPr bwMode="auto">
          <a:xfrm>
            <a:off x="13154194" y="164385"/>
            <a:ext cx="885658" cy="807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7" y="1404884"/>
            <a:ext cx="13051786" cy="269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121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6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883401" y="1295401"/>
            <a:ext cx="7803399" cy="5638799"/>
          </a:xfrm>
          <a:prstGeom prst="rect">
            <a:avLst/>
          </a:prstGeom>
        </p:spPr>
        <p:txBody>
          <a:bodyPr/>
          <a:lstStyle/>
          <a:p>
            <a:r>
              <a:rPr lang="en-US" sz="3200" dirty="0" smtClean="0"/>
              <a:t>Syntax:</a:t>
            </a:r>
            <a:endParaRPr lang="en-US" sz="3200" dirty="0" smtClean="0"/>
          </a:p>
          <a:p>
            <a:pPr lvl="1"/>
            <a:r>
              <a:rPr lang="en-US" sz="2600" dirty="0" smtClean="0"/>
              <a:t>End the condition with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2"/>
            <a:r>
              <a:rPr lang="en-US" sz="2400" dirty="0" smtClean="0"/>
              <a:t>Parentheses are optional around the condition.</a:t>
            </a:r>
            <a:endParaRPr lang="en-US" sz="2300" dirty="0" smtClean="0">
              <a:latin typeface="Source Code Pro"/>
              <a:cs typeface="Source Code Pro"/>
            </a:endParaRPr>
          </a:p>
          <a:p>
            <a:pPr lvl="1"/>
            <a:r>
              <a:rPr lang="en-US" sz="2600" dirty="0" smtClean="0"/>
              <a:t>Indent the body </a:t>
            </a:r>
            <a:r>
              <a:rPr lang="en-US" sz="2600" dirty="0" smtClean="0"/>
              <a:t>one </a:t>
            </a:r>
            <a:r>
              <a:rPr lang="en-US" sz="2600" dirty="0" smtClean="0"/>
              <a:t>“level” (usually 4 </a:t>
            </a:r>
            <a:r>
              <a:rPr lang="en-US" sz="2600" dirty="0" smtClean="0"/>
              <a:t>spaces)</a:t>
            </a:r>
            <a:endParaRPr lang="en-US" sz="2600" dirty="0" smtClean="0"/>
          </a:p>
          <a:p>
            <a:pPr lvl="2"/>
            <a:r>
              <a:rPr lang="en-US" sz="2300" dirty="0" smtClean="0"/>
              <a:t>Indentation matters in Python!</a:t>
            </a:r>
          </a:p>
          <a:p>
            <a:pPr lvl="1"/>
            <a:r>
              <a:rPr lang="en-US" sz="2600" dirty="0" smtClean="0"/>
              <a:t>To end a condition, just un-indent your code</a:t>
            </a:r>
          </a:p>
          <a:p>
            <a:r>
              <a:rPr lang="en-US" sz="3200" dirty="0" smtClean="0"/>
              <a:t>mod </a:t>
            </a:r>
            <a:r>
              <a:rPr lang="en-US" sz="3200" dirty="0" smtClean="0"/>
              <a:t>in Python is a </a:t>
            </a:r>
            <a:r>
              <a:rPr lang="en-US" sz="3200" dirty="0" smtClean="0">
                <a:latin typeface="Source Code Pro"/>
                <a:cs typeface="Source Code Pro"/>
              </a:rPr>
              <a:t>%</a:t>
            </a:r>
          </a:p>
          <a:p>
            <a:r>
              <a:rPr lang="en-US" sz="3200" dirty="0" smtClean="0"/>
              <a:t>equivalence</a:t>
            </a:r>
            <a:r>
              <a:rPr lang="en-US" sz="3200" dirty="0" smtClean="0"/>
              <a:t> check is </a:t>
            </a:r>
            <a:r>
              <a:rPr lang="en-US" sz="3200" dirty="0" smtClean="0">
                <a:latin typeface="Source Code Pro"/>
                <a:cs typeface="Source Code Pro"/>
              </a:rPr>
              <a:t>==</a:t>
            </a:r>
          </a:p>
          <a:p>
            <a:r>
              <a:rPr lang="en-US" sz="3200" dirty="0" smtClean="0"/>
              <a:t>Python also supports an if (without the else) just like Snap</a:t>
            </a:r>
            <a:r>
              <a:rPr lang="en-US" sz="3200" i="1" dirty="0" smtClean="0"/>
              <a:t>!</a:t>
            </a:r>
            <a:endParaRPr lang="en-US" sz="3200" i="1" dirty="0" smtClean="0">
              <a:latin typeface="Source Code Pro"/>
              <a:cs typeface="Source Code Pro"/>
            </a:endParaRPr>
          </a:p>
        </p:txBody>
      </p:sp>
      <p:pic>
        <p:nvPicPr>
          <p:cNvPr id="5" name="Picture 4" descr="condi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776" y="1524000"/>
            <a:ext cx="4857105" cy="298436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14"/>
          <a:stretch/>
        </p:blipFill>
        <p:spPr>
          <a:xfrm>
            <a:off x="8734943" y="4648200"/>
            <a:ext cx="5408770" cy="183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9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6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883402" y="1295401"/>
            <a:ext cx="5626179" cy="3962399"/>
          </a:xfrm>
          <a:prstGeom prst="rect">
            <a:avLst/>
          </a:prstGeom>
        </p:spPr>
        <p:txBody>
          <a:bodyPr/>
          <a:lstStyle/>
          <a:p>
            <a:r>
              <a:rPr lang="en-US" sz="2800" dirty="0" smtClean="0"/>
              <a:t>Instead </a:t>
            </a:r>
            <a:r>
              <a:rPr lang="en-US" sz="2800" dirty="0" smtClean="0"/>
              <a:t>of </a:t>
            </a:r>
            <a:r>
              <a:rPr lang="en-US" sz="2800" dirty="0" smtClean="0"/>
              <a:t>a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repeat until </a:t>
            </a:r>
            <a:r>
              <a:rPr lang="en-US" sz="2800" dirty="0" smtClean="0"/>
              <a:t>loop, Python has a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800" dirty="0" smtClean="0"/>
              <a:t> </a:t>
            </a:r>
            <a:r>
              <a:rPr lang="en-US" sz="2800" dirty="0" smtClean="0"/>
              <a:t>loop.</a:t>
            </a:r>
          </a:p>
          <a:p>
            <a:r>
              <a:rPr lang="en-US" sz="2800" dirty="0" smtClean="0"/>
              <a:t>Python is missing the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r>
              <a:rPr lang="en-US" sz="2800" dirty="0" smtClean="0">
                <a:latin typeface="Source Code Pro"/>
                <a:cs typeface="Source Code Pro"/>
              </a:rPr>
              <a:t> </a:t>
            </a:r>
            <a:r>
              <a:rPr lang="en-US" sz="2800" dirty="0" smtClean="0"/>
              <a:t>loop and the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forever</a:t>
            </a:r>
            <a:r>
              <a:rPr lang="en-US" sz="2800" dirty="0" smtClean="0"/>
              <a:t> loop, but you can make these with </a:t>
            </a:r>
            <a:r>
              <a:rPr lang="en-US" sz="2800" dirty="0" smtClean="0"/>
              <a:t>while </a:t>
            </a:r>
            <a:r>
              <a:rPr lang="en-US" sz="2800" dirty="0" smtClean="0"/>
              <a:t>and for loops.</a:t>
            </a:r>
          </a:p>
          <a:p>
            <a:r>
              <a:rPr lang="en-US" sz="2800" dirty="0" smtClean="0"/>
              <a:t>Note: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range() </a:t>
            </a:r>
            <a:r>
              <a:rPr lang="en-US" sz="2800" dirty="0" smtClean="0"/>
              <a:t>is </a:t>
            </a:r>
            <a:r>
              <a:rPr lang="en-US" sz="2800" dirty="0" smtClean="0"/>
              <a:t>a built-in </a:t>
            </a:r>
            <a:r>
              <a:rPr lang="en-US" sz="2800" dirty="0" smtClean="0"/>
              <a:t>function which is includes the first  item, but not the last!</a:t>
            </a:r>
          </a:p>
          <a:p>
            <a:pPr lvl="1"/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range(1,11) </a:t>
            </a:r>
            <a:r>
              <a:rPr lang="en-US" sz="2800" dirty="0" smtClean="0"/>
              <a:t>counts from 1 to </a:t>
            </a:r>
            <a:r>
              <a:rPr lang="en-US" sz="2800" dirty="0" smtClean="0"/>
              <a:t>10!</a:t>
            </a:r>
            <a:endParaRPr lang="en-US" sz="2800" dirty="0" smtClean="0"/>
          </a:p>
        </p:txBody>
      </p:sp>
      <p:pic>
        <p:nvPicPr>
          <p:cNvPr id="5" name="Picture 4" descr="f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1463780"/>
            <a:ext cx="3700985" cy="1504892"/>
          </a:xfrm>
          <a:prstGeom prst="rect">
            <a:avLst/>
          </a:prstGeom>
        </p:spPr>
      </p:pic>
      <p:pic>
        <p:nvPicPr>
          <p:cNvPr id="6" name="Picture 5" descr="repea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81" y="1501880"/>
            <a:ext cx="3766381" cy="197494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766" y="3312511"/>
            <a:ext cx="3217315" cy="29739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81" y="3716126"/>
            <a:ext cx="3766381" cy="145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2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83927" y="1188721"/>
            <a:ext cx="13051786" cy="6367037"/>
          </a:xfrm>
        </p:spPr>
        <p:txBody>
          <a:bodyPr/>
          <a:lstStyle/>
          <a:p>
            <a:pPr>
              <a:buNone/>
            </a:pPr>
            <a:endParaRPr lang="en-US" sz="3100" dirty="0"/>
          </a:p>
          <a:p>
            <a:pPr marL="832180" indent="-653044">
              <a:buFont typeface="+mj-lt"/>
              <a:buAutoNum type="alphaLcParenR"/>
            </a:pPr>
            <a:r>
              <a:rPr lang="en-US" sz="3600" dirty="0" smtClean="0"/>
              <a:t>Very Excited. I am ready for something new.</a:t>
            </a:r>
            <a:endParaRPr lang="en-US" sz="3600" dirty="0"/>
          </a:p>
          <a:p>
            <a:pPr marL="832180" indent="-653044">
              <a:buFont typeface="+mj-lt"/>
              <a:buAutoNum type="alphaLcParenR"/>
            </a:pPr>
            <a:r>
              <a:rPr lang="en-US" sz="3600" dirty="0" smtClean="0"/>
              <a:t>Sort of Excited. </a:t>
            </a:r>
          </a:p>
          <a:p>
            <a:pPr marL="832180" indent="-653044">
              <a:buFont typeface="+mj-lt"/>
              <a:buAutoNum type="alphaLcParenR"/>
            </a:pPr>
            <a:r>
              <a:rPr lang="en-US" sz="3600" dirty="0" smtClean="0"/>
              <a:t>I don’t feel strongly either way</a:t>
            </a:r>
            <a:r>
              <a:rPr lang="en-US" sz="3600" dirty="0" smtClean="0"/>
              <a:t>. </a:t>
            </a:r>
          </a:p>
          <a:p>
            <a:pPr marL="832180" indent="-653044">
              <a:buFont typeface="+mj-lt"/>
              <a:buAutoNum type="alphaLcParenR"/>
            </a:pPr>
            <a:r>
              <a:rPr lang="en-US" sz="3600" dirty="0" smtClean="0"/>
              <a:t>Sort of dreading it.</a:t>
            </a:r>
            <a:endParaRPr lang="en-US" sz="3600" dirty="0"/>
          </a:p>
          <a:p>
            <a:pPr marL="832180" indent="-653044">
              <a:buFont typeface="+mj-lt"/>
              <a:buAutoNum type="alphaLcParenR"/>
            </a:pPr>
            <a:r>
              <a:rPr lang="en-US" sz="3600" dirty="0" smtClean="0"/>
              <a:t>Dread. </a:t>
            </a:r>
            <a:r>
              <a:rPr lang="en-US" sz="3600" dirty="0" smtClean="0"/>
              <a:t>I just got used to Snap!</a:t>
            </a:r>
            <a:endParaRPr lang="en-US" sz="3600" dirty="0" smtClean="0"/>
          </a:p>
          <a:p>
            <a:pPr marL="832180" indent="-653044">
              <a:buFont typeface="+mj-lt"/>
              <a:buAutoNum type="alphaLcParenR"/>
            </a:pP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500" dirty="0" smtClean="0"/>
              <a:t>How do you feel about learning Python?</a:t>
            </a:r>
            <a:endParaRPr lang="en-US" sz="5500" dirty="0"/>
          </a:p>
        </p:txBody>
      </p:sp>
      <p:pic>
        <p:nvPicPr>
          <p:cNvPr id="9" name="Picture 10"/>
          <p:cNvPicPr>
            <a:picLocks noChangeAspect="1"/>
          </p:cNvPicPr>
          <p:nvPr/>
        </p:nvPicPr>
        <p:blipFill>
          <a:blip r:embed="rId3"/>
          <a:srcRect l="7298" t="14340" r="10573" b="10814"/>
          <a:stretch>
            <a:fillRect/>
          </a:stretch>
        </p:blipFill>
        <p:spPr bwMode="auto">
          <a:xfrm>
            <a:off x="13154194" y="164385"/>
            <a:ext cx="885658" cy="807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017326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6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883401" y="1158041"/>
            <a:ext cx="6660399" cy="6538159"/>
          </a:xfrm>
          <a:prstGeom prst="rect">
            <a:avLst/>
          </a:prstGeom>
        </p:spPr>
        <p:txBody>
          <a:bodyPr/>
          <a:lstStyle/>
          <a:p>
            <a:r>
              <a:rPr lang="en-US" sz="2600" dirty="0" smtClean="0"/>
              <a:t>There is no distinction between a command, reporter or predicate.</a:t>
            </a:r>
          </a:p>
          <a:p>
            <a:pPr lvl="1"/>
            <a:r>
              <a:rPr lang="en-US" sz="2600" dirty="0" smtClean="0"/>
              <a:t>You can simply use: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None </a:t>
            </a:r>
            <a:r>
              <a:rPr lang="en-US" sz="2600" dirty="0" smtClean="0"/>
              <a:t>or just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r>
              <a:rPr lang="en-US" sz="2600" dirty="0" smtClean="0"/>
              <a:t>Python uses the word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endParaRPr lang="en-US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 smtClean="0"/>
              <a:t>The </a:t>
            </a:r>
            <a:r>
              <a:rPr lang="en-US" sz="2600" dirty="0" smtClean="0">
                <a:solidFill>
                  <a:srgbClr val="FFFF00"/>
                </a:solidFill>
              </a:rPr>
              <a:t>body</a:t>
            </a:r>
            <a:r>
              <a:rPr lang="en-US" sz="2600" dirty="0" smtClean="0"/>
              <a:t> of function is indented</a:t>
            </a:r>
          </a:p>
          <a:p>
            <a:r>
              <a:rPr lang="en-US" sz="2600" dirty="0" smtClean="0"/>
              <a:t>All </a:t>
            </a:r>
            <a:r>
              <a:rPr lang="en-US" sz="2600" dirty="0" smtClean="0">
                <a:solidFill>
                  <a:srgbClr val="FFFF00"/>
                </a:solidFill>
              </a:rPr>
              <a:t>arguments</a:t>
            </a:r>
            <a:r>
              <a:rPr lang="en-US" sz="2600" dirty="0" smtClean="0"/>
              <a:t> are specified in </a:t>
            </a:r>
            <a:r>
              <a:rPr lang="en-US" sz="2600" dirty="0" smtClean="0">
                <a:latin typeface="Source Code Pro"/>
                <a:cs typeface="Source Code Pro"/>
              </a:rPr>
              <a:t>()</a:t>
            </a:r>
            <a:r>
              <a:rPr lang="en-US" sz="2600" dirty="0" smtClean="0"/>
              <a:t> and must come at the end of the function name</a:t>
            </a:r>
          </a:p>
          <a:p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report</a:t>
            </a:r>
            <a:r>
              <a:rPr lang="en-US" sz="2600" dirty="0" smtClean="0"/>
              <a:t> </a:t>
            </a:r>
            <a:r>
              <a:rPr lang="en-US" sz="2600" dirty="0">
                <a:latin typeface="Source Code Pro"/>
                <a:sym typeface="Wingdings"/>
              </a:rPr>
              <a:t>=</a:t>
            </a:r>
            <a:r>
              <a:rPr lang="en-US" sz="2600" dirty="0" smtClean="0">
                <a:latin typeface="Source Code Pro"/>
                <a:cs typeface="Source Code Pro"/>
                <a:sym typeface="Wingdings"/>
              </a:rPr>
              <a:t>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return</a:t>
            </a:r>
            <a:r>
              <a:rPr lang="en-US" sz="2600" dirty="0" smtClean="0">
                <a:latin typeface="Source Code Pro"/>
                <a:cs typeface="Source Code Pro"/>
                <a:sym typeface="Wingdings"/>
              </a:rPr>
              <a:t> </a:t>
            </a:r>
            <a:endParaRPr lang="en-US" sz="2600" dirty="0" smtClean="0">
              <a:latin typeface="Source Code Pro"/>
              <a:cs typeface="Source Code Pro"/>
            </a:endParaRPr>
          </a:p>
          <a:p>
            <a:r>
              <a:rPr lang="en-US" sz="2600" dirty="0" smtClean="0"/>
              <a:t>Recursion works exactly the same as in Snap</a:t>
            </a:r>
            <a:r>
              <a:rPr lang="en-US" sz="2600" i="1" dirty="0" smtClean="0"/>
              <a:t>!</a:t>
            </a:r>
          </a:p>
          <a:p>
            <a:r>
              <a:rPr lang="en-US" sz="2600" dirty="0" smtClean="0"/>
              <a:t>Call a function like this: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	</a:t>
            </a:r>
            <a:r>
              <a:rPr lang="en-US" sz="2600" dirty="0" smtClean="0">
                <a:latin typeface="Source Code Pro"/>
                <a:cs typeface="Source Code Pro"/>
              </a:rPr>
              <a:t>name(arg1</a:t>
            </a:r>
            <a:r>
              <a:rPr lang="en-US" sz="2600" dirty="0" smtClean="0">
                <a:latin typeface="Source Code Pro"/>
                <a:cs typeface="Source Code Pro"/>
              </a:rPr>
              <a:t>, arg2..)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371600"/>
            <a:ext cx="5850066" cy="3648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650" y="5271334"/>
            <a:ext cx="5672764" cy="225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8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6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883401" y="1295401"/>
            <a:ext cx="13061206" cy="5181599"/>
          </a:xfrm>
          <a:prstGeom prst="rect">
            <a:avLst/>
          </a:prstGeom>
        </p:spPr>
        <p:txBody>
          <a:bodyPr/>
          <a:lstStyle/>
          <a:p>
            <a:r>
              <a:rPr lang="en-US" sz="3200" dirty="0" smtClean="0"/>
              <a:t>Lots of little syntax differences!</a:t>
            </a:r>
          </a:p>
          <a:p>
            <a:pPr lvl="1"/>
            <a:r>
              <a:rPr lang="en-US" sz="2600" dirty="0" smtClean="0"/>
              <a:t>The Python documentation is your friend</a:t>
            </a:r>
          </a:p>
          <a:p>
            <a:r>
              <a:rPr lang="en-US" sz="3200" dirty="0" smtClean="0"/>
              <a:t>Don’t get too hung up on the differences and don’t get discouraged when you get an error!</a:t>
            </a:r>
          </a:p>
          <a:p>
            <a:r>
              <a:rPr lang="en-US" sz="3200" dirty="0" smtClean="0"/>
              <a:t>There’s so much more to Python in the coming weeks:</a:t>
            </a:r>
          </a:p>
          <a:p>
            <a:pPr lvl="1"/>
            <a:r>
              <a:rPr lang="en-US" sz="2600" dirty="0" smtClean="0"/>
              <a:t>Python has thousands of additional, useful built in tools</a:t>
            </a:r>
          </a:p>
          <a:p>
            <a:pPr lvl="1"/>
            <a:r>
              <a:rPr lang="en-US" sz="2600" dirty="0" smtClean="0"/>
              <a:t>Python supports HOFs and lambdas</a:t>
            </a:r>
          </a:p>
          <a:p>
            <a:pPr lvl="1"/>
            <a:r>
              <a:rPr lang="en-US" sz="2600" dirty="0" smtClean="0"/>
              <a:t>Lots of cool libraries to explore (including turtle graphics)</a:t>
            </a:r>
          </a:p>
          <a:p>
            <a:pPr lvl="1"/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57043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Preview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524000"/>
            <a:ext cx="8428030" cy="5610225"/>
          </a:xfrm>
          <a:prstGeom prst="rect">
            <a:avLst/>
          </a:prstGeom>
        </p:spPr>
      </p:pic>
      <p:sp>
        <p:nvSpPr>
          <p:cNvPr id="5" name="Subtitle 48"/>
          <p:cNvSpPr txBox="1">
            <a:spLocks/>
          </p:cNvSpPr>
          <p:nvPr/>
        </p:nvSpPr>
        <p:spPr bwMode="auto">
          <a:xfrm>
            <a:off x="0" y="64864"/>
            <a:ext cx="14630400" cy="126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9" tIns="45709" rIns="91418" bIns="45709">
            <a:prstTxWarp prst="textNoShape">
              <a:avLst/>
            </a:prstTxWarp>
          </a:bodyPr>
          <a:lstStyle/>
          <a:p>
            <a:pPr algn="r"/>
            <a:r>
              <a:rPr lang="en-US" sz="2000" b="1" dirty="0">
                <a:latin typeface="Courier"/>
              </a:rPr>
              <a:t>http://interactivepython.org/runestone/static/pythonds/Recursion/graphical.html</a:t>
            </a:r>
            <a:endParaRPr lang="en-US" sz="2900" b="1" dirty="0" smtClean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9936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Why Learn Python?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/>
              <a:t>The Goals of </a:t>
            </a:r>
            <a:r>
              <a:rPr lang="en-US" sz="5000" dirty="0" smtClean="0"/>
              <a:t>Beauty and Joy of Computing (BJC)</a:t>
            </a:r>
            <a:endParaRPr lang="en-US" sz="5000" dirty="0"/>
          </a:p>
        </p:txBody>
      </p:sp>
      <p:sp>
        <p:nvSpPr>
          <p:cNvPr id="5" name="TextBox 4"/>
          <p:cNvSpPr txBox="1"/>
          <p:nvPr/>
        </p:nvSpPr>
        <p:spPr>
          <a:xfrm>
            <a:off x="8378456" y="2580167"/>
            <a:ext cx="184731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875033" y="1295400"/>
            <a:ext cx="13069574" cy="6367037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n-US" sz="3600" dirty="0"/>
              <a:t>BJC’s goal is not to teach you </a:t>
            </a:r>
            <a:r>
              <a:rPr lang="en-US" sz="3600" dirty="0" smtClean="0"/>
              <a:t>about a specific programming language, but to teach you about:</a:t>
            </a:r>
            <a:endParaRPr lang="en-US" sz="3600" dirty="0"/>
          </a:p>
          <a:p>
            <a:pPr lvl="1" algn="just"/>
            <a:r>
              <a:rPr lang="en-US" sz="3600" dirty="0" smtClean="0"/>
              <a:t>critical </a:t>
            </a:r>
            <a:r>
              <a:rPr lang="en-US" sz="3600" dirty="0"/>
              <a:t>thinking about </a:t>
            </a:r>
            <a:r>
              <a:rPr lang="en-US" sz="3600" dirty="0" smtClean="0">
                <a:solidFill>
                  <a:srgbClr val="FFFF00"/>
                </a:solidFill>
              </a:rPr>
              <a:t>social implications</a:t>
            </a:r>
            <a:r>
              <a:rPr lang="en-US" sz="3600" dirty="0" smtClean="0"/>
              <a:t> </a:t>
            </a:r>
            <a:r>
              <a:rPr lang="en-US" sz="3600" dirty="0"/>
              <a:t>of computing </a:t>
            </a:r>
          </a:p>
          <a:p>
            <a:pPr lvl="1" algn="just"/>
            <a:r>
              <a:rPr lang="en-US" sz="3600" dirty="0" smtClean="0"/>
              <a:t>how </a:t>
            </a:r>
            <a:r>
              <a:rPr lang="en-US" sz="3600" dirty="0"/>
              <a:t>to program </a:t>
            </a:r>
            <a:r>
              <a:rPr lang="en-US" sz="3600" dirty="0" smtClean="0"/>
              <a:t>and </a:t>
            </a:r>
            <a:r>
              <a:rPr lang="en-US" sz="3600" dirty="0"/>
              <a:t>help you succeed </a:t>
            </a:r>
            <a:r>
              <a:rPr lang="en-US" sz="3600" dirty="0" smtClean="0"/>
              <a:t>in the future </a:t>
            </a:r>
            <a:endParaRPr lang="en-US" sz="3600" dirty="0"/>
          </a:p>
          <a:p>
            <a:pPr lvl="1" algn="just"/>
            <a:r>
              <a:rPr lang="en-US" sz="3600" dirty="0" smtClean="0"/>
              <a:t>how </a:t>
            </a:r>
            <a:r>
              <a:rPr lang="en-US" sz="3600" dirty="0"/>
              <a:t>to think like a computer </a:t>
            </a:r>
            <a:r>
              <a:rPr lang="en-US" sz="3600" dirty="0" smtClean="0"/>
              <a:t>scientist also known as </a:t>
            </a:r>
            <a:r>
              <a:rPr lang="en-US" sz="3600" dirty="0" smtClean="0">
                <a:solidFill>
                  <a:srgbClr val="FFFF00"/>
                </a:solidFill>
              </a:rPr>
              <a:t>computational thinking </a:t>
            </a:r>
            <a:endParaRPr lang="en-US" sz="3600" dirty="0">
              <a:solidFill>
                <a:srgbClr val="FFFF00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Computational Thinking?</a:t>
            </a:r>
            <a:endParaRPr lang="en-US" dirty="0"/>
          </a:p>
        </p:txBody>
      </p:sp>
      <p:sp>
        <p:nvSpPr>
          <p:cNvPr id="18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875033" y="1295400"/>
            <a:ext cx="13069574" cy="6367037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U</a:t>
            </a:r>
            <a:r>
              <a:rPr lang="en-US" sz="3600" dirty="0" smtClean="0"/>
              <a:t>sing </a:t>
            </a:r>
            <a:r>
              <a:rPr lang="en-US" sz="3600" dirty="0" smtClean="0">
                <a:solidFill>
                  <a:srgbClr val="FFFF00"/>
                </a:solidFill>
              </a:rPr>
              <a:t>abstraction</a:t>
            </a:r>
            <a:endParaRPr lang="en-US" sz="3600" dirty="0"/>
          </a:p>
          <a:p>
            <a:pPr lvl="1"/>
            <a:r>
              <a:rPr lang="en-US" sz="3600" dirty="0" smtClean="0"/>
              <a:t>removing </a:t>
            </a:r>
            <a:r>
              <a:rPr lang="en-US" sz="3600" dirty="0"/>
              <a:t>detail </a:t>
            </a:r>
            <a:endParaRPr lang="en-US" sz="3600" dirty="0"/>
          </a:p>
          <a:p>
            <a:pPr lvl="1"/>
            <a:r>
              <a:rPr lang="en-US" sz="3600" dirty="0" smtClean="0"/>
              <a:t>generalization </a:t>
            </a:r>
            <a:endParaRPr lang="en-US" sz="3600" dirty="0"/>
          </a:p>
          <a:p>
            <a:r>
              <a:rPr lang="en-US" sz="3600" dirty="0"/>
              <a:t>U</a:t>
            </a:r>
            <a:r>
              <a:rPr lang="en-US" sz="3600" dirty="0" smtClean="0"/>
              <a:t>nderstanding </a:t>
            </a:r>
            <a:r>
              <a:rPr lang="en-US" sz="3600" dirty="0"/>
              <a:t>the value of a “</a:t>
            </a:r>
            <a:r>
              <a:rPr lang="en-US" sz="3600" dirty="0" smtClean="0">
                <a:solidFill>
                  <a:srgbClr val="FFFF00"/>
                </a:solidFill>
              </a:rPr>
              <a:t>specification</a:t>
            </a:r>
            <a:r>
              <a:rPr lang="en-US" sz="3600" dirty="0" smtClean="0"/>
              <a:t>” </a:t>
            </a:r>
            <a:r>
              <a:rPr lang="en-US" sz="3600" dirty="0"/>
              <a:t>that </a:t>
            </a:r>
            <a:r>
              <a:rPr lang="en-US" sz="3600" dirty="0" smtClean="0"/>
              <a:t>defines</a:t>
            </a:r>
            <a:r>
              <a:rPr lang="en-US" sz="3600" dirty="0" smtClean="0"/>
              <a:t> </a:t>
            </a:r>
            <a:r>
              <a:rPr lang="en-US" sz="3600" dirty="0"/>
              <a:t>a contract </a:t>
            </a:r>
          </a:p>
          <a:p>
            <a:r>
              <a:rPr lang="en-US" sz="3600" dirty="0" smtClean="0"/>
              <a:t>The </a:t>
            </a:r>
            <a:r>
              <a:rPr lang="en-US" sz="3600" dirty="0">
                <a:solidFill>
                  <a:srgbClr val="FFFF00"/>
                </a:solidFill>
              </a:rPr>
              <a:t>iterative design cycle:</a:t>
            </a:r>
            <a:r>
              <a:rPr lang="en-US" sz="3600" dirty="0"/>
              <a:t> design</a:t>
            </a:r>
            <a:r>
              <a:rPr lang="en-US" sz="3600" dirty="0" smtClean="0"/>
              <a:t>, proof-of-concept, prototype, test, repeat</a:t>
            </a:r>
            <a:endParaRPr lang="en-US" sz="3600" dirty="0"/>
          </a:p>
          <a:p>
            <a:r>
              <a:rPr lang="en-US" sz="3600" dirty="0" smtClean="0"/>
              <a:t>Thinking </a:t>
            </a:r>
            <a:r>
              <a:rPr lang="en-US" sz="3600" dirty="0"/>
              <a:t>about how solutions </a:t>
            </a:r>
            <a:r>
              <a:rPr lang="en-US" sz="3600" dirty="0" smtClean="0">
                <a:solidFill>
                  <a:srgbClr val="FFFF00"/>
                </a:solidFill>
              </a:rPr>
              <a:t>scale</a:t>
            </a:r>
            <a:r>
              <a:rPr lang="en-US" sz="3600" dirty="0" smtClean="0"/>
              <a:t> </a:t>
            </a:r>
            <a:r>
              <a:rPr lang="en-US" sz="3600" dirty="0"/>
              <a:t>and trying to foresee the </a:t>
            </a:r>
            <a:r>
              <a:rPr lang="en-US" sz="3600" dirty="0">
                <a:solidFill>
                  <a:srgbClr val="FFFF00"/>
                </a:solidFill>
              </a:rPr>
              <a:t>unintended consequences</a:t>
            </a:r>
            <a:r>
              <a:rPr lang="en-US" sz="3600" dirty="0"/>
              <a:t>! </a:t>
            </a:r>
            <a:endParaRPr lang="en-US" sz="3600" dirty="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Python?</a:t>
            </a:r>
            <a:endParaRPr lang="en-US" dirty="0"/>
          </a:p>
        </p:txBody>
      </p:sp>
      <p:sp>
        <p:nvSpPr>
          <p:cNvPr id="18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875033" y="1295401"/>
            <a:ext cx="13069574" cy="5867400"/>
          </a:xfrm>
          <a:prstGeom prst="rect">
            <a:avLst/>
          </a:prstGeom>
        </p:spPr>
        <p:txBody>
          <a:bodyPr/>
          <a:lstStyle/>
          <a:p>
            <a:r>
              <a:rPr lang="en-US" sz="3600" dirty="0" smtClean="0">
                <a:effectLst/>
              </a:rPr>
              <a:t>Python </a:t>
            </a:r>
            <a:r>
              <a:rPr lang="en-US" sz="3600" dirty="0" smtClean="0">
                <a:effectLst/>
              </a:rPr>
              <a:t>runs everywhere</a:t>
            </a:r>
          </a:p>
          <a:p>
            <a:pPr lvl="1"/>
            <a:r>
              <a:rPr lang="en-US" sz="3000" dirty="0" smtClean="0"/>
              <a:t>Operating Systems (OS X, Windows, Linux, iOS, Android)</a:t>
            </a:r>
          </a:p>
          <a:p>
            <a:pPr lvl="1"/>
            <a:r>
              <a:rPr lang="en-US" sz="3000" dirty="0" smtClean="0"/>
              <a:t>Websites</a:t>
            </a:r>
            <a:endParaRPr lang="en-US" sz="3600" dirty="0" smtClean="0">
              <a:effectLst/>
            </a:endParaRPr>
          </a:p>
          <a:p>
            <a:r>
              <a:rPr lang="en-US" sz="3600" dirty="0" smtClean="0"/>
              <a:t>Large user community and online support</a:t>
            </a:r>
          </a:p>
          <a:p>
            <a:r>
              <a:rPr lang="en-US" sz="3600" dirty="0" smtClean="0"/>
              <a:t>Plenty </a:t>
            </a:r>
            <a:r>
              <a:rPr lang="en-US" sz="3600" dirty="0" smtClean="0"/>
              <a:t>of advanced libraries</a:t>
            </a:r>
          </a:p>
          <a:p>
            <a:pPr lvl="1"/>
            <a:r>
              <a:rPr lang="en-US" sz="3000" dirty="0" smtClean="0">
                <a:effectLst/>
              </a:rPr>
              <a:t>Everything from graphics processing to AI to games!</a:t>
            </a:r>
          </a:p>
          <a:p>
            <a:r>
              <a:rPr lang="en-US" sz="3600" dirty="0" smtClean="0"/>
              <a:t>Used in industry and academia</a:t>
            </a:r>
            <a:endParaRPr lang="en-US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6173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You’ll Learn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883401" y="1295400"/>
            <a:ext cx="13061206" cy="6367037"/>
          </a:xfrm>
          <a:prstGeom prst="rect">
            <a:avLst/>
          </a:prstGeom>
        </p:spPr>
        <p:txBody>
          <a:bodyPr/>
          <a:lstStyle/>
          <a:p>
            <a:r>
              <a:rPr lang="en-US" sz="3600" dirty="0" smtClean="0">
                <a:effectLst/>
              </a:rPr>
              <a:t>New </a:t>
            </a:r>
            <a:r>
              <a:rPr lang="en-US" sz="3600" dirty="0">
                <a:solidFill>
                  <a:srgbClr val="FFFF00"/>
                </a:solidFill>
              </a:rPr>
              <a:t>s</a:t>
            </a:r>
            <a:r>
              <a:rPr lang="en-US" sz="3600" dirty="0" smtClean="0">
                <a:solidFill>
                  <a:srgbClr val="FFFF00"/>
                </a:solidFill>
                <a:effectLst/>
              </a:rPr>
              <a:t>yntax</a:t>
            </a:r>
            <a:endParaRPr lang="en-US" sz="3600" dirty="0" smtClean="0">
              <a:solidFill>
                <a:srgbClr val="FFFF00"/>
              </a:solidFill>
              <a:effectLst/>
            </a:endParaRPr>
          </a:p>
          <a:p>
            <a:pPr lvl="1"/>
            <a:r>
              <a:rPr lang="en-US" sz="3000" dirty="0" smtClean="0">
                <a:solidFill>
                  <a:schemeClr val="tx1"/>
                </a:solidFill>
              </a:rPr>
              <a:t>Different way </a:t>
            </a:r>
            <a:r>
              <a:rPr lang="en-US" sz="3000" dirty="0" smtClean="0">
                <a:solidFill>
                  <a:schemeClr val="tx1"/>
                </a:solidFill>
              </a:rPr>
              <a:t>to express algorithms</a:t>
            </a:r>
          </a:p>
          <a:p>
            <a:r>
              <a:rPr lang="en-US" sz="3600" dirty="0" smtClean="0">
                <a:effectLst/>
              </a:rPr>
              <a:t>A little bit about the </a:t>
            </a:r>
            <a:r>
              <a:rPr lang="en-US" sz="3600" dirty="0" smtClean="0">
                <a:solidFill>
                  <a:srgbClr val="FFFF00"/>
                </a:solidFill>
                <a:effectLst/>
              </a:rPr>
              <a:t>command line</a:t>
            </a:r>
          </a:p>
          <a:p>
            <a:pPr lvl="1"/>
            <a:r>
              <a:rPr lang="en-US" sz="3000" dirty="0" smtClean="0">
                <a:solidFill>
                  <a:schemeClr val="tx1"/>
                </a:solidFill>
              </a:rPr>
              <a:t>A </a:t>
            </a:r>
            <a:r>
              <a:rPr lang="en-US" sz="3000" dirty="0" smtClean="0">
                <a:solidFill>
                  <a:schemeClr val="tx1"/>
                </a:solidFill>
              </a:rPr>
              <a:t>text-based interface that exposes you to the internals of how a computer </a:t>
            </a:r>
            <a:r>
              <a:rPr lang="en-US" sz="3000" dirty="0" smtClean="0">
                <a:solidFill>
                  <a:schemeClr val="tx1"/>
                </a:solidFill>
              </a:rPr>
              <a:t>works</a:t>
            </a:r>
            <a:endParaRPr lang="en-US" sz="3600" dirty="0" smtClean="0"/>
          </a:p>
          <a:p>
            <a:r>
              <a:rPr lang="en-US" sz="3600" dirty="0" smtClean="0"/>
              <a:t>(next time) A </a:t>
            </a:r>
            <a:r>
              <a:rPr lang="en-US" sz="3600" dirty="0" smtClean="0"/>
              <a:t>little more about </a:t>
            </a:r>
            <a:r>
              <a:rPr lang="en-US" sz="3600" dirty="0" smtClean="0">
                <a:solidFill>
                  <a:srgbClr val="FFFF00"/>
                </a:solidFill>
              </a:rPr>
              <a:t>Object Oriented Programming</a:t>
            </a:r>
          </a:p>
          <a:p>
            <a:endParaRPr lang="en-US" sz="36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 </a:t>
            </a:r>
            <a:r>
              <a:rPr lang="en-US" dirty="0" smtClean="0"/>
              <a:t>to </a:t>
            </a:r>
            <a:r>
              <a:rPr lang="en-US" dirty="0" smtClean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903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Python 3</a:t>
            </a:r>
            <a:endParaRPr lang="en-US" dirty="0"/>
          </a:p>
        </p:txBody>
      </p:sp>
      <p:sp>
        <p:nvSpPr>
          <p:cNvPr id="36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883401" y="1295400"/>
            <a:ext cx="13060680" cy="6367037"/>
          </a:xfrm>
          <a:prstGeom prst="rect">
            <a:avLst/>
          </a:prstGeom>
        </p:spPr>
        <p:txBody>
          <a:bodyPr/>
          <a:lstStyle/>
          <a:p>
            <a:r>
              <a:rPr lang="en-US" sz="3600" dirty="0" smtClean="0"/>
              <a:t>We’ll be using Python 3 for this class.</a:t>
            </a:r>
          </a:p>
          <a:p>
            <a:pPr lvl="1"/>
            <a:r>
              <a:rPr lang="en-US" sz="3000" dirty="0" smtClean="0"/>
              <a:t>Python 3 is not backwards-compatible with Python 2. </a:t>
            </a:r>
          </a:p>
          <a:p>
            <a:pPr lvl="1"/>
            <a:r>
              <a:rPr lang="en-US" sz="3000" dirty="0" smtClean="0"/>
              <a:t>For this class, y</a:t>
            </a:r>
            <a:r>
              <a:rPr lang="en-US" sz="3000" dirty="0" smtClean="0"/>
              <a:t>ou don’t need to worry about the differences between Python 2 and 3.</a:t>
            </a:r>
          </a:p>
          <a:p>
            <a:r>
              <a:rPr lang="en-US" sz="3600" dirty="0" smtClean="0"/>
              <a:t>Download Python 3 from</a:t>
            </a:r>
          </a:p>
          <a:p>
            <a:pPr lvl="1"/>
            <a:r>
              <a:rPr lang="en-US" sz="3000" dirty="0" smtClean="0">
                <a:hlinkClick r:id="rId2"/>
              </a:rPr>
              <a:t>https</a:t>
            </a:r>
            <a:r>
              <a:rPr lang="en-US" sz="3000" dirty="0" smtClean="0">
                <a:hlinkClick r:id="rId2"/>
              </a:rPr>
              <a:t>://python.org/downloads</a:t>
            </a:r>
            <a:endParaRPr lang="en-US" sz="3000" dirty="0" smtClean="0"/>
          </a:p>
          <a:p>
            <a:pPr lvl="1"/>
            <a:r>
              <a:rPr lang="en-US" sz="3000" dirty="0" smtClean="0"/>
              <a:t>Run the graphical installer</a:t>
            </a:r>
          </a:p>
          <a:p>
            <a:r>
              <a:rPr lang="en-US" sz="3600" dirty="0" smtClean="0"/>
              <a:t>All official Python documentation is at </a:t>
            </a:r>
          </a:p>
          <a:p>
            <a:pPr lvl="1"/>
            <a:r>
              <a:rPr lang="en-US" sz="3000" dirty="0" smtClean="0">
                <a:hlinkClick r:id="rId3"/>
              </a:rPr>
              <a:t>https://docs.python.org</a:t>
            </a:r>
            <a:r>
              <a:rPr lang="en-US" sz="3000" dirty="0" smtClean="0"/>
              <a:t> </a:t>
            </a:r>
          </a:p>
          <a:p>
            <a:endParaRPr lang="en-US" sz="3600" dirty="0" smtClean="0"/>
          </a:p>
        </p:txBody>
      </p:sp>
      <p:pic>
        <p:nvPicPr>
          <p:cNvPr id="2" name="Picture 1" descr="python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1505" y="2952360"/>
            <a:ext cx="3683358" cy="4687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ヒラギノ丸ゴ Pro W4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73000</TotalTime>
  <Pages>47</Pages>
  <Words>875</Words>
  <Application>Microsoft Office PowerPoint</Application>
  <PresentationFormat>Custom</PresentationFormat>
  <Paragraphs>154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6" baseType="lpstr">
      <vt:lpstr>ＭＳ Ｐゴシック</vt:lpstr>
      <vt:lpstr>18 VAG Rounded Black   09390</vt:lpstr>
      <vt:lpstr>18 VAG Rounded Bold   07390</vt:lpstr>
      <vt:lpstr>Arial</vt:lpstr>
      <vt:lpstr>Corbel</vt:lpstr>
      <vt:lpstr>Courier</vt:lpstr>
      <vt:lpstr>Courier New</vt:lpstr>
      <vt:lpstr>Helvetica</vt:lpstr>
      <vt:lpstr>Source Code Pro</vt:lpstr>
      <vt:lpstr>VAG Rounded</vt:lpstr>
      <vt:lpstr>Wingdings</vt:lpstr>
      <vt:lpstr>Wingdings 2</vt:lpstr>
      <vt:lpstr>Wingdings 3</vt:lpstr>
      <vt:lpstr>Metro</vt:lpstr>
      <vt:lpstr>PowerPoint Presentation</vt:lpstr>
      <vt:lpstr>How do you feel about learning Python?</vt:lpstr>
      <vt:lpstr>PowerPoint Presentation</vt:lpstr>
      <vt:lpstr>The Goals of Beauty and Joy of Computing (BJC)</vt:lpstr>
      <vt:lpstr>What is Computational Thinking?</vt:lpstr>
      <vt:lpstr>Why Learn Python?</vt:lpstr>
      <vt:lpstr>What You’ll Learn</vt:lpstr>
      <vt:lpstr>PowerPoint Presentation</vt:lpstr>
      <vt:lpstr>Getting Python 3</vt:lpstr>
      <vt:lpstr>Intro to the Command Line</vt:lpstr>
      <vt:lpstr>Python Programs</vt:lpstr>
      <vt:lpstr>PowerPoint Presentation</vt:lpstr>
      <vt:lpstr>Text and Numbers</vt:lpstr>
      <vt:lpstr>Lists</vt:lpstr>
      <vt:lpstr>Variables</vt:lpstr>
      <vt:lpstr>Zero-based Versus One-based Indexing</vt:lpstr>
      <vt:lpstr>What is the output?</vt:lpstr>
      <vt:lpstr>Conditionals</vt:lpstr>
      <vt:lpstr>Loops</vt:lpstr>
      <vt:lpstr>Functions</vt:lpstr>
      <vt:lpstr>Summary</vt:lpstr>
      <vt:lpstr>Preview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CS61C - Lecture 13</dc:title>
  <dc:subject/>
  <dc:creator>John Wawrzynek</dc:creator>
  <cp:keywords/>
  <dc:description/>
  <cp:lastModifiedBy>Jonathan McKinsey</cp:lastModifiedBy>
  <cp:revision>3534</cp:revision>
  <cp:lastPrinted>2015-04-01T07:19:16Z</cp:lastPrinted>
  <dcterms:created xsi:type="dcterms:W3CDTF">2015-04-01T01:55:36Z</dcterms:created>
  <dcterms:modified xsi:type="dcterms:W3CDTF">2015-07-27T07:48:47Z</dcterms:modified>
</cp:coreProperties>
</file>