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139" r:id="rId2"/>
    <p:sldId id="1247" r:id="rId3"/>
    <p:sldId id="1306" r:id="rId4"/>
    <p:sldId id="1307" r:id="rId5"/>
    <p:sldId id="1301" r:id="rId6"/>
    <p:sldId id="1262" r:id="rId7"/>
    <p:sldId id="1291" r:id="rId8"/>
    <p:sldId id="1304" r:id="rId9"/>
    <p:sldId id="1292" r:id="rId10"/>
    <p:sldId id="1293" r:id="rId11"/>
    <p:sldId id="1305" r:id="rId12"/>
    <p:sldId id="1308" r:id="rId13"/>
    <p:sldId id="1299" r:id="rId14"/>
    <p:sldId id="1302" r:id="rId15"/>
    <p:sldId id="1295" r:id="rId16"/>
    <p:sldId id="1294" r:id="rId17"/>
    <p:sldId id="1300" r:id="rId18"/>
    <p:sldId id="1296" r:id="rId19"/>
    <p:sldId id="1297" r:id="rId20"/>
    <p:sldId id="1298" r:id="rId21"/>
  </p:sldIdLst>
  <p:sldSz cx="14630400" cy="8229600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1pPr>
    <a:lvl2pPr marL="652783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2pPr>
    <a:lvl3pPr marL="1305570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3pPr>
    <a:lvl4pPr marL="1958356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4pPr>
    <a:lvl5pPr marL="2611141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5pPr>
    <a:lvl6pPr marL="3263920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6pPr>
    <a:lvl7pPr marL="3916704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7pPr>
    <a:lvl8pPr marL="4569486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8pPr>
    <a:lvl9pPr marL="5222275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A4A3A4"/>
          </p15:clr>
        </p15:guide>
        <p15:guide id="2" pos="2212">
          <p15:clr>
            <a:srgbClr val="A4A3A4"/>
          </p15:clr>
        </p15:guide>
        <p15:guide id="3" orient="horz" pos="2211">
          <p15:clr>
            <a:srgbClr val="A4A3A4"/>
          </p15:clr>
        </p15:guide>
        <p15:guide id="4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1575"/>
    <a:srgbClr val="147500"/>
    <a:srgbClr val="900306"/>
    <a:srgbClr val="32415C"/>
    <a:srgbClr val="FB0A10"/>
    <a:srgbClr val="94F0E4"/>
    <a:srgbClr val="5771A0"/>
    <a:srgbClr val="800080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9" autoAdjust="0"/>
    <p:restoredTop sz="99416" autoAdjust="0"/>
  </p:normalViewPr>
  <p:slideViewPr>
    <p:cSldViewPr>
      <p:cViewPr varScale="1">
        <p:scale>
          <a:sx n="46" d="100"/>
          <a:sy n="46" d="100"/>
        </p:scale>
        <p:origin x="739" y="48"/>
      </p:cViewPr>
      <p:guideLst>
        <p:guide orient="horz" pos="2592"/>
        <p:guide pos="46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4208" y="-112"/>
      </p:cViewPr>
      <p:guideLst>
        <p:guide orient="horz" pos="2931"/>
        <p:guide pos="2212"/>
        <p:guide orient="horz" pos="2211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921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38388" y="450850"/>
            <a:ext cx="4664075" cy="2624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08" y="3337889"/>
            <a:ext cx="8019208" cy="3158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3688371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6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51180802" indent="-51180802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1305570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958356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2611141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3263920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3916704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569486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222275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450850"/>
            <a:ext cx="4664075" cy="2624138"/>
          </a:xfrm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450850"/>
            <a:ext cx="4664075" cy="2624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and information</a:t>
            </a:r>
            <a:r>
              <a:rPr lang="en-US" baseline="0" dirty="0" smtClean="0"/>
              <a:t> is hard to define. There are philosophical and meta-physical issues. So let’s all watch the Matrix…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8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450850"/>
            <a:ext cx="4664075" cy="2624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and information</a:t>
            </a:r>
            <a:r>
              <a:rPr lang="en-US" baseline="0" dirty="0" smtClean="0"/>
              <a:t> is hard to define. There are philosophical and meta-physical issues. So let’s all watch the Matrix…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25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450850"/>
            <a:ext cx="4664075" cy="2624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and information</a:t>
            </a:r>
            <a:r>
              <a:rPr lang="en-US" baseline="0" dirty="0" smtClean="0"/>
              <a:t> is hard to define. There are philosophical and meta-physical issues. So let’s all watch the Matrix…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2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5033" y="1188734"/>
            <a:ext cx="6363967" cy="636703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6200" y="1188734"/>
            <a:ext cx="6214113" cy="636703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itle Placeholder 21"/>
          <p:cNvSpPr>
            <a:spLocks noGrp="1"/>
          </p:cNvSpPr>
          <p:nvPr>
            <p:ph type="title"/>
          </p:nvPr>
        </p:nvSpPr>
        <p:spPr>
          <a:xfrm>
            <a:off x="875033" y="164385"/>
            <a:ext cx="13060680" cy="914400"/>
          </a:xfrm>
          <a:prstGeom prst="rect">
            <a:avLst/>
          </a:prstGeom>
        </p:spPr>
        <p:txBody>
          <a:bodyPr vert="horz" lIns="130555" tIns="65278" rIns="130555" bIns="65278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69ACC4A-C4B3-2E4C-9A16-1CB1EAFC5291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7"/>
            <a:ext cx="3169920" cy="702183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360" y="329567"/>
            <a:ext cx="93878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484701E-00B5-B446-8F20-163EC44EFCE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90"/>
            <a:ext cx="9164320" cy="5695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97280" y="1371616"/>
            <a:ext cx="6156960" cy="2566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7498080" y="1371616"/>
            <a:ext cx="6156960" cy="25660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23" y="817247"/>
            <a:ext cx="7365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9263" y="817247"/>
            <a:ext cx="4572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8783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5600" y="817247"/>
            <a:ext cx="1270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67200" y="3401568"/>
            <a:ext cx="9631680" cy="1810512"/>
          </a:xfrm>
        </p:spPr>
        <p:txBody>
          <a:bodyPr lIns="143614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spcBef>
                <a:spcPts val="0"/>
              </a:spcBef>
              <a:buNone/>
              <a:defRPr sz="101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  <a:lvl2pPr marL="652783" indent="0" algn="ctr">
              <a:buNone/>
            </a:lvl2pPr>
            <a:lvl3pPr marL="1305570" indent="0" algn="ctr">
              <a:buNone/>
            </a:lvl3pPr>
            <a:lvl4pPr marL="1958356" indent="0" algn="ctr">
              <a:buNone/>
            </a:lvl4pPr>
            <a:lvl5pPr marL="2611141" indent="0" algn="ctr">
              <a:buNone/>
            </a:lvl5pPr>
            <a:lvl6pPr marL="3263920" indent="0" algn="ctr">
              <a:buNone/>
            </a:lvl6pPr>
            <a:lvl7pPr marL="3916704" indent="0" algn="ctr">
              <a:buNone/>
            </a:lvl7pPr>
            <a:lvl8pPr marL="4569486" indent="0" algn="ctr">
              <a:buNone/>
            </a:lvl8pPr>
            <a:lvl9pPr marL="5222275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4431516" y="6690867"/>
            <a:ext cx="9436901" cy="471949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7" tIns="45696" rIns="91397" bIns="45696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7726682" y="1287781"/>
            <a:ext cx="6913880" cy="69494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599440" y="5"/>
            <a:ext cx="8821421" cy="79381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7961630" y="1542422"/>
            <a:ext cx="4937760" cy="190246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9509760" y="0"/>
            <a:ext cx="438912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09760" y="5120640"/>
            <a:ext cx="512064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9509760" y="0"/>
            <a:ext cx="219456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517403" y="5095875"/>
            <a:ext cx="3345179" cy="3133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509760" y="5120640"/>
            <a:ext cx="256032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9509760" y="1645920"/>
            <a:ext cx="5120640" cy="3474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9509760" y="2103120"/>
            <a:ext cx="5120640" cy="30175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584960" y="5120640"/>
            <a:ext cx="79248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853440" y="5120640"/>
            <a:ext cx="85344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86741" y="2926080"/>
            <a:ext cx="9022080" cy="21945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86741" y="2560320"/>
            <a:ext cx="9022080" cy="25603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315200" y="5120640"/>
            <a:ext cx="219456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1683" y="481967"/>
            <a:ext cx="13606779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594360" y="817247"/>
            <a:ext cx="4318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657883" y="817247"/>
            <a:ext cx="4317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716287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762007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0101" y="817247"/>
            <a:ext cx="5841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048" y="1622008"/>
            <a:ext cx="9148877" cy="1172982"/>
          </a:xfrm>
        </p:spPr>
        <p:txBody>
          <a:bodyPr lIns="117503" bIns="0"/>
          <a:lstStyle>
            <a:lvl1pPr marL="78338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43" y="614477"/>
            <a:ext cx="13050317" cy="932688"/>
          </a:xfrm>
        </p:spPr>
        <p:txBody>
          <a:bodyPr tIns="91393"/>
          <a:lstStyle>
            <a:lvl1pPr algn="l">
              <a:buNone/>
              <a:defRPr sz="5400" b="0" cap="none" spc="-214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CEDF913-1038-6D43-A083-7381B0378B8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" y="481967"/>
            <a:ext cx="14188440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723" y="817247"/>
            <a:ext cx="7365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817247"/>
            <a:ext cx="4318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7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238767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302263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363223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408963" y="817247"/>
            <a:ext cx="1269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7061" y="817247"/>
            <a:ext cx="5842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18" y="614477"/>
            <a:ext cx="12435840" cy="1097280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71701"/>
            <a:ext cx="6464301" cy="767714"/>
          </a:xfrm>
        </p:spPr>
        <p:txBody>
          <a:bodyPr anchor="ctr"/>
          <a:lstStyle>
            <a:lvl1pPr marL="104448" indent="0" algn="l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432047" y="2171701"/>
            <a:ext cx="6466840" cy="767714"/>
          </a:xfrm>
        </p:spPr>
        <p:txBody>
          <a:bodyPr anchor="ctr"/>
          <a:lstStyle>
            <a:lvl1pPr marL="104448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31520" y="2950845"/>
            <a:ext cx="6464301" cy="475122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2950845"/>
            <a:ext cx="6466840" cy="475122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94E4F7C-7393-5C44-A579-51E747BA2DD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12435840" cy="1097280"/>
          </a:xfrm>
        </p:spPr>
        <p:txBody>
          <a:bodyPr/>
          <a:lstStyle>
            <a:lvl1pPr>
              <a:defRPr sz="59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9129B78-766F-8046-B16D-6E2259124BD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826EF02-E0BA-4B45-B9BC-203A90F6736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27675"/>
            <a:ext cx="13167360" cy="1394461"/>
          </a:xfrm>
        </p:spPr>
        <p:txBody>
          <a:bodyPr anchor="ctr"/>
          <a:lstStyle>
            <a:lvl1pPr algn="l">
              <a:buNone/>
              <a:defRPr sz="5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97280" y="1722120"/>
            <a:ext cx="4023360" cy="5486400"/>
          </a:xfrm>
        </p:spPr>
        <p:txBody>
          <a:bodyPr/>
          <a:lstStyle>
            <a:lvl1pPr marL="78338" indent="0">
              <a:buNone/>
              <a:defRPr sz="2600"/>
            </a:lvl1pPr>
            <a:lvl2pPr>
              <a:buNone/>
              <a:defRPr sz="19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86400" y="1722120"/>
            <a:ext cx="8778240" cy="54864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8AF6942-B8F4-354B-A96C-556E4724AB4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-116139"/>
            <a:ext cx="14043661" cy="2253616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13650914" y="1437341"/>
            <a:ext cx="158114" cy="205739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13894754" y="1620221"/>
            <a:ext cx="158114" cy="205739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13338500" y="1744036"/>
            <a:ext cx="158117" cy="205741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7742" y="1302240"/>
              <a:ext cx="88934" cy="79944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79348" y="1397313"/>
              <a:ext cx="125667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3866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463040" y="529520"/>
            <a:ext cx="10972800" cy="842099"/>
          </a:xfrm>
        </p:spPr>
        <p:txBody>
          <a:bodyPr anchor="b"/>
          <a:lstStyle>
            <a:lvl1pPr algn="l">
              <a:buNone/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88851" y="2272552"/>
            <a:ext cx="14045184" cy="5952173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4600"/>
            </a:lvl1pPr>
          </a:lstStyle>
          <a:p>
            <a:pPr lvl="0"/>
            <a:r>
              <a:rPr lang="en-US" noProof="0" dirty="0" smtClean="0"/>
              <a:t>Click icon to add </a:t>
            </a:r>
            <a:r>
              <a:rPr lang="en-US" noProof="0" dirty="0" err="1" smtClean="0"/>
              <a:t>pictue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463040" y="1380173"/>
            <a:ext cx="10972800" cy="822960"/>
          </a:xfrm>
        </p:spPr>
        <p:txBody>
          <a:bodyPr/>
          <a:lstStyle>
            <a:lvl1pPr marL="39167" indent="0">
              <a:spcBef>
                <a:spcPts val="0"/>
              </a:spcBef>
              <a:buNone/>
              <a:defRPr sz="2100">
                <a:solidFill>
                  <a:srgbClr val="FFFFFF"/>
                </a:solidFill>
              </a:defRPr>
            </a:lvl1pPr>
            <a:lvl2pPr>
              <a:defRPr sz="19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3200" y="66676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 sz="8000" dirty="0"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66676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66676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 sz="8000"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D3BF5FA-FF66-834A-BD9A-8378E92300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83401" y="205541"/>
            <a:ext cx="13060680" cy="914400"/>
          </a:xfrm>
          <a:prstGeom prst="rect">
            <a:avLst/>
          </a:prstGeom>
        </p:spPr>
        <p:txBody>
          <a:bodyPr vert="horz" lIns="130555" tIns="65278" rIns="130555" bIns="65278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883401" y="1188720"/>
            <a:ext cx="13015486" cy="928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819" y="217174"/>
            <a:ext cx="707815" cy="84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83401" y="1188739"/>
            <a:ext cx="13060680" cy="643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0" y="7863968"/>
            <a:ext cx="14630400" cy="365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67" tIns="36268" rIns="90667" bIns="36268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UC Berkeley “The Beauty and Joy of Computing”</a:t>
            </a:r>
            <a:r>
              <a:rPr lang="en-US" sz="1900" b="1" dirty="0">
                <a:solidFill>
                  <a:srgbClr val="FFFF00"/>
                </a:solidFill>
                <a:latin typeface="18 VAG Rounded Black   09390"/>
                <a:ea typeface="+mn-ea"/>
                <a:cs typeface="+mn-cs"/>
              </a:rPr>
              <a:t>: </a:t>
            </a:r>
            <a:r>
              <a:rPr lang="en-US" sz="1900" b="1" baseline="0" dirty="0" smtClean="0">
                <a:solidFill>
                  <a:srgbClr val="FFFF00"/>
                </a:solidFill>
                <a:latin typeface="18 VAG Rounded Black   09390"/>
                <a:ea typeface="+mn-ea"/>
                <a:cs typeface="+mn-cs"/>
              </a:rPr>
              <a:t> Besides Blocks II </a:t>
            </a:r>
            <a:r>
              <a:rPr lang="en-US" sz="1900" b="1" dirty="0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(</a:t>
            </a:r>
            <a:fld id="{F6F39CF2-87E7-FF4A-9C8E-A745CB692DE9}" type="slidenum">
              <a:rPr lang="en-US" sz="1900" b="1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pPr algn="ctr" eaLnBrk="0" hangingPunct="0">
                <a:defRPr/>
              </a:pPr>
              <a:t>‹#›</a:t>
            </a:fld>
            <a:r>
              <a:rPr lang="en-US" sz="1900" b="1" dirty="0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)          </a:t>
            </a:r>
            <a:endParaRPr lang="en-US" sz="1900" b="1" dirty="0">
              <a:solidFill>
                <a:schemeClr val="tx1"/>
              </a:solidFill>
              <a:latin typeface="18 VAG Rounded Black   09390"/>
              <a:ea typeface="+mn-ea"/>
              <a:cs typeface="+mn-cs"/>
            </a:endParaRPr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881" y="7380044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89280" y="7757160"/>
            <a:ext cx="1341120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13541817" y="7448606"/>
            <a:ext cx="1066812" cy="288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67" tIns="36268" rIns="90667" bIns="36268">
            <a:prstTxWarp prst="textNoShape">
              <a:avLst/>
            </a:prstTxWarp>
            <a:spAutoFit/>
          </a:bodyPr>
          <a:lstStyle/>
          <a:p>
            <a:pPr algn="r" eaLnBrk="0" hangingPunct="0"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McKinsey</a:t>
            </a:r>
            <a:endParaRPr lang="en-US" sz="1400" b="1" dirty="0">
              <a:solidFill>
                <a:schemeClr val="tx1"/>
              </a:solidFill>
              <a:latin typeface="18 VAG Rounded Black   09390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900" kern="1200" spc="-141">
          <a:solidFill>
            <a:srgbClr val="C1EEFF"/>
          </a:solidFill>
          <a:latin typeface="VAG Rounded" panose="020B0500000000000000" pitchFamily="34" charset="0"/>
          <a:ea typeface="ＭＳ Ｐゴシック" charset="-128"/>
          <a:cs typeface="VAG Rounded" panose="020B0500000000000000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5pPr>
      <a:lvl6pPr marL="652783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1305570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958356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2611141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587046" indent="-489591" algn="l" rtl="0" eaLnBrk="0" fontAlgn="base" hangingPunct="0">
        <a:spcBef>
          <a:spcPts val="1000"/>
        </a:spcBef>
        <a:spcAft>
          <a:spcPct val="0"/>
        </a:spcAft>
        <a:buClr>
          <a:schemeClr val="tx2"/>
        </a:buClr>
        <a:buSzPct val="95000"/>
        <a:buFont typeface="Wingdings" pitchFamily="-1" charset="2"/>
        <a:buChar char=""/>
        <a:defRPr sz="4300" kern="1200">
          <a:solidFill>
            <a:schemeClr val="tx1"/>
          </a:solidFill>
          <a:latin typeface="VAG Rounded" panose="020B0500000000000000" pitchFamily="34" charset="0"/>
          <a:ea typeface="ＭＳ Ｐゴシック" charset="-128"/>
          <a:cs typeface="VAG Rounded" panose="020B0500000000000000" pitchFamily="34" charset="0"/>
        </a:defRPr>
      </a:lvl1pPr>
      <a:lvl2pPr marL="1056241" indent="-407994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1" charset="2"/>
        <a:buChar char=""/>
        <a:defRPr sz="3700" kern="1200">
          <a:solidFill>
            <a:srgbClr val="FFE39D"/>
          </a:solidFill>
          <a:latin typeface="VAG Rounded" panose="020B0500000000000000" pitchFamily="34" charset="0"/>
          <a:ea typeface="ＭＳ Ｐゴシック" charset="-128"/>
          <a:cs typeface="VAG Rounded" panose="020B0500000000000000" pitchFamily="34" charset="0"/>
        </a:defRPr>
      </a:lvl2pPr>
      <a:lvl3pPr marL="1421175" indent="-326389" algn="l" rtl="0" eaLnBrk="0" fontAlgn="base" hangingPunct="0">
        <a:spcBef>
          <a:spcPct val="20000"/>
        </a:spcBef>
        <a:spcAft>
          <a:spcPct val="0"/>
        </a:spcAft>
        <a:buFont typeface="Wingdings 2" pitchFamily="-1" charset="2"/>
        <a:buChar char=""/>
        <a:defRPr sz="3400" kern="1200">
          <a:solidFill>
            <a:srgbClr val="A7D6FF"/>
          </a:solidFill>
          <a:latin typeface="VAG Rounded" panose="020B0500000000000000" pitchFamily="34" charset="0"/>
          <a:ea typeface="ＭＳ Ｐゴシック" charset="-128"/>
          <a:cs typeface="+mn-cs"/>
        </a:defRPr>
      </a:lvl3pPr>
      <a:lvl4pPr marL="1799689" indent="-32638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1" charset="2"/>
        <a:buChar char=""/>
        <a:defRPr sz="3000" kern="1200">
          <a:solidFill>
            <a:srgbClr val="F273AF"/>
          </a:solidFill>
          <a:latin typeface="VAG Rounded" panose="020B0500000000000000" pitchFamily="34" charset="0"/>
          <a:ea typeface="ＭＳ Ｐゴシック" charset="-128"/>
          <a:cs typeface="+mn-cs"/>
        </a:defRPr>
      </a:lvl4pPr>
      <a:lvl5pPr marL="2114749" indent="-299191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1" charset="2"/>
        <a:buChar char=""/>
        <a:defRPr sz="2900" kern="1200">
          <a:solidFill>
            <a:schemeClr val="tx1"/>
          </a:solidFill>
          <a:latin typeface="VAG Rounded" panose="020B0500000000000000" pitchFamily="34" charset="0"/>
          <a:ea typeface="ＭＳ Ｐゴシック" charset="-128"/>
          <a:cs typeface="+mn-cs"/>
        </a:defRPr>
      </a:lvl5pPr>
      <a:lvl6pPr marL="2441406" indent="-300281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15581" indent="-26111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746" indent="-26111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920" indent="-26111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27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55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83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11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3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67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694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22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library/stdtypes.html#mutable-sequence-type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nd-us.herokuapp.com" TargetMode="External"/><Relationship Id="rId2" Type="http://schemas.openxmlformats.org/officeDocument/2006/relationships/hyperlink" Target="http://jservice.io/api/random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rary/stdtypes.html" TargetMode="External"/><Relationship Id="rId2" Type="http://schemas.openxmlformats.org/officeDocument/2006/relationships/hyperlink" Target="http://www.pythontutor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odingbat.com/pyth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library/stdtypes.html#typesseq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library/stdtypes.html#string-method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012291" y="388559"/>
            <a:ext cx="8290560" cy="38651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667" tIns="36268" rIns="90667" bIns="36268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77000"/>
              </a:lnSpc>
            </a:pPr>
            <a:r>
              <a:rPr lang="en-US" sz="5100" b="1" dirty="0">
                <a:solidFill>
                  <a:schemeClr val="tx2"/>
                </a:solidFill>
                <a:latin typeface="18 VAG Rounded Bold   07390" charset="0"/>
              </a:rPr>
              <a:t>The Beauty and Joy of Computing</a:t>
            </a:r>
            <a:r>
              <a:rPr lang="en-US" sz="4600" b="1" dirty="0">
                <a:solidFill>
                  <a:schemeClr val="tx2"/>
                </a:solidFill>
                <a:latin typeface="18 VAG Rounded Bold   07390" charset="0"/>
              </a:rPr>
              <a:t/>
            </a:r>
            <a:br>
              <a:rPr lang="en-US" sz="4600" b="1" dirty="0">
                <a:solidFill>
                  <a:schemeClr val="tx2"/>
                </a:solidFill>
                <a:latin typeface="18 VAG Rounded Bold   07390" charset="0"/>
              </a:rPr>
            </a:br>
            <a:r>
              <a:rPr lang="en-US" sz="4600" b="1" dirty="0">
                <a:latin typeface="18 VAG Rounded Bold   07390" charset="0"/>
              </a:rPr>
              <a:t/>
            </a:r>
            <a:br>
              <a:rPr lang="en-US" sz="4600" b="1" dirty="0">
                <a:latin typeface="18 VAG Rounded Bold   07390" charset="0"/>
              </a:rPr>
            </a:br>
            <a:r>
              <a:rPr lang="en-US" sz="3800" b="1" dirty="0">
                <a:solidFill>
                  <a:schemeClr val="tx1"/>
                </a:solidFill>
                <a:latin typeface="18 VAG Rounded Bold   07390" charset="0"/>
              </a:rPr>
              <a:t>Lecture </a:t>
            </a:r>
            <a:r>
              <a:rPr lang="en-US" sz="3800" b="1" dirty="0" smtClean="0">
                <a:solidFill>
                  <a:schemeClr val="tx1"/>
                </a:solidFill>
                <a:latin typeface="18 VAG Rounded Bold   07390" charset="0"/>
              </a:rPr>
              <a:t>#20</a:t>
            </a:r>
            <a:endParaRPr lang="en-US" sz="3800" b="1" dirty="0">
              <a:solidFill>
                <a:schemeClr val="tx1"/>
              </a:solidFill>
              <a:latin typeface="18 VAG Rounded Bold   07390" charset="0"/>
            </a:endParaRPr>
          </a:p>
          <a:p>
            <a:pPr algn="ctr" eaLnBrk="0" hangingPunct="0">
              <a:lnSpc>
                <a:spcPct val="77000"/>
              </a:lnSpc>
            </a:pPr>
            <a:r>
              <a:rPr lang="en-US" sz="3800" b="1" dirty="0" smtClean="0">
                <a:solidFill>
                  <a:schemeClr val="tx1"/>
                </a:solidFill>
                <a:latin typeface="18 VAG Rounded Bold   07390" charset="0"/>
              </a:rPr>
              <a:t>Besides Blocks II:</a:t>
            </a:r>
          </a:p>
          <a:p>
            <a:pPr algn="ctr" eaLnBrk="0" hangingPunct="0">
              <a:lnSpc>
                <a:spcPct val="77000"/>
              </a:lnSpc>
            </a:pPr>
            <a:r>
              <a:rPr lang="en-US" sz="3800" b="1" dirty="0" smtClean="0">
                <a:solidFill>
                  <a:schemeClr val="tx1"/>
                </a:solidFill>
                <a:latin typeface="18 VAG Rounded Bold   07390" charset="0"/>
              </a:rPr>
              <a:t>Python Data Structures &amp; APIs</a:t>
            </a:r>
            <a:endParaRPr lang="en-US" sz="3800" b="1" dirty="0">
              <a:solidFill>
                <a:schemeClr val="bg2"/>
              </a:solidFill>
              <a:latin typeface="18 VAG Rounded Bold   07390" charset="0"/>
            </a:endParaRPr>
          </a:p>
          <a:p>
            <a:pPr algn="ctr" eaLnBrk="0" hangingPunct="0">
              <a:lnSpc>
                <a:spcPct val="77000"/>
              </a:lnSpc>
            </a:pPr>
            <a:endParaRPr lang="en-US" sz="4600" b="1" dirty="0">
              <a:solidFill>
                <a:schemeClr val="bg2"/>
              </a:solidFill>
              <a:latin typeface="18 VAG Rounded Bold   07390" charset="0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 idx="4294967295"/>
          </p:nvPr>
        </p:nvSpPr>
        <p:spPr>
          <a:xfrm>
            <a:off x="4267200" y="3505200"/>
            <a:ext cx="10210800" cy="82296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900" dirty="0" smtClean="0">
                <a:solidFill>
                  <a:srgbClr val="FFFF00"/>
                </a:solidFill>
              </a:rPr>
              <a:t>(GUI) Text Editors vs IDEs</a:t>
            </a:r>
            <a:endParaRPr lang="en-US" sz="490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9829800" y="7358462"/>
            <a:ext cx="4724404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 eaLnBrk="0" hangingPunct="0">
              <a:defRPr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755" y="419119"/>
            <a:ext cx="2190103" cy="2628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1000" y="9906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>
          <a:xfrm>
            <a:off x="228604" y="6901262"/>
            <a:ext cx="3733800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 eaLnBrk="0" hangingPunct="0">
              <a:defRPr/>
            </a:pPr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2125" y="419108"/>
            <a:ext cx="1438404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2" name="Rectangle 21"/>
          <p:cNvSpPr/>
          <p:nvPr/>
        </p:nvSpPr>
        <p:spPr>
          <a:xfrm>
            <a:off x="855319" y="2576715"/>
            <a:ext cx="21868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VAG Rounded" panose="020B0500000000000000" pitchFamily="34" charset="0"/>
              </a:rPr>
              <a:t>Jonathan </a:t>
            </a:r>
          </a:p>
          <a:p>
            <a:r>
              <a:rPr lang="en-US" sz="3600" b="1" dirty="0" smtClean="0">
                <a:solidFill>
                  <a:schemeClr val="tx2"/>
                </a:solidFill>
                <a:latin typeface="VAG Rounded" panose="020B0500000000000000" pitchFamily="34" charset="0"/>
              </a:rPr>
              <a:t>McKinsey</a:t>
            </a:r>
            <a:endParaRPr lang="en-US" sz="3600" dirty="0">
              <a:latin typeface="VAG Rounded" panose="020B0500000000000000" pitchFamily="34" charset="0"/>
            </a:endParaRPr>
          </a:p>
        </p:txBody>
      </p:sp>
      <p:sp>
        <p:nvSpPr>
          <p:cNvPr id="3" name="AutoShape 2" descr="Image result for pycharm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confluence.jetbrains.com/download/attachments/23004355/PyCharm_twit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4775212"/>
            <a:ext cx="21526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667613"/>
            <a:ext cx="2438400" cy="2438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Collection of any type</a:t>
            </a:r>
          </a:p>
          <a:p>
            <a:r>
              <a:rPr lang="en-US" sz="3200" dirty="0" smtClean="0"/>
              <a:t>Indexing </a:t>
            </a:r>
            <a:r>
              <a:rPr lang="en-US" sz="3200" dirty="0"/>
              <a:t>	</a:t>
            </a:r>
            <a:r>
              <a:rPr lang="en-US" sz="3200" dirty="0" smtClean="0"/>
              <a:t>	</a:t>
            </a:r>
            <a:r>
              <a:rPr lang="en-US" sz="3200" dirty="0" err="1" smtClean="0">
                <a:solidFill>
                  <a:srgbClr val="FFFF00"/>
                </a:solidFill>
                <a:latin typeface="Courier"/>
                <a:cs typeface="Courier"/>
              </a:rPr>
              <a:t>mylist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cs typeface="Courier"/>
              </a:rPr>
              <a:t>[item]</a:t>
            </a:r>
            <a:endParaRPr lang="en-US" sz="3200" dirty="0" smtClean="0"/>
          </a:p>
          <a:p>
            <a:pPr lvl="1"/>
            <a:r>
              <a:rPr lang="en-US" sz="3200" dirty="0" smtClean="0"/>
              <a:t>Indices start at 0, </a:t>
            </a:r>
            <a:r>
              <a:rPr lang="en-US" sz="3200" b="1" dirty="0" smtClean="0"/>
              <a:t>NOT</a:t>
            </a:r>
            <a:r>
              <a:rPr lang="en-US" sz="3200" dirty="0" smtClean="0"/>
              <a:t> 1</a:t>
            </a:r>
            <a:endParaRPr lang="en-US" sz="3200" i="1" dirty="0" smtClean="0"/>
          </a:p>
          <a:p>
            <a:r>
              <a:rPr lang="en-US" sz="3200" dirty="0" smtClean="0"/>
              <a:t>Modifying 		</a:t>
            </a:r>
            <a:r>
              <a:rPr lang="en-US" sz="3200" dirty="0" err="1" smtClean="0">
                <a:solidFill>
                  <a:srgbClr val="FFFF00"/>
                </a:solidFill>
                <a:latin typeface="Courier"/>
                <a:cs typeface="Courier"/>
              </a:rPr>
              <a:t>my_list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cs typeface="Courier"/>
              </a:rPr>
              <a:t>[item] = </a:t>
            </a:r>
            <a:r>
              <a:rPr lang="en-US" sz="3200" dirty="0" err="1" smtClean="0">
                <a:solidFill>
                  <a:srgbClr val="FFFF00"/>
                </a:solidFill>
                <a:latin typeface="Courier"/>
                <a:cs typeface="Courier"/>
              </a:rPr>
              <a:t>new_item</a:t>
            </a:r>
            <a:endParaRPr lang="en-US" sz="3200" dirty="0" smtClean="0"/>
          </a:p>
          <a:p>
            <a:r>
              <a:rPr lang="en-US" sz="3200" dirty="0" smtClean="0"/>
              <a:t>Slicing and slicing notation (i.e. [::])</a:t>
            </a:r>
          </a:p>
          <a:p>
            <a:pPr lvl="1"/>
            <a:r>
              <a:rPr lang="en-US" sz="3200" dirty="0" smtClean="0"/>
              <a:t>Exactly the same as string notation!</a:t>
            </a:r>
          </a:p>
          <a:p>
            <a:r>
              <a:rPr lang="en-US" sz="3200" dirty="0" smtClean="0"/>
              <a:t>Operators</a:t>
            </a:r>
          </a:p>
          <a:p>
            <a:pPr lvl="1"/>
            <a:r>
              <a:rPr lang="en-US" sz="3200" dirty="0" smtClean="0">
                <a:solidFill>
                  <a:srgbClr val="FFFF00"/>
                </a:solidFill>
                <a:latin typeface="Courier"/>
                <a:cs typeface="Courier"/>
              </a:rPr>
              <a:t>append(x)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cs typeface="Courier"/>
              </a:rPr>
              <a:t>insert(</a:t>
            </a:r>
            <a:r>
              <a:rPr lang="en-US" sz="3200" dirty="0" err="1" smtClean="0">
                <a:solidFill>
                  <a:srgbClr val="FFFF00"/>
                </a:solidFill>
                <a:latin typeface="Courier"/>
                <a:cs typeface="Courier"/>
              </a:rPr>
              <a:t>i,x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cs typeface="Courier"/>
              </a:rPr>
              <a:t>)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cs typeface="Courier"/>
              </a:rPr>
              <a:t>count(x)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cs typeface="Courier"/>
              </a:rPr>
              <a:t>sort()</a:t>
            </a:r>
            <a:r>
              <a:rPr lang="en-US" sz="3200" dirty="0" smtClean="0"/>
              <a:t>, etc.</a:t>
            </a:r>
          </a:p>
          <a:p>
            <a:r>
              <a:rPr lang="en-US" sz="3200" u="sng" dirty="0" smtClean="0">
                <a:solidFill>
                  <a:srgbClr val="953CFF"/>
                </a:solidFill>
                <a:hlinkClick r:id="rId2"/>
              </a:rPr>
              <a:t>http</a:t>
            </a:r>
            <a:r>
              <a:rPr lang="en-US" sz="3200" u="sng" dirty="0">
                <a:solidFill>
                  <a:srgbClr val="953CFF"/>
                </a:solidFill>
                <a:hlinkClick r:id="rId2"/>
              </a:rPr>
              <a:t>://</a:t>
            </a:r>
            <a:r>
              <a:rPr lang="en-US" sz="3200" u="sng" dirty="0" smtClean="0">
                <a:solidFill>
                  <a:srgbClr val="953CFF"/>
                </a:solidFill>
                <a:hlinkClick r:id="rId2"/>
              </a:rPr>
              <a:t>docs.python.org/library/stdtypes.html#mutable-sequence-types</a:t>
            </a:r>
            <a:endParaRPr lang="en-US" sz="3200" u="sng" dirty="0">
              <a:solidFill>
                <a:srgbClr val="953C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Tuples &amp; 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Tuples </a:t>
            </a:r>
            <a:r>
              <a:rPr lang="en-US" dirty="0"/>
              <a:t>mostly like Lists except 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/>
              <a:t> not </a:t>
            </a:r>
            <a:r>
              <a:rPr lang="en-US" dirty="0">
                <a:latin typeface="Courier"/>
                <a:cs typeface="Courier"/>
              </a:rPr>
              <a:t>[]</a:t>
            </a:r>
          </a:p>
          <a:p>
            <a:pPr lvl="1"/>
            <a:r>
              <a:rPr lang="en-US" dirty="0"/>
              <a:t>Except they can’t be changed (like strings)</a:t>
            </a:r>
          </a:p>
          <a:p>
            <a:pPr lvl="1"/>
            <a:r>
              <a:rPr lang="en-US" dirty="0"/>
              <a:t>This immutability will be helpful in dictionaries</a:t>
            </a:r>
          </a:p>
          <a:p>
            <a:r>
              <a:rPr lang="en-US" dirty="0">
                <a:solidFill>
                  <a:srgbClr val="FFFF00"/>
                </a:solidFill>
              </a:rPr>
              <a:t>Ranges </a:t>
            </a:r>
            <a:r>
              <a:rPr lang="en-US" dirty="0"/>
              <a:t>are virtual sequences of #s</a:t>
            </a:r>
          </a:p>
          <a:p>
            <a:pPr lvl="1"/>
            <a:r>
              <a:rPr lang="en-US" dirty="0"/>
              <a:t>Useful and fast</a:t>
            </a:r>
          </a:p>
          <a:p>
            <a:pPr lvl="2"/>
            <a:r>
              <a:rPr lang="en-US" dirty="0"/>
              <a:t>They don’t actually exist until you need them</a:t>
            </a:r>
          </a:p>
          <a:p>
            <a:pPr lvl="2"/>
            <a:r>
              <a:rPr lang="en-US" dirty="0"/>
              <a:t>Use </a:t>
            </a:r>
            <a:r>
              <a:rPr lang="en-US" dirty="0">
                <a:latin typeface="Courier"/>
                <a:cs typeface="Courier"/>
              </a:rPr>
              <a:t>list(range(&lt;</a:t>
            </a:r>
            <a:r>
              <a:rPr lang="en-US" dirty="0" err="1">
                <a:latin typeface="Courier"/>
                <a:cs typeface="Courier"/>
              </a:rPr>
              <a:t>args</a:t>
            </a:r>
            <a:r>
              <a:rPr lang="en-US" dirty="0">
                <a:latin typeface="Courier"/>
                <a:cs typeface="Courier"/>
              </a:rPr>
              <a:t>&gt;))</a:t>
            </a:r>
            <a:r>
              <a:rPr lang="en-US" dirty="0"/>
              <a:t> to see </a:t>
            </a:r>
            <a:r>
              <a:rPr lang="en-US" dirty="0" smtClean="0"/>
              <a:t>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Brief Tangent on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0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1520" y="274320"/>
            <a:ext cx="13167360" cy="914400"/>
          </a:xfrm>
        </p:spPr>
        <p:txBody>
          <a:bodyPr/>
          <a:lstStyle/>
          <a:p>
            <a:r>
              <a:rPr lang="en-US" dirty="0" smtClean="0"/>
              <a:t>Clicker Question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13034010" cy="4937760"/>
          </a:xfrm>
        </p:spPr>
        <p:txBody>
          <a:bodyPr/>
          <a:lstStyle/>
          <a:p>
            <a:pPr marL="81912" indent="0">
              <a:buNone/>
            </a:pPr>
            <a:r>
              <a:rPr lang="en-US" sz="3800" dirty="0" smtClean="0"/>
              <a:t>What is </a:t>
            </a:r>
            <a:r>
              <a:rPr lang="en-US" sz="3800" b="1" dirty="0" smtClean="0">
                <a:latin typeface="Courier"/>
                <a:cs typeface="Courier"/>
              </a:rPr>
              <a:t>people</a:t>
            </a:r>
            <a:r>
              <a:rPr lang="en-US" sz="3800" dirty="0" smtClean="0"/>
              <a:t> after clicking the “</a:t>
            </a:r>
            <a:r>
              <a:rPr lang="en-US" sz="3800" b="1" dirty="0" smtClean="0">
                <a:latin typeface="Courier"/>
                <a:cs typeface="Courier"/>
              </a:rPr>
              <a:t>replace</a:t>
            </a:r>
            <a:r>
              <a:rPr lang="en-US" sz="3800" dirty="0" smtClean="0"/>
              <a:t>” command?</a:t>
            </a:r>
            <a:endParaRPr lang="en-US" sz="3800" b="1" dirty="0" smtClean="0">
              <a:latin typeface="Courier"/>
              <a:cs typeface="Courier"/>
            </a:endParaRPr>
          </a:p>
          <a:p>
            <a:pPr marL="699101" indent="-617189">
              <a:buAutoNum type="alphaLcParenR"/>
            </a:pPr>
            <a:r>
              <a:rPr lang="en-US" sz="3200" dirty="0" smtClean="0"/>
              <a:t>((Alonzo)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dirty="0"/>
              <a:t>(Alonzo)) </a:t>
            </a:r>
            <a:endParaRPr lang="en-US" sz="3200" dirty="0" smtClean="0"/>
          </a:p>
          <a:p>
            <a:pPr marL="699101" indent="-617189">
              <a:buAutoNum type="alphaLcParenR"/>
            </a:pPr>
            <a:r>
              <a:rPr lang="en-US" sz="3200" dirty="0"/>
              <a:t>((Alonzo)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(thing))</a:t>
            </a:r>
          </a:p>
          <a:p>
            <a:pPr marL="699101" indent="-617189">
              <a:buAutoNum type="alphaLcParenR"/>
            </a:pPr>
            <a:r>
              <a:rPr lang="en-US" sz="3200" dirty="0" smtClean="0"/>
              <a:t>((thing)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dirty="0"/>
              <a:t>(Alonzo))</a:t>
            </a:r>
            <a:endParaRPr lang="en-US" sz="3200" dirty="0" smtClean="0"/>
          </a:p>
          <a:p>
            <a:pPr marL="699101" indent="-617189">
              <a:buAutoNum type="alphaLcParenR"/>
            </a:pPr>
            <a:r>
              <a:rPr lang="en-US" sz="3200" dirty="0" smtClean="0"/>
              <a:t>((thing)</a:t>
            </a:r>
            <a:br>
              <a:rPr lang="en-US" sz="3200" dirty="0" smtClean="0"/>
            </a:br>
            <a:r>
              <a:rPr lang="en-US" sz="3200" dirty="0" smtClean="0"/>
              <a:t> (thing))</a:t>
            </a:r>
          </a:p>
          <a:p>
            <a:pPr marL="699101" indent="-617189">
              <a:buAutoNum type="alphaLcParenR"/>
            </a:pPr>
            <a:r>
              <a:rPr lang="en-US" sz="3200" dirty="0" smtClean="0"/>
              <a:t>Error</a:t>
            </a:r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3"/>
          <a:srcRect l="7298" t="14340" r="10573" b="10814"/>
          <a:stretch>
            <a:fillRect/>
          </a:stretch>
        </p:blipFill>
        <p:spPr bwMode="auto">
          <a:xfrm>
            <a:off x="13487400" y="76200"/>
            <a:ext cx="108682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008909"/>
            <a:ext cx="1061470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98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1520" y="274320"/>
            <a:ext cx="13167360" cy="914400"/>
          </a:xfrm>
        </p:spPr>
        <p:txBody>
          <a:bodyPr/>
          <a:lstStyle/>
          <a:p>
            <a:r>
              <a:rPr lang="en-US" dirty="0" smtClean="0"/>
              <a:t>Clicker Question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13034010" cy="4937760"/>
          </a:xfrm>
        </p:spPr>
        <p:txBody>
          <a:bodyPr/>
          <a:lstStyle/>
          <a:p>
            <a:pPr marL="81912" indent="0">
              <a:buNone/>
            </a:pPr>
            <a:r>
              <a:rPr lang="en-US" sz="3800" dirty="0" smtClean="0"/>
              <a:t>What is </a:t>
            </a:r>
            <a:r>
              <a:rPr lang="en-US" sz="3800" b="1" dirty="0" smtClean="0">
                <a:latin typeface="Courier"/>
                <a:cs typeface="Courier"/>
              </a:rPr>
              <a:t>people</a:t>
            </a:r>
            <a:r>
              <a:rPr lang="en-US" sz="3800" dirty="0" smtClean="0"/>
              <a:t> after clicking the “</a:t>
            </a:r>
            <a:r>
              <a:rPr lang="en-US" sz="3800" b="1" dirty="0" smtClean="0">
                <a:latin typeface="Courier"/>
                <a:cs typeface="Courier"/>
              </a:rPr>
              <a:t>replace</a:t>
            </a:r>
            <a:r>
              <a:rPr lang="en-US" sz="3800" dirty="0" smtClean="0"/>
              <a:t>” command?</a:t>
            </a:r>
            <a:endParaRPr lang="en-US" sz="3800" b="1" dirty="0" smtClean="0">
              <a:latin typeface="Courier"/>
              <a:cs typeface="Courier"/>
            </a:endParaRPr>
          </a:p>
          <a:p>
            <a:pPr marL="699101" indent="-617189">
              <a:buAutoNum type="alphaLcParenR"/>
            </a:pPr>
            <a:r>
              <a:rPr lang="en-US" sz="3200" dirty="0" smtClean="0"/>
              <a:t>[[“Alonzo”],</a:t>
            </a:r>
            <a:br>
              <a:rPr lang="en-US" sz="3200" dirty="0" smtClean="0"/>
            </a:br>
            <a:r>
              <a:rPr lang="en-US" sz="3200" dirty="0" smtClean="0"/>
              <a:t> [“Alonzo”]] </a:t>
            </a:r>
          </a:p>
          <a:p>
            <a:pPr marL="699101" indent="-617189">
              <a:buAutoNum type="alphaLcParenR"/>
            </a:pPr>
            <a:r>
              <a:rPr lang="en-US" sz="3200" dirty="0" smtClean="0"/>
              <a:t>[[“Alonzo”],</a:t>
            </a:r>
            <a:br>
              <a:rPr lang="en-US" sz="3200" dirty="0" smtClean="0"/>
            </a:br>
            <a:r>
              <a:rPr lang="en-US" sz="3200" dirty="0" smtClean="0"/>
              <a:t> [“thing”]] </a:t>
            </a:r>
          </a:p>
          <a:p>
            <a:pPr marL="699101" indent="-617189">
              <a:buAutoNum type="alphaLcParenR"/>
            </a:pPr>
            <a:r>
              <a:rPr lang="en-US" sz="3200" dirty="0" smtClean="0"/>
              <a:t>[[“thing”],</a:t>
            </a:r>
            <a:br>
              <a:rPr lang="en-US" sz="3200" dirty="0" smtClean="0"/>
            </a:br>
            <a:r>
              <a:rPr lang="en-US" sz="3200" dirty="0" smtClean="0"/>
              <a:t> [“Alonzo”]] </a:t>
            </a:r>
          </a:p>
          <a:p>
            <a:pPr marL="699101" indent="-617189">
              <a:buAutoNum type="alphaLcParenR"/>
            </a:pPr>
            <a:r>
              <a:rPr lang="en-US" sz="3200" dirty="0" smtClean="0"/>
              <a:t>[[“thing”],</a:t>
            </a:r>
            <a:br>
              <a:rPr lang="en-US" sz="3200" dirty="0" smtClean="0"/>
            </a:br>
            <a:r>
              <a:rPr lang="en-US" sz="3200" dirty="0" smtClean="0"/>
              <a:t> [“thing”]] </a:t>
            </a:r>
          </a:p>
          <a:p>
            <a:pPr marL="699101" indent="-617189">
              <a:buAutoNum type="alphaLcParenR"/>
            </a:pPr>
            <a:r>
              <a:rPr lang="en-US" sz="3200" dirty="0" smtClean="0"/>
              <a:t>Error</a:t>
            </a:r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3"/>
          <a:srcRect l="7298" t="14340" r="10573" b="10814"/>
          <a:stretch>
            <a:fillRect/>
          </a:stretch>
        </p:blipFill>
        <p:spPr bwMode="auto">
          <a:xfrm>
            <a:off x="13487400" y="76200"/>
            <a:ext cx="108682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4"/>
          <p:cNvSpPr>
            <a:spLocks noGrp="1"/>
          </p:cNvSpPr>
          <p:nvPr>
            <p:ph sz="half" idx="1"/>
          </p:nvPr>
        </p:nvSpPr>
        <p:spPr>
          <a:xfrm>
            <a:off x="4577715" y="2040775"/>
            <a:ext cx="10210800" cy="4937760"/>
          </a:xfrm>
        </p:spPr>
        <p:txBody>
          <a:bodyPr/>
          <a:lstStyle/>
          <a:p>
            <a:pPr marL="81912" indent="0">
              <a:buNone/>
            </a:pPr>
            <a:r>
              <a:rPr lang="en-US" sz="2800" dirty="0" smtClean="0">
                <a:latin typeface="Courier"/>
                <a:cs typeface="Courier"/>
              </a:rPr>
              <a:t>&gt;&gt;&gt; </a:t>
            </a:r>
            <a:r>
              <a:rPr lang="en-US" sz="2800" b="1" dirty="0" smtClean="0">
                <a:solidFill>
                  <a:srgbClr val="FFFF00"/>
                </a:solidFill>
                <a:latin typeface="Courier"/>
                <a:cs typeface="Courier"/>
              </a:rPr>
              <a:t>names = [“Alonzo”]</a:t>
            </a:r>
          </a:p>
          <a:p>
            <a:pPr marL="81912" indent="0">
              <a:buNone/>
            </a:pPr>
            <a:r>
              <a:rPr lang="en-US" sz="2800" dirty="0" smtClean="0">
                <a:latin typeface="Courier"/>
                <a:cs typeface="Courier"/>
              </a:rPr>
              <a:t>&gt;&gt;&gt; </a:t>
            </a:r>
            <a:r>
              <a:rPr lang="en-US" sz="2800" b="1" dirty="0" smtClean="0">
                <a:solidFill>
                  <a:srgbClr val="FFFF00"/>
                </a:solidFill>
                <a:latin typeface="Courier"/>
                <a:cs typeface="Courier"/>
              </a:rPr>
              <a:t>people = [names, names]</a:t>
            </a:r>
          </a:p>
          <a:p>
            <a:pPr marL="81912" indent="0">
              <a:buNone/>
            </a:pPr>
            <a:r>
              <a:rPr lang="en-US" sz="2800" dirty="0" smtClean="0">
                <a:latin typeface="Courier"/>
                <a:cs typeface="Courier"/>
              </a:rPr>
              <a:t>&gt;&gt;&gt; </a:t>
            </a:r>
            <a:r>
              <a:rPr lang="en-US" sz="2800" b="1" dirty="0" smtClean="0">
                <a:solidFill>
                  <a:srgbClr val="FFFF00"/>
                </a:solidFill>
                <a:latin typeface="Courier"/>
                <a:cs typeface="Courier"/>
              </a:rPr>
              <a:t>people</a:t>
            </a:r>
          </a:p>
          <a:p>
            <a:pPr marL="81912" indent="0">
              <a:buNone/>
            </a:pPr>
            <a:r>
              <a:rPr lang="en-US" sz="2800" dirty="0" smtClean="0">
                <a:latin typeface="Courier"/>
                <a:cs typeface="Courier"/>
              </a:rPr>
              <a:t>[[‘Alonzo'], [‘Alonzo']]</a:t>
            </a:r>
          </a:p>
          <a:p>
            <a:pPr marL="81912" indent="0">
              <a:buNone/>
            </a:pPr>
            <a:r>
              <a:rPr lang="en-US" sz="2800" dirty="0" smtClean="0">
                <a:latin typeface="Courier"/>
                <a:cs typeface="Courier"/>
              </a:rPr>
              <a:t>&gt;&gt;&gt; </a:t>
            </a:r>
            <a:r>
              <a:rPr lang="en-US" sz="2800" b="1" dirty="0" smtClean="0">
                <a:solidFill>
                  <a:srgbClr val="FFFF00"/>
                </a:solidFill>
                <a:latin typeface="Courier"/>
                <a:cs typeface="Courier"/>
              </a:rPr>
              <a:t>names[0] = “thing”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" t="32727" r="21752" b="-661"/>
          <a:stretch/>
        </p:blipFill>
        <p:spPr>
          <a:xfrm>
            <a:off x="4800600" y="4939146"/>
            <a:ext cx="8229600" cy="284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98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Dictionaries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Dictionaries (</a:t>
            </a:r>
            <a:r>
              <a:rPr lang="en-US">
                <a:latin typeface="Courier"/>
                <a:cs typeface="Courier"/>
              </a:rPr>
              <a:t>dict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Very fast access (by </a:t>
            </a:r>
            <a:r>
              <a:rPr lang="en-US" sz="3400" b="1" dirty="0" smtClean="0"/>
              <a:t>key</a:t>
            </a:r>
            <a:r>
              <a:rPr lang="en-US" sz="3400" dirty="0" smtClean="0"/>
              <a:t>, not number)</a:t>
            </a:r>
          </a:p>
          <a:p>
            <a:r>
              <a:rPr lang="en-US" sz="3400" dirty="0" smtClean="0">
                <a:solidFill>
                  <a:srgbClr val="FFFF00"/>
                </a:solidFill>
              </a:rPr>
              <a:t>Mapping</a:t>
            </a:r>
            <a:r>
              <a:rPr lang="en-US" sz="3400" dirty="0" smtClean="0"/>
              <a:t> from a key to a value</a:t>
            </a:r>
          </a:p>
          <a:p>
            <a:r>
              <a:rPr lang="en-US" sz="3400" dirty="0" smtClean="0"/>
              <a:t>Syntax</a:t>
            </a:r>
          </a:p>
          <a:p>
            <a:pPr lvl="1"/>
            <a:r>
              <a:rPr lang="en-US" sz="3400" dirty="0" smtClean="0">
                <a:latin typeface="Courier"/>
                <a:cs typeface="Courier"/>
              </a:rPr>
              <a:t>{ key1 : value1, key2 : value2, … }</a:t>
            </a:r>
          </a:p>
          <a:p>
            <a:r>
              <a:rPr lang="en-US" sz="3400" dirty="0" smtClean="0"/>
              <a:t>Adding elements		</a:t>
            </a:r>
            <a:r>
              <a:rPr lang="en-US" sz="3400" dirty="0" err="1" smtClean="0">
                <a:latin typeface="Courier"/>
                <a:cs typeface="Courier"/>
              </a:rPr>
              <a:t>dict</a:t>
            </a:r>
            <a:r>
              <a:rPr lang="en-US" sz="3400" dirty="0" smtClean="0">
                <a:latin typeface="Courier"/>
                <a:cs typeface="Courier"/>
              </a:rPr>
              <a:t>[key] = value</a:t>
            </a:r>
          </a:p>
          <a:p>
            <a:r>
              <a:rPr lang="en-US" sz="3400" dirty="0" smtClean="0"/>
              <a:t>Accessing elements </a:t>
            </a:r>
            <a:r>
              <a:rPr lang="en-US" sz="3400" dirty="0"/>
              <a:t>	</a:t>
            </a:r>
            <a:r>
              <a:rPr lang="en-US" sz="3400" dirty="0" err="1" smtClean="0">
                <a:latin typeface="Courier"/>
                <a:cs typeface="Courier"/>
              </a:rPr>
              <a:t>dict</a:t>
            </a:r>
            <a:r>
              <a:rPr lang="en-US" sz="3400" dirty="0" smtClean="0">
                <a:latin typeface="Courier"/>
                <a:cs typeface="Courier"/>
              </a:rPr>
              <a:t>[key]</a:t>
            </a:r>
            <a:endParaRPr lang="en-US" sz="3400" dirty="0" smtClean="0"/>
          </a:p>
          <a:p>
            <a:r>
              <a:rPr lang="en-US" sz="3400" dirty="0" smtClean="0"/>
              <a:t>Keys</a:t>
            </a:r>
          </a:p>
          <a:p>
            <a:pPr lvl="1"/>
            <a:r>
              <a:rPr lang="en-US" sz="3400" dirty="0" smtClean="0"/>
              <a:t>Looking for specific keys (“</a:t>
            </a:r>
            <a:r>
              <a:rPr lang="en-US" sz="3400" dirty="0" smtClean="0">
                <a:latin typeface="Courier"/>
                <a:cs typeface="Courier"/>
              </a:rPr>
              <a:t>in</a:t>
            </a:r>
            <a:r>
              <a:rPr lang="en-US" sz="3400" dirty="0" smtClean="0"/>
              <a:t>”)</a:t>
            </a:r>
          </a:p>
          <a:p>
            <a:pPr lvl="1"/>
            <a:r>
              <a:rPr lang="en-US" sz="3400" dirty="0" smtClean="0"/>
              <a:t>Iterating over (</a:t>
            </a:r>
            <a:r>
              <a:rPr lang="en-US" sz="3400" dirty="0" err="1" smtClean="0">
                <a:latin typeface="Courier"/>
                <a:cs typeface="Courier"/>
              </a:rPr>
              <a:t>iterkeys</a:t>
            </a:r>
            <a:r>
              <a:rPr lang="en-US" sz="3400" dirty="0" smtClean="0">
                <a:latin typeface="Courier"/>
                <a:cs typeface="Courier"/>
              </a:rPr>
              <a:t>()</a:t>
            </a:r>
            <a:r>
              <a:rPr lang="en-US" sz="3400" dirty="0" smtClean="0"/>
              <a:t>)</a:t>
            </a:r>
            <a:endParaRPr lang="en-US" sz="3400" dirty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APIs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“Application Programming Interface”</a:t>
            </a:r>
          </a:p>
          <a:p>
            <a:pPr lvl="1"/>
            <a:r>
              <a:rPr lang="en-US" sz="3000" dirty="0" smtClean="0"/>
              <a:t>Set of </a:t>
            </a:r>
            <a:r>
              <a:rPr lang="en-US" sz="3000" dirty="0"/>
              <a:t>agreements for sharing </a:t>
            </a:r>
            <a:r>
              <a:rPr lang="en-US" sz="3000" dirty="0" smtClean="0"/>
              <a:t>information</a:t>
            </a:r>
          </a:p>
          <a:p>
            <a:r>
              <a:rPr lang="en-US" sz="3600" dirty="0" smtClean="0"/>
              <a:t>Programming APIs (i.e., how to use modules)</a:t>
            </a:r>
          </a:p>
          <a:p>
            <a:pPr lvl="1"/>
            <a:r>
              <a:rPr lang="en-US" sz="2800" dirty="0" smtClean="0">
                <a:latin typeface="L VAG Rounded Light"/>
                <a:cs typeface="L VAG Rounded Light"/>
              </a:rPr>
              <a:t>E.g., Building Blocks for common elements such as Open or Save prompts</a:t>
            </a:r>
          </a:p>
          <a:p>
            <a:r>
              <a:rPr lang="en-US" sz="3600" dirty="0" smtClean="0"/>
              <a:t>Web APIs</a:t>
            </a:r>
          </a:p>
          <a:p>
            <a:pPr lvl="1"/>
            <a:r>
              <a:rPr lang="en-US" sz="3200" dirty="0" smtClean="0"/>
              <a:t>“Special” URLs for accessing data directly</a:t>
            </a:r>
          </a:p>
          <a:p>
            <a:r>
              <a:rPr lang="en-US" sz="3600" dirty="0" smtClean="0"/>
              <a:t>Example: Jeopardy API</a:t>
            </a:r>
          </a:p>
          <a:p>
            <a:pPr lvl="1"/>
            <a:r>
              <a:rPr lang="en-US" sz="3200" dirty="0">
                <a:latin typeface="Courier"/>
                <a:cs typeface="Courier"/>
                <a:hlinkClick r:id="rId2"/>
              </a:rPr>
              <a:t>http://</a:t>
            </a:r>
            <a:r>
              <a:rPr lang="en-US" sz="3200" dirty="0" smtClean="0">
                <a:latin typeface="Courier"/>
                <a:cs typeface="Courier"/>
                <a:hlinkClick r:id="rId2"/>
              </a:rPr>
              <a:t>jservice.io/api/random</a:t>
            </a:r>
          </a:p>
          <a:p>
            <a:r>
              <a:rPr lang="en-US" sz="3600" dirty="0" smtClean="0"/>
              <a:t>Example: Missing Persons API</a:t>
            </a:r>
          </a:p>
          <a:p>
            <a:pPr lvl="1"/>
            <a:r>
              <a:rPr lang="en-US" sz="3200" dirty="0">
                <a:latin typeface="Courier"/>
                <a:cs typeface="Courier"/>
                <a:hlinkClick r:id="rId3" action="ppaction://hlinkfile"/>
              </a:rPr>
              <a:t>find-us.herokuapp.com</a:t>
            </a:r>
            <a:endParaRPr lang="en-US" sz="3200" dirty="0" smtClean="0">
              <a:latin typeface="Courier"/>
              <a:cs typeface="Courier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463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find-us.herokuapp.com</a:t>
            </a:r>
            <a:endParaRPr kumimoji="0" lang="en-US" altLang="en-US" sz="225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(reference)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Code files are all on the class website</a:t>
            </a:r>
          </a:p>
          <a:p>
            <a:r>
              <a:rPr lang="en-US" sz="3200" dirty="0" smtClean="0">
                <a:latin typeface="Courier"/>
                <a:cs typeface="Courier"/>
              </a:rPr>
              <a:t>fractals.py</a:t>
            </a:r>
          </a:p>
          <a:p>
            <a:pPr lvl="1"/>
            <a:r>
              <a:rPr lang="en-US" sz="2800" dirty="0" smtClean="0"/>
              <a:t>Some fractals in Turtle Graphics</a:t>
            </a:r>
          </a:p>
          <a:p>
            <a:r>
              <a:rPr lang="en-US" sz="3200" dirty="0" err="1" smtClean="0">
                <a:latin typeface="Courier"/>
                <a:cs typeface="Courier"/>
              </a:rPr>
              <a:t>jeopardyAPI.py</a:t>
            </a:r>
            <a:endParaRPr lang="en-US" sz="3200" dirty="0" smtClean="0">
              <a:latin typeface="Courier"/>
              <a:cs typeface="Courier"/>
            </a:endParaRPr>
          </a:p>
          <a:p>
            <a:pPr lvl="1"/>
            <a:r>
              <a:rPr lang="en-US" sz="2800" dirty="0" smtClean="0"/>
              <a:t>Standalone text-based Jeopardy game</a:t>
            </a:r>
          </a:p>
          <a:p>
            <a:r>
              <a:rPr lang="en-US" sz="3200" dirty="0" err="1" smtClean="0">
                <a:latin typeface="Courier"/>
                <a:cs typeface="Courier"/>
              </a:rPr>
              <a:t>tttAPI.py</a:t>
            </a:r>
            <a:endParaRPr lang="en-US" sz="3200" dirty="0" smtClean="0">
              <a:latin typeface="Courier"/>
              <a:cs typeface="Courier"/>
            </a:endParaRPr>
          </a:p>
          <a:p>
            <a:pPr lvl="1"/>
            <a:r>
              <a:rPr lang="en-US" sz="2800" dirty="0" smtClean="0"/>
              <a:t>Tic-Tac-Toe in Python</a:t>
            </a:r>
          </a:p>
          <a:p>
            <a:pPr lvl="1"/>
            <a:r>
              <a:rPr lang="en-US" sz="2800" dirty="0" smtClean="0"/>
              <a:t>Games Crafters API for information about best moves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Objects &amp; Sequences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Online Python Tutor (invaluable!!)</a:t>
            </a:r>
          </a:p>
          <a:p>
            <a:pPr lvl="1"/>
            <a:r>
              <a:rPr lang="en-US" sz="2800" dirty="0" smtClean="0">
                <a:hlinkClick r:id="rId2"/>
              </a:rPr>
              <a:t>http://www.pythontutor.com/</a:t>
            </a:r>
            <a:endParaRPr lang="en-US" sz="2800" dirty="0" smtClean="0"/>
          </a:p>
          <a:p>
            <a:r>
              <a:rPr lang="en-US" sz="3200" dirty="0" smtClean="0"/>
              <a:t>Sequences &amp; Methods</a:t>
            </a:r>
          </a:p>
          <a:p>
            <a:pPr lvl="1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docs.python.org/library/stdtypes.html</a:t>
            </a:r>
            <a:endParaRPr lang="en-US" sz="2800" dirty="0" smtClean="0"/>
          </a:p>
          <a:p>
            <a:r>
              <a:rPr lang="en-US" sz="3200" dirty="0" smtClean="0"/>
              <a:t>Coding Bat (</a:t>
            </a:r>
            <a:r>
              <a:rPr lang="en-US" sz="3200" b="1" i="1" dirty="0" smtClean="0"/>
              <a:t>Great</a:t>
            </a:r>
            <a:r>
              <a:rPr lang="en-US" sz="3200" i="1" dirty="0" smtClean="0"/>
              <a:t> </a:t>
            </a:r>
            <a:r>
              <a:rPr lang="en-US" sz="3200" dirty="0" smtClean="0"/>
              <a:t>practice!)</a:t>
            </a:r>
          </a:p>
          <a:p>
            <a:pPr lvl="1"/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codingbat.com/python</a:t>
            </a:r>
            <a:endParaRPr lang="en-US" sz="28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rgbClr val="FFFF00"/>
                </a:solidFill>
              </a:rPr>
              <a:t>class</a:t>
            </a:r>
            <a:r>
              <a:rPr lang="en-US" sz="3200" dirty="0"/>
              <a:t> defines the </a:t>
            </a:r>
            <a:r>
              <a:rPr lang="en-US" sz="3200" dirty="0" smtClean="0">
                <a:solidFill>
                  <a:srgbClr val="FFFF00"/>
                </a:solidFill>
              </a:rPr>
              <a:t>blueprint</a:t>
            </a:r>
            <a:r>
              <a:rPr lang="en-US" sz="3200" dirty="0" smtClean="0"/>
              <a:t> </a:t>
            </a:r>
            <a:r>
              <a:rPr lang="en-US" sz="3200" dirty="0"/>
              <a:t>of an object and can contain</a:t>
            </a:r>
          </a:p>
          <a:p>
            <a:pPr lvl="1"/>
            <a:r>
              <a:rPr lang="en-US" sz="2600" dirty="0"/>
              <a:t>Properties = values  </a:t>
            </a:r>
          </a:p>
          <a:p>
            <a:pPr lvl="1"/>
            <a:r>
              <a:rPr lang="en-US" sz="2600" dirty="0"/>
              <a:t>Functions = actions</a:t>
            </a:r>
          </a:p>
          <a:p>
            <a:pPr lvl="1"/>
            <a:r>
              <a:rPr lang="en-US" sz="2600" dirty="0"/>
              <a:t>E.g. 	A </a:t>
            </a:r>
            <a:r>
              <a:rPr lang="en-US" sz="2600" dirty="0" smtClean="0"/>
              <a:t>Rabbit might </a:t>
            </a:r>
            <a:r>
              <a:rPr lang="en-US" sz="2600" dirty="0"/>
              <a:t>have </a:t>
            </a:r>
            <a:br>
              <a:rPr lang="en-US" sz="2600" dirty="0"/>
            </a:br>
            <a:r>
              <a:rPr lang="en-US" sz="2600" dirty="0"/>
              <a:t>	properties: name, </a:t>
            </a:r>
            <a:r>
              <a:rPr lang="en-US" sz="2600" dirty="0" smtClean="0"/>
              <a:t>age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	functions: eat, sleep </a:t>
            </a:r>
            <a:endParaRPr lang="en-US" sz="2600" dirty="0" smtClean="0"/>
          </a:p>
          <a:p>
            <a:r>
              <a:rPr lang="en-US" sz="3200" dirty="0" smtClean="0"/>
              <a:t>An </a:t>
            </a:r>
            <a:r>
              <a:rPr lang="en-US" sz="3200" dirty="0" smtClean="0">
                <a:solidFill>
                  <a:srgbClr val="FFFF00"/>
                </a:solidFill>
              </a:rPr>
              <a:t>instance</a:t>
            </a:r>
            <a:r>
              <a:rPr lang="en-US" sz="3200" dirty="0" smtClean="0"/>
              <a:t> of an object is what you get after you build a blueprint.</a:t>
            </a:r>
          </a:p>
          <a:p>
            <a:pPr lvl="1"/>
            <a:r>
              <a:rPr lang="en-US" sz="2600" dirty="0" err="1" smtClean="0"/>
              <a:t>E.g</a:t>
            </a:r>
            <a:r>
              <a:rPr lang="en-US" sz="2600" dirty="0" smtClean="0"/>
              <a:t> 	</a:t>
            </a:r>
            <a:r>
              <a:rPr lang="en-US" sz="2600" dirty="0" err="1" smtClean="0"/>
              <a:t>Petey</a:t>
            </a:r>
            <a:r>
              <a:rPr lang="en-US" sz="2600" dirty="0" smtClean="0"/>
              <a:t> is a Rabbit that is 8 months old (8/12 = 0.67 years). </a:t>
            </a:r>
            <a:br>
              <a:rPr lang="en-US" sz="2600" dirty="0" smtClean="0"/>
            </a:br>
            <a:r>
              <a:rPr lang="en-US" sz="2600" dirty="0" smtClean="0"/>
              <a:t>	&gt;&gt;&gt; </a:t>
            </a:r>
            <a:r>
              <a:rPr lang="en-US" sz="2600" dirty="0" err="1" smtClean="0"/>
              <a:t>petey</a:t>
            </a:r>
            <a:r>
              <a:rPr lang="en-US" sz="2600" dirty="0" smtClean="0"/>
              <a:t> = Rabbit(“</a:t>
            </a:r>
            <a:r>
              <a:rPr lang="en-US" sz="2600" dirty="0" err="1" smtClean="0"/>
              <a:t>Petey</a:t>
            </a:r>
            <a:r>
              <a:rPr lang="en-US" sz="2600" dirty="0" smtClean="0"/>
              <a:t>”, 0.67)</a:t>
            </a:r>
          </a:p>
          <a:p>
            <a:r>
              <a:rPr lang="en-US" sz="3200" dirty="0" smtClean="0"/>
              <a:t>To access a property or call a function, use </a:t>
            </a:r>
            <a:r>
              <a:rPr lang="en-US" sz="4000" dirty="0" smtClean="0">
                <a:solidFill>
                  <a:srgbClr val="FFFF00"/>
                </a:solidFill>
              </a:rPr>
              <a:t>.</a:t>
            </a:r>
          </a:p>
          <a:p>
            <a:pPr lvl="1"/>
            <a:r>
              <a:rPr lang="en-US" sz="2600" dirty="0" smtClean="0"/>
              <a:t>E.g. 	&gt;&gt;&gt; </a:t>
            </a:r>
            <a:r>
              <a:rPr lang="en-US" sz="2600" dirty="0" err="1" smtClean="0"/>
              <a:t>petey.eat</a:t>
            </a:r>
            <a:r>
              <a:rPr lang="en-US" sz="2600" dirty="0" smtClean="0"/>
              <a:t>(“hay”)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-US" sz="2300" dirty="0" smtClean="0"/>
              <a:t>	&gt;&gt;&gt; </a:t>
            </a:r>
            <a:r>
              <a:rPr lang="en-US" sz="2300" dirty="0" err="1" smtClean="0"/>
              <a:t>Petey</a:t>
            </a:r>
            <a:r>
              <a:rPr lang="en-US" sz="2300" dirty="0" smtClean="0"/>
              <a:t> eats a lot of hay! Nom </a:t>
            </a:r>
            <a:r>
              <a:rPr lang="en-US" sz="2300" dirty="0" err="1" smtClean="0"/>
              <a:t>nom</a:t>
            </a:r>
            <a:r>
              <a:rPr lang="en-US" sz="2300" dirty="0" smtClean="0"/>
              <a:t> </a:t>
            </a:r>
            <a:r>
              <a:rPr lang="en-US" sz="2300" dirty="0" err="1" smtClean="0"/>
              <a:t>nom</a:t>
            </a:r>
            <a:r>
              <a:rPr lang="en-US" sz="2300" dirty="0" smtClean="0"/>
              <a:t>…</a:t>
            </a:r>
            <a:endParaRPr lang="en-US" sz="2600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587345" y="5532950"/>
            <a:ext cx="12954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882745" y="517538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period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78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1520" y="274320"/>
            <a:ext cx="13167360" cy="914400"/>
          </a:xfrm>
        </p:spPr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13034010" cy="6553200"/>
          </a:xfrm>
        </p:spPr>
        <p:txBody>
          <a:bodyPr/>
          <a:lstStyle/>
          <a:p>
            <a:pPr marL="81912" indent="0">
              <a:buNone/>
            </a:pPr>
            <a:endParaRPr lang="en-US" dirty="0" smtClean="0"/>
          </a:p>
          <a:p>
            <a:pPr marL="81912" indent="0">
              <a:buNone/>
            </a:pPr>
            <a:endParaRPr lang="en-US" dirty="0"/>
          </a:p>
          <a:p>
            <a:pPr marL="81912" indent="0">
              <a:buNone/>
            </a:pPr>
            <a:endParaRPr lang="en-US" dirty="0" smtClean="0"/>
          </a:p>
          <a:p>
            <a:pPr marL="81912" indent="0">
              <a:buNone/>
            </a:pPr>
            <a:endParaRPr lang="en-US" dirty="0"/>
          </a:p>
          <a:p>
            <a:pPr marL="81912" indent="0">
              <a:buNone/>
            </a:pPr>
            <a:endParaRPr lang="en-US" dirty="0" smtClean="0"/>
          </a:p>
          <a:p>
            <a:pPr marL="81912" indent="0">
              <a:buNone/>
            </a:pPr>
            <a:r>
              <a:rPr lang="en-US" sz="3200" dirty="0" smtClean="0"/>
              <a:t>What happens if we call: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petey.sleep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dirty="0" smtClean="0">
                <a:cs typeface="Courier New" panose="02070309020205020404" pitchFamily="49" charset="0"/>
              </a:rPr>
              <a:t>?</a:t>
            </a:r>
          </a:p>
          <a:p>
            <a:pPr marL="699101" indent="-617189">
              <a:buAutoNum type="alphaLcParenR"/>
            </a:pPr>
            <a:r>
              <a:rPr lang="en-US" sz="2800" dirty="0" smtClean="0"/>
              <a:t>self.name + “ sleeps on yours shoes.” </a:t>
            </a:r>
          </a:p>
          <a:p>
            <a:pPr marL="699101" indent="-617189">
              <a:buAutoNum type="alphaLcParenR"/>
            </a:pPr>
            <a:r>
              <a:rPr lang="en-US" sz="2800" dirty="0" err="1" smtClean="0"/>
              <a:t>Petey</a:t>
            </a:r>
            <a:r>
              <a:rPr lang="en-US" sz="2800" dirty="0" smtClean="0"/>
              <a:t> </a:t>
            </a:r>
            <a:r>
              <a:rPr lang="en-US" sz="2800" dirty="0"/>
              <a:t>sleeps on yours shoes</a:t>
            </a:r>
            <a:r>
              <a:rPr lang="en-US" sz="2800" dirty="0" smtClean="0"/>
              <a:t>.</a:t>
            </a:r>
            <a:endParaRPr lang="en-US" sz="2800" dirty="0"/>
          </a:p>
          <a:p>
            <a:pPr marL="699101" indent="-617189">
              <a:buAutoNum type="alphaLcParenR"/>
            </a:pPr>
            <a:r>
              <a:rPr lang="en-US" sz="2800" dirty="0" err="1"/>
              <a:t>Petey</a:t>
            </a:r>
            <a:r>
              <a:rPr lang="en-US" sz="2800" dirty="0"/>
              <a:t> eats a lot of hay! Nom </a:t>
            </a:r>
            <a:r>
              <a:rPr lang="en-US" sz="2800" dirty="0" err="1"/>
              <a:t>nom</a:t>
            </a:r>
            <a:r>
              <a:rPr lang="en-US" sz="2800" dirty="0"/>
              <a:t> </a:t>
            </a:r>
            <a:r>
              <a:rPr lang="en-US" sz="2800" dirty="0" err="1"/>
              <a:t>nom</a:t>
            </a:r>
            <a:r>
              <a:rPr lang="en-US" sz="2800" dirty="0" smtClean="0"/>
              <a:t>…</a:t>
            </a:r>
          </a:p>
          <a:p>
            <a:pPr marL="699101" indent="-617189">
              <a:buAutoNum type="alphaLcParenR"/>
            </a:pPr>
            <a:r>
              <a:rPr lang="en-US" sz="2800" dirty="0" smtClean="0"/>
              <a:t>0.67</a:t>
            </a:r>
            <a:endParaRPr lang="en-US" sz="2800" dirty="0"/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3"/>
          <a:srcRect l="7298" t="14340" r="10573" b="10814"/>
          <a:stretch>
            <a:fillRect/>
          </a:stretch>
        </p:blipFill>
        <p:spPr bwMode="auto">
          <a:xfrm>
            <a:off x="13487400" y="76200"/>
            <a:ext cx="108682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20" y="1386840"/>
            <a:ext cx="1104196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35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01" y="274339"/>
            <a:ext cx="13060680" cy="914400"/>
          </a:xfrm>
        </p:spPr>
        <p:txBody>
          <a:bodyPr/>
          <a:lstStyle/>
          <a:p>
            <a:r>
              <a:rPr lang="en-US" dirty="0" smtClean="0"/>
              <a:t>Importing Modules and Getting </a:t>
            </a:r>
            <a:r>
              <a:rPr lang="en-US" dirty="0"/>
              <a:t>H</a:t>
            </a:r>
            <a:r>
              <a:rPr lang="en-US" dirty="0" smtClean="0"/>
              <a:t>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Importing </a:t>
            </a:r>
            <a:r>
              <a:rPr lang="en-US" sz="3200" dirty="0"/>
              <a:t>a class/module that isn’t built-in: </a:t>
            </a:r>
          </a:p>
          <a:p>
            <a:pPr lvl="1"/>
            <a:r>
              <a:rPr lang="en-US" sz="3200" dirty="0">
                <a:solidFill>
                  <a:srgbClr val="FFFF00"/>
                </a:solidFill>
              </a:rPr>
              <a:t>import &lt;module&gt;</a:t>
            </a:r>
          </a:p>
          <a:p>
            <a:pPr lvl="1"/>
            <a:r>
              <a:rPr lang="en-US" sz="3200" dirty="0"/>
              <a:t>E.g</a:t>
            </a:r>
            <a:r>
              <a:rPr lang="en-US" sz="3200" dirty="0" smtClean="0"/>
              <a:t>. </a:t>
            </a:r>
            <a:r>
              <a:rPr lang="en-US" sz="3200" dirty="0">
                <a:latin typeface="Courier"/>
                <a:cs typeface="Courier"/>
              </a:rPr>
              <a:t>import math</a:t>
            </a:r>
          </a:p>
          <a:p>
            <a:r>
              <a:rPr lang="en-US" sz="3200" dirty="0"/>
              <a:t>Getting help</a:t>
            </a:r>
          </a:p>
          <a:p>
            <a:pPr lvl="1"/>
            <a:r>
              <a:rPr lang="en-US" sz="3200" dirty="0">
                <a:solidFill>
                  <a:srgbClr val="FFFF00"/>
                </a:solidFill>
                <a:latin typeface="Courier"/>
                <a:cs typeface="Courier"/>
              </a:rPr>
              <a:t>help(&lt;type&gt;)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/>
              <a:t>or </a:t>
            </a:r>
            <a:r>
              <a:rPr lang="en-US" sz="3200" dirty="0">
                <a:solidFill>
                  <a:srgbClr val="FFFF00"/>
                </a:solidFill>
                <a:latin typeface="Courier"/>
                <a:cs typeface="Courier"/>
              </a:rPr>
              <a:t>help(&lt;value&gt;)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/>
              <a:t>or </a:t>
            </a:r>
            <a:r>
              <a:rPr lang="en-US" sz="3200" dirty="0">
                <a:solidFill>
                  <a:srgbClr val="FFFF00"/>
                </a:solidFill>
                <a:latin typeface="Courier"/>
                <a:cs typeface="Courier"/>
              </a:rPr>
              <a:t>help(&lt;module&gt;)</a:t>
            </a:r>
          </a:p>
          <a:p>
            <a:pPr lvl="1"/>
            <a:r>
              <a:rPr lang="en-US" sz="3200" dirty="0"/>
              <a:t>E.g</a:t>
            </a:r>
            <a:r>
              <a:rPr lang="en-US" sz="3200" dirty="0" smtClean="0"/>
              <a:t>. </a:t>
            </a:r>
            <a:r>
              <a:rPr lang="en-US" sz="3200" dirty="0">
                <a:latin typeface="Courier"/>
                <a:cs typeface="Courier"/>
              </a:rPr>
              <a:t>help(</a:t>
            </a:r>
            <a:r>
              <a:rPr lang="en-US" sz="3200" dirty="0" err="1">
                <a:latin typeface="Courier"/>
                <a:cs typeface="Courier"/>
              </a:rPr>
              <a:t>int</a:t>
            </a:r>
            <a:r>
              <a:rPr lang="en-US" sz="3200" dirty="0">
                <a:latin typeface="Courier"/>
                <a:cs typeface="Courier"/>
              </a:rPr>
              <a:t>)</a:t>
            </a:r>
            <a:r>
              <a:rPr lang="en-US" sz="3200" dirty="0"/>
              <a:t> or </a:t>
            </a:r>
            <a:r>
              <a:rPr lang="en-US" sz="3200" dirty="0">
                <a:latin typeface="Courier"/>
                <a:cs typeface="Courier"/>
              </a:rPr>
              <a:t>help(1)</a:t>
            </a:r>
            <a:r>
              <a:rPr lang="en-US" sz="3200" dirty="0"/>
              <a:t> or </a:t>
            </a:r>
            <a:r>
              <a:rPr lang="en-US" sz="3200" dirty="0">
                <a:latin typeface="Courier"/>
                <a:cs typeface="Courier"/>
              </a:rPr>
              <a:t>help(math)</a:t>
            </a:r>
          </a:p>
          <a:p>
            <a:r>
              <a:rPr lang="en-US" sz="3200" dirty="0" smtClean="0"/>
              <a:t>Treating everything as an object</a:t>
            </a:r>
            <a:endParaRPr lang="en-US" sz="3200" dirty="0"/>
          </a:p>
          <a:p>
            <a:pPr lvl="1"/>
            <a:r>
              <a:rPr lang="en-US" sz="3200" dirty="0">
                <a:solidFill>
                  <a:srgbClr val="FFFF00"/>
                </a:solidFill>
              </a:rPr>
              <a:t>&lt;module/object&gt;.&lt;function&gt;(&lt;</a:t>
            </a:r>
            <a:r>
              <a:rPr lang="en-US" sz="3200" dirty="0" err="1">
                <a:solidFill>
                  <a:srgbClr val="FFFF00"/>
                </a:solidFill>
              </a:rPr>
              <a:t>args</a:t>
            </a:r>
            <a:r>
              <a:rPr lang="en-US" sz="3200" dirty="0">
                <a:solidFill>
                  <a:srgbClr val="FFFF00"/>
                </a:solidFill>
              </a:rPr>
              <a:t>&gt;, …)</a:t>
            </a:r>
            <a:r>
              <a:rPr lang="en-US" sz="3200" dirty="0"/>
              <a:t> or </a:t>
            </a:r>
            <a:br>
              <a:rPr lang="en-US" sz="3200" dirty="0"/>
            </a:br>
            <a:r>
              <a:rPr lang="en-US" sz="3200" dirty="0">
                <a:solidFill>
                  <a:srgbClr val="FFFF00"/>
                </a:solidFill>
              </a:rPr>
              <a:t>&lt;module&gt;.&lt;constant&gt;</a:t>
            </a:r>
            <a:r>
              <a:rPr lang="en-US" sz="3200" dirty="0"/>
              <a:t> or </a:t>
            </a:r>
            <a:r>
              <a:rPr lang="en-US" sz="3200" dirty="0">
                <a:solidFill>
                  <a:srgbClr val="FFFF00"/>
                </a:solidFill>
              </a:rPr>
              <a:t>&lt;object&gt;.&lt;field&gt;</a:t>
            </a:r>
          </a:p>
          <a:p>
            <a:pPr lvl="1"/>
            <a:r>
              <a:rPr lang="en-US" sz="3200" dirty="0"/>
              <a:t>E.g</a:t>
            </a:r>
            <a:r>
              <a:rPr lang="en-US" sz="3200" dirty="0" smtClean="0"/>
              <a:t>. </a:t>
            </a:r>
            <a:r>
              <a:rPr lang="en-US" sz="3200" dirty="0">
                <a:latin typeface="Courier"/>
                <a:cs typeface="Courier"/>
              </a:rPr>
              <a:t>“12”.isdigit()</a:t>
            </a:r>
            <a:r>
              <a:rPr lang="en-US" sz="3200" dirty="0"/>
              <a:t> or </a:t>
            </a:r>
            <a:r>
              <a:rPr lang="en-US" sz="3200" dirty="0" err="1">
                <a:latin typeface="Courier"/>
                <a:cs typeface="Courier"/>
              </a:rPr>
              <a:t>math.pi</a:t>
            </a:r>
            <a:r>
              <a:rPr lang="en-US" sz="3200" dirty="0"/>
              <a:t> or </a:t>
            </a:r>
            <a:r>
              <a:rPr lang="en-US" sz="3200" dirty="0">
                <a:latin typeface="Courier"/>
                <a:cs typeface="Courier"/>
              </a:rPr>
              <a:t>(1+2j).real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Sequences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s</a:t>
            </a:r>
            <a:r>
              <a:rPr lang="en-US" dirty="0" err="1" smtClean="0">
                <a:solidFill>
                  <a:srgbClr val="FFFF00"/>
                </a:solidFill>
                <a:latin typeface="Courier"/>
                <a:cs typeface="Courier"/>
              </a:rPr>
              <a:t>tr</a:t>
            </a:r>
            <a:r>
              <a:rPr lang="en-US" dirty="0">
                <a:cs typeface="Courier"/>
              </a:rPr>
              <a:t>	</a:t>
            </a:r>
            <a:r>
              <a:rPr lang="en-US" dirty="0" smtClean="0">
                <a:cs typeface="Courier"/>
              </a:rPr>
              <a:t>	</a:t>
            </a:r>
            <a:r>
              <a:rPr lang="en-US" dirty="0" smtClean="0"/>
              <a:t>“text in quotes”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l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ist</a:t>
            </a:r>
            <a:r>
              <a:rPr lang="en-US" dirty="0">
                <a:cs typeface="Courier"/>
              </a:rPr>
              <a:t>	</a:t>
            </a:r>
            <a:r>
              <a:rPr lang="en-US" dirty="0" smtClean="0"/>
              <a:t>[‘a’, ‘group’ , ‘of’, ‘items’]</a:t>
            </a:r>
          </a:p>
          <a:p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tuple</a:t>
            </a:r>
            <a:r>
              <a:rPr lang="en-US" dirty="0" smtClean="0"/>
              <a:t> 	(‘a’, ‘group’, ‘of’, ‘items’) </a:t>
            </a:r>
          </a:p>
          <a:p>
            <a:pPr lvl="1"/>
            <a:r>
              <a:rPr lang="en-US" dirty="0" smtClean="0"/>
              <a:t>a list that can’t be modified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range</a:t>
            </a:r>
            <a:r>
              <a:rPr lang="en-US" dirty="0" smtClean="0"/>
              <a:t>(start, stop, step) 	 sequence of #s</a:t>
            </a:r>
          </a:p>
          <a:p>
            <a:r>
              <a:rPr lang="en-US" dirty="0" smtClean="0"/>
              <a:t>Supports very easy iteration: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3600" dirty="0" smtClean="0">
                <a:solidFill>
                  <a:srgbClr val="FFFF00"/>
                </a:solidFill>
                <a:latin typeface="Courier"/>
                <a:cs typeface="Courier"/>
              </a:rPr>
              <a:t>for item in sequence:</a:t>
            </a:r>
          </a:p>
          <a:p>
            <a:pPr>
              <a:buNone/>
            </a:pPr>
            <a:r>
              <a:rPr lang="en-US" sz="3600" dirty="0" smtClean="0">
                <a:solidFill>
                  <a:srgbClr val="FFFF00"/>
                </a:solidFill>
                <a:latin typeface="Courier"/>
                <a:cs typeface="Courier"/>
              </a:rPr>
              <a:t>     print(item)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78456" y="2580167"/>
            <a:ext cx="184731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Sequence (general) Operations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78456" y="2580167"/>
            <a:ext cx="184731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83401" y="1049353"/>
            <a:ext cx="12984999" cy="6438900"/>
          </a:xfrm>
        </p:spPr>
        <p:txBody>
          <a:bodyPr anchor="ctr"/>
          <a:lstStyle/>
          <a:p>
            <a:r>
              <a:rPr lang="en-US" sz="3400" dirty="0" smtClean="0">
                <a:solidFill>
                  <a:srgbClr val="FFFF00"/>
                </a:solidFill>
                <a:latin typeface="Courier"/>
                <a:cs typeface="Courier"/>
              </a:rPr>
              <a:t>in</a:t>
            </a:r>
            <a:r>
              <a:rPr lang="en-US" sz="3400" dirty="0" smtClean="0"/>
              <a:t> &amp; </a:t>
            </a:r>
            <a:r>
              <a:rPr lang="en-US" sz="3400" dirty="0" smtClean="0">
                <a:solidFill>
                  <a:srgbClr val="FFFF00"/>
                </a:solidFill>
                <a:latin typeface="Courier"/>
                <a:cs typeface="Courier"/>
              </a:rPr>
              <a:t>not in</a:t>
            </a:r>
            <a:r>
              <a:rPr lang="en-US" sz="3400" dirty="0" smtClean="0">
                <a:latin typeface="+mj-lt"/>
              </a:rPr>
              <a:t> </a:t>
            </a:r>
          </a:p>
          <a:p>
            <a:r>
              <a:rPr lang="en-US" sz="3400" dirty="0" smtClean="0">
                <a:solidFill>
                  <a:srgbClr val="FFFF00"/>
                </a:solidFill>
                <a:latin typeface="Courier"/>
                <a:cs typeface="Courier"/>
              </a:rPr>
              <a:t>+</a:t>
            </a:r>
            <a:r>
              <a:rPr lang="en-US" sz="3400" dirty="0" smtClean="0"/>
              <a:t> &amp; </a:t>
            </a:r>
            <a:r>
              <a:rPr lang="en-US" sz="3400" dirty="0" smtClean="0">
                <a:solidFill>
                  <a:srgbClr val="FFFF00"/>
                </a:solidFill>
                <a:latin typeface="Courier"/>
                <a:cs typeface="Courier"/>
              </a:rPr>
              <a:t>*</a:t>
            </a:r>
          </a:p>
          <a:p>
            <a:r>
              <a:rPr lang="en-US" sz="3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SEQUENCE[START:END:STEP]</a:t>
            </a:r>
          </a:p>
          <a:p>
            <a:r>
              <a:rPr lang="en-US" sz="3400" dirty="0" err="1" smtClean="0">
                <a:solidFill>
                  <a:srgbClr val="FFFF00"/>
                </a:solidFill>
                <a:latin typeface="Courier"/>
                <a:cs typeface="Courier"/>
              </a:rPr>
              <a:t>len</a:t>
            </a:r>
            <a:r>
              <a:rPr lang="en-US" sz="3400" dirty="0" smtClean="0">
                <a:solidFill>
                  <a:srgbClr val="FFFF00"/>
                </a:solidFill>
                <a:latin typeface="Courier"/>
                <a:cs typeface="Courier"/>
              </a:rPr>
              <a:t>()</a:t>
            </a:r>
          </a:p>
          <a:p>
            <a:r>
              <a:rPr lang="en-US" sz="3400" dirty="0" smtClean="0">
                <a:solidFill>
                  <a:srgbClr val="FFFF00"/>
                </a:solidFill>
                <a:latin typeface="Courier"/>
                <a:cs typeface="Courier"/>
              </a:rPr>
              <a:t>min()</a:t>
            </a:r>
            <a:r>
              <a:rPr lang="en-US" sz="3400" dirty="0" smtClean="0"/>
              <a:t> &amp;  </a:t>
            </a:r>
            <a:r>
              <a:rPr lang="en-US" sz="3400" dirty="0" smtClean="0">
                <a:solidFill>
                  <a:srgbClr val="FFFF00"/>
                </a:solidFill>
                <a:latin typeface="Courier"/>
                <a:cs typeface="Courier"/>
              </a:rPr>
              <a:t>max()</a:t>
            </a:r>
          </a:p>
          <a:p>
            <a:r>
              <a:rPr lang="en-US" sz="3400" dirty="0" smtClean="0">
                <a:solidFill>
                  <a:srgbClr val="FFFF00"/>
                </a:solidFill>
                <a:latin typeface="Courier"/>
                <a:cs typeface="Courier"/>
              </a:rPr>
              <a:t>map()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smtClean="0">
                <a:solidFill>
                  <a:srgbClr val="FFFF00"/>
                </a:solidFill>
                <a:latin typeface="Courier"/>
                <a:cs typeface="Courier"/>
              </a:rPr>
              <a:t>filter()</a:t>
            </a:r>
            <a:r>
              <a:rPr lang="en-US" sz="3400" dirty="0" smtClean="0"/>
              <a:t> &amp; </a:t>
            </a:r>
            <a:r>
              <a:rPr lang="en-US" sz="3400" dirty="0" smtClean="0">
                <a:solidFill>
                  <a:srgbClr val="FFFF00"/>
                </a:solidFill>
                <a:latin typeface="Courier"/>
                <a:cs typeface="Courier"/>
              </a:rPr>
              <a:t>reduce()</a:t>
            </a:r>
            <a:endParaRPr lang="en-US" sz="3400" dirty="0" smtClean="0"/>
          </a:p>
          <a:p>
            <a:r>
              <a:rPr lang="en-US" sz="3400" dirty="0" smtClean="0">
                <a:solidFill>
                  <a:srgbClr val="FFFF00"/>
                </a:solidFill>
                <a:latin typeface="Courier"/>
                <a:cs typeface="Courier"/>
              </a:rPr>
              <a:t>count(item)</a:t>
            </a:r>
          </a:p>
          <a:p>
            <a:r>
              <a:rPr lang="en-US" sz="3400" dirty="0" smtClean="0"/>
              <a:t>Many, many more: </a:t>
            </a:r>
            <a:r>
              <a:rPr lang="en-US" sz="3000" dirty="0">
                <a:solidFill>
                  <a:srgbClr val="953CFF"/>
                </a:solidFill>
                <a:hlinkClick r:id="rId2"/>
              </a:rPr>
              <a:t>http://</a:t>
            </a:r>
            <a:r>
              <a:rPr lang="en-US" sz="3000" dirty="0" smtClean="0">
                <a:solidFill>
                  <a:srgbClr val="953CFF"/>
                </a:solidFill>
                <a:hlinkClick r:id="rId2"/>
              </a:rPr>
              <a:t>docs.python.org/library/stdtypes.html#typesseq</a:t>
            </a:r>
            <a:endParaRPr lang="en-US" sz="3000" dirty="0">
              <a:solidFill>
                <a:srgbClr val="953C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506200" y="6781800"/>
            <a:ext cx="3124200" cy="707838"/>
          </a:xfrm>
          <a:prstGeom prst="rect">
            <a:avLst/>
          </a:prstGeom>
        </p:spPr>
        <p:txBody>
          <a:bodyPr wrap="square" lIns="91397" tIns="45696" rIns="91397" bIns="45696">
            <a:spAutoFit/>
          </a:bodyPr>
          <a:lstStyle/>
          <a:p>
            <a:pPr algn="r"/>
            <a:r>
              <a:rPr lang="en-US" sz="400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sz="4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Strings, Lists,</a:t>
            </a:r>
            <a:br>
              <a:rPr lang="en-US" dirty="0" smtClean="0"/>
            </a:br>
            <a:r>
              <a:rPr lang="en-US" dirty="0" smtClean="0"/>
              <a:t>Tuples &amp; Ranges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(or “list” or “array”) of chars</a:t>
            </a:r>
          </a:p>
          <a:p>
            <a:r>
              <a:rPr lang="en-US" dirty="0" smtClean="0"/>
              <a:t>Quoting</a:t>
            </a:r>
          </a:p>
          <a:p>
            <a:pPr lvl="1"/>
            <a:r>
              <a:rPr lang="en-US" dirty="0" smtClean="0"/>
              <a:t>Single Quotes, Double Quotes</a:t>
            </a:r>
          </a:p>
          <a:p>
            <a:pPr lvl="1"/>
            <a:r>
              <a:rPr lang="en-US" dirty="0" smtClean="0"/>
              <a:t>Triple Quotes (this keeps formatting and line breaks)</a:t>
            </a:r>
          </a:p>
          <a:p>
            <a:r>
              <a:rPr lang="en-US" dirty="0" smtClean="0"/>
              <a:t>Concentration, finding length, etc.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help(str)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help(“string”)</a:t>
            </a:r>
          </a:p>
          <a:p>
            <a:r>
              <a:rPr lang="en-US" sz="3800" u="sng" dirty="0">
                <a:solidFill>
                  <a:srgbClr val="953CFF"/>
                </a:solidFill>
                <a:hlinkClick r:id="rId2"/>
              </a:rPr>
              <a:t>http://</a:t>
            </a:r>
            <a:r>
              <a:rPr lang="en-US" sz="3800" u="sng" dirty="0" smtClean="0">
                <a:solidFill>
                  <a:srgbClr val="953CFF"/>
                </a:solidFill>
                <a:hlinkClick r:id="rId2"/>
              </a:rPr>
              <a:t>docs.python.org/library/stdtypes.html#string-methods</a:t>
            </a:r>
            <a:endParaRPr lang="en-US" sz="3800" u="sng" dirty="0">
              <a:solidFill>
                <a:srgbClr val="953C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76595</TotalTime>
  <Pages>47</Pages>
  <Words>580</Words>
  <Application>Microsoft Office PowerPoint</Application>
  <PresentationFormat>Custom</PresentationFormat>
  <Paragraphs>147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ＭＳ Ｐゴシック</vt:lpstr>
      <vt:lpstr>18 VAG Rounded Black   09390</vt:lpstr>
      <vt:lpstr>18 VAG Rounded Bold   07390</vt:lpstr>
      <vt:lpstr>Arial</vt:lpstr>
      <vt:lpstr>Consolas</vt:lpstr>
      <vt:lpstr>Corbel</vt:lpstr>
      <vt:lpstr>Courier</vt:lpstr>
      <vt:lpstr>Courier New</vt:lpstr>
      <vt:lpstr>Helvetica</vt:lpstr>
      <vt:lpstr>Helvetica Neue</vt:lpstr>
      <vt:lpstr>L VAG Rounded Light</vt:lpstr>
      <vt:lpstr>VAG Rounded</vt:lpstr>
      <vt:lpstr>Wingdings</vt:lpstr>
      <vt:lpstr>Wingdings 2</vt:lpstr>
      <vt:lpstr>Wingdings 3</vt:lpstr>
      <vt:lpstr>Metro</vt:lpstr>
      <vt:lpstr>(GUI) Text Editors vs IDEs</vt:lpstr>
      <vt:lpstr>PowerPoint Presentation</vt:lpstr>
      <vt:lpstr>Object-Oriented Programming in Python</vt:lpstr>
      <vt:lpstr>Test your understanding</vt:lpstr>
      <vt:lpstr>Importing Modules and Getting Help</vt:lpstr>
      <vt:lpstr>Python Sequences</vt:lpstr>
      <vt:lpstr>Python Sequence (general) Operations</vt:lpstr>
      <vt:lpstr>PowerPoint Presentation</vt:lpstr>
      <vt:lpstr>Python Strings</vt:lpstr>
      <vt:lpstr>Python Lists</vt:lpstr>
      <vt:lpstr>Python Tuples &amp; Ranges</vt:lpstr>
      <vt:lpstr>PowerPoint Presentation</vt:lpstr>
      <vt:lpstr>Clicker Question</vt:lpstr>
      <vt:lpstr>Clicker Question</vt:lpstr>
      <vt:lpstr>PowerPoint Presentation</vt:lpstr>
      <vt:lpstr>Python Dictionaries (dict)</vt:lpstr>
      <vt:lpstr>PowerPoint Presentation</vt:lpstr>
      <vt:lpstr>Python APIs</vt:lpstr>
      <vt:lpstr>Demo (reference)</vt:lpstr>
      <vt:lpstr>More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Jonathan McKinsey</cp:lastModifiedBy>
  <cp:revision>3535</cp:revision>
  <cp:lastPrinted>2015-04-13T08:59:18Z</cp:lastPrinted>
  <dcterms:created xsi:type="dcterms:W3CDTF">2015-04-12T21:22:52Z</dcterms:created>
  <dcterms:modified xsi:type="dcterms:W3CDTF">2015-07-29T11:08:17Z</dcterms:modified>
</cp:coreProperties>
</file>