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1139" r:id="rId2"/>
    <p:sldId id="1085" r:id="rId3"/>
    <p:sldId id="1163" r:id="rId4"/>
    <p:sldId id="1125" r:id="rId5"/>
    <p:sldId id="1144" r:id="rId6"/>
    <p:sldId id="1145" r:id="rId7"/>
    <p:sldId id="1146" r:id="rId8"/>
    <p:sldId id="1164" r:id="rId9"/>
    <p:sldId id="1147" r:id="rId10"/>
    <p:sldId id="1149" r:id="rId11"/>
    <p:sldId id="1150" r:id="rId12"/>
    <p:sldId id="1152" r:id="rId13"/>
    <p:sldId id="1153" r:id="rId14"/>
    <p:sldId id="1156" r:id="rId15"/>
    <p:sldId id="1158" r:id="rId16"/>
    <p:sldId id="1154" r:id="rId17"/>
    <p:sldId id="1142" r:id="rId18"/>
    <p:sldId id="1157" r:id="rId19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979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96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9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92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489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787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70857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3836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3" autoAdjust="0"/>
    <p:restoredTop sz="96271" autoAdjust="0"/>
  </p:normalViewPr>
  <p:slideViewPr>
    <p:cSldViewPr>
      <p:cViewPr varScale="1">
        <p:scale>
          <a:sx n="61" d="100"/>
          <a:sy n="61" d="100"/>
        </p:scale>
        <p:origin x="256" y="1240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596900"/>
            <a:ext cx="618331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96160" indent="-511961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9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9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92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489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313142"/>
          </a:xfr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313142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313142"/>
          </a:xfrm>
        </p:spPr>
        <p:txBody>
          <a:bodyPr>
            <a:spAutoFit/>
          </a:bodyPr>
          <a:lstStyle/>
          <a:p>
            <a:r>
              <a:rPr lang="en-US" dirty="0" smtClean="0"/>
              <a:t>Block diagrams: Yet another way.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1495004"/>
          </a:xfrm>
        </p:spPr>
        <p:txBody>
          <a:bodyPr>
            <a:spAutoFit/>
          </a:bodyPr>
          <a:lstStyle/>
          <a:p>
            <a:r>
              <a:rPr lang="en-US" dirty="0" smtClean="0"/>
              <a:t>Function := pure </a:t>
            </a:r>
            <a:r>
              <a:rPr lang="en-US" dirty="0" err="1" smtClean="0"/>
              <a:t>def</a:t>
            </a:r>
            <a:r>
              <a:rPr lang="en-US" dirty="0" smtClean="0"/>
              <a:t> of a function (no state, no side effects)</a:t>
            </a:r>
          </a:p>
          <a:p>
            <a:r>
              <a:rPr lang="en-US" dirty="0" smtClean="0"/>
              <a:t>Procedure</a:t>
            </a:r>
            <a:r>
              <a:rPr lang="en-US" baseline="0" dirty="0" smtClean="0"/>
              <a:t> := a block, like a function, but may have a state or side effects</a:t>
            </a:r>
          </a:p>
          <a:p>
            <a:r>
              <a:rPr lang="en-US" baseline="0" dirty="0" smtClean="0"/>
              <a:t>===========</a:t>
            </a:r>
          </a:p>
          <a:p>
            <a:r>
              <a:rPr lang="en-US" baseline="0" dirty="0" smtClean="0"/>
              <a:t>POINT OUT YOU CANT DRAG VARIABLES IN A SET BLOCK</a:t>
            </a: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313142"/>
          </a:xfrm>
        </p:spPr>
        <p:txBody>
          <a:bodyPr>
            <a:spAutoFit/>
          </a:bodyPr>
          <a:lstStyle/>
          <a:p>
            <a:r>
              <a:rPr lang="en-US" dirty="0" smtClean="0"/>
              <a:t>Talk about programming languages</a:t>
            </a:r>
            <a:r>
              <a:rPr lang="en-US" baseline="0" dirty="0" smtClean="0"/>
              <a:t> and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09575" y="706438"/>
            <a:ext cx="6203950" cy="34909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528638" y="4424363"/>
            <a:ext cx="6049962" cy="313142"/>
          </a:xfrm>
        </p:spPr>
        <p:txBody>
          <a:bodyPr>
            <a:spAutoFit/>
          </a:bodyPr>
          <a:lstStyle/>
          <a:p>
            <a:r>
              <a:rPr lang="en-US" dirty="0" smtClean="0"/>
              <a:t>IF TIME GO BACK TO THE LAB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23"/>
            <a:ext cx="4724400" cy="636703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0" y="1188723"/>
            <a:ext cx="4766310" cy="636703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657600" y="7894713"/>
            <a:ext cx="10972800" cy="3502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710" tIns="36285" rIns="90710" bIns="36285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800" b="0" i="0" dirty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UC Berkeley “The Beauty and Joy of Computing” </a:t>
            </a:r>
            <a:r>
              <a:rPr lang="en-US" sz="1800" b="0" i="0" dirty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: </a:t>
            </a:r>
            <a:r>
              <a:rPr lang="en-US" sz="1800" b="0" i="0" dirty="0" smtClean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Algorithms </a:t>
            </a:r>
            <a:r>
              <a:rPr lang="en-US" sz="18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(</a:t>
            </a:r>
            <a:fld id="{F6F39CF2-87E7-FF4A-9C8E-A745CB692DE9}" type="slidenum">
              <a:rPr lang="en-US" sz="1800" b="0" i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pPr algn="ctr" eaLnBrk="0" hangingPunct="0">
                <a:defRPr/>
              </a:pPr>
              <a:t>‹#›</a:t>
            </a:fld>
            <a:r>
              <a:rPr lang="en-US" sz="18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)</a:t>
            </a:r>
            <a:endParaRPr lang="en-US" sz="1800" b="0" i="0" dirty="0">
              <a:solidFill>
                <a:schemeClr val="tx1"/>
              </a:solidFill>
              <a:latin typeface="18 VAG Rounded Light   02390" charset="0"/>
              <a:ea typeface="18 VAG Rounded Light   02390" charset="0"/>
              <a:cs typeface="18 VAG Rounded Light   02390" charset="0"/>
            </a:endParaRPr>
          </a:p>
        </p:txBody>
      </p:sp>
      <p:pic>
        <p:nvPicPr>
          <p:cNvPr id="22" name="Picture 25" descr="Se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8361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13876552" y="7498080"/>
            <a:ext cx="753850" cy="294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710" tIns="36285" rIns="90710" bIns="36285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Ball</a:t>
            </a:r>
            <a:endParaRPr lang="en-US" sz="1400" b="0" i="0" dirty="0">
              <a:solidFill>
                <a:schemeClr val="tx1"/>
              </a:solidFill>
              <a:latin typeface="18 VAG Rounded Light   02390" charset="0"/>
              <a:ea typeface="18 VAG Rounded Light   02390" charset="0"/>
              <a:cs typeface="18 VAG Rounded Light   02390" charset="0"/>
            </a:endParaRPr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83922" y="223138"/>
            <a:ext cx="13060680" cy="914400"/>
          </a:xfrm>
          <a:prstGeom prst="rect">
            <a:avLst/>
          </a:prstGeom>
        </p:spPr>
        <p:txBody>
          <a:bodyPr vert="horz" lIns="130622" tIns="65310" rIns="130622" bIns="6531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7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217" y="217172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883922" y="1188723"/>
            <a:ext cx="13060680" cy="0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76200">
              <a:schemeClr val="tx2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98368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1224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0" y="1188724"/>
            <a:ext cx="10241280" cy="64389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1"/>
            <a:ext cx="341376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1"/>
            <a:ext cx="73152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1"/>
            <a:ext cx="341376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1"/>
            <a:ext cx="73152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04"/>
            <a:ext cx="6156960" cy="2566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04"/>
            <a:ext cx="6156960" cy="2566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29"/>
            <a:ext cx="4724400" cy="636703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1" y="1188729"/>
            <a:ext cx="4766311" cy="636703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2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98368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13876552" y="7498083"/>
            <a:ext cx="753851" cy="28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Ball</a:t>
            </a:r>
            <a:endParaRPr lang="en-US" sz="1400" b="0" i="0" dirty="0">
              <a:solidFill>
                <a:schemeClr val="tx1"/>
              </a:solidFill>
              <a:latin typeface="18 VAG Rounded Light   02390" charset="0"/>
              <a:ea typeface="18 VAG Rounded Light   02390" charset="0"/>
              <a:cs typeface="18 VAG Rounded Light   02390" charset="0"/>
            </a:endParaRPr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83923" y="255056"/>
            <a:ext cx="13060680" cy="914400"/>
          </a:xfrm>
          <a:prstGeom prst="rect">
            <a:avLst/>
          </a:prstGeom>
        </p:spPr>
        <p:txBody>
          <a:bodyPr vert="horz" lIns="130595" tIns="65298" rIns="130595" bIns="65298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883397" y="1188720"/>
            <a:ext cx="13015487" cy="92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9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1224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0"/>
          <p:cNvSpPr>
            <a:spLocks noChangeArrowheads="1"/>
          </p:cNvSpPr>
          <p:nvPr userDrawn="1"/>
        </p:nvSpPr>
        <p:spPr bwMode="auto">
          <a:xfrm>
            <a:off x="3657600" y="7894715"/>
            <a:ext cx="10972800" cy="36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0" i="0" dirty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UC Berkeley “The Beauty and Joy of Computing” </a:t>
            </a:r>
            <a:r>
              <a:rPr lang="en-US" sz="1900" b="0" i="0" dirty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: Algorithms</a:t>
            </a:r>
            <a:r>
              <a:rPr lang="en-US" sz="1900" b="0" i="0" baseline="0" dirty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 </a:t>
            </a:r>
            <a:r>
              <a:rPr lang="en-US" sz="1900" b="0" i="0" dirty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(</a:t>
            </a:r>
            <a:fld id="{F6F39CF2-87E7-FF4A-9C8E-A745CB692DE9}" type="slidenum">
              <a:rPr lang="en-US" sz="1900" b="0" i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pPr algn="ctr" eaLnBrk="0" hangingPunct="0">
                <a:defRPr/>
              </a:pPr>
              <a:t>‹#›</a:t>
            </a:fld>
            <a:r>
              <a:rPr lang="en-US" sz="1900" b="0" i="0" dirty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)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1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  <a:prstGeom prst="rect">
            <a:avLst/>
          </a:prstGeom>
        </p:spPr>
        <p:txBody>
          <a:bodyPr lIns="143657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979" indent="0" algn="ctr">
              <a:buNone/>
            </a:lvl2pPr>
            <a:lvl3pPr marL="1305960" indent="0" algn="ctr">
              <a:buNone/>
            </a:lvl3pPr>
            <a:lvl4pPr marL="1958941" indent="0" algn="ctr">
              <a:buNone/>
            </a:lvl4pPr>
            <a:lvl5pPr marL="2611921" indent="0" algn="ctr">
              <a:buNone/>
            </a:lvl5pPr>
            <a:lvl6pPr marL="3264898" indent="0" algn="ctr">
              <a:buNone/>
            </a:lvl6pPr>
            <a:lvl7pPr marL="3917878" indent="0" algn="ctr">
              <a:buNone/>
            </a:lvl7pPr>
            <a:lvl8pPr marL="4570857" indent="0" algn="ctr">
              <a:buNone/>
            </a:lvl8pPr>
            <a:lvl9pPr marL="5223836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07" y="6690858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7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  <a:prstGeom prst="rect">
            <a:avLst/>
          </a:prstGeom>
        </p:spPr>
        <p:txBody>
          <a:bodyPr lIns="143685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3110" indent="0" algn="ctr">
              <a:buNone/>
            </a:lvl2pPr>
            <a:lvl3pPr marL="1306221" indent="0" algn="ctr">
              <a:buNone/>
            </a:lvl3pPr>
            <a:lvl4pPr marL="1959331" indent="0" algn="ctr">
              <a:buNone/>
            </a:lvl4pPr>
            <a:lvl5pPr marL="2612442" indent="0" algn="ctr">
              <a:buNone/>
            </a:lvl5pPr>
            <a:lvl6pPr marL="3265550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31500" y="6690851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4431507" y="6690858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2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16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387" y="5095875"/>
            <a:ext cx="3345179" cy="31337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1447" y="186665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67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2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2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3" y="1622008"/>
            <a:ext cx="9148877" cy="1172982"/>
          </a:xfrm>
          <a:prstGeom prst="rect">
            <a:avLst/>
          </a:prstGeom>
        </p:spPr>
        <p:txBody>
          <a:bodyPr lIns="117560" bIns="0"/>
          <a:lstStyle>
            <a:lvl1pPr marL="7837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0963"/>
            <a:ext cx="13050317" cy="932688"/>
          </a:xfrm>
        </p:spPr>
        <p:txBody>
          <a:bodyPr tIns="91435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07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2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2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47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46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  <a:prstGeom prst="rect">
            <a:avLst/>
          </a:prstGeom>
        </p:spPr>
        <p:txBody>
          <a:bodyPr anchor="ctr"/>
          <a:lstStyle>
            <a:lvl1pPr marL="10449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2" y="2171701"/>
            <a:ext cx="6466840" cy="767714"/>
          </a:xfrm>
          <a:prstGeom prst="rect">
            <a:avLst/>
          </a:prstGeom>
        </p:spPr>
        <p:txBody>
          <a:bodyPr anchor="ctr"/>
          <a:lstStyle>
            <a:lvl1pPr marL="10449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950845"/>
            <a:ext cx="6466840" cy="4751222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14477"/>
            <a:ext cx="12435840" cy="1097280"/>
          </a:xfrm>
        </p:spPr>
        <p:txBody>
          <a:bodyPr/>
          <a:lstStyle>
            <a:lvl1pPr>
              <a:defRPr sz="58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59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  <a:prstGeom prst="rect">
            <a:avLst/>
          </a:prstGeom>
        </p:spPr>
        <p:txBody>
          <a:bodyPr/>
          <a:lstStyle>
            <a:lvl1pPr marL="78373" indent="0">
              <a:buNone/>
              <a:defRPr sz="2600"/>
            </a:lvl1pPr>
            <a:lvl2pPr>
              <a:buNone/>
              <a:defRPr sz="18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1"/>
            <a:ext cx="341376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1"/>
            <a:ext cx="73152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9280" y="0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27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07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495" y="1744030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04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8851" y="2272539"/>
            <a:ext cx="14045184" cy="5952173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  <a:prstGeom prst="rect">
            <a:avLst/>
          </a:prstGeom>
        </p:spPr>
        <p:txBody>
          <a:bodyPr/>
          <a:lstStyle>
            <a:lvl1pPr marL="3918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5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
              </a:t>
            </a: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5"/>
            <a:ext cx="73152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 lang="uk-UA" smtClean="0"/>
              <a:pPr>
                <a:defRPr/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8109" y="237043"/>
            <a:ext cx="13060680" cy="914400"/>
          </a:xfrm>
          <a:prstGeom prst="rect">
            <a:avLst/>
          </a:prstGeom>
        </p:spPr>
        <p:txBody>
          <a:bodyPr vert="horz" lIns="130622" tIns="65310" rIns="130622" bIns="6531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657600" y="7894713"/>
            <a:ext cx="10972800" cy="3502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710" tIns="36285" rIns="90710" bIns="36285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800" b="0" i="0" dirty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UC Berkeley “The Beauty and Joy of Computing” </a:t>
            </a:r>
            <a:r>
              <a:rPr lang="en-US" sz="1800" b="0" i="0" dirty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: </a:t>
            </a:r>
            <a:r>
              <a:rPr lang="en-US" sz="1800" b="0" i="0" dirty="0" smtClean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Algorithms</a:t>
            </a:r>
            <a:r>
              <a:rPr lang="en-US" sz="1800" b="0" i="0" baseline="0" dirty="0" smtClean="0">
                <a:solidFill>
                  <a:srgbClr val="FFFF00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 </a:t>
            </a:r>
            <a:r>
              <a:rPr lang="en-US" sz="18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(</a:t>
            </a:r>
            <a:fld id="{F6F39CF2-87E7-FF4A-9C8E-A745CB692DE9}" type="slidenum">
              <a:rPr lang="en-US" sz="1800" b="0" i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pPr algn="ctr" eaLnBrk="0" hangingPunct="0">
                <a:defRPr/>
              </a:pPr>
              <a:t>‹#›</a:t>
            </a:fld>
            <a:r>
              <a:rPr lang="en-US" sz="18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)</a:t>
            </a:r>
            <a:endParaRPr lang="en-US" sz="1800" b="0" i="0" dirty="0">
              <a:solidFill>
                <a:schemeClr val="tx1"/>
              </a:solidFill>
              <a:latin typeface="18 VAG Rounded Light   02390" charset="0"/>
              <a:ea typeface="18 VAG Rounded Light   02390" charset="0"/>
              <a:cs typeface="18 VAG Rounded Light   02390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83396" y="1184376"/>
            <a:ext cx="13030200" cy="0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76200">
              <a:schemeClr val="tx2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5" descr="Seal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3198361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21217" y="217172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3876552" y="7498080"/>
            <a:ext cx="753850" cy="294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710" tIns="36285" rIns="90710" bIns="36285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0" i="0" dirty="0" smtClean="0">
                <a:solidFill>
                  <a:schemeClr val="tx1"/>
                </a:solidFill>
                <a:latin typeface="18 VAG Rounded Light   02390" charset="0"/>
                <a:ea typeface="18 VAG Rounded Light   02390" charset="0"/>
                <a:cs typeface="18 VAG Rounded Light   02390" charset="0"/>
              </a:rPr>
              <a:t>Ball</a:t>
            </a:r>
            <a:endParaRPr lang="en-US" sz="1400" b="0" i="0" dirty="0">
              <a:solidFill>
                <a:schemeClr val="tx1"/>
              </a:solidFill>
              <a:latin typeface="18 VAG Rounded Light   02390" charset="0"/>
              <a:ea typeface="18 VAG Rounded Light   02390" charset="0"/>
              <a:cs typeface="18 VAG Rounded Light   02390" charset="0"/>
            </a:endParaRPr>
          </a:p>
        </p:txBody>
      </p:sp>
      <p:pic>
        <p:nvPicPr>
          <p:cNvPr id="12" name="Picture 25" descr="Seal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21224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6478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5800" kern="1200" spc="-142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3110" algn="l" rtl="0" eaLnBrk="1" fontAlgn="base" hangingPunct="1">
        <a:spcBef>
          <a:spcPct val="0"/>
        </a:spcBef>
        <a:spcAft>
          <a:spcPct val="0"/>
        </a:spcAft>
        <a:defRPr sz="58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6221" algn="l" rtl="0" eaLnBrk="1" fontAlgn="base" hangingPunct="1">
        <a:spcBef>
          <a:spcPct val="0"/>
        </a:spcBef>
        <a:spcAft>
          <a:spcPct val="0"/>
        </a:spcAft>
        <a:defRPr sz="58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9331" algn="l" rtl="0" eaLnBrk="1" fontAlgn="base" hangingPunct="1">
        <a:spcBef>
          <a:spcPct val="0"/>
        </a:spcBef>
        <a:spcAft>
          <a:spcPct val="0"/>
        </a:spcAft>
        <a:defRPr sz="58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2442" algn="l" rtl="0" eaLnBrk="1" fontAlgn="base" hangingPunct="1">
        <a:spcBef>
          <a:spcPct val="0"/>
        </a:spcBef>
        <a:spcAft>
          <a:spcPct val="0"/>
        </a:spcAft>
        <a:defRPr sz="58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346" indent="-489834" algn="l" rtl="0" eaLnBrk="1" fontAlgn="base" hangingPunct="1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1056770" indent="-408194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+mn-cs"/>
        </a:defRPr>
      </a:lvl2pPr>
      <a:lvl3pPr marL="1421877" indent="-326555" algn="l" rtl="0" eaLnBrk="1" fontAlgn="base" hangingPunct="1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800589" indent="-3265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5806" indent="-29934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2632" indent="-30043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938" indent="-26124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991245" indent="-26124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0" indent="-26124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374999"/>
            <a:ext cx="8290560" cy="3892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93" tIns="36278" rIns="90693" bIns="3627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>
                <a:latin typeface="18 VAG Rounded Bold   07390" charset="0"/>
              </a:rPr>
              <a:t/>
            </a:r>
            <a:br>
              <a:rPr lang="en-US" sz="4600" b="1"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Lecture #6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Algorithms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962402" y="4264742"/>
            <a:ext cx="6019799" cy="332232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buFont typeface="Wingdings" pitchFamily="-65" charset="2"/>
              <a:buNone/>
              <a:defRPr/>
            </a:pPr>
            <a:r>
              <a:rPr lang="en-US" sz="2800" b="0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A researcher used a genetic algorithm  – one that “evolves” over different generations, and competes against a metric of success (here, distance the eye has to travel) to find the optimal search path for finding Waldo.</a:t>
            </a: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4419600" y="3505200"/>
            <a:ext cx="102108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rgbClr val="FFFF00"/>
                </a:solidFill>
              </a:rPr>
              <a:t>Optimal Algorithm For Finding Waldo…</a:t>
            </a:r>
            <a:endParaRPr lang="en-US" sz="4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7415" name="Subtitle 48"/>
          <p:cNvSpPr txBox="1">
            <a:spLocks/>
          </p:cNvSpPr>
          <p:nvPr/>
        </p:nvSpPr>
        <p:spPr bwMode="auto">
          <a:xfrm>
            <a:off x="3657600" y="7620000"/>
            <a:ext cx="10972800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3657" tIns="65298" rIns="130595" bIns="65298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 err="1">
                <a:latin typeface="Courier" pitchFamily="-1" charset="0"/>
                <a:ea typeface="Courier" pitchFamily="-1" charset="0"/>
                <a:cs typeface="Courier" pitchFamily="-1" charset="0"/>
              </a:rPr>
              <a:t>www.randalolson.com</a:t>
            </a:r>
            <a:r>
              <a:rPr lang="en-US" sz="1400" b="1" dirty="0">
                <a:latin typeface="Courier" pitchFamily="-1" charset="0"/>
                <a:ea typeface="Courier" pitchFamily="-1" charset="0"/>
                <a:cs typeface="Courier" pitchFamily="-1" charset="0"/>
              </a:rPr>
              <a:t>/2015/02/03/heres-waldo-computing-the-optimal-search-strategy-for-finding-waldo/</a:t>
            </a:r>
          </a:p>
        </p:txBody>
      </p:sp>
      <p:sp>
        <p:nvSpPr>
          <p:cNvPr id="54" name="Oval 53"/>
          <p:cNvSpPr/>
          <p:nvPr/>
        </p:nvSpPr>
        <p:spPr>
          <a:xfrm>
            <a:off x="9677400" y="7206062"/>
            <a:ext cx="49530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7417" name="Picture 10" descr="Screen Shot 2012-01-18 at 12.58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10867" y="4420648"/>
            <a:ext cx="4232511" cy="275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561" y="419110"/>
            <a:ext cx="2218483" cy="2628901"/>
          </a:xfrm>
          <a:prstGeom prst="rect">
            <a:avLst/>
          </a:prstGeom>
        </p:spPr>
      </p:pic>
      <p:pic>
        <p:nvPicPr>
          <p:cNvPr id="15" name="Picture 25" descr="Se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304800"/>
            <a:ext cx="1422640" cy="2133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673220" y="2438405"/>
            <a:ext cx="236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Michael Ball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Algorithms: Properties, Expressing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Properties of Algorithms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4294967295"/>
          </p:nvPr>
        </p:nvSpPr>
        <p:spPr>
          <a:xfrm>
            <a:off x="3657600" y="1188720"/>
            <a:ext cx="10485120" cy="6438900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dirty="0" smtClean="0">
                <a:latin typeface="18 VAG Rounded Light   02390"/>
              </a:rPr>
              <a:t>Algorithms can be </a:t>
            </a:r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combined </a:t>
            </a:r>
            <a:r>
              <a:rPr lang="en-US" dirty="0" smtClean="0">
                <a:latin typeface="18 VAG Rounded Light   02390"/>
              </a:rPr>
              <a:t>to make new algorithms.</a:t>
            </a:r>
          </a:p>
          <a:p>
            <a:r>
              <a:rPr lang="en-US" dirty="0" smtClean="0">
                <a:latin typeface="18 VAG Rounded Light   02390"/>
              </a:rPr>
              <a:t>Using </a:t>
            </a:r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existing correct algorithms </a:t>
            </a:r>
            <a:r>
              <a:rPr lang="en-US" dirty="0" smtClean="0">
                <a:latin typeface="18 VAG Rounded Light   02390"/>
              </a:rPr>
              <a:t>as building blocks for constructing a new algorithm helps </a:t>
            </a:r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ensure the new algorithm is correct</a:t>
            </a:r>
            <a:r>
              <a:rPr lang="en-US" dirty="0" smtClean="0">
                <a:latin typeface="18 VAG Rounded Light   02390"/>
              </a:rPr>
              <a:t>.</a:t>
            </a:r>
          </a:p>
          <a:p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Knowledge of standard algorithms can help </a:t>
            </a:r>
            <a:r>
              <a:rPr lang="en-US" dirty="0" smtClean="0">
                <a:latin typeface="18 VAG Rounded Light   02390"/>
              </a:rPr>
              <a:t>in constructing new algorithms</a:t>
            </a:r>
          </a:p>
          <a:p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Different algorithms can be developed </a:t>
            </a:r>
            <a:r>
              <a:rPr lang="en-US" dirty="0" smtClean="0">
                <a:latin typeface="18 VAG Rounded Light   02390"/>
              </a:rPr>
              <a:t>to solve the same problem.</a:t>
            </a:r>
          </a:p>
          <a:p>
            <a:r>
              <a:rPr lang="en-US" dirty="0">
                <a:latin typeface="18 VAG Rounded Light   02390"/>
              </a:rPr>
              <a:t>Developing a new algorithm to solve a problem can yield </a:t>
            </a:r>
            <a:r>
              <a:rPr lang="en-US" dirty="0">
                <a:solidFill>
                  <a:srgbClr val="FFFF00"/>
                </a:solidFill>
                <a:latin typeface="18 VAG Rounded Light   02390"/>
              </a:rPr>
              <a:t>insight into the problem</a:t>
            </a:r>
          </a:p>
        </p:txBody>
      </p:sp>
    </p:spTree>
    <p:extLst>
      <p:ext uri="{BB962C8B-B14F-4D97-AF65-F5344CB8AC3E}">
        <p14:creationId xmlns:p14="http://schemas.microsoft.com/office/powerpoint/2010/main" val="25522095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How to Express Algorithms…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4294967295"/>
          </p:nvPr>
        </p:nvSpPr>
        <p:spPr>
          <a:xfrm>
            <a:off x="3657600" y="1221880"/>
            <a:ext cx="10241280" cy="5940920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29595" indent="0">
              <a:buNone/>
            </a:pPr>
            <a:r>
              <a:rPr lang="en-US" sz="4400" dirty="0">
                <a:latin typeface="18 VAG Rounded Thin   55390"/>
              </a:rPr>
              <a:t>A programmer’s </a:t>
            </a:r>
            <a:r>
              <a:rPr lang="en-US" sz="4400" dirty="0" smtClean="0">
                <a:latin typeface="18 VAG Rounded Thin   55390"/>
              </a:rPr>
              <a:t>spouse says</a:t>
            </a:r>
            <a:r>
              <a:rPr lang="en-US" sz="4400" dirty="0">
                <a:latin typeface="18 VAG Rounded Thin   55390"/>
              </a:rPr>
              <a:t>: “</a:t>
            </a:r>
            <a:r>
              <a:rPr lang="en-US" sz="4400" dirty="0">
                <a:solidFill>
                  <a:srgbClr val="FFFF00"/>
                </a:solidFill>
                <a:latin typeface="18 VAG Rounded Thin   55390"/>
              </a:rPr>
              <a:t>Run to the </a:t>
            </a:r>
            <a:r>
              <a:rPr lang="en-US" sz="4400" dirty="0" smtClean="0">
                <a:solidFill>
                  <a:srgbClr val="FFFF00"/>
                </a:solidFill>
                <a:latin typeface="18 VAG Rounded Thin   55390"/>
              </a:rPr>
              <a:t>store </a:t>
            </a:r>
            <a:r>
              <a:rPr lang="en-US" sz="4400" dirty="0">
                <a:solidFill>
                  <a:srgbClr val="FFFF00"/>
                </a:solidFill>
                <a:latin typeface="18 VAG Rounded Thin   55390"/>
              </a:rPr>
              <a:t>and pick up a loaf of bread. If they have eggs, get a dozen.</a:t>
            </a:r>
            <a:r>
              <a:rPr lang="en-US" sz="4400" dirty="0">
                <a:latin typeface="18 VAG Rounded Thin   55390"/>
              </a:rPr>
              <a:t>” The programmer comes home with 12 loaves of bread.</a:t>
            </a:r>
          </a:p>
          <a:p>
            <a:pPr marL="129595" indent="0">
              <a:buNone/>
            </a:pPr>
            <a:endParaRPr lang="en-US" sz="4400" dirty="0">
              <a:latin typeface="18 VAG Rounded Thin   55390"/>
            </a:endParaRPr>
          </a:p>
          <a:p>
            <a:pPr marL="129595" indent="0">
              <a:buNone/>
            </a:pPr>
            <a:r>
              <a:rPr lang="en-US" sz="4400" dirty="0" smtClean="0">
                <a:latin typeface="18 VAG Rounded Thin   55390"/>
              </a:rPr>
              <a:t>Algorithms need to be expressed in a context-free, unambiguous way for all participants!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31520" y="5212080"/>
            <a:ext cx="131673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3" tIns="54862" rIns="109723" bIns="54862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 algn="l" rtl="0" eaLnBrk="0" fontAlgn="base" hangingPunct="0">
              <a:spcBef>
                <a:spcPts val="0"/>
              </a:spcBef>
              <a:spcAft>
                <a:spcPts val="1417"/>
              </a:spcAft>
              <a:buClr>
                <a:schemeClr val="tx2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 algn="l" rtl="0" eaLnBrk="0" fontAlgn="base" hangingPunct="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 algn="l" rtl="0" eaLnBrk="0" fontAlgn="base" hangingPunct="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 algn="l" rtl="0" eaLnBrk="0" fontAlgn="base" hangingPunct="0"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273AF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 algn="l" rtl="0" eaLnBrk="0" fontAlgn="base" hangingPunct="0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29595" indent="0">
              <a:buNone/>
            </a:pPr>
            <a:endParaRPr lang="en-US" dirty="0" smtClean="0">
              <a:latin typeface="18 VAG Rounded Thin   55390"/>
            </a:endParaRPr>
          </a:p>
        </p:txBody>
      </p:sp>
    </p:spTree>
    <p:extLst>
      <p:ext uri="{BB962C8B-B14F-4D97-AF65-F5344CB8AC3E}">
        <p14:creationId xmlns:p14="http://schemas.microsoft.com/office/powerpoint/2010/main" val="3868276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Languages for Algorithms</a:t>
            </a:r>
            <a:endParaRPr lang="en-US" dirty="0"/>
          </a:p>
        </p:txBody>
      </p:sp>
      <p:sp>
        <p:nvSpPr>
          <p:cNvPr id="6" name="Text Placeholder 2"/>
          <p:cNvSpPr txBox="1">
            <a:spLocks noGrp="1"/>
          </p:cNvSpPr>
          <p:nvPr>
            <p:ph idx="4294967295"/>
          </p:nvPr>
        </p:nvSpPr>
        <p:spPr>
          <a:xfrm>
            <a:off x="3657600" y="1188720"/>
            <a:ext cx="5486400" cy="6438900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dirty="0" smtClean="0">
                <a:latin typeface="18 VAG Rounded Light   02390"/>
              </a:rPr>
              <a:t>Natural Language, Pseudo Code</a:t>
            </a:r>
          </a:p>
          <a:p>
            <a:pPr lvl="1"/>
            <a:r>
              <a:rPr lang="en-US" dirty="0" smtClean="0">
                <a:latin typeface="18 VAG Rounded Light   02390"/>
              </a:rPr>
              <a:t>For Humans to understand</a:t>
            </a:r>
          </a:p>
          <a:p>
            <a:r>
              <a:rPr lang="en-US" dirty="0" smtClean="0">
                <a:latin typeface="18 VAG Rounded Light   02390"/>
              </a:rPr>
              <a:t>Visual &amp; Text-based Programming </a:t>
            </a:r>
            <a:br>
              <a:rPr lang="en-US" dirty="0" smtClean="0">
                <a:latin typeface="18 VAG Rounded Light   02390"/>
              </a:rPr>
            </a:br>
            <a:r>
              <a:rPr lang="en-US" dirty="0" smtClean="0">
                <a:latin typeface="18 VAG Rounded Light   02390"/>
              </a:rPr>
              <a:t>Languages</a:t>
            </a:r>
          </a:p>
          <a:p>
            <a:pPr lvl="1"/>
            <a:r>
              <a:rPr lang="en-US" dirty="0" smtClean="0">
                <a:latin typeface="18 VAG Rounded Light   02390"/>
              </a:rPr>
              <a:t>Can be run on a computer</a:t>
            </a:r>
            <a:endParaRPr lang="en-US" dirty="0">
              <a:latin typeface="18 VAG Rounded Light   02390"/>
            </a:endParaRPr>
          </a:p>
          <a:p>
            <a:r>
              <a:rPr lang="en-US" dirty="0" smtClean="0">
                <a:latin typeface="18 VAG Rounded Light   02390"/>
              </a:rPr>
              <a:t>…or in any other </a:t>
            </a:r>
            <a:r>
              <a:rPr lang="en-US" dirty="0">
                <a:latin typeface="18 VAG Rounded Light   02390"/>
              </a:rPr>
              <a:t>i</a:t>
            </a:r>
            <a:r>
              <a:rPr lang="en-US" dirty="0" smtClean="0">
                <a:latin typeface="18 VAG Rounded Light   02390"/>
              </a:rPr>
              <a:t>nformation conveying way! </a:t>
            </a:r>
          </a:p>
          <a:p>
            <a:endParaRPr lang="en-US" dirty="0" smtClean="0">
              <a:latin typeface="18 VAG Rounded Light   0239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057400"/>
            <a:ext cx="4662609" cy="4013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144000" y="6629400"/>
            <a:ext cx="4648200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97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Algorithms </a:t>
            </a:r>
            <a:r>
              <a:rPr lang="en-US" sz="2900" dirty="0" smtClean="0">
                <a:latin typeface="18 VAG Rounded Light   02390"/>
              </a:rPr>
              <a:t>are conceptual definitions of how to accomplish a task and are language agnostic, usually written in </a:t>
            </a:r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pseudo-code.</a:t>
            </a:r>
          </a:p>
          <a:p>
            <a:r>
              <a:rPr lang="en-US" sz="2900" dirty="0" smtClean="0">
                <a:latin typeface="18 VAG Rounded Light   02390"/>
              </a:rPr>
              <a:t>Find max value in list</a:t>
            </a:r>
          </a:p>
          <a:p>
            <a:pPr lvl="1"/>
            <a:r>
              <a:rPr lang="en-US" sz="2400" dirty="0" smtClean="0">
                <a:latin typeface="18 VAG Rounded Light   02390"/>
              </a:rPr>
              <a:t>Set (a temporary variable) the </a:t>
            </a:r>
            <a:r>
              <a:rPr lang="en-US" sz="2400" dirty="0" smtClean="0">
                <a:solidFill>
                  <a:schemeClr val="accent2"/>
                </a:solidFill>
                <a:latin typeface="18 VAG Rounded Light   02390"/>
              </a:rPr>
              <a:t>max </a:t>
            </a:r>
            <a:r>
              <a:rPr lang="en-US" sz="2400" dirty="0" smtClean="0">
                <a:latin typeface="18 VAG Rounded Light   02390"/>
              </a:rPr>
              <a:t>as the first element</a:t>
            </a:r>
          </a:p>
          <a:p>
            <a:pPr lvl="1"/>
            <a:r>
              <a:rPr lang="en-US" sz="2400" dirty="0" smtClean="0">
                <a:latin typeface="18 VAG Rounded Light   02390"/>
              </a:rPr>
              <a:t>Go through every element, compare to </a:t>
            </a:r>
            <a:r>
              <a:rPr lang="en-US" sz="2400" dirty="0" smtClean="0">
                <a:solidFill>
                  <a:srgbClr val="EA157A"/>
                </a:solidFill>
                <a:latin typeface="18 VAG Rounded Light   02390"/>
              </a:rPr>
              <a:t>max</a:t>
            </a:r>
            <a:r>
              <a:rPr lang="en-US" sz="2400" dirty="0" smtClean="0">
                <a:latin typeface="18 VAG Rounded Light   02390"/>
              </a:rPr>
              <a:t>, and if it’s bigger, replace the </a:t>
            </a:r>
            <a:r>
              <a:rPr lang="en-US" sz="2400" dirty="0" smtClean="0">
                <a:solidFill>
                  <a:srgbClr val="EA157A"/>
                </a:solidFill>
                <a:latin typeface="18 VAG Rounded Light   02390"/>
              </a:rPr>
              <a:t>max</a:t>
            </a:r>
          </a:p>
          <a:p>
            <a:pPr lvl="1"/>
            <a:r>
              <a:rPr lang="en-US" sz="2400" dirty="0" smtClean="0">
                <a:latin typeface="18 VAG Rounded Light   02390"/>
              </a:rPr>
              <a:t>Return the </a:t>
            </a:r>
            <a:r>
              <a:rPr lang="en-US" sz="2400" dirty="0" smtClean="0">
                <a:solidFill>
                  <a:srgbClr val="EA157A"/>
                </a:solidFill>
                <a:latin typeface="18 VAG Rounded Light   02390"/>
              </a:rPr>
              <a:t>max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sz="2900" dirty="0" smtClean="0">
                <a:latin typeface="18 VAG Rounded Light   02390"/>
              </a:rPr>
              <a:t>A </a:t>
            </a:r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function </a:t>
            </a:r>
            <a:r>
              <a:rPr lang="en-US" sz="2900" dirty="0" smtClean="0">
                <a:latin typeface="18 VAG Rounded Light   02390"/>
              </a:rPr>
              <a:t>or </a:t>
            </a:r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procedure </a:t>
            </a:r>
            <a:r>
              <a:rPr lang="en-US" sz="2900" dirty="0" smtClean="0">
                <a:latin typeface="18 VAG Rounded Light   02390"/>
              </a:rPr>
              <a:t>is an </a:t>
            </a:r>
            <a:r>
              <a:rPr lang="en-US" sz="2900" dirty="0" smtClean="0">
                <a:solidFill>
                  <a:srgbClr val="FFFF00"/>
                </a:solidFill>
                <a:latin typeface="18 VAG Rounded Light   02390"/>
              </a:rPr>
              <a:t>implementation </a:t>
            </a:r>
            <a:r>
              <a:rPr lang="en-US" sz="2900" dirty="0" smtClean="0">
                <a:latin typeface="18 VAG Rounded Light   02390"/>
              </a:rPr>
              <a:t>of an algorithm, in a particular language.</a:t>
            </a:r>
          </a:p>
          <a:p>
            <a:pPr lvl="0"/>
            <a:endParaRPr lang="en-US" sz="2900" dirty="0" smtClean="0">
              <a:latin typeface="18 VAG Rounded Light   02390"/>
            </a:endParaRPr>
          </a:p>
          <a:p>
            <a:pPr lvl="0"/>
            <a:r>
              <a:rPr lang="en-US" sz="2900" dirty="0" smtClean="0">
                <a:latin typeface="18 VAG Rounded Light   02390"/>
              </a:rPr>
              <a:t>Find max value in list</a:t>
            </a:r>
            <a:endParaRPr lang="en-US" sz="2900" dirty="0">
              <a:latin typeface="18 VAG Rounded Light   02390"/>
            </a:endParaRPr>
          </a:p>
          <a:p>
            <a:endParaRPr lang="en-US" sz="29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Algorithms vs. Functions &amp; Procedures</a:t>
            </a:r>
            <a:endParaRPr lang="en-US" dirty="0"/>
          </a:p>
        </p:txBody>
      </p:sp>
      <p:pic>
        <p:nvPicPr>
          <p:cNvPr id="10" name="Picture 9" descr="Screen Shot 2012-09-16 at 1.12.4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365" y="2743200"/>
            <a:ext cx="4994936" cy="789538"/>
          </a:xfrm>
          <a:prstGeom prst="rect">
            <a:avLst/>
          </a:prstGeom>
        </p:spPr>
      </p:pic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369" y="4267200"/>
            <a:ext cx="3932542" cy="36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847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Language to Choose?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657600" y="1188724"/>
            <a:ext cx="10241280" cy="6438901"/>
          </a:xfrm>
          <a:prstGeom prst="rect">
            <a:avLst/>
          </a:prstGeom>
        </p:spPr>
        <p:txBody>
          <a:bodyPr/>
          <a:lstStyle/>
          <a:p>
            <a:r>
              <a:rPr lang="en-US" sz="3600">
                <a:solidFill>
                  <a:srgbClr val="FFFF00"/>
                </a:solidFill>
              </a:rPr>
              <a:t>Different languages are better suited </a:t>
            </a:r>
            <a:r>
              <a:rPr lang="en-US" sz="3600"/>
              <a:t>for expressing different algorithms </a:t>
            </a:r>
          </a:p>
          <a:p>
            <a:r>
              <a:rPr lang="en-US" sz="3600"/>
              <a:t>Some programming languages are designed for </a:t>
            </a:r>
            <a:r>
              <a:rPr lang="en-US" sz="3600">
                <a:solidFill>
                  <a:srgbClr val="FFFF00"/>
                </a:solidFill>
              </a:rPr>
              <a:t>specific domains </a:t>
            </a:r>
            <a:r>
              <a:rPr lang="en-US" sz="3600"/>
              <a:t>and are better for expressing algorithms in those domains </a:t>
            </a:r>
          </a:p>
          <a:p>
            <a:r>
              <a:rPr lang="en-US" sz="3600"/>
              <a:t>The </a:t>
            </a:r>
            <a:r>
              <a:rPr lang="en-US" sz="3600">
                <a:solidFill>
                  <a:srgbClr val="FFFF00"/>
                </a:solidFill>
              </a:rPr>
              <a:t>language used </a:t>
            </a:r>
            <a:r>
              <a:rPr lang="en-US" sz="3600"/>
              <a:t>to express an algorithm </a:t>
            </a:r>
            <a:r>
              <a:rPr lang="en-US" sz="3600">
                <a:solidFill>
                  <a:srgbClr val="FFFF00"/>
                </a:solidFill>
              </a:rPr>
              <a:t>can affect </a:t>
            </a:r>
            <a:r>
              <a:rPr lang="en-US" sz="3600"/>
              <a:t>characteristics such as </a:t>
            </a:r>
            <a:r>
              <a:rPr lang="en-US" sz="3600">
                <a:solidFill>
                  <a:srgbClr val="FFFF00"/>
                </a:solidFill>
              </a:rPr>
              <a:t>clarity or readability but not whether an algorithmic solution exists</a:t>
            </a:r>
            <a:r>
              <a:rPr lang="en-US" sz="3600"/>
              <a:t>  </a:t>
            </a:r>
          </a:p>
          <a:p>
            <a:r>
              <a:rPr lang="en-US" sz="3600">
                <a:solidFill>
                  <a:srgbClr val="FFFF00"/>
                </a:solidFill>
              </a:rPr>
              <a:t>Clarity and readability are important </a:t>
            </a:r>
            <a:r>
              <a:rPr lang="en-US" sz="3600"/>
              <a:t>considerations when expressing an algorithm in a language. </a:t>
            </a:r>
          </a:p>
          <a:p>
            <a:endParaRPr lang="en-US" sz="3600"/>
          </a:p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Programming Languages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9771"/>
              </p:ext>
            </p:extLst>
          </p:nvPr>
        </p:nvGraphicFramePr>
        <p:xfrm>
          <a:off x="3657600" y="1295400"/>
          <a:ext cx="10287000" cy="550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5143500"/>
              </a:tblGrid>
              <a:tr h="2737439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C/C++</a:t>
                      </a: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Good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for programming that is close to hardware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132711" marR="132711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u="none" dirty="0" smtClean="0">
                          <a:solidFill>
                            <a:srgbClr val="FFFF00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Java/C#</a:t>
                      </a:r>
                      <a: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/>
                      </a:r>
                      <a:b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</a:br>
                      <a:r>
                        <a:rPr lang="en-US" sz="3500" b="0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Portable</a:t>
                      </a:r>
                      <a:r>
                        <a:rPr lang="en-US" sz="3500" b="0" u="none" baseline="0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 code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132711" marR="132711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6542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Python/Perl/</a:t>
                      </a:r>
                      <a:r>
                        <a:rPr lang="en-US" sz="3500" b="1" dirty="0" err="1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TclTK</a:t>
                      </a:r>
                      <a:endParaRPr lang="en-US" sz="3500" b="1" dirty="0" smtClean="0">
                        <a:solidFill>
                          <a:srgbClr val="FFFF00"/>
                        </a:solidFill>
                        <a:latin typeface="18 VAG Rounded Light   02390"/>
                      </a:endParaRP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Fast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to write and portable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132711" marR="132711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Scratch/Snap!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Good for teaching programming concepts</a:t>
                      </a:r>
                    </a:p>
                    <a:p>
                      <a:pPr algn="ctr"/>
                      <a:endParaRPr lang="en-US" sz="3500" b="1" dirty="0" smtClean="0">
                        <a:solidFill>
                          <a:srgbClr val="FFFF00"/>
                        </a:solidFill>
                        <a:latin typeface="18 VAG Rounded Light   02390"/>
                      </a:endParaRPr>
                    </a:p>
                  </a:txBody>
                  <a:tcPr marL="132711" marR="132711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3657600" y="6172200"/>
            <a:ext cx="10287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3" tIns="54862" rIns="109723" bIns="54862" numCol="1" anchor="t" anchorCtr="0" compatLnSpc="1">
            <a:prstTxWarp prst="textNoShape">
              <a:avLst/>
            </a:prstTxWarp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 algn="l" rtl="0" eaLnBrk="0" fontAlgn="base" hangingPunct="0">
              <a:spcBef>
                <a:spcPts val="0"/>
              </a:spcBef>
              <a:spcAft>
                <a:spcPts val="1417"/>
              </a:spcAft>
              <a:buClr>
                <a:schemeClr val="tx2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 algn="l" rtl="0" eaLnBrk="0" fontAlgn="base" hangingPunct="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 algn="l" rtl="0" eaLnBrk="0" fontAlgn="base" hangingPunct="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 algn="l" rtl="0" eaLnBrk="0" fontAlgn="base" hangingPunct="0"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273AF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 algn="l" rtl="0" eaLnBrk="0" fontAlgn="base" hangingPunct="0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45000"/>
              <a:buFont typeface="StarSymbol"/>
              <a:buChar char="●"/>
              <a:defRPr kumimoji="0" lang="en-US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29595" indent="0" algn="ctr">
              <a:buNone/>
            </a:pPr>
            <a:r>
              <a:rPr lang="en-US" b="1" dirty="0" smtClean="0">
                <a:solidFill>
                  <a:srgbClr val="FFFF00"/>
                </a:solidFill>
                <a:latin typeface="18 VAG Rounded Light   02390"/>
              </a:rPr>
              <a:t>Nearly all programming languages are equivalent in terms of being able to express any algorithm!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63755" y="6781800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900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What makes for the best algorithm?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4294967295"/>
          </p:nvPr>
        </p:nvSpPr>
        <p:spPr>
          <a:xfrm>
            <a:off x="3657600" y="1219200"/>
            <a:ext cx="10287000" cy="5715000"/>
          </a:xfrm>
          <a:prstGeom prst="rect">
            <a:avLst/>
          </a:prstGeom>
        </p:spPr>
        <p:txBody>
          <a:bodyPr/>
          <a:lstStyle/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Runs the quickest</a:t>
            </a:r>
            <a:endParaRPr lang="en-US" dirty="0"/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Shortest lines of code</a:t>
            </a:r>
            <a:endParaRPr lang="en-US" i="1" dirty="0"/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Easiest to understand</a:t>
            </a:r>
            <a:endParaRPr lang="is-IS" dirty="0" smtClean="0"/>
          </a:p>
          <a:p>
            <a:pPr marL="582613" indent="-514350">
              <a:buFont typeface="+mj-lt"/>
              <a:buAutoNum type="alphaLcParenR"/>
            </a:pPr>
            <a:r>
              <a:rPr lang="is-IS" dirty="0" smtClean="0"/>
              <a:t>Uses less memory or space</a:t>
            </a:r>
          </a:p>
          <a:p>
            <a:pPr marL="582613" indent="-514350">
              <a:buFont typeface="+mj-lt"/>
              <a:buAutoNum type="alphaLcParenR"/>
            </a:pPr>
            <a:r>
              <a:rPr lang="is-IS" dirty="0" smtClean="0"/>
              <a:t>Produces the most correct answer</a:t>
            </a:r>
            <a:endParaRPr lang="en-US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2268201" y="5952334"/>
            <a:ext cx="2053483" cy="187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>
          <a:xfrm>
            <a:off x="3657600" y="1188722"/>
            <a:ext cx="5486400" cy="6367037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3400" dirty="0">
                <a:latin typeface="18 VAG Rounded Light   02390"/>
              </a:rPr>
              <a:t>The concept of an algorithm has been around forever, and is an integral topic in CS.</a:t>
            </a:r>
          </a:p>
          <a:p>
            <a:pPr lvl="0"/>
            <a:r>
              <a:rPr lang="en-US" sz="3400" dirty="0">
                <a:latin typeface="18 VAG Rounded Light   02390"/>
              </a:rPr>
              <a:t>Algorithms are </a:t>
            </a:r>
            <a:r>
              <a:rPr lang="en-US" sz="3400" dirty="0">
                <a:solidFill>
                  <a:srgbClr val="FFFF00"/>
                </a:solidFill>
                <a:latin typeface="18 VAG Rounded Light   02390"/>
              </a:rPr>
              <a:t>well-defined procedures </a:t>
            </a:r>
            <a:r>
              <a:rPr lang="en-US" sz="3400" dirty="0">
                <a:latin typeface="18 VAG Rounded Light   02390"/>
              </a:rPr>
              <a:t>that can take inputs and produce </a:t>
            </a:r>
            <a:r>
              <a:rPr lang="en-US" sz="3400" dirty="0" smtClean="0">
                <a:latin typeface="18 VAG Rounded Light   02390"/>
              </a:rPr>
              <a:t>output. Programming languages help us express them.</a:t>
            </a:r>
            <a:endParaRPr lang="en-US" sz="3400" dirty="0">
              <a:latin typeface="18 VAG Rounded Light   0239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sz="half" idx="2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18 VAG Rounded Light   02390"/>
              </a:rPr>
              <a:t>We're constantly dealing with </a:t>
            </a:r>
            <a:r>
              <a:rPr lang="en-US" dirty="0">
                <a:solidFill>
                  <a:srgbClr val="FFFF00"/>
                </a:solidFill>
                <a:latin typeface="18 VAG Rounded Light   02390"/>
              </a:rPr>
              <a:t>trade-offs </a:t>
            </a:r>
            <a:r>
              <a:rPr lang="en-US" dirty="0">
                <a:latin typeface="18 VAG Rounded Light   02390"/>
              </a:rPr>
              <a:t>when selecting / building algorithms.</a:t>
            </a:r>
          </a:p>
          <a:p>
            <a:r>
              <a:rPr lang="en-US" dirty="0">
                <a:latin typeface="18 VAG Rounded Light   02390"/>
              </a:rPr>
              <a:t>Each paradigm / language has its  unique benefits</a:t>
            </a:r>
          </a:p>
          <a:p>
            <a:pPr lvl="1"/>
            <a:r>
              <a:rPr lang="en-US" sz="2400" dirty="0">
                <a:latin typeface="18 VAG Rounded Light   02390"/>
              </a:rPr>
              <a:t>All Turing complete languages are</a:t>
            </a:r>
            <a:br>
              <a:rPr lang="en-US" sz="2400" dirty="0">
                <a:latin typeface="18 VAG Rounded Light   02390"/>
              </a:rPr>
            </a:br>
            <a:r>
              <a:rPr lang="en-US" sz="2400" u="sng" dirty="0">
                <a:latin typeface="18 VAG Rounded Light   02390"/>
              </a:rPr>
              <a:t>equally powerful</a:t>
            </a:r>
          </a:p>
          <a:p>
            <a:pPr lvl="1"/>
            <a:r>
              <a:rPr lang="en-US" sz="2400" dirty="0">
                <a:latin typeface="18 VAG Rounded Light   02390"/>
              </a:rPr>
              <a:t>Paradigms vary in efficiency, scalability, overhead, fun, “how” vs “what”, …</a:t>
            </a:r>
          </a:p>
          <a:p>
            <a:endParaRPr lang="en-US" sz="2800" dirty="0">
              <a:latin typeface="18 VAG Rounded Light   0239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Summary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Algorithms: Definitions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219200"/>
            <a:ext cx="5486400" cy="6367037"/>
          </a:xfrm>
        </p:spPr>
        <p:txBody>
          <a:bodyPr/>
          <a:lstStyle/>
          <a:p>
            <a:endParaRPr lang="en-US" sz="1100"/>
          </a:p>
          <a:p>
            <a:pPr>
              <a:buNone/>
            </a:pPr>
            <a:r>
              <a:rPr lang="en-US"/>
              <a:t>    </a:t>
            </a:r>
            <a:r>
              <a:rPr lang="en-US" u="sng"/>
              <a:t>7 Big Ideas</a:t>
            </a:r>
          </a:p>
          <a:p>
            <a:pPr lvl="1"/>
            <a:r>
              <a:rPr lang="en-US" sz="3700"/>
              <a:t>Creativity</a:t>
            </a:r>
            <a:endParaRPr lang="en-US" sz="3700">
              <a:solidFill>
                <a:srgbClr val="EB1575"/>
              </a:solidFill>
            </a:endParaRPr>
          </a:p>
          <a:p>
            <a:pPr lvl="1"/>
            <a:r>
              <a:rPr lang="en-US" sz="3700"/>
              <a:t>Abstraction</a:t>
            </a:r>
          </a:p>
          <a:p>
            <a:pPr lvl="1"/>
            <a:r>
              <a:rPr lang="en-US" sz="3700"/>
              <a:t>Data and Information</a:t>
            </a:r>
          </a:p>
          <a:p>
            <a:pPr lvl="1"/>
            <a:r>
              <a:rPr lang="en-US" sz="3700">
                <a:solidFill>
                  <a:schemeClr val="accent2"/>
                </a:solidFill>
              </a:rPr>
              <a:t>Algorithms</a:t>
            </a:r>
          </a:p>
          <a:p>
            <a:pPr lvl="1"/>
            <a:r>
              <a:rPr lang="en-US" sz="3700"/>
              <a:t>Programming</a:t>
            </a:r>
          </a:p>
          <a:p>
            <a:pPr lvl="1"/>
            <a:r>
              <a:rPr lang="en-US" sz="3700"/>
              <a:t>The Internet</a:t>
            </a:r>
          </a:p>
          <a:p>
            <a:pPr lvl="1"/>
            <a:r>
              <a:rPr lang="en-US" sz="3700"/>
              <a:t>Global Impact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(AP) Computer Science Principles</a:t>
            </a:r>
          </a:p>
        </p:txBody>
      </p:sp>
      <p:pic>
        <p:nvPicPr>
          <p:cNvPr id="7" name="Picture 6" descr="cs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2" y="143258"/>
            <a:ext cx="2108200" cy="885445"/>
          </a:xfrm>
          <a:prstGeom prst="rect">
            <a:avLst/>
          </a:prstGeom>
        </p:spPr>
      </p:pic>
      <p:pic>
        <p:nvPicPr>
          <p:cNvPr id="12" name="Picture 11" descr="ap-computer-science-principles-curriculum-framewor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1828800"/>
            <a:ext cx="4114800" cy="5325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Algorithm: Definition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4294967295"/>
          </p:nvPr>
        </p:nvSpPr>
        <p:spPr>
          <a:xfrm>
            <a:off x="3657600" y="1219200"/>
            <a:ext cx="5486400" cy="62484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“Algorithms are </a:t>
            </a:r>
            <a:r>
              <a:rPr lang="en-US" sz="3200" dirty="0" smtClean="0">
                <a:solidFill>
                  <a:srgbClr val="FFFF00"/>
                </a:solidFill>
              </a:rPr>
              <a:t>precise sequences of instructions </a:t>
            </a:r>
            <a:r>
              <a:rPr lang="en-US" sz="3200" dirty="0" smtClean="0"/>
              <a:t>for processes that can be </a:t>
            </a:r>
            <a:r>
              <a:rPr lang="en-US" sz="3200" dirty="0" smtClean="0">
                <a:solidFill>
                  <a:srgbClr val="FFFF00"/>
                </a:solidFill>
              </a:rPr>
              <a:t>executed by a computer </a:t>
            </a:r>
            <a:r>
              <a:rPr lang="en-US" sz="3200" dirty="0" smtClean="0"/>
              <a:t>and are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FF00"/>
                </a:solidFill>
              </a:rPr>
              <a:t>implemented using programming languages</a:t>
            </a:r>
            <a:r>
              <a:rPr lang="en-US" sz="3200" dirty="0" smtClean="0"/>
              <a:t>.”</a:t>
            </a:r>
          </a:p>
          <a:p>
            <a:endParaRPr lang="en-US" sz="3200" dirty="0" smtClean="0"/>
          </a:p>
          <a:p>
            <a:r>
              <a:rPr lang="en-US" sz="3200" dirty="0" smtClean="0"/>
              <a:t>The concept of algorithms, however, is far </a:t>
            </a:r>
            <a:r>
              <a:rPr lang="en-US" sz="3200" dirty="0" smtClean="0">
                <a:solidFill>
                  <a:srgbClr val="FFFF00"/>
                </a:solidFill>
              </a:rPr>
              <a:t>older than computers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439399" y="2061090"/>
            <a:ext cx="2438403" cy="5482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Oval 5"/>
          <p:cNvSpPr/>
          <p:nvPr/>
        </p:nvSpPr>
        <p:spPr>
          <a:xfrm>
            <a:off x="9677400" y="7605252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2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en.wikipedia.org/wiki/Algorithm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8752852" y="1191233"/>
            <a:ext cx="5496549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18 VAG Rounded Thin   55390"/>
              </a:rPr>
              <a:t>Euclid’s GCD Algorithm</a:t>
            </a:r>
            <a:br>
              <a:rPr lang="en-US" sz="2400" b="1" dirty="0">
                <a:solidFill>
                  <a:srgbClr val="FFFFFF"/>
                </a:solidFill>
                <a:latin typeface="18 VAG Rounded Thin   55390"/>
              </a:rPr>
            </a:b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18 VAG Rounded Thin   55390"/>
              </a:rPr>
              <a:t>Wikipedia, </a:t>
            </a: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Somepics)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Algorithms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idx="4294967295"/>
          </p:nvPr>
        </p:nvSpPr>
        <p:spPr>
          <a:xfrm>
            <a:off x="3657600" y="1188723"/>
            <a:ext cx="5486400" cy="6367037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dirty="0" smtClean="0">
                <a:latin typeface="18 VAG Rounded Light   02390"/>
              </a:rPr>
              <a:t>Dances, ceremonies, recipes, and building instructions are all </a:t>
            </a:r>
            <a:r>
              <a:rPr lang="en-US" dirty="0" smtClean="0">
                <a:solidFill>
                  <a:srgbClr val="FFFF00"/>
                </a:solidFill>
                <a:latin typeface="18 VAG Rounded Light   02390"/>
              </a:rPr>
              <a:t>conceptually similar </a:t>
            </a:r>
            <a:r>
              <a:rPr lang="en-US" dirty="0" smtClean="0">
                <a:latin typeface="18 VAG Rounded Light   02390"/>
              </a:rPr>
              <a:t>to algorithms.</a:t>
            </a:r>
          </a:p>
          <a:p>
            <a:r>
              <a:rPr lang="en-US" dirty="0" smtClean="0">
                <a:latin typeface="18 VAG Rounded Light   02390"/>
              </a:rPr>
              <a:t>Babylonians defined some fundamental mathematical procedures ~3,600 years ago.</a:t>
            </a:r>
          </a:p>
          <a:p>
            <a:r>
              <a:rPr lang="en-US" dirty="0" smtClean="0">
                <a:latin typeface="18 VAG Rounded Light   02390"/>
              </a:rPr>
              <a:t>Genes contain algorithms!</a:t>
            </a:r>
            <a:endParaRPr lang="en-US" dirty="0">
              <a:latin typeface="18 VAG Rounded Light   0239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955" y="2062415"/>
            <a:ext cx="4036846" cy="5302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752852" y="1191232"/>
            <a:ext cx="5496549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18 VAG Rounded Thin   55390"/>
              </a:rPr>
              <a:t>Woman Basket Weaving</a:t>
            </a:r>
            <a:br>
              <a:rPr lang="en-US" sz="2400" b="1" dirty="0">
                <a:solidFill>
                  <a:srgbClr val="FFFFFF"/>
                </a:solidFill>
                <a:latin typeface="18 VAG Rounded Thin   55390"/>
              </a:rPr>
            </a:b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18 VAG Rounded Thin   55390"/>
              </a:rPr>
              <a:t>Wikipedia, </a:t>
            </a: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Public Domain)</a:t>
            </a:r>
          </a:p>
        </p:txBody>
      </p:sp>
      <p:sp>
        <p:nvSpPr>
          <p:cNvPr id="9" name="Oval 8"/>
          <p:cNvSpPr/>
          <p:nvPr/>
        </p:nvSpPr>
        <p:spPr>
          <a:xfrm>
            <a:off x="9448801" y="7529053"/>
            <a:ext cx="4191000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Algorithms You've Seen in </a:t>
            </a:r>
            <a:r>
              <a:rPr lang="en-US" dirty="0" smtClean="0"/>
              <a:t>BJC so </a:t>
            </a:r>
            <a:r>
              <a:rPr lang="en-US" dirty="0"/>
              <a:t>far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idx="4294967295"/>
          </p:nvPr>
        </p:nvSpPr>
        <p:spPr>
          <a:xfrm>
            <a:off x="3657600" y="1188724"/>
            <a:ext cx="10241280" cy="6438901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 sz="4000" dirty="0" smtClean="0">
              <a:latin typeface="18 VAG Rounded Light   02390"/>
              <a:cs typeface="18 VAG Rounded Light   02390"/>
            </a:endParaRPr>
          </a:p>
          <a:p>
            <a:r>
              <a:rPr lang="en-US" sz="4000" dirty="0" smtClean="0">
                <a:latin typeface="18 VAG Rounded Light   02390"/>
                <a:cs typeface="18 VAG Rounded Light   02390"/>
              </a:rPr>
              <a:t>Length </a:t>
            </a:r>
            <a:r>
              <a:rPr lang="en-US" sz="4000" dirty="0">
                <a:latin typeface="18 VAG Rounded Light   02390"/>
                <a:cs typeface="18 VAG Rounded Light   02390"/>
              </a:rPr>
              <a:t>of word</a:t>
            </a:r>
          </a:p>
          <a:p>
            <a:r>
              <a:rPr lang="en-US" sz="4000" dirty="0">
                <a:latin typeface="18 VAG Rounded Light   02390"/>
                <a:cs typeface="18 VAG Rounded Light   02390"/>
              </a:rPr>
              <a:t>Whether a word appears in a list</a:t>
            </a:r>
          </a:p>
          <a:p>
            <a:r>
              <a:rPr lang="en-US" sz="4000" dirty="0" smtClean="0">
                <a:latin typeface="18 VAG Rounded Light   02390"/>
                <a:cs typeface="18 VAG Rounded Light   02390"/>
              </a:rPr>
              <a:t>Interact with the user (ask)</a:t>
            </a:r>
            <a:endParaRPr lang="en-US" sz="4000" dirty="0">
              <a:latin typeface="18 VAG Rounded Light   02390"/>
              <a:cs typeface="18 VAG Rounded Light   02390"/>
            </a:endParaRPr>
          </a:p>
          <a:p>
            <a:r>
              <a:rPr lang="en-US" sz="4000" dirty="0" smtClean="0">
                <a:latin typeface="18 VAG Rounded Light   02390"/>
                <a:cs typeface="18 VAG Rounded Light   02390"/>
              </a:rPr>
              <a:t>Word Comparisons (You wrote one for HW1!)</a:t>
            </a:r>
          </a:p>
          <a:p>
            <a:r>
              <a:rPr lang="en-US" sz="4000" dirty="0" smtClean="0">
                <a:latin typeface="18 VAG Rounded Light   02390"/>
                <a:cs typeface="18 VAG Rounded Light   02390"/>
              </a:rPr>
              <a:t>Sort a List (see lab!)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 You May Already Know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6969"/>
              </p:ext>
            </p:extLst>
          </p:nvPr>
        </p:nvGraphicFramePr>
        <p:xfrm>
          <a:off x="3733800" y="1828802"/>
          <a:ext cx="10119168" cy="550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584"/>
                <a:gridCol w="5059584"/>
              </a:tblGrid>
              <a:tr h="2737439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err="1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Luhn</a:t>
                      </a:r>
                      <a:r>
                        <a:rPr lang="en-US" sz="3500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 algorithm</a:t>
                      </a: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Credit card number validation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u="none" dirty="0" err="1" smtClean="0">
                          <a:solidFill>
                            <a:srgbClr val="FFFF00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Levenshtein</a:t>
                      </a:r>
                      <a:r>
                        <a:rPr lang="en-US" sz="3500" b="1" u="none" dirty="0" smtClean="0">
                          <a:solidFill>
                            <a:srgbClr val="FFFF00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 Distance</a:t>
                      </a:r>
                      <a: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/>
                      </a:r>
                      <a:b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</a:br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Determine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 “edits” in 2 words – used for autocorrect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6542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PageRank</a:t>
                      </a: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Google’s way to measure web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page </a:t>
                      </a:r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“reputation”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err="1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EdgeRank</a:t>
                      </a:r>
                      <a:endParaRPr lang="en-US" sz="3500" b="1" dirty="0" smtClean="0">
                        <a:solidFill>
                          <a:srgbClr val="FFFF00"/>
                        </a:solidFill>
                        <a:latin typeface="18 VAG Rounded Light   02390"/>
                      </a:endParaRP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Facebook’s way to determine news feed sort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Precursor: The Internet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04899"/>
              </p:ext>
            </p:extLst>
          </p:nvPr>
        </p:nvGraphicFramePr>
        <p:xfrm>
          <a:off x="3733800" y="1828802"/>
          <a:ext cx="10119168" cy="553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584"/>
                <a:gridCol w="5059584"/>
              </a:tblGrid>
              <a:tr h="2737439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Routing Your Data</a:t>
                      </a: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Many algorithms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exist to transfer data to new places in the shortest distance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u="none" dirty="0" smtClean="0">
                          <a:solidFill>
                            <a:srgbClr val="FFFF00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Congestion Control</a:t>
                      </a:r>
                      <a: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/>
                      </a:r>
                      <a:b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</a:br>
                      <a:r>
                        <a:rPr lang="en-US" sz="3500" b="0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“TCP” controls</a:t>
                      </a:r>
                      <a:r>
                        <a:rPr lang="en-US" sz="3500" b="0" u="none" baseline="0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 how data is sent – many ways to do this efficiently to keep traffic smooth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6542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RSA</a:t>
                      </a: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A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core algorithm that enabled internet security for safe online activity.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Searching / Sorting</a:t>
                      </a:r>
                    </a:p>
                    <a:p>
                      <a:pPr algn="ctr"/>
                      <a:r>
                        <a:rPr lang="en-US" sz="35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Thousands</a:t>
                      </a:r>
                      <a:r>
                        <a:rPr lang="en-US" sz="35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of options. Tasks are at the core of almost every website.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 of Algorithms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33367"/>
              </p:ext>
            </p:extLst>
          </p:nvPr>
        </p:nvGraphicFramePr>
        <p:xfrm>
          <a:off x="3749232" y="1219200"/>
          <a:ext cx="10119168" cy="589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584"/>
                <a:gridCol w="5059584"/>
              </a:tblGrid>
              <a:tr h="3124200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Sequencing</a:t>
                      </a:r>
                    </a:p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Application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of each step of an algorithm in order given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u="none" dirty="0" smtClean="0">
                          <a:solidFill>
                            <a:srgbClr val="FFFF00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Selection / Conditionals</a:t>
                      </a:r>
                      <a: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/>
                      </a:r>
                      <a:br>
                        <a:rPr lang="en-US" sz="3500" b="1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</a:br>
                      <a:r>
                        <a:rPr lang="en-US" sz="2800" b="0" u="none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sz="2800" b="0" u="none" baseline="0" dirty="0" smtClean="0">
                          <a:solidFill>
                            <a:schemeClr val="tx1"/>
                          </a:solidFill>
                          <a:latin typeface="18 VAG Rounded Light   02390"/>
                          <a:ea typeface="+mn-ea"/>
                          <a:cs typeface="+mn-cs"/>
                        </a:rPr>
                        <a:t> of Boolean condition to select which of two parts to do</a:t>
                      </a:r>
                    </a:p>
                    <a:p>
                      <a:pPr algn="ctr"/>
                      <a:endParaRPr lang="en-US" sz="35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6542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Iteration</a:t>
                      </a:r>
                    </a:p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Repetition algorithm part # times or until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condition met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smtClean="0">
                          <a:solidFill>
                            <a:srgbClr val="FFFF00"/>
                          </a:solidFill>
                          <a:latin typeface="18 VAG Rounded Light   02390"/>
                        </a:rPr>
                        <a:t>Recursion</a:t>
                      </a:r>
                    </a:p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The overall algorithm calls itself to help solve the problem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 on smaller parts,combine result.</a:t>
                      </a:r>
                    </a:p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18 VAG Rounded Light   02390"/>
                        </a:rPr>
                        <a:t>(we’ll see later)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18 VAG Rounded Light   02390"/>
                      </a:endParaRPr>
                    </a:p>
                  </a:txBody>
                  <a:tcPr marL="99533" marR="99533" marT="49771" marB="497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ift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74" y="2874058"/>
            <a:ext cx="2482026" cy="1363884"/>
          </a:xfrm>
          <a:prstGeom prst="rect">
            <a:avLst/>
          </a:prstGeom>
        </p:spPr>
      </p:pic>
      <p:pic>
        <p:nvPicPr>
          <p:cNvPr id="7" name="Picture 6" descr="ifth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1" y="2743200"/>
            <a:ext cx="1785172" cy="1473200"/>
          </a:xfrm>
          <a:prstGeom prst="rect">
            <a:avLst/>
          </a:prstGeom>
        </p:spPr>
      </p:pic>
      <p:pic>
        <p:nvPicPr>
          <p:cNvPr id="8" name="Picture 7" descr="ifth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5883477"/>
            <a:ext cx="1745277" cy="1101706"/>
          </a:xfrm>
          <a:prstGeom prst="rect">
            <a:avLst/>
          </a:prstGeom>
        </p:spPr>
      </p:pic>
      <p:pic>
        <p:nvPicPr>
          <p:cNvPr id="10" name="Picture 9" descr="ifth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250" y="5867400"/>
            <a:ext cx="3625104" cy="1143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86200" y="6934200"/>
            <a:ext cx="10134600" cy="95410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18 VAG Rounded Thin   55390"/>
              </a:rPr>
              <a:t> </a:t>
            </a:r>
            <a:r>
              <a:rPr lang="en-US" sz="2800" b="1" u="sng" dirty="0">
                <a:solidFill>
                  <a:srgbClr val="FFFF00"/>
                </a:solidFill>
                <a:latin typeface="18 VAG Rounded Thin   55390"/>
              </a:rPr>
              <a:t>Every</a:t>
            </a:r>
            <a:r>
              <a:rPr lang="en-US" sz="2800" b="1" dirty="0">
                <a:solidFill>
                  <a:srgbClr val="FFFF00"/>
                </a:solidFill>
                <a:latin typeface="18 VAG Rounded Thin   55390"/>
              </a:rPr>
              <a:t> algorithm can be constructed using only</a:t>
            </a:r>
            <a:br>
              <a:rPr lang="en-US" sz="2800" b="1" dirty="0">
                <a:solidFill>
                  <a:srgbClr val="FFFF00"/>
                </a:solidFill>
                <a:latin typeface="18 VAG Rounded Thin   55390"/>
              </a:rPr>
            </a:br>
            <a:r>
              <a:rPr lang="en-US" sz="2800" b="1" dirty="0">
                <a:solidFill>
                  <a:srgbClr val="FFFF00"/>
                </a:solidFill>
                <a:latin typeface="18 VAG Rounded Thin   55390"/>
              </a:rPr>
              <a:t>Sequencing, Selection, &amp; Iteration!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06-MB-Algorithms-I-CS10-Su15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06-MB-Algorithms-I-CS10-Su15" id="{FC698D73-B7F4-4145-83F0-0B22EA220171}" vid="{DD80F346-C967-2749-B331-1E5C0707E0D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L06-MB-Algorithms-I-CS10-Su15.potx</Template>
  <TotalTime>63613</TotalTime>
  <Pages>47</Pages>
  <Words>784</Words>
  <Application>Microsoft Macintosh PowerPoint</Application>
  <PresentationFormat>Custom</PresentationFormat>
  <Paragraphs>121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18 VAG Rounded Bold   07390</vt:lpstr>
      <vt:lpstr>18 VAG Rounded Light   02390</vt:lpstr>
      <vt:lpstr>18 VAG Rounded Thin   55390</vt:lpstr>
      <vt:lpstr>AppleGaramond Bd</vt:lpstr>
      <vt:lpstr>Corbel</vt:lpstr>
      <vt:lpstr>Courier</vt:lpstr>
      <vt:lpstr>Droid Sans Fallback</vt:lpstr>
      <vt:lpstr>FreeSans</vt:lpstr>
      <vt:lpstr>Helvetica</vt:lpstr>
      <vt:lpstr>ＭＳ Ｐゴシック</vt:lpstr>
      <vt:lpstr>StarSymbol</vt:lpstr>
      <vt:lpstr>Wingdings</vt:lpstr>
      <vt:lpstr>Wingdings 2</vt:lpstr>
      <vt:lpstr>Wingdings 3</vt:lpstr>
      <vt:lpstr>Arial</vt:lpstr>
      <vt:lpstr>L06-MB-Algorithms-I-CS10-Su15</vt:lpstr>
      <vt:lpstr>Optimal Algorithm For Finding Waldo…</vt:lpstr>
      <vt:lpstr>PowerPoint Presentation</vt:lpstr>
      <vt:lpstr>(AP) Computer Science Principles</vt:lpstr>
      <vt:lpstr>Algorithm: Definition</vt:lpstr>
      <vt:lpstr>Early Algorithms</vt:lpstr>
      <vt:lpstr>Algorithms You've Seen in BJC so far</vt:lpstr>
      <vt:lpstr>Algorithms You May Already Know</vt:lpstr>
      <vt:lpstr>Precursor: The Internet</vt:lpstr>
      <vt:lpstr>Building Blocks of Algorithms</vt:lpstr>
      <vt:lpstr>PowerPoint Presentation</vt:lpstr>
      <vt:lpstr>Properties of Algorithms</vt:lpstr>
      <vt:lpstr>How to Express Algorithms…</vt:lpstr>
      <vt:lpstr>Languages for Algorithms</vt:lpstr>
      <vt:lpstr>Algorithms vs. Functions &amp; Procedures</vt:lpstr>
      <vt:lpstr>Which Language to Choose?</vt:lpstr>
      <vt:lpstr>Programming Languages</vt:lpstr>
      <vt:lpstr>What makes for the best algorithm?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Michael Ball</cp:lastModifiedBy>
  <cp:revision>3398</cp:revision>
  <cp:lastPrinted>2015-06-30T09:08:46Z</cp:lastPrinted>
  <dcterms:created xsi:type="dcterms:W3CDTF">2015-02-09T18:26:23Z</dcterms:created>
  <dcterms:modified xsi:type="dcterms:W3CDTF">2015-06-30T23:54:54Z</dcterms:modified>
</cp:coreProperties>
</file>