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074" r:id="rId2"/>
    <p:sldId id="1085" r:id="rId3"/>
    <p:sldId id="1092" r:id="rId4"/>
    <p:sldId id="1071" r:id="rId5"/>
    <p:sldId id="1090" r:id="rId6"/>
    <p:sldId id="1091" r:id="rId7"/>
    <p:sldId id="1093" r:id="rId8"/>
    <p:sldId id="1075" r:id="rId9"/>
    <p:sldId id="1095" r:id="rId10"/>
    <p:sldId id="1094" r:id="rId11"/>
    <p:sldId id="1096" r:id="rId12"/>
    <p:sldId id="1097" r:id="rId13"/>
    <p:sldId id="1087" r:id="rId14"/>
    <p:sldId id="1103" r:id="rId15"/>
    <p:sldId id="1102" r:id="rId16"/>
    <p:sldId id="1099" r:id="rId17"/>
    <p:sldId id="1100" r:id="rId18"/>
    <p:sldId id="1104" r:id="rId19"/>
  </p:sldIdLst>
  <p:sldSz cx="14630400" cy="82296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979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96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9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92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4898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7878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70857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3836" algn="l" defTabSz="652979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49" y="24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596900"/>
            <a:ext cx="6183313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96160" indent="-5119616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96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9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92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4898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96900"/>
            <a:ext cx="6183313" cy="3478213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396" y="1188727"/>
            <a:ext cx="7498604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0" y="1188727"/>
            <a:ext cx="476631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3" name="Picture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198367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13563600" y="7498083"/>
            <a:ext cx="1066802" cy="288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McKinsey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83922" y="255056"/>
            <a:ext cx="13060680" cy="914400"/>
          </a:xfrm>
          <a:prstGeom prst="rect">
            <a:avLst/>
          </a:prstGeom>
        </p:spPr>
        <p:txBody>
          <a:bodyPr vert="horz" lIns="130595" tIns="65298" rIns="130595" bIns="6529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883396" y="1188720"/>
            <a:ext cx="13015486" cy="92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9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21223" y="217174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657600" y="7894715"/>
            <a:ext cx="10972800" cy="36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 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Abstraction II </a:t>
            </a: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</a:t>
            </a:r>
          </a:p>
        </p:txBody>
      </p:sp>
      <p:pic>
        <p:nvPicPr>
          <p:cNvPr id="12" name="Picture 25" descr="Seal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7894715"/>
            <a:ext cx="306465" cy="30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1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07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07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1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57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979" indent="0" algn="ctr">
              <a:buNone/>
            </a:lvl2pPr>
            <a:lvl3pPr marL="1305960" indent="0" algn="ctr">
              <a:buNone/>
            </a:lvl3pPr>
            <a:lvl4pPr marL="1958941" indent="0" algn="ctr">
              <a:buNone/>
            </a:lvl4pPr>
            <a:lvl5pPr marL="2611921" indent="0" algn="ctr">
              <a:buNone/>
            </a:lvl5pPr>
            <a:lvl6pPr marL="3264898" indent="0" algn="ctr">
              <a:buNone/>
            </a:lvl6pPr>
            <a:lvl7pPr marL="3917878" indent="0" algn="ctr">
              <a:buNone/>
            </a:lvl7pPr>
            <a:lvl8pPr marL="4570857" indent="0" algn="ctr">
              <a:buNone/>
            </a:lvl8pPr>
            <a:lvl9pPr marL="5223836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06" y="6690856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1" rIns="91423" bIns="45711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2" y="1188729"/>
            <a:ext cx="13014958" cy="6050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2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5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0" y="1542416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393" y="5095875"/>
            <a:ext cx="3345179" cy="313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95" tIns="65298" rIns="130595" bIns="6529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673" y="481967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73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2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2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3" y="1622008"/>
            <a:ext cx="9148877" cy="1172982"/>
          </a:xfrm>
        </p:spPr>
        <p:txBody>
          <a:bodyPr lIns="117537" bIns="0"/>
          <a:lstStyle>
            <a:lvl1pPr marL="7835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43" y="614477"/>
            <a:ext cx="13050317" cy="932688"/>
          </a:xfrm>
        </p:spPr>
        <p:txBody>
          <a:bodyPr tIns="91418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CEDF913-1038-6D43-A083-7381B0378B82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13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2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2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53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52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8" y="614477"/>
            <a:ext cx="12435840" cy="109728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7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2" y="2171701"/>
            <a:ext cx="6466840" cy="767714"/>
          </a:xfrm>
        </p:spPr>
        <p:txBody>
          <a:bodyPr anchor="ctr"/>
          <a:lstStyle>
            <a:lvl1pPr marL="10447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4E4F7C-7393-5C44-A579-51E747BA2DD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614477"/>
            <a:ext cx="12435840" cy="1097280"/>
          </a:xfrm>
        </p:spPr>
        <p:txBody>
          <a:bodyPr/>
          <a:lstStyle>
            <a:lvl1pPr>
              <a:defRPr sz="59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826EF02-E0BA-4B45-B9BC-203A90F673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64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58" indent="0">
              <a:buNone/>
              <a:defRPr sz="2600"/>
            </a:lvl1pPr>
            <a:lvl2pPr>
              <a:buNone/>
              <a:defRPr sz="19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9280" y="0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32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12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495" y="1744030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09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8851" y="2272543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79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66676"/>
            <a:ext cx="341376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 dirty="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6"/>
            <a:ext cx="8900160" cy="438150"/>
          </a:xfrm>
          <a:prstGeom prst="rect">
            <a:avLst/>
          </a:prstGeom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6"/>
            <a:ext cx="731520" cy="438150"/>
          </a:xfrm>
          <a:prstGeom prst="rect">
            <a:avLst/>
          </a:prstGeom>
        </p:spPr>
        <p:txBody>
          <a:bodyPr lIns="130595" tIns="65298" rIns="130595" bIns="6529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922" y="255056"/>
            <a:ext cx="13060680" cy="914400"/>
          </a:xfrm>
          <a:prstGeom prst="rect">
            <a:avLst/>
          </a:prstGeom>
        </p:spPr>
        <p:txBody>
          <a:bodyPr vert="horz" lIns="130595" tIns="65298" rIns="130595" bIns="6529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3657600" y="7894715"/>
            <a:ext cx="10972800" cy="36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 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Abstraction II </a:t>
            </a: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396" y="1188720"/>
            <a:ext cx="13015486" cy="92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800600" y="7894715"/>
            <a:ext cx="306465" cy="30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3198367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1223" y="217174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83388" y="1188730"/>
            <a:ext cx="13015492" cy="620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13563600" y="7498083"/>
            <a:ext cx="1066802" cy="288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93" tIns="36278" rIns="90693" bIns="3627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McKinsey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 kern="1200" spc="-141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2979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5960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894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192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226" indent="-489737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1056559" indent="-40811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18 VAG Rounded Light   02390"/>
          <a:ea typeface="ＭＳ Ｐゴシック" charset="-128"/>
          <a:cs typeface="+mn-cs"/>
        </a:defRPr>
      </a:lvl2pPr>
      <a:lvl3pPr marL="1421595" indent="-326489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18 VAG Rounded Light   02390"/>
          <a:ea typeface="ＭＳ Ｐゴシック" charset="-128"/>
          <a:cs typeface="+mn-cs"/>
        </a:defRPr>
      </a:lvl3pPr>
      <a:lvl4pPr marL="1800229" indent="-3264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2115383" indent="-29928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2442142" indent="-30037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6396" indent="-26119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90646" indent="-26119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898" indent="-261194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29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5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89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19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48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7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38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0" y="374997"/>
            <a:ext cx="8290560" cy="3892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93" tIns="36278" rIns="90693" bIns="3627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 dirty="0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 dirty="0">
                <a:latin typeface="18 VAG Rounded Bold   07390" charset="0"/>
              </a:rPr>
              <a:t/>
            </a:r>
            <a:br>
              <a:rPr lang="en-US" sz="4600" b="1" dirty="0">
                <a:latin typeface="18 VAG Rounded Bold   07390" charset="0"/>
              </a:rPr>
            </a:br>
            <a:r>
              <a:rPr lang="en-US" sz="4000" b="1" dirty="0">
                <a:solidFill>
                  <a:schemeClr val="tx1"/>
                </a:solidFill>
                <a:latin typeface="18 VAG Rounded Bold   07390" charset="0"/>
              </a:rPr>
              <a:t>Lecture #3</a:t>
            </a:r>
            <a:br>
              <a:rPr lang="en-US" sz="4000" b="1" dirty="0">
                <a:solidFill>
                  <a:schemeClr val="tx1"/>
                </a:solidFill>
                <a:latin typeface="18 VAG Rounded Bold   07390" charset="0"/>
              </a:rPr>
            </a:br>
            <a:r>
              <a:rPr lang="en-US" sz="4000" b="1" dirty="0">
                <a:solidFill>
                  <a:schemeClr val="tx1"/>
                </a:solidFill>
                <a:latin typeface="18 VAG Rounded Bold   07390" charset="0"/>
              </a:rPr>
              <a:t>Abstraction II</a:t>
            </a:r>
            <a:br>
              <a:rPr lang="en-US" sz="4000" b="1" dirty="0">
                <a:solidFill>
                  <a:schemeClr val="tx1"/>
                </a:solidFill>
                <a:latin typeface="18 VAG Rounded Bold   07390" charset="0"/>
              </a:rPr>
            </a:br>
            <a:endParaRPr lang="en-US" sz="4600" b="1" dirty="0">
              <a:solidFill>
                <a:schemeClr val="bg2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endParaRPr lang="en-US" sz="4600" b="1" dirty="0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3962400" y="3505200"/>
            <a:ext cx="10210800" cy="8229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dirty="0" smtClean="0">
                <a:solidFill>
                  <a:srgbClr val="FFFF00"/>
                </a:solidFill>
              </a:rPr>
              <a:t>The Future of The Internet of Things (</a:t>
            </a:r>
            <a:r>
              <a:rPr lang="en-US" sz="3900" dirty="0" err="1" smtClean="0">
                <a:solidFill>
                  <a:srgbClr val="FFFF00"/>
                </a:solidFill>
              </a:rPr>
              <a:t>IoT</a:t>
            </a:r>
            <a:r>
              <a:rPr lang="en-US" sz="3900" dirty="0" smtClean="0">
                <a:solidFill>
                  <a:srgbClr val="FFFF00"/>
                </a:solidFill>
              </a:rPr>
              <a:t>)</a:t>
            </a:r>
            <a:endParaRPr lang="en-US" sz="39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962402" y="4145279"/>
            <a:ext cx="4953000" cy="3431449"/>
          </a:xfrm>
        </p:spPr>
        <p:txBody>
          <a:bodyPr wrap="square" anchor="t">
            <a:scene3d>
              <a:camera prst="orthographicFront"/>
              <a:lightRig rig="flat" dir="tl">
                <a:rot lat="0" lon="0" rev="6600000"/>
              </a:lightRig>
            </a:scene3d>
            <a:sp3d>
              <a:bevelT w="38100" h="31750"/>
              <a:contourClr>
                <a:schemeClr val="tx1"/>
              </a:contourClr>
            </a:sp3d>
          </a:bodyPr>
          <a:lstStyle/>
          <a:p>
            <a:pPr algn="l" eaLnBrk="1" hangingPunct="1">
              <a:spcBef>
                <a:spcPct val="0"/>
              </a:spcBef>
              <a:buFont typeface="Arial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 Started as Ubiquitous Computing coined by Mark </a:t>
            </a:r>
            <a:r>
              <a:rPr lang="en-US" sz="2400" b="0" dirty="0" err="1" smtClean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Weisner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 in 1988.</a:t>
            </a:r>
          </a:p>
          <a:p>
            <a:pPr algn="l" eaLnBrk="1" hangingPunct="1">
              <a:spcBef>
                <a:spcPct val="0"/>
              </a:spcBef>
              <a:buFont typeface="Arial"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Gaining more momentum as smartphones and tablets become more prevalent.</a:t>
            </a:r>
          </a:p>
          <a:p>
            <a:pPr algn="l" eaLnBrk="1" hangingPunct="1">
              <a:spcBef>
                <a:spcPct val="0"/>
              </a:spcBef>
              <a:buFont typeface="Arial"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Current innovation tend to target private homes.</a:t>
            </a:r>
            <a:endParaRPr lang="en-US" sz="2400" b="0" dirty="0">
              <a:solidFill>
                <a:schemeClr val="tx1"/>
              </a:solidFill>
              <a:effectLst/>
              <a:latin typeface="18 VAG Rounded Light   0239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7415" name="Subtitle 48"/>
          <p:cNvSpPr txBox="1">
            <a:spLocks/>
          </p:cNvSpPr>
          <p:nvPr/>
        </p:nvSpPr>
        <p:spPr bwMode="auto">
          <a:xfrm>
            <a:off x="2607296" y="7544393"/>
            <a:ext cx="12023104" cy="5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3657" tIns="65298" rIns="130595" bIns="65298">
            <a:prstTxWarp prst="textNoShape">
              <a:avLst/>
            </a:prstTxWarp>
          </a:bodyPr>
          <a:lstStyle/>
          <a:p>
            <a:pPr eaLnBrk="0" hangingPunct="0"/>
            <a:r>
              <a:rPr lang="en-US" sz="1600" b="1" dirty="0">
                <a:latin typeface="Courier" pitchFamily="-1" charset="0"/>
                <a:ea typeface="Courier" pitchFamily="-1" charset="0"/>
                <a:cs typeface="Courier" pitchFamily="-1" charset="0"/>
              </a:rPr>
              <a:t>http://blogs.parc.com/files/2010/09/parcpad.jpg</a:t>
            </a:r>
            <a:br>
              <a:rPr lang="en-US" sz="1600" b="1" dirty="0">
                <a:latin typeface="Courier" pitchFamily="-1" charset="0"/>
                <a:ea typeface="Courier" pitchFamily="-1" charset="0"/>
                <a:cs typeface="Courier" pitchFamily="-1" charset="0"/>
              </a:rPr>
            </a:br>
            <a:r>
              <a:rPr lang="en-US" sz="1600" b="1" dirty="0">
                <a:latin typeface="Courier" pitchFamily="-1" charset="0"/>
                <a:ea typeface="Courier" pitchFamily="-1" charset="0"/>
                <a:cs typeface="Courier" pitchFamily="-1" charset="0"/>
              </a:rPr>
              <a:t>http://dailytechtrends.com/wp-content/uploads/2014/12/Internet-of-Things-Nest-Thermostat.jpg</a:t>
            </a:r>
          </a:p>
        </p:txBody>
      </p:sp>
      <p:sp>
        <p:nvSpPr>
          <p:cNvPr id="54" name="Oval 53"/>
          <p:cNvSpPr/>
          <p:nvPr/>
        </p:nvSpPr>
        <p:spPr>
          <a:xfrm>
            <a:off x="8991602" y="7086600"/>
            <a:ext cx="49530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95" tIns="65298" rIns="130595" bIns="6529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256" y="419108"/>
            <a:ext cx="2218482" cy="2628901"/>
          </a:xfrm>
          <a:prstGeom prst="rect">
            <a:avLst/>
          </a:prstGeom>
        </p:spPr>
      </p:pic>
      <p:pic>
        <p:nvPicPr>
          <p:cNvPr id="15" name="Picture 25" descr="Se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990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8892" y="419108"/>
            <a:ext cx="1438404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788952" y="2576715"/>
            <a:ext cx="23647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18 VAG Rounded Bold   07390" charset="0"/>
              </a:rPr>
              <a:t>Jonathan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18 VAG Rounded Bold   07390" charset="0"/>
              </a:rPr>
              <a:t>McKinsey</a:t>
            </a:r>
            <a:endParaRPr lang="en-US" sz="3600" dirty="0"/>
          </a:p>
        </p:txBody>
      </p:sp>
      <p:pic>
        <p:nvPicPr>
          <p:cNvPr id="1028" name="Picture 4" descr="http://dailytechtrends.com/wp-content/uploads/2014/12/Internet-of-Things-Nest-Thermosta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633" y="4465982"/>
            <a:ext cx="4787055" cy="251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C P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59" y="4368062"/>
            <a:ext cx="2611125" cy="26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FROM 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650" y="1188729"/>
            <a:ext cx="13016230" cy="6438901"/>
          </a:xfrm>
        </p:spPr>
        <p:txBody>
          <a:bodyPr/>
          <a:lstStyle/>
          <a:p>
            <a:r>
              <a:rPr lang="en-US" dirty="0"/>
              <a:t>E.g., 13 to binary?</a:t>
            </a:r>
          </a:p>
          <a:p>
            <a:r>
              <a:rPr lang="en-US" dirty="0"/>
              <a:t>Start with the columns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Left to right, is (column) ≤ number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If yes, put how many of that column fit in </a:t>
            </a:r>
            <a:r>
              <a:rPr lang="en-US" dirty="0">
                <a:solidFill>
                  <a:srgbClr val="EA157A"/>
                </a:solidFill>
              </a:rPr>
              <a:t>n</a:t>
            </a:r>
            <a:r>
              <a:rPr lang="en-US" dirty="0"/>
              <a:t>, subtract </a:t>
            </a:r>
            <a:r>
              <a:rPr lang="en-US" dirty="0" smtClean="0"/>
              <a:t>column </a:t>
            </a:r>
            <a:r>
              <a:rPr lang="en-US" dirty="0"/>
              <a:t>* that many from </a:t>
            </a:r>
            <a:r>
              <a:rPr lang="en-US" dirty="0">
                <a:solidFill>
                  <a:srgbClr val="EA157A"/>
                </a:solidFill>
              </a:rPr>
              <a:t>n</a:t>
            </a:r>
            <a:r>
              <a:rPr lang="en-US" dirty="0"/>
              <a:t>, keep going.</a:t>
            </a:r>
          </a:p>
          <a:p>
            <a:pPr lvl="1"/>
            <a:r>
              <a:rPr lang="en-US" dirty="0"/>
              <a:t>If not, put 0 and keep going. (and Stop at 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3200" y="2956560"/>
          <a:ext cx="7162804" cy="169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90701"/>
                <a:gridCol w="1790701"/>
                <a:gridCol w="1790701"/>
                <a:gridCol w="1790701"/>
              </a:tblGrid>
              <a:tr h="836034"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latin typeface="18 VAG Rounded Thin   55390"/>
                          <a:cs typeface="18 VAG Rounded Thin   55390"/>
                        </a:rPr>
                        <a:t>2</a:t>
                      </a:r>
                      <a:r>
                        <a:rPr lang="en-US" sz="4000" baseline="30000">
                          <a:latin typeface="18 VAG Rounded Thin   55390"/>
                          <a:cs typeface="18 VAG Rounded Thin   55390"/>
                        </a:rPr>
                        <a:t>3</a:t>
                      </a:r>
                      <a:r>
                        <a:rPr lang="en-US" sz="4000" baseline="0">
                          <a:latin typeface="18 VAG Rounded Thin   55390"/>
                          <a:cs typeface="18 VAG Rounded Thin   55390"/>
                        </a:rPr>
                        <a:t>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latin typeface="18 VAG Rounded Thin   55390"/>
                          <a:cs typeface="18 VAG Rounded Thin   55390"/>
                        </a:rPr>
                        <a:t>2</a:t>
                      </a:r>
                      <a:r>
                        <a:rPr lang="en-US" sz="4000" baseline="30000">
                          <a:latin typeface="18 VAG Rounded Thin   55390"/>
                          <a:cs typeface="18 VAG Rounded Thin   55390"/>
                        </a:rPr>
                        <a:t>2</a:t>
                      </a:r>
                      <a:r>
                        <a:rPr lang="en-US" sz="4000" baseline="0">
                          <a:latin typeface="18 VAG Rounded Thin   55390"/>
                          <a:cs typeface="18 VAG Rounded Thin   55390"/>
                        </a:rPr>
                        <a:t>=4</a:t>
                      </a:r>
                      <a:endParaRPr lang="en-US" sz="4000" baseline="300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latin typeface="18 VAG Rounded Thin   55390"/>
                          <a:cs typeface="18 VAG Rounded Thin   55390"/>
                        </a:rPr>
                        <a:t>2</a:t>
                      </a:r>
                      <a:r>
                        <a:rPr lang="en-US" sz="4000" baseline="30000">
                          <a:latin typeface="18 VAG Rounded Thin   55390"/>
                          <a:cs typeface="18 VAG Rounded Thin   55390"/>
                        </a:rPr>
                        <a:t>1</a:t>
                      </a:r>
                      <a:r>
                        <a:rPr lang="en-US" sz="4000" baseline="0">
                          <a:latin typeface="18 VAG Rounded Thin   55390"/>
                          <a:cs typeface="18 VAG Rounded Thin   55390"/>
                        </a:rPr>
                        <a:t>=2</a:t>
                      </a:r>
                      <a:endParaRPr lang="en-US" sz="4000" baseline="300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>
                          <a:latin typeface="18 VAG Rounded Thin   55390"/>
                          <a:cs typeface="18 VAG Rounded Thin   55390"/>
                        </a:rPr>
                        <a:t>2</a:t>
                      </a:r>
                      <a:r>
                        <a:rPr lang="en-US" sz="4000" baseline="30000">
                          <a:latin typeface="18 VAG Rounded Thin   55390"/>
                          <a:cs typeface="18 VAG Rounded Thin   55390"/>
                        </a:rPr>
                        <a:t>0</a:t>
                      </a:r>
                      <a:r>
                        <a:rPr lang="en-US" sz="4000" baseline="0">
                          <a:latin typeface="18 VAG Rounded Thin   55390"/>
                          <a:cs typeface="18 VAG Rounded Thin   55390"/>
                        </a:rPr>
                        <a:t>=1</a:t>
                      </a:r>
                      <a:endParaRPr lang="en-US" sz="4000" baseline="300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</a:tr>
              <a:tr h="855606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82650" y="1"/>
            <a:ext cx="13716000" cy="400091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en.wikipedia.org/wiki/Binary_number#Conversion_to_and_from_other_numeral_systems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6675" y="2590804"/>
            <a:ext cx="717290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18 VAG Rounded Thin   55390"/>
                <a:cs typeface="18 VAG Rounded Thin   55390"/>
              </a:rPr>
              <a:t>13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4" y="3200404"/>
            <a:ext cx="508515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18 VAG Rounded Thin   55390"/>
                <a:cs typeface="18 VAG Rounded Thin   5539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6" y="3810004"/>
            <a:ext cx="393407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18 VAG Rounded Thin   55390"/>
                <a:cs typeface="18 VAG Rounded Thin   55390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4" y="4419604"/>
            <a:ext cx="508515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18 VAG Rounded Thin   55390"/>
                <a:cs typeface="18 VAG Rounded Thin   55390"/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3764284"/>
            <a:ext cx="383250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18 VAG Rounded Thin   55390"/>
                <a:cs typeface="18 VAG Rounded Thin   5539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67800" y="3764284"/>
            <a:ext cx="383250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18 VAG Rounded Thin   55390"/>
                <a:cs typeface="18 VAG Rounded Thin   55390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20400" y="3764284"/>
            <a:ext cx="487073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18 VAG Rounded Thin   55390"/>
                <a:cs typeface="18 VAG Rounded Thin   55390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78098" y="3764284"/>
            <a:ext cx="383250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18 VAG Rounded Thin   55390"/>
                <a:cs typeface="18 VAG Rounded Thin   55390"/>
              </a:rPr>
              <a:t>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2" y="2971800"/>
            <a:ext cx="990600" cy="1588"/>
          </a:xfrm>
          <a:prstGeom prst="line">
            <a:avLst/>
          </a:prstGeom>
          <a:ln w="635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2" y="3657600"/>
            <a:ext cx="990600" cy="1588"/>
          </a:xfrm>
          <a:prstGeom prst="line">
            <a:avLst/>
          </a:prstGeom>
          <a:ln w="635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802" y="4267200"/>
            <a:ext cx="990600" cy="1588"/>
          </a:xfrm>
          <a:prstGeom prst="line">
            <a:avLst/>
          </a:prstGeom>
          <a:ln w="635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onut 19"/>
          <p:cNvSpPr/>
          <p:nvPr/>
        </p:nvSpPr>
        <p:spPr>
          <a:xfrm>
            <a:off x="7162800" y="2731346"/>
            <a:ext cx="1295400" cy="1295400"/>
          </a:xfrm>
          <a:prstGeom prst="donut">
            <a:avLst>
              <a:gd name="adj" fmla="val 127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8991600" y="2731346"/>
            <a:ext cx="1295400" cy="1295400"/>
          </a:xfrm>
          <a:prstGeom prst="donut">
            <a:avLst>
              <a:gd name="adj" fmla="val 127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10744200" y="2731346"/>
            <a:ext cx="1295400" cy="1295400"/>
          </a:xfrm>
          <a:prstGeom prst="donut">
            <a:avLst>
              <a:gd name="adj" fmla="val 127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2573000" y="2743200"/>
            <a:ext cx="1295400" cy="1295400"/>
          </a:xfrm>
          <a:prstGeom prst="donut">
            <a:avLst>
              <a:gd name="adj" fmla="val 127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700" dirty="0"/>
              <a:t>Convert FROM decimal TO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165 to hexadecimal?</a:t>
            </a:r>
          </a:p>
          <a:p>
            <a:r>
              <a:rPr lang="en-US" dirty="0"/>
              <a:t>Start with the columns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Left to right, is (column) ≤ number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If yes, put how many of that column fit in </a:t>
            </a:r>
            <a:r>
              <a:rPr lang="en-US" dirty="0">
                <a:solidFill>
                  <a:srgbClr val="EA157A"/>
                </a:solidFill>
              </a:rPr>
              <a:t>n</a:t>
            </a:r>
            <a:r>
              <a:rPr lang="en-US" dirty="0"/>
              <a:t>, subtract </a:t>
            </a:r>
            <a:r>
              <a:rPr lang="en-US" dirty="0" smtClean="0"/>
              <a:t>column </a:t>
            </a:r>
            <a:r>
              <a:rPr lang="en-US" dirty="0"/>
              <a:t>* that many from </a:t>
            </a:r>
            <a:r>
              <a:rPr lang="en-US" dirty="0">
                <a:solidFill>
                  <a:srgbClr val="EA157A"/>
                </a:solidFill>
              </a:rPr>
              <a:t>n</a:t>
            </a:r>
            <a:r>
              <a:rPr lang="en-US" dirty="0"/>
              <a:t>, keep going.</a:t>
            </a:r>
          </a:p>
          <a:p>
            <a:pPr lvl="1"/>
            <a:r>
              <a:rPr lang="en-US" dirty="0"/>
              <a:t>If not, put 0 and keep going. (and Stop at 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53200" y="3002284"/>
          <a:ext cx="7162804" cy="186994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90701"/>
                <a:gridCol w="1790701"/>
                <a:gridCol w="1790701"/>
                <a:gridCol w="1790701"/>
              </a:tblGrid>
              <a:tr h="93268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18 VAG Rounded Thin   55390"/>
                        </a:rPr>
                        <a:t>16</a:t>
                      </a:r>
                      <a:r>
                        <a:rPr lang="en-US" sz="2800" baseline="30000">
                          <a:latin typeface="18 VAG Rounded Thin   55390"/>
                          <a:cs typeface="18 VAG Rounded Thin   55390"/>
                        </a:rPr>
                        <a:t>3</a:t>
                      </a:r>
                      <a:r>
                        <a:rPr lang="en-US" sz="2800" baseline="0">
                          <a:latin typeface="18 VAG Rounded Thin   55390"/>
                          <a:cs typeface="18 VAG Rounded Thin   55390"/>
                        </a:rPr>
                        <a:t>=4096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18 VAG Rounded Thin   55390"/>
                        </a:rPr>
                        <a:t>16</a:t>
                      </a:r>
                      <a:r>
                        <a:rPr lang="en-US" sz="2800" baseline="30000">
                          <a:latin typeface="18 VAG Rounded Thin   55390"/>
                          <a:cs typeface="18 VAG Rounded Thin   55390"/>
                        </a:rPr>
                        <a:t>2</a:t>
                      </a:r>
                      <a:r>
                        <a:rPr lang="en-US" sz="2800" baseline="0">
                          <a:latin typeface="18 VAG Rounded Thin   55390"/>
                          <a:cs typeface="18 VAG Rounded Thin   55390"/>
                        </a:rPr>
                        <a:t>=256</a:t>
                      </a:r>
                      <a:endParaRPr lang="en-US" sz="2800" baseline="300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18 VAG Rounded Thin   55390"/>
                        </a:rPr>
                        <a:t>16</a:t>
                      </a:r>
                      <a:r>
                        <a:rPr lang="en-US" sz="2800" baseline="30000">
                          <a:latin typeface="18 VAG Rounded Thin   55390"/>
                          <a:cs typeface="18 VAG Rounded Thin   55390"/>
                        </a:rPr>
                        <a:t>1</a:t>
                      </a:r>
                      <a:r>
                        <a:rPr lang="en-US" sz="2800" baseline="0">
                          <a:latin typeface="18 VAG Rounded Thin   55390"/>
                          <a:cs typeface="18 VAG Rounded Thin   55390"/>
                        </a:rPr>
                        <a:t>=16</a:t>
                      </a:r>
                      <a:endParaRPr lang="en-US" sz="2800" baseline="300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18 VAG Rounded Thin   55390"/>
                          <a:cs typeface="18 VAG Rounded Thin   55390"/>
                        </a:rPr>
                        <a:t>16</a:t>
                      </a:r>
                      <a:r>
                        <a:rPr lang="en-US" sz="2800" baseline="30000">
                          <a:latin typeface="18 VAG Rounded Thin   55390"/>
                          <a:cs typeface="18 VAG Rounded Thin   55390"/>
                        </a:rPr>
                        <a:t>0</a:t>
                      </a:r>
                      <a:r>
                        <a:rPr lang="en-US" sz="2800" baseline="0">
                          <a:latin typeface="18 VAG Rounded Thin   55390"/>
                          <a:cs typeface="18 VAG Rounded Thin   55390"/>
                        </a:rPr>
                        <a:t>=1</a:t>
                      </a:r>
                      <a:endParaRPr lang="en-US" sz="2800" baseline="300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</a:tr>
              <a:tr h="937261"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18 VAG Rounded Thin   55390"/>
                        <a:cs typeface="18 VAG Rounded Thin   5539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82650" y="1"/>
            <a:ext cx="13716000" cy="400091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en.wikipedia.org/wiki/Binary_number#Conversion_to_and_from_other_numeral_systems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3" y="2590804"/>
            <a:ext cx="1041174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18 VAG Rounded Thin   55390"/>
                <a:cs typeface="18 VAG Rounded Thin   55390"/>
              </a:rPr>
              <a:t>165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4" y="3200404"/>
            <a:ext cx="508515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18 VAG Rounded Thin   55390"/>
                <a:cs typeface="18 VAG Rounded Thin   5539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4" y="3810004"/>
            <a:ext cx="508515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18 VAG Rounded Thin   55390"/>
                <a:cs typeface="18 VAG Rounded Thin   55390"/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3810004"/>
            <a:ext cx="487073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18 VAG Rounded Thin   55390"/>
                <a:cs typeface="18 VAG Rounded Thin   55390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67800" y="3810004"/>
            <a:ext cx="487073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18 VAG Rounded Thin   55390"/>
                <a:cs typeface="18 VAG Rounded Thin   55390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63201" y="3810004"/>
            <a:ext cx="1402914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18 VAG Rounded Thin   55390"/>
                <a:cs typeface="18 VAG Rounded Thin   55390"/>
              </a:rPr>
              <a:t>(10) 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26188" y="3810004"/>
            <a:ext cx="487073" cy="769423"/>
          </a:xfrm>
          <a:prstGeom prst="rect">
            <a:avLst/>
          </a:prstGeom>
        </p:spPr>
        <p:txBody>
          <a:bodyPr wrap="none" lIns="91423" tIns="45711" rIns="91423" bIns="45711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18 VAG Rounded Thin   55390"/>
                <a:cs typeface="18 VAG Rounded Thin   55390"/>
              </a:rPr>
              <a:t>5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2" y="2971800"/>
            <a:ext cx="990600" cy="1588"/>
          </a:xfrm>
          <a:prstGeom prst="line">
            <a:avLst/>
          </a:prstGeom>
          <a:ln w="635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2" y="3657600"/>
            <a:ext cx="990600" cy="1588"/>
          </a:xfrm>
          <a:prstGeom prst="line">
            <a:avLst/>
          </a:prstGeom>
          <a:ln w="635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onut 19"/>
          <p:cNvSpPr/>
          <p:nvPr/>
        </p:nvSpPr>
        <p:spPr>
          <a:xfrm>
            <a:off x="7137399" y="2667000"/>
            <a:ext cx="1295400" cy="1295400"/>
          </a:xfrm>
          <a:prstGeom prst="donut">
            <a:avLst>
              <a:gd name="adj" fmla="val 127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8915402" y="2667000"/>
            <a:ext cx="1295400" cy="1295400"/>
          </a:xfrm>
          <a:prstGeom prst="donut">
            <a:avLst>
              <a:gd name="adj" fmla="val 127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10668002" y="2667000"/>
            <a:ext cx="1295400" cy="1295400"/>
          </a:xfrm>
          <a:prstGeom prst="donut">
            <a:avLst>
              <a:gd name="adj" fmla="val 127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2496802" y="2667000"/>
            <a:ext cx="1295400" cy="1295400"/>
          </a:xfrm>
          <a:prstGeom prst="donut">
            <a:avLst>
              <a:gd name="adj" fmla="val 127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 Binary </a:t>
            </a:r>
            <a:r>
              <a:rPr lang="en-US">
                <a:sym typeface="Wingdings"/>
              </a:rPr>
              <a:t> Hexadecimal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2" y="1188729"/>
            <a:ext cx="10774680" cy="6438901"/>
          </a:xfrm>
        </p:spPr>
        <p:txBody>
          <a:bodyPr/>
          <a:lstStyle/>
          <a:p>
            <a:r>
              <a:rPr lang="en-US" dirty="0"/>
              <a:t>Binary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Hex? Easy!</a:t>
            </a:r>
          </a:p>
          <a:p>
            <a:pPr lvl="1"/>
            <a:r>
              <a:rPr lang="en-US" dirty="0"/>
              <a:t>Always </a:t>
            </a:r>
            <a:r>
              <a:rPr lang="en-US" dirty="0">
                <a:solidFill>
                  <a:srgbClr val="FFFF00"/>
                </a:solidFill>
              </a:rPr>
              <a:t>left-pad </a:t>
            </a:r>
            <a:r>
              <a:rPr lang="en-US" dirty="0"/>
              <a:t>with 0s to make full nibbles, then look up!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latin typeface="Courier"/>
                <a:cs typeface="Courier"/>
              </a:rPr>
              <a:t>0b11110 </a:t>
            </a:r>
            <a:r>
              <a:rPr lang="en-US" dirty="0"/>
              <a:t>to Hex?</a:t>
            </a:r>
          </a:p>
          <a:p>
            <a:pPr lvl="2"/>
            <a:r>
              <a:rPr lang="en-US" b="1" dirty="0">
                <a:latin typeface="Courier"/>
                <a:cs typeface="Courier"/>
              </a:rPr>
              <a:t>0b11110 </a:t>
            </a:r>
            <a:r>
              <a:rPr lang="en-US" b="1" dirty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0001 1110</a:t>
            </a:r>
          </a:p>
          <a:p>
            <a:pPr lvl="2"/>
            <a:r>
              <a:rPr lang="en-US" dirty="0" smtClean="0"/>
              <a:t>Then look up: </a:t>
            </a:r>
            <a:r>
              <a:rPr lang="en-US" b="1" dirty="0" smtClean="0">
                <a:latin typeface="Courier"/>
                <a:cs typeface="Courier"/>
              </a:rPr>
              <a:t>0x1E 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 smtClean="0"/>
              <a:t>Hex </a:t>
            </a:r>
            <a:r>
              <a:rPr lang="en-US" dirty="0">
                <a:sym typeface="Wingdings"/>
              </a:rPr>
              <a:t> Binary? Easy!</a:t>
            </a:r>
          </a:p>
          <a:p>
            <a:pPr lvl="1"/>
            <a:r>
              <a:rPr lang="en-US" dirty="0">
                <a:sym typeface="Wingdings"/>
              </a:rPr>
              <a:t>Just look up, drop leading 0s  </a:t>
            </a:r>
          </a:p>
          <a:p>
            <a:pPr lvl="2"/>
            <a:r>
              <a:rPr lang="en-US" b="1" dirty="0">
                <a:latin typeface="Courier"/>
                <a:cs typeface="Courier"/>
                <a:sym typeface="Wingdings"/>
              </a:rPr>
              <a:t>0x1E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0001 1110</a:t>
            </a:r>
            <a:r>
              <a:rPr lang="en-US" b="1" dirty="0">
                <a:latin typeface="Courier"/>
                <a:cs typeface="Courier"/>
                <a:sym typeface="Wingdings"/>
              </a:rPr>
              <a:t>0b11110</a:t>
            </a:r>
          </a:p>
          <a:p>
            <a:pPr lvl="2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582400" y="1295400"/>
            <a:ext cx="2743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58" tIns="46029" rIns="92058" bIns="46029">
            <a:prstTxWarp prst="textNoShape">
              <a:avLst/>
            </a:prstTxWarp>
          </a:bodyPr>
          <a:lstStyle/>
          <a:p>
            <a:pPr>
              <a:lnSpc>
                <a:spcPct val="75000"/>
              </a:lnSpc>
              <a:spcBef>
                <a:spcPct val="65000"/>
              </a:spcBef>
              <a:buSzPct val="100000"/>
              <a:tabLst>
                <a:tab pos="634874" algn="l"/>
                <a:tab pos="1320537" algn="l"/>
              </a:tabLst>
            </a:pPr>
            <a:r>
              <a:rPr lang="en-US" sz="3100" b="1" u="sng">
                <a:solidFill>
                  <a:srgbClr val="FFFF00"/>
                </a:solidFill>
                <a:latin typeface="Courier New" charset="0"/>
              </a:rPr>
              <a:t>D  H   B </a:t>
            </a:r>
            <a:r>
              <a:rPr lang="en-US" sz="3100" b="1" u="sng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sz="3100" b="1" u="sng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00 0	0000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01 1	0001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02 2	0010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03 3	0011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04 4	0100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05 5	0101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06 6	0110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07 7	0111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08 8	1000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09 9	1001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10 A	1010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11 B	1011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12 C	1100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13 D	1101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14 E	1110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15 F	1111</a:t>
            </a:r>
            <a:endParaRPr lang="en-US" sz="3600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63754" y="6858005"/>
            <a:ext cx="990600" cy="707868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038600" y="3401568"/>
            <a:ext cx="10088880" cy="1810512"/>
          </a:xfrm>
        </p:spPr>
        <p:txBody>
          <a:bodyPr/>
          <a:lstStyle/>
          <a:p>
            <a:r>
              <a:rPr lang="en-US"/>
              <a:t>Abstraction:</a:t>
            </a:r>
            <a:br>
              <a:rPr lang="en-US"/>
            </a:br>
            <a:r>
              <a:rPr lang="en-US"/>
              <a:t>Power, Limitations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83922" y="1188727"/>
            <a:ext cx="8793480" cy="6367037"/>
          </a:xfrm>
        </p:spPr>
        <p:txBody>
          <a:bodyPr/>
          <a:lstStyle/>
          <a:p>
            <a:r>
              <a:rPr lang="en-US" sz="2400"/>
              <a:t>A combination of abstractions is used to represent digital data. </a:t>
            </a:r>
          </a:p>
          <a:p>
            <a:r>
              <a:rPr lang="en-US" sz="2400"/>
              <a:t>At the lowest level </a:t>
            </a:r>
            <a:br>
              <a:rPr lang="en-US" sz="2400"/>
            </a:br>
            <a:r>
              <a:rPr lang="en-US" sz="2400"/>
              <a:t>all digital data are represented by bits.</a:t>
            </a:r>
          </a:p>
          <a:p>
            <a:pPr lvl="1"/>
            <a:r>
              <a:rPr lang="en-US" sz="2000" b="1">
                <a:solidFill>
                  <a:schemeClr val="accent2"/>
                </a:solidFill>
              </a:rPr>
              <a:t>Bits can represent anything!</a:t>
            </a:r>
          </a:p>
          <a:p>
            <a:r>
              <a:rPr lang="en-US" sz="2400"/>
              <a:t>Bits are grouped to represent higher-level abstractions including numbers and characters. </a:t>
            </a:r>
          </a:p>
          <a:p>
            <a:pPr lvl="1"/>
            <a:r>
              <a:rPr lang="en-US" sz="2000"/>
              <a:t>Logical values? 0 </a:t>
            </a:r>
            <a:r>
              <a:rPr lang="en-US" sz="2000">
                <a:sym typeface="Wingdings"/>
              </a:rPr>
              <a:t> False, 1  True</a:t>
            </a:r>
          </a:p>
          <a:p>
            <a:pPr lvl="1"/>
            <a:r>
              <a:rPr lang="en-US" sz="2000">
                <a:sym typeface="Wingdings"/>
              </a:rPr>
              <a:t>Colors? 00  Red, 01  Green, 10  Blue</a:t>
            </a:r>
          </a:p>
          <a:p>
            <a:pPr lvl="1"/>
            <a:r>
              <a:rPr lang="en-US" sz="2000">
                <a:sym typeface="Wingdings"/>
              </a:rPr>
              <a:t>Characters? 00000  ‘a’, 00001  ‘b’, …</a:t>
            </a:r>
            <a:endParaRPr lang="en-US" sz="2000"/>
          </a:p>
          <a:p>
            <a:r>
              <a:rPr lang="en-US" sz="2400"/>
              <a:t>Higher-level abstractions such as Internet protocol (IP) packets, images, and audio files are comprised of groups of bits that represent different parts of the abstractions. </a:t>
            </a:r>
          </a:p>
        </p:txBody>
      </p:sp>
      <p:pic>
        <p:nvPicPr>
          <p:cNvPr id="7" name="Content Placeholder 6" descr="MC900285370.WM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54" b="-454"/>
          <a:stretch>
            <a:fillRect/>
          </a:stretch>
        </p:blipFill>
        <p:spPr>
          <a:xfrm>
            <a:off x="9870114" y="1752601"/>
            <a:ext cx="3922086" cy="523928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(revisited): Digital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83922" y="1188727"/>
            <a:ext cx="8260078" cy="6367037"/>
          </a:xfrm>
        </p:spPr>
        <p:txBody>
          <a:bodyPr/>
          <a:lstStyle/>
          <a:p>
            <a:r>
              <a:rPr lang="en-US" sz="2900" dirty="0"/>
              <a:t>…depends on how it is used (e.g., as instruction, number, text, sound, or image). </a:t>
            </a:r>
          </a:p>
          <a:p>
            <a:r>
              <a:rPr lang="en-US" sz="2900" dirty="0"/>
              <a:t>The sequence of bits that represents…</a:t>
            </a:r>
          </a:p>
          <a:p>
            <a:pPr lvl="1"/>
            <a:r>
              <a:rPr lang="en-US" sz="2400" dirty="0"/>
              <a:t>…an instruction may also represent data processed by that instruction.</a:t>
            </a:r>
          </a:p>
          <a:p>
            <a:pPr lvl="1"/>
            <a:r>
              <a:rPr lang="en-US" sz="2400" dirty="0"/>
              <a:t>…a character/letter may also represent a number. </a:t>
            </a:r>
          </a:p>
          <a:p>
            <a:pPr lvl="1"/>
            <a:r>
              <a:rPr lang="en-US" sz="2400" dirty="0"/>
              <a:t>…a color in an image may also represent a sound in an audio file. </a:t>
            </a:r>
          </a:p>
          <a:p>
            <a:endParaRPr lang="en-US" sz="2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of a Binary Sequence…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 l="29703" t="2970" r="29703" b="4950"/>
          <a:stretch>
            <a:fillRect/>
          </a:stretch>
        </p:blipFill>
        <p:spPr bwMode="auto">
          <a:xfrm>
            <a:off x="9448800" y="2133600"/>
            <a:ext cx="4232787" cy="4800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9982200" y="1600200"/>
            <a:ext cx="3111346" cy="4616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18 VAG Rounded Light   02390"/>
                <a:cs typeface="Vagrounded"/>
              </a:rPr>
              <a:t>(Wikipedia)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4"/>
          <p:cNvSpPr>
            <a:spLocks noGrp="1"/>
          </p:cNvSpPr>
          <p:nvPr>
            <p:ph sz="half" idx="1"/>
          </p:nvPr>
        </p:nvSpPr>
        <p:spPr>
          <a:xfrm>
            <a:off x="882650" y="1188727"/>
            <a:ext cx="8261350" cy="6367037"/>
          </a:xfrm>
        </p:spPr>
        <p:txBody>
          <a:bodyPr/>
          <a:lstStyle/>
          <a:p>
            <a:r>
              <a:rPr lang="en-US" sz="4400" dirty="0">
                <a:latin typeface="18 VAG Rounded Bold   07390" charset="0"/>
                <a:ea typeface="ＭＳ Ｐゴシック" pitchFamily="-1" charset="-128"/>
                <a:cs typeface="ＭＳ Ｐゴシック" pitchFamily="-1" charset="-128"/>
              </a:rPr>
              <a:t>Removing detail isn’t universally a positive thing.</a:t>
            </a:r>
          </a:p>
          <a:p>
            <a:pPr lvl="1"/>
            <a:r>
              <a:rPr lang="en-US" sz="4000" dirty="0">
                <a:latin typeface="18 VAG Rounded Thin   55390"/>
                <a:ea typeface="ＭＳ Ｐゴシック" pitchFamily="-1" charset="-128"/>
                <a:cs typeface="18 VAG Rounded Thin   55390"/>
              </a:rPr>
              <a:t>The simplification often </a:t>
            </a:r>
            <a:r>
              <a:rPr lang="en-US" sz="4000" dirty="0">
                <a:solidFill>
                  <a:srgbClr val="FFFF00"/>
                </a:solidFill>
                <a:latin typeface="18 VAG Rounded Thin   55390"/>
                <a:ea typeface="ＭＳ Ｐゴシック" pitchFamily="-1" charset="-128"/>
                <a:cs typeface="18 VAG Rounded Thin   55390"/>
              </a:rPr>
              <a:t>takes out the </a:t>
            </a:r>
            <a:r>
              <a:rPr lang="en-US" sz="4000" dirty="0" smtClean="0">
                <a:solidFill>
                  <a:srgbClr val="FFFF00"/>
                </a:solidFill>
                <a:latin typeface="18 VAG Rounded Thin   55390"/>
                <a:ea typeface="ＭＳ Ｐゴシック" pitchFamily="-1" charset="-128"/>
                <a:cs typeface="18 VAG Rounded Thin   55390"/>
              </a:rPr>
              <a:t>subtle </a:t>
            </a:r>
            <a:r>
              <a:rPr lang="en-US" sz="4000" dirty="0">
                <a:solidFill>
                  <a:srgbClr val="FFFF00"/>
                </a:solidFill>
                <a:latin typeface="18 VAG Rounded Thin   55390"/>
                <a:ea typeface="ＭＳ Ｐゴシック" pitchFamily="-1" charset="-128"/>
                <a:cs typeface="18 VAG Rounded Thin   55390"/>
              </a:rPr>
              <a:t>aspects </a:t>
            </a:r>
            <a:r>
              <a:rPr lang="en-US" sz="4000" dirty="0">
                <a:latin typeface="18 VAG Rounded Thin   55390"/>
                <a:ea typeface="ＭＳ Ｐゴシック" pitchFamily="-1" charset="-128"/>
                <a:cs typeface="18 VAG Rounded Thin   55390"/>
              </a:rPr>
              <a:t>of the original</a:t>
            </a:r>
          </a:p>
          <a:p>
            <a:pPr lvl="1"/>
            <a:r>
              <a:rPr lang="en-US" sz="4000" dirty="0">
                <a:latin typeface="18 VAG Rounded Thin   55390"/>
                <a:ea typeface="ＭＳ Ｐゴシック" pitchFamily="-1" charset="-128"/>
                <a:cs typeface="18 VAG Rounded Thin   55390"/>
              </a:rPr>
              <a:t>Cliff notes not always better than novel!</a:t>
            </a:r>
          </a:p>
        </p:txBody>
      </p:sp>
      <p:pic>
        <p:nvPicPr>
          <p:cNvPr id="23555" name="Content Placeholder 6" descr="Screen shot 2011-01-19 at 10.30.42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5935" b="5935"/>
          <a:stretch>
            <a:fillRect/>
          </a:stretch>
        </p:blipFill>
        <p:spPr>
          <a:xfrm>
            <a:off x="9679406" y="1371604"/>
            <a:ext cx="3807994" cy="5086878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Detail Removal Often Comes At A Cost</a:t>
            </a:r>
            <a:endParaRPr lang="en-US" dirty="0"/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8945880" y="6477000"/>
            <a:ext cx="5151120" cy="93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595" tIns="65298" rIns="130595" bIns="65298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tx1"/>
                </a:solidFill>
                <a:latin typeface="18 VAG Rounded Thin   55390"/>
                <a:ea typeface="Vagrounded" charset="0"/>
                <a:cs typeface="T VAG Rounded Thin"/>
              </a:rPr>
              <a:t>The London Underground 1928 Map &amp; Harry </a:t>
            </a:r>
            <a:r>
              <a:rPr lang="en-US" sz="2600" b="1" dirty="0" smtClean="0">
                <a:solidFill>
                  <a:schemeClr val="tx1"/>
                </a:solidFill>
                <a:latin typeface="18 VAG Rounded Thin   55390"/>
                <a:ea typeface="Vagrounded" charset="0"/>
                <a:cs typeface="T VAG Rounded Thin"/>
              </a:rPr>
              <a:t>Beck 1933 map.</a:t>
            </a:r>
            <a:endParaRPr lang="en-US" sz="2600" b="1" dirty="0">
              <a:solidFill>
                <a:schemeClr val="tx1"/>
              </a:solidFill>
              <a:latin typeface="18 VAG Rounded Thin   55390"/>
              <a:ea typeface="Vagrounded" charset="0"/>
              <a:cs typeface="T VAG Rounded Thi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2650" y="1"/>
            <a:ext cx="13716000" cy="400091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r"/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en.wikipedia.org/wiki/Binary_number#Conversion_to_and_from_other_numeral_systems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188727"/>
            <a:ext cx="6705600" cy="6367037"/>
          </a:xfrm>
        </p:spPr>
        <p:txBody>
          <a:bodyPr/>
          <a:lstStyle/>
          <a:p>
            <a:r>
              <a:rPr lang="en-US" dirty="0"/>
              <a:t>Overflow</a:t>
            </a:r>
          </a:p>
          <a:p>
            <a:pPr lvl="1"/>
            <a:r>
              <a:rPr lang="en-US" dirty="0"/>
              <a:t>When the </a:t>
            </a:r>
            <a:r>
              <a:rPr lang="en-US" dirty="0">
                <a:solidFill>
                  <a:srgbClr val="FFFF00"/>
                </a:solidFill>
              </a:rPr>
              <a:t>number of represented things exceeds digits </a:t>
            </a:r>
            <a:r>
              <a:rPr lang="en-US" dirty="0"/>
              <a:t>allocated for it.</a:t>
            </a:r>
          </a:p>
          <a:p>
            <a:pPr lvl="1"/>
            <a:r>
              <a:rPr lang="en-US" dirty="0"/>
              <a:t>E.g., Odometer rollover</a:t>
            </a:r>
          </a:p>
          <a:p>
            <a:pPr lvl="2"/>
            <a:r>
              <a:rPr lang="en-US" dirty="0"/>
              <a:t>99999</a:t>
            </a:r>
            <a:r>
              <a:rPr lang="en-US" dirty="0">
                <a:sym typeface="Wingdings"/>
              </a:rPr>
              <a:t>00000</a:t>
            </a:r>
          </a:p>
          <a:p>
            <a:pPr lvl="1"/>
            <a:r>
              <a:rPr lang="en-US" dirty="0">
                <a:sym typeface="Wingdings"/>
              </a:rPr>
              <a:t>E.g., Adding 15 + 2 using 4 bits:</a:t>
            </a:r>
          </a:p>
          <a:p>
            <a:pPr lvl="2"/>
            <a:r>
              <a:rPr lang="en-US" dirty="0">
                <a:sym typeface="Wingdings"/>
              </a:rPr>
              <a:t>0b1111 + 0b10 = 0b1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91400" y="1188727"/>
            <a:ext cx="6518910" cy="6367037"/>
          </a:xfrm>
        </p:spPr>
        <p:txBody>
          <a:bodyPr/>
          <a:lstStyle/>
          <a:p>
            <a:r>
              <a:rPr lang="en-US" dirty="0" err="1"/>
              <a:t>Roundoff</a:t>
            </a:r>
            <a:r>
              <a:rPr lang="en-US" dirty="0"/>
              <a:t> error</a:t>
            </a:r>
          </a:p>
          <a:p>
            <a:pPr lvl="1"/>
            <a:r>
              <a:rPr lang="en-US" dirty="0"/>
              <a:t>When the </a:t>
            </a:r>
            <a:r>
              <a:rPr lang="en-US" dirty="0">
                <a:solidFill>
                  <a:srgbClr val="FFFF00"/>
                </a:solidFill>
              </a:rPr>
              <a:t>true real number can’t be stored exactly </a:t>
            </a:r>
            <a:r>
              <a:rPr lang="en-US" dirty="0"/>
              <a:t>given the encoding due to the fixed number of bits</a:t>
            </a:r>
          </a:p>
          <a:p>
            <a:pPr lvl="2"/>
            <a:r>
              <a:rPr lang="en-US" dirty="0"/>
              <a:t>E.g., π = 3.14</a:t>
            </a:r>
          </a:p>
          <a:p>
            <a:pPr lvl="1"/>
            <a:r>
              <a:rPr lang="en-US" dirty="0"/>
              <a:t>Sometimes this error accumulates causing problems!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 and Roundoff</a:t>
            </a:r>
          </a:p>
        </p:txBody>
      </p:sp>
      <p:sp>
        <p:nvSpPr>
          <p:cNvPr id="6" name="Rectangle 5"/>
          <p:cNvSpPr/>
          <p:nvPr/>
        </p:nvSpPr>
        <p:spPr>
          <a:xfrm>
            <a:off x="882650" y="1"/>
            <a:ext cx="13716000" cy="538591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r"/>
            <a:r>
              <a:rPr lang="en-US" sz="2900" b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en.wikipedia.org/wiki/Round-off_error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83922" y="1188727"/>
            <a:ext cx="8641078" cy="6367037"/>
          </a:xfrm>
        </p:spPr>
        <p:txBody>
          <a:bodyPr/>
          <a:lstStyle/>
          <a:p>
            <a:r>
              <a:rPr lang="en-US" sz="2800" dirty="0"/>
              <a:t>Applications and systems are designed, developed, and analyzed using levels of hardware, software, and conceptual abstractions.</a:t>
            </a:r>
          </a:p>
          <a:p>
            <a:pPr lvl="1"/>
            <a:r>
              <a:rPr lang="en-US" sz="2400" dirty="0"/>
              <a:t>E.g., Mobile apps and systems</a:t>
            </a:r>
          </a:p>
          <a:p>
            <a:pPr lvl="1"/>
            <a:r>
              <a:rPr lang="en-US" sz="2400" dirty="0" err="1"/>
              <a:t>E.g</a:t>
            </a:r>
            <a:r>
              <a:rPr lang="en-US" sz="2400" dirty="0"/>
              <a:t>,. Web services (both an application and a system)</a:t>
            </a:r>
          </a:p>
          <a:p>
            <a:r>
              <a:rPr lang="en-US" sz="2600" dirty="0"/>
              <a:t>This course will include examples of abstractions used in modeling the world, managing complexity, and communicating with people as well as with machines.</a:t>
            </a:r>
          </a:p>
        </p:txBody>
      </p:sp>
      <p:pic>
        <p:nvPicPr>
          <p:cNvPr id="10" name="Content Placeholder 9" descr="MP900442247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046" r="2033"/>
          <a:stretch>
            <a:fillRect/>
          </a:stretch>
        </p:blipFill>
        <p:spPr>
          <a:xfrm>
            <a:off x="9802845" y="1371601"/>
            <a:ext cx="4016310" cy="6214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Abstractions everywhere!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63754" y="6858005"/>
            <a:ext cx="990600" cy="707868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Abstraction:</a:t>
            </a:r>
            <a:br>
              <a:rPr lang="en-US"/>
            </a:br>
            <a:r>
              <a:rPr lang="en-US"/>
              <a:t>Numbers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83922" y="1188727"/>
            <a:ext cx="8717278" cy="6367037"/>
          </a:xfrm>
        </p:spPr>
        <p:txBody>
          <a:bodyPr/>
          <a:lstStyle/>
          <a:p>
            <a:r>
              <a:rPr lang="en-US" sz="2900" dirty="0">
                <a:solidFill>
                  <a:srgbClr val="FFFF00"/>
                </a:solidFill>
              </a:rPr>
              <a:t>Number bases</a:t>
            </a:r>
            <a:r>
              <a:rPr lang="en-US" sz="2900" dirty="0"/>
              <a:t>, including binary and decimal, are used for reasoning about digital data. </a:t>
            </a:r>
          </a:p>
          <a:p>
            <a:r>
              <a:rPr lang="en-US" sz="2900" dirty="0"/>
              <a:t>Bits represent binary data using </a:t>
            </a:r>
            <a:r>
              <a:rPr lang="en-US" sz="2900" dirty="0">
                <a:solidFill>
                  <a:srgbClr val="FFFF00"/>
                </a:solidFill>
              </a:rPr>
              <a:t>base two </a:t>
            </a:r>
            <a:r>
              <a:rPr lang="en-US" sz="2900" dirty="0"/>
              <a:t>digits: zero and one.</a:t>
            </a:r>
          </a:p>
          <a:p>
            <a:r>
              <a:rPr lang="en-US" sz="2900" dirty="0">
                <a:solidFill>
                  <a:srgbClr val="FFFF00"/>
                </a:solidFill>
              </a:rPr>
              <a:t>Hexadecimal</a:t>
            </a:r>
            <a:r>
              <a:rPr lang="en-US" sz="2900" dirty="0"/>
              <a:t>, or </a:t>
            </a:r>
            <a:r>
              <a:rPr lang="en-US" sz="2900" dirty="0">
                <a:solidFill>
                  <a:srgbClr val="FFFF00"/>
                </a:solidFill>
              </a:rPr>
              <a:t>base-16</a:t>
            </a:r>
            <a:r>
              <a:rPr lang="en-US" sz="2900" dirty="0"/>
              <a:t>, is often used in reasoning about data e.g., colors in images.</a:t>
            </a:r>
          </a:p>
          <a:p>
            <a:r>
              <a:rPr lang="en-US" sz="2900" dirty="0">
                <a:solidFill>
                  <a:srgbClr val="FFFF00"/>
                </a:solidFill>
              </a:rPr>
              <a:t>Different bases help </a:t>
            </a:r>
            <a:r>
              <a:rPr lang="en-US" sz="2900" dirty="0"/>
              <a:t>in reasoning about digital data; digital data is stored in bits.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144000" y="762001"/>
            <a:ext cx="4766310" cy="6367037"/>
          </a:xfrm>
        </p:spPr>
        <p:txBody>
          <a:bodyPr/>
          <a:lstStyle/>
          <a:p>
            <a:pPr>
              <a:buNone/>
            </a:pPr>
            <a:r>
              <a:rPr lang="en-US" b="1">
                <a:latin typeface="Courier"/>
                <a:cs typeface="Courier"/>
              </a:rPr>
              <a:t> 000000</a:t>
            </a:r>
            <a:r>
              <a:rPr lang="en-US" b="1">
                <a:solidFill>
                  <a:schemeClr val="accent2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00000000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111</a:t>
            </a:r>
            <a:r>
              <a:rPr lang="en-US" b="1">
                <a:latin typeface="Courier"/>
                <a:cs typeface="Courier"/>
              </a:rPr>
              <a:t>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111</a:t>
            </a:r>
            <a:r>
              <a:rPr lang="en-US" b="1">
                <a:latin typeface="Courier"/>
                <a:cs typeface="Courier"/>
              </a:rPr>
              <a:t>0000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000000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11</a:t>
            </a:r>
            <a:r>
              <a:rPr lang="en-US" b="1">
                <a:latin typeface="Courier"/>
                <a:cs typeface="Courier"/>
              </a:rPr>
              <a:t>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11</a:t>
            </a:r>
            <a:r>
              <a:rPr lang="en-US" b="1">
                <a:latin typeface="Courier"/>
                <a:cs typeface="Courier"/>
              </a:rPr>
              <a:t>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11</a:t>
            </a:r>
            <a:r>
              <a:rPr lang="en-US" b="1">
                <a:latin typeface="Courier"/>
                <a:cs typeface="Courier"/>
              </a:rPr>
              <a:t>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11</a:t>
            </a:r>
            <a:r>
              <a:rPr lang="en-US" b="1">
                <a:latin typeface="Courier"/>
                <a:cs typeface="Courier"/>
              </a:rPr>
              <a:t>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11</a:t>
            </a:r>
            <a:r>
              <a:rPr lang="en-US" b="1">
                <a:latin typeface="Courier"/>
                <a:cs typeface="Courier"/>
              </a:rPr>
              <a:t>0000000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11</a:t>
            </a:r>
            <a:r>
              <a:rPr lang="en-US" b="1">
                <a:latin typeface="Courier"/>
                <a:cs typeface="Courier"/>
              </a:rPr>
              <a:t>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111</a:t>
            </a:r>
            <a:r>
              <a:rPr lang="en-US" b="1">
                <a:latin typeface="Courier"/>
                <a:cs typeface="Courier"/>
              </a:rPr>
              <a:t>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00000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</a:t>
            </a:r>
            <a:r>
              <a:rPr lang="en-US" b="1">
                <a:latin typeface="Courier"/>
                <a:cs typeface="Courier"/>
              </a:rPr>
              <a:t>0000000</a:t>
            </a:r>
            <a:r>
              <a:rPr lang="en-US" b="1">
                <a:solidFill>
                  <a:srgbClr val="EA157A"/>
                </a:solidFill>
                <a:latin typeface="Courier"/>
                <a:cs typeface="Courier"/>
              </a:rPr>
              <a:t>1111</a:t>
            </a:r>
            <a:r>
              <a:rPr lang="en-US" b="1">
                <a:latin typeface="Courier"/>
                <a:cs typeface="Courier"/>
              </a:rPr>
              <a:t>000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Abstraction: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10 #s, Decimals</a:t>
            </a:r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83922" y="1175154"/>
            <a:ext cx="13060680" cy="43493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488" tIns="25394" rIns="63488" bIns="25394" numCol="1" anchor="t" anchorCtr="0" compatLnSpc="1">
            <a:prstTxWarp prst="textNoShape">
              <a:avLst/>
            </a:prstTxWarp>
            <a:spAutoFit/>
          </a:bodyPr>
          <a:lstStyle/>
          <a:p>
            <a:pPr marL="203160" indent="-203160" defTabSz="914217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endParaRPr lang="en-US" sz="4900" b="1" kern="0" dirty="0">
              <a:solidFill>
                <a:schemeClr val="tx1"/>
              </a:solidFill>
              <a:latin typeface="18 VAG Rounded Thin   55390"/>
              <a:ea typeface="ＭＳ Ｐゴシック" charset="-128"/>
              <a:cs typeface="ＭＳ Ｐゴシック" charset="-128"/>
            </a:endParaRPr>
          </a:p>
          <a:p>
            <a:pPr marL="203160" indent="-203160" defTabSz="914217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Digits: 0, 1, 2, 3, 4, 5, 6, 7, 8, 9</a:t>
            </a:r>
            <a:b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</a:br>
            <a:endParaRPr lang="en-US" sz="4900" b="1" kern="0" dirty="0">
              <a:solidFill>
                <a:schemeClr val="tx1"/>
              </a:solidFill>
              <a:latin typeface="18 VAG Rounded Thin   55390"/>
              <a:ea typeface="ＭＳ Ｐゴシック" charset="-128"/>
              <a:cs typeface="ＭＳ Ｐゴシック" charset="-128"/>
            </a:endParaRPr>
          </a:p>
          <a:p>
            <a:pPr marL="203160" indent="-203160" defTabSz="914217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Example: </a:t>
            </a:r>
            <a:r>
              <a:rPr lang="en-US" sz="4900" b="1" kern="0" dirty="0" smtClean="0">
                <a:latin typeface="18 VAG Rounded Thin   55390"/>
                <a:ea typeface="ＭＳ Ｐゴシック" charset="-128"/>
                <a:cs typeface="ＭＳ Ｐゴシック" charset="-128"/>
              </a:rPr>
              <a:t>3271</a:t>
            </a:r>
            <a:endParaRPr lang="en-US" sz="4900" b="1" kern="0" dirty="0" smtClean="0">
              <a:solidFill>
                <a:schemeClr val="tx1"/>
              </a:solidFill>
              <a:latin typeface="18 VAG Rounded Thin   55390"/>
              <a:ea typeface="ＭＳ Ｐゴシック" charset="-128"/>
              <a:cs typeface="ＭＳ Ｐゴシック" charset="-128"/>
            </a:endParaRPr>
          </a:p>
          <a:p>
            <a:pPr marL="203160" indent="-203160" defTabSz="914217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 smtClean="0">
                <a:latin typeface="18 VAG Rounded Thin   55390"/>
                <a:ea typeface="ＭＳ Ｐゴシック" charset="-128"/>
                <a:cs typeface="ＭＳ Ｐゴシック" charset="-128"/>
              </a:rPr>
              <a:t>3271</a:t>
            </a:r>
            <a:r>
              <a:rPr lang="en-US" sz="4900" b="1" kern="0" baseline="-2500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10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=  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(</a:t>
            </a: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3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x10</a:t>
            </a:r>
            <a:r>
              <a:rPr lang="en-US" sz="4900" b="1" kern="0" baseline="30000" dirty="0">
                <a:solidFill>
                  <a:schemeClr val="accent2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3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) + (</a:t>
            </a: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2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x10</a:t>
            </a:r>
            <a:r>
              <a:rPr lang="en-US" sz="4900" b="1" kern="0" baseline="30000" dirty="0">
                <a:solidFill>
                  <a:schemeClr val="accent2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2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) + (</a:t>
            </a: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7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x10</a:t>
            </a:r>
            <a:r>
              <a:rPr lang="en-US" sz="4900" b="1" kern="0" baseline="30000" dirty="0">
                <a:solidFill>
                  <a:schemeClr val="accent2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1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)</a:t>
            </a:r>
            <a:r>
              <a:rPr lang="en-US" sz="4900" b="1" kern="0" baseline="3000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+ 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(</a:t>
            </a:r>
            <a:r>
              <a:rPr lang="en-US" sz="4900" b="1" kern="0" dirty="0" smtClean="0">
                <a:latin typeface="18 VAG Rounded Thin   55390"/>
                <a:ea typeface="ＭＳ Ｐゴシック" charset="-128"/>
                <a:cs typeface="ＭＳ Ｐゴシック" charset="-128"/>
              </a:rPr>
              <a:t>1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x10</a:t>
            </a:r>
            <a:r>
              <a:rPr lang="en-US" sz="4900" b="1" kern="0" baseline="30000" dirty="0" smtClean="0">
                <a:solidFill>
                  <a:schemeClr val="accent2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0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2 #s, Binary (to Decimal)</a:t>
            </a:r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83922" y="1175155"/>
            <a:ext cx="13060680" cy="6460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488" tIns="25394" rIns="63488" bIns="25394" numCol="1" anchor="t" anchorCtr="0" compatLnSpc="1">
            <a:prstTxWarp prst="textNoShape">
              <a:avLst/>
            </a:prstTxWarp>
            <a:spAutoFit/>
          </a:bodyPr>
          <a:lstStyle/>
          <a:p>
            <a:pPr marL="203160" indent="-203160" defTabSz="914217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endParaRPr lang="en-US" sz="4900" b="1" kern="0" dirty="0">
              <a:solidFill>
                <a:schemeClr val="tx1"/>
              </a:solidFill>
              <a:latin typeface="18 VAG Rounded Thin   55390"/>
              <a:ea typeface="ＭＳ Ｐゴシック" charset="-128"/>
              <a:cs typeface="ＭＳ Ｐゴシック" charset="-128"/>
            </a:endParaRPr>
          </a:p>
          <a:p>
            <a:pPr marL="203160" indent="-203160" defTabSz="914217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Digits: 0, 1 (</a:t>
            </a:r>
            <a:r>
              <a:rPr lang="en-US" sz="4900" b="1" u="sng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bi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nary digi</a:t>
            </a:r>
            <a:r>
              <a:rPr lang="en-US" sz="4900" b="1" u="sng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ts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  <a:sym typeface="Wingdings"/>
              </a:rPr>
              <a:t>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bits)</a:t>
            </a:r>
            <a:b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</a:br>
            <a:endParaRPr lang="en-US" sz="4900" b="1" kern="0" dirty="0">
              <a:solidFill>
                <a:schemeClr val="tx1"/>
              </a:solidFill>
              <a:latin typeface="18 VAG Rounded Thin   55390"/>
              <a:ea typeface="ＭＳ Ｐゴシック" charset="-128"/>
              <a:cs typeface="ＭＳ Ｐゴシック" charset="-128"/>
            </a:endParaRPr>
          </a:p>
          <a:p>
            <a:pPr marL="203160" indent="-203160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Example: “</a:t>
            </a: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1101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” in binary? (“</a:t>
            </a: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0b1101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”) </a:t>
            </a:r>
          </a:p>
          <a:p>
            <a:pPr marL="203160" indent="-203160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1101</a:t>
            </a:r>
            <a:r>
              <a:rPr lang="en-US" sz="4900" b="1" kern="0" baseline="-2500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2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=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(</a:t>
            </a: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1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x2</a:t>
            </a:r>
            <a:r>
              <a:rPr lang="en-US" sz="4900" b="1" kern="0" baseline="30000" dirty="0">
                <a:solidFill>
                  <a:schemeClr val="accent2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3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) + (</a:t>
            </a: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1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x2</a:t>
            </a:r>
            <a:r>
              <a:rPr lang="en-US" sz="4900" b="1" kern="0" baseline="30000" dirty="0">
                <a:solidFill>
                  <a:schemeClr val="accent2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2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) + (</a:t>
            </a: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0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x2</a:t>
            </a:r>
            <a:r>
              <a:rPr lang="en-US" sz="4900" b="1" kern="0" baseline="30000" dirty="0">
                <a:solidFill>
                  <a:schemeClr val="accent2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1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)</a:t>
            </a:r>
            <a:r>
              <a:rPr lang="en-US" sz="4900" b="1" kern="0" baseline="3000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+ (</a:t>
            </a: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1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x2</a:t>
            </a:r>
            <a:r>
              <a:rPr lang="en-US" sz="4900" b="1" kern="0" baseline="30000" dirty="0">
                <a:solidFill>
                  <a:schemeClr val="accent2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0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)</a:t>
            </a:r>
          </a:p>
          <a:p>
            <a:pPr marL="203160" indent="-203160" defTabSz="914217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 =   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8    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+    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4    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+    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0   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+    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1</a:t>
            </a:r>
          </a:p>
          <a:p>
            <a:pPr marL="203160" indent="-203160" defTabSz="914217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 =   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16 #s, Hexadecimal (to Decimal)</a:t>
            </a:r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83922" y="1175154"/>
            <a:ext cx="13060680" cy="6876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488" tIns="25394" rIns="63488" bIns="25394" numCol="1" anchor="t" anchorCtr="0" compatLnSpc="1">
            <a:prstTxWarp prst="textNoShape">
              <a:avLst/>
            </a:prstTxWarp>
            <a:spAutoFit/>
          </a:bodyPr>
          <a:lstStyle/>
          <a:p>
            <a:pPr marL="203160" indent="-203160" defTabSz="914217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endParaRPr lang="en-US" sz="4900" b="1" kern="0" dirty="0">
              <a:solidFill>
                <a:schemeClr val="tx1"/>
              </a:solidFill>
              <a:latin typeface="18 VAG Rounded Thin   55390"/>
              <a:ea typeface="ＭＳ Ｐゴシック" charset="-128"/>
              <a:cs typeface="ＭＳ Ｐゴシック" charset="-128"/>
            </a:endParaRPr>
          </a:p>
          <a:p>
            <a:pPr marL="203160" indent="-203160" defTabSz="914217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Digits: </a:t>
            </a:r>
            <a:r>
              <a:rPr lang="en-US" sz="36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0, 1, 2, 3, 4, 5, 6, 7, 8, 9, A, B, C, D, E, F</a:t>
            </a:r>
            <a:br>
              <a:rPr lang="en-US" sz="36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</a:br>
            <a:r>
              <a:rPr lang="en-US" sz="36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                                                    </a:t>
            </a:r>
            <a:r>
              <a:rPr lang="en-US" sz="36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10,11,12,13,14,15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/>
            </a:r>
            <a:b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</a:br>
            <a:endParaRPr lang="en-US" sz="4900" b="1" kern="0" dirty="0">
              <a:solidFill>
                <a:schemeClr val="tx1"/>
              </a:solidFill>
              <a:latin typeface="18 VAG Rounded Thin   55390"/>
              <a:ea typeface="ＭＳ Ｐゴシック" charset="-128"/>
              <a:cs typeface="ＭＳ Ｐゴシック" charset="-128"/>
            </a:endParaRPr>
          </a:p>
          <a:p>
            <a:pPr marL="203160" indent="-203160" defTabSz="914217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Example: “</a:t>
            </a:r>
            <a:r>
              <a:rPr lang="en-US" sz="4900" b="1" kern="0" dirty="0">
                <a:solidFill>
                  <a:srgbClr val="7FD13B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A5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” in Hexadecimal?</a:t>
            </a:r>
          </a:p>
          <a:p>
            <a:pPr marL="203160" indent="-203160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0xA5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=</a:t>
            </a: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 A5</a:t>
            </a:r>
            <a:r>
              <a:rPr lang="en-US" sz="4900" b="1" kern="0" baseline="-2500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16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=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(</a:t>
            </a: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10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x16</a:t>
            </a:r>
            <a:r>
              <a:rPr lang="en-US" sz="4900" b="1" kern="0" baseline="30000" dirty="0">
                <a:solidFill>
                  <a:schemeClr val="accent2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1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) + (</a:t>
            </a:r>
            <a:r>
              <a:rPr lang="en-US" sz="4900" b="1" kern="0" dirty="0">
                <a:latin typeface="18 VAG Rounded Thin   55390"/>
                <a:ea typeface="ＭＳ Ｐゴシック" charset="-128"/>
                <a:cs typeface="ＭＳ Ｐゴシック" charset="-128"/>
              </a:rPr>
              <a:t>5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x16</a:t>
            </a:r>
            <a:r>
              <a:rPr lang="en-US" sz="4900" b="1" kern="0" baseline="30000" dirty="0">
                <a:solidFill>
                  <a:schemeClr val="accent2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0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)</a:t>
            </a:r>
          </a:p>
          <a:p>
            <a:pPr marL="203160" indent="-203160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	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				=   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160     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 +     5</a:t>
            </a:r>
            <a:endParaRPr lang="en-US" sz="4900" b="1" kern="0" dirty="0">
              <a:solidFill>
                <a:schemeClr val="tx1"/>
              </a:solidFill>
              <a:latin typeface="18 VAG Rounded Thin   55390"/>
              <a:ea typeface="ＭＳ Ｐゴシック" charset="-128"/>
              <a:cs typeface="ＭＳ Ｐゴシック" charset="-128"/>
            </a:endParaRPr>
          </a:p>
          <a:p>
            <a:pPr marL="203160" indent="-203160" eaLnBrk="0" hangingPunct="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	</a:t>
            </a:r>
            <a:r>
              <a:rPr lang="en-US" sz="4900" b="1" kern="0" dirty="0" smtClean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				=    </a:t>
            </a:r>
            <a:r>
              <a:rPr lang="en-US" sz="4900" b="1" kern="0" dirty="0">
                <a:solidFill>
                  <a:schemeClr val="tx1"/>
                </a:solidFill>
                <a:latin typeface="18 VAG Rounded Thin   55390"/>
                <a:ea typeface="ＭＳ Ｐゴシック" charset="-128"/>
                <a:cs typeface="ＭＳ Ｐゴシック" charset="-128"/>
              </a:rPr>
              <a:t>165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Decimal vs Hexadecimal vs Binary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83922" y="1188729"/>
            <a:ext cx="10165080" cy="6438901"/>
          </a:xfrm>
        </p:spPr>
        <p:txBody>
          <a:bodyPr/>
          <a:lstStyle/>
          <a:p>
            <a:r>
              <a:rPr lang="en-US" dirty="0"/>
              <a:t>N bits = 2</a:t>
            </a:r>
            <a:r>
              <a:rPr lang="en-US" baseline="30000" dirty="0"/>
              <a:t>N</a:t>
            </a:r>
            <a:r>
              <a:rPr lang="en-US" dirty="0"/>
              <a:t> things</a:t>
            </a:r>
          </a:p>
          <a:p>
            <a:r>
              <a:rPr lang="en-US" dirty="0"/>
              <a:t>4 Bits</a:t>
            </a:r>
          </a:p>
          <a:p>
            <a:pPr lvl="1"/>
            <a:r>
              <a:rPr lang="en-US" dirty="0"/>
              <a:t>1 “Nibble”</a:t>
            </a:r>
          </a:p>
          <a:p>
            <a:pPr lvl="1"/>
            <a:r>
              <a:rPr lang="en-US" dirty="0"/>
              <a:t> 1 Hex Digit = 16 things</a:t>
            </a:r>
          </a:p>
          <a:p>
            <a:r>
              <a:rPr lang="en-US" dirty="0"/>
              <a:t>8 Bits</a:t>
            </a:r>
          </a:p>
          <a:p>
            <a:pPr lvl="1"/>
            <a:r>
              <a:rPr lang="en-US" dirty="0"/>
              <a:t>1 “Byte”</a:t>
            </a:r>
          </a:p>
          <a:p>
            <a:pPr lvl="1"/>
            <a:r>
              <a:rPr lang="en-US" dirty="0"/>
              <a:t>2 Hex Digits = 256 things</a:t>
            </a:r>
          </a:p>
          <a:p>
            <a:pPr lvl="1"/>
            <a:r>
              <a:rPr lang="en-US" dirty="0"/>
              <a:t>Color is </a:t>
            </a:r>
            <a:r>
              <a:rPr lang="en-US" dirty="0" smtClean="0"/>
              <a:t>usually </a:t>
            </a:r>
            <a:r>
              <a:rPr lang="en-US" dirty="0"/>
              <a:t>0-255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0-255 </a:t>
            </a:r>
            <a:r>
              <a:rPr lang="en-US" dirty="0">
                <a:solidFill>
                  <a:srgbClr val="3366FF"/>
                </a:solidFill>
              </a:rPr>
              <a:t>Blue</a:t>
            </a:r>
            <a:r>
              <a:rPr lang="en-US" dirty="0"/>
              <a:t>, 0-255 </a:t>
            </a:r>
            <a:r>
              <a:rPr lang="en-US" dirty="0">
                <a:solidFill>
                  <a:srgbClr val="66FF33"/>
                </a:solidFill>
              </a:rPr>
              <a:t>Green </a:t>
            </a:r>
            <a:r>
              <a:rPr lang="en-US" dirty="0"/>
              <a:t>(#</a:t>
            </a:r>
            <a:r>
              <a:rPr lang="en-US" dirty="0">
                <a:solidFill>
                  <a:srgbClr val="FF0000"/>
                </a:solidFill>
              </a:rPr>
              <a:t>4A</a:t>
            </a:r>
            <a:r>
              <a:rPr lang="en-US" dirty="0">
                <a:solidFill>
                  <a:srgbClr val="3366FF"/>
                </a:solidFill>
              </a:rPr>
              <a:t>00</a:t>
            </a:r>
            <a:r>
              <a:rPr lang="en-US" dirty="0">
                <a:solidFill>
                  <a:srgbClr val="66FF33"/>
                </a:solidFill>
              </a:rPr>
              <a:t>FF</a:t>
            </a:r>
            <a:r>
              <a:rPr lang="en-US" dirty="0"/>
              <a:t>)</a:t>
            </a:r>
            <a:endParaRPr lang="en-US" dirty="0">
              <a:solidFill>
                <a:srgbClr val="66FF33"/>
              </a:solidFill>
            </a:endParaRPr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201400" y="1295400"/>
            <a:ext cx="2743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58" tIns="46029" rIns="92058" bIns="46029">
            <a:prstTxWarp prst="textNoShape">
              <a:avLst/>
            </a:prstTxWarp>
          </a:bodyPr>
          <a:lstStyle/>
          <a:p>
            <a:pPr>
              <a:lnSpc>
                <a:spcPct val="75000"/>
              </a:lnSpc>
              <a:spcBef>
                <a:spcPct val="65000"/>
              </a:spcBef>
              <a:buSzPct val="100000"/>
              <a:tabLst>
                <a:tab pos="634874" algn="l"/>
                <a:tab pos="1320537" algn="l"/>
              </a:tabLst>
            </a:pPr>
            <a:r>
              <a:rPr lang="en-US" sz="3100" b="1" u="sng">
                <a:solidFill>
                  <a:srgbClr val="FFFF00"/>
                </a:solidFill>
                <a:latin typeface="Courier New" charset="0"/>
              </a:rPr>
              <a:t>D  H   B </a:t>
            </a:r>
            <a:r>
              <a:rPr lang="en-US" sz="3100" b="1" u="sng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sz="3100" b="1" u="sng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00 0	0000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01 1	0001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02 2	0010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03 3	0011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04 4	0100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05 5	0101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06 6	0110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07 7	0111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08 8	1000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09 9	1001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10 A	1010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11 B	1011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12 C	1100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13 D	1101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14 E	1110</a:t>
            </a:r>
            <a:br>
              <a:rPr lang="en-US" sz="3100" b="1">
                <a:solidFill>
                  <a:schemeClr val="tx1"/>
                </a:solidFill>
                <a:latin typeface="Courier New" charset="0"/>
              </a:rPr>
            </a:br>
            <a:r>
              <a:rPr lang="en-US" sz="3100" b="1">
                <a:solidFill>
                  <a:schemeClr val="tx1"/>
                </a:solidFill>
                <a:latin typeface="Courier New" charset="0"/>
              </a:rPr>
              <a:t>15 F	1111</a:t>
            </a:r>
            <a:endParaRPr lang="en-US" sz="3600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63754" y="6858005"/>
            <a:ext cx="990600" cy="707868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1-29 at 4.25.4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0" y="6934200"/>
            <a:ext cx="558800" cy="533400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Smallest </a:t>
            </a:r>
            <a:r>
              <a:rPr lang="en-US" dirty="0"/>
              <a:t>to Largest?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3657600" y="685800"/>
            <a:ext cx="10210800" cy="6934200"/>
          </a:xfrm>
        </p:spPr>
        <p:txBody>
          <a:bodyPr/>
          <a:lstStyle/>
          <a:p>
            <a:pPr marL="582498" indent="-514247">
              <a:spcAft>
                <a:spcPts val="0"/>
              </a:spcAft>
              <a:buFont typeface="+mj-lt"/>
              <a:buAutoNum type="alphaLcParenR"/>
            </a:pPr>
            <a:endParaRPr lang="en-US"/>
          </a:p>
          <a:p>
            <a:pPr marL="582498" indent="-514247">
              <a:spcAft>
                <a:spcPts val="3000"/>
              </a:spcAft>
              <a:buFont typeface="+mj-lt"/>
              <a:buAutoNum type="alphaLcParenR"/>
            </a:pPr>
            <a:r>
              <a:rPr lang="en-US"/>
              <a:t> 0xC &lt; 0b1010 &lt; 11 </a:t>
            </a:r>
          </a:p>
          <a:p>
            <a:pPr marL="582498" indent="-514247">
              <a:spcAft>
                <a:spcPts val="3000"/>
              </a:spcAft>
              <a:buFont typeface="+mj-lt"/>
              <a:buAutoNum type="alphaLcParenR"/>
            </a:pPr>
            <a:r>
              <a:rPr lang="en-US"/>
              <a:t> 0xC &lt; 11 &lt; 0b1010 </a:t>
            </a:r>
          </a:p>
          <a:p>
            <a:pPr marL="582498" indent="-514247">
              <a:spcAft>
                <a:spcPts val="3000"/>
              </a:spcAft>
              <a:buFont typeface="+mj-lt"/>
              <a:buAutoNum type="alphaLcParenR"/>
            </a:pPr>
            <a:r>
              <a:rPr lang="en-US"/>
              <a:t> 11 &lt; 0b1010 &lt; 0xC </a:t>
            </a:r>
          </a:p>
          <a:p>
            <a:pPr marL="582498" indent="-514247">
              <a:spcAft>
                <a:spcPts val="3000"/>
              </a:spcAft>
              <a:buFont typeface="+mj-lt"/>
              <a:buAutoNum type="alphaLcParenR"/>
            </a:pPr>
            <a:r>
              <a:rPr lang="en-US"/>
              <a:t> 0b1010 &lt; 11 &lt; 0xC </a:t>
            </a:r>
          </a:p>
          <a:p>
            <a:pPr marL="582498" indent="-514247">
              <a:spcAft>
                <a:spcPts val="3000"/>
              </a:spcAft>
              <a:buFont typeface="+mj-lt"/>
              <a:buAutoNum type="alphaLcParenR"/>
            </a:pPr>
            <a:r>
              <a:rPr lang="en-US"/>
              <a:t> 0b1010 &lt; 0xC &lt; 11 </a:t>
            </a: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13431733" y="88816"/>
            <a:ext cx="1082914" cy="9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Abstraction:</a:t>
            </a:r>
            <a:br>
              <a:rPr lang="en-US"/>
            </a:br>
            <a:r>
              <a:rPr lang="en-US"/>
              <a:t>Base Conversion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59925</TotalTime>
  <Pages>47</Pages>
  <Words>782</Words>
  <Application>Microsoft Office PowerPoint</Application>
  <PresentationFormat>Custom</PresentationFormat>
  <Paragraphs>148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ＭＳ Ｐゴシック</vt:lpstr>
      <vt:lpstr>18 VAG Rounded Black   09390</vt:lpstr>
      <vt:lpstr>18 VAG Rounded Bold   07390</vt:lpstr>
      <vt:lpstr>18 VAG Rounded Light   02390</vt:lpstr>
      <vt:lpstr>18 VAG Rounded Thin   55390</vt:lpstr>
      <vt:lpstr>AppleGaramond Bd</vt:lpstr>
      <vt:lpstr>Arial</vt:lpstr>
      <vt:lpstr>Corbel</vt:lpstr>
      <vt:lpstr>Courier</vt:lpstr>
      <vt:lpstr>Courier New</vt:lpstr>
      <vt:lpstr>Helvetica</vt:lpstr>
      <vt:lpstr>T VAG Rounded Thin</vt:lpstr>
      <vt:lpstr>Vagrounded</vt:lpstr>
      <vt:lpstr>Wingdings</vt:lpstr>
      <vt:lpstr>Wingdings 2</vt:lpstr>
      <vt:lpstr>Wingdings 3</vt:lpstr>
      <vt:lpstr>Metro</vt:lpstr>
      <vt:lpstr>The Future of The Internet of Things (IoT)</vt:lpstr>
      <vt:lpstr>PowerPoint Presentation</vt:lpstr>
      <vt:lpstr>Abstraction: Numbers</vt:lpstr>
      <vt:lpstr>Base 10 #s, Decimals</vt:lpstr>
      <vt:lpstr>Base 2 #s, Binary (to Decimal)</vt:lpstr>
      <vt:lpstr>Base 16 #s, Hexadecimal (to Decimal)</vt:lpstr>
      <vt:lpstr>Decimal vs Hexadecimal vs Binary</vt:lpstr>
      <vt:lpstr>Smallest to Largest?</vt:lpstr>
      <vt:lpstr>PowerPoint Presentation</vt:lpstr>
      <vt:lpstr>Convert FROM decimal TO binary</vt:lpstr>
      <vt:lpstr>Convert FROM decimal TO hexadecimal</vt:lpstr>
      <vt:lpstr>Convert Binary  Hexadecimal</vt:lpstr>
      <vt:lpstr>PowerPoint Presentation</vt:lpstr>
      <vt:lpstr>Abstraction (revisited): Digital Data</vt:lpstr>
      <vt:lpstr>Interpretation of a Binary Sequence…</vt:lpstr>
      <vt:lpstr>Detail Removal Often Comes At A Cost</vt:lpstr>
      <vt:lpstr>Overflow and Roundoff</vt:lpstr>
      <vt:lpstr>Summary: Abstractions everywhere!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Jonathan McKinsey</cp:lastModifiedBy>
  <cp:revision>3324</cp:revision>
  <cp:lastPrinted>2015-01-28T09:26:48Z</cp:lastPrinted>
  <dcterms:created xsi:type="dcterms:W3CDTF">2015-05-05T17:37:08Z</dcterms:created>
  <dcterms:modified xsi:type="dcterms:W3CDTF">2015-06-25T00:08:54Z</dcterms:modified>
</cp:coreProperties>
</file>