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Montserrat-bold.fntdata"/><Relationship Id="rId12" Type="http://schemas.openxmlformats.org/officeDocument/2006/relationships/slide" Target="slides/slide8.xml"/><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Photo credit to xkcd.com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91666"/>
              <a:buFont typeface="Arial"/>
              <a:buNone/>
            </a:pPr>
            <a:r>
              <a:rPr lang="en" sz="1200">
                <a:solidFill>
                  <a:schemeClr val="dk1"/>
                </a:solidFill>
              </a:rPr>
              <a:t>Photo credit to xkcd.com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sz="1200">
                <a:solidFill>
                  <a:schemeClr val="dk1"/>
                </a:solidFill>
              </a:rPr>
              <a:t>Photo Credit: www.palaestratraining.com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3012325" y="2220412"/>
            <a:ext cx="5445899" cy="1804200"/>
          </a:xfrm>
          <a:prstGeom prst="rect">
            <a:avLst/>
          </a:prstGeom>
        </p:spPr>
        <p:txBody>
          <a:bodyPr anchorCtr="0" anchor="b" bIns="91425" lIns="91425" rIns="91425" tIns="91425"/>
          <a:lstStyle>
            <a:lvl1pPr lvl="0" algn="r">
              <a:spcBef>
                <a:spcPts val="0"/>
              </a:spcBef>
              <a:buSzPct val="100000"/>
              <a:defRPr sz="4800"/>
            </a:lvl1pPr>
            <a:lvl2pPr lvl="1" algn="r">
              <a:spcBef>
                <a:spcPts val="0"/>
              </a:spcBef>
              <a:buSzPct val="100000"/>
              <a:defRPr sz="6000"/>
            </a:lvl2pPr>
            <a:lvl3pPr lvl="2" algn="r">
              <a:spcBef>
                <a:spcPts val="0"/>
              </a:spcBef>
              <a:buSzPct val="100000"/>
              <a:defRPr sz="6000"/>
            </a:lvl3pPr>
            <a:lvl4pPr lvl="3" algn="r">
              <a:spcBef>
                <a:spcPts val="0"/>
              </a:spcBef>
              <a:buSzPct val="100000"/>
              <a:defRPr sz="6000"/>
            </a:lvl4pPr>
            <a:lvl5pPr lvl="4" algn="r">
              <a:spcBef>
                <a:spcPts val="0"/>
              </a:spcBef>
              <a:buSzPct val="100000"/>
              <a:defRPr sz="6000"/>
            </a:lvl5pPr>
            <a:lvl6pPr lvl="5" algn="r">
              <a:spcBef>
                <a:spcPts val="0"/>
              </a:spcBef>
              <a:buSzPct val="100000"/>
              <a:defRPr sz="6000"/>
            </a:lvl6pPr>
            <a:lvl7pPr lvl="6" algn="r">
              <a:spcBef>
                <a:spcPts val="0"/>
              </a:spcBef>
              <a:buSzPct val="100000"/>
              <a:defRPr sz="6000"/>
            </a:lvl7pPr>
            <a:lvl8pPr lvl="7" algn="r">
              <a:spcBef>
                <a:spcPts val="0"/>
              </a:spcBef>
              <a:buSzPct val="100000"/>
              <a:defRPr sz="6000"/>
            </a:lvl8pPr>
            <a:lvl9pPr lvl="8" algn="r">
              <a:spcBef>
                <a:spcPts val="0"/>
              </a:spcBef>
              <a:buSzPct val="100000"/>
              <a:defRPr sz="6000"/>
            </a:lvl9pPr>
          </a:lstStyle>
          <a:p/>
        </p:txBody>
      </p:sp>
      <p:sp>
        <p:nvSpPr>
          <p:cNvPr id="10" name="Shape 10"/>
          <p:cNvSpPr/>
          <p:nvPr/>
        </p:nvSpPr>
        <p:spPr>
          <a:xfrm>
            <a:off x="6208125" y="4214587"/>
            <a:ext cx="22500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1" name="Shape 11"/>
        <p:cNvGrpSpPr/>
        <p:nvPr/>
      </p:nvGrpSpPr>
      <p:grpSpPr>
        <a:xfrm>
          <a:off x="0" y="0"/>
          <a:ext cx="0" cy="0"/>
          <a:chOff x="0" y="0"/>
          <a:chExt cx="0" cy="0"/>
        </a:xfrm>
      </p:grpSpPr>
      <p:sp>
        <p:nvSpPr>
          <p:cNvPr id="12" name="Shape 12"/>
          <p:cNvSpPr/>
          <p:nvPr/>
        </p:nvSpPr>
        <p:spPr>
          <a:xfrm>
            <a:off x="5680600" y="0"/>
            <a:ext cx="3463199" cy="51434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3" name="Shape 13"/>
          <p:cNvSpPr txBox="1"/>
          <p:nvPr>
            <p:ph type="ctrTitle"/>
          </p:nvPr>
        </p:nvSpPr>
        <p:spPr>
          <a:xfrm>
            <a:off x="685800" y="2897793"/>
            <a:ext cx="4505399" cy="1432800"/>
          </a:xfrm>
          <a:prstGeom prst="rect">
            <a:avLst/>
          </a:prstGeom>
        </p:spPr>
        <p:txBody>
          <a:bodyPr anchorCtr="0" anchor="b" bIns="91425" lIns="91425" rIns="91425" tIns="91425"/>
          <a:lstStyle>
            <a:lvl1pPr lvl="0" rtl="0" algn="r">
              <a:spcBef>
                <a:spcPts val="0"/>
              </a:spcBef>
              <a:buClr>
                <a:srgbClr val="FFFFFF"/>
              </a:buClr>
              <a:buSzPct val="100000"/>
              <a:defRPr sz="40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14" name="Shape 14"/>
          <p:cNvSpPr txBox="1"/>
          <p:nvPr>
            <p:ph idx="1" type="subTitle"/>
          </p:nvPr>
        </p:nvSpPr>
        <p:spPr>
          <a:xfrm>
            <a:off x="6101100" y="2863389"/>
            <a:ext cx="2446500" cy="1432800"/>
          </a:xfrm>
          <a:prstGeom prst="rect">
            <a:avLst/>
          </a:prstGeom>
        </p:spPr>
        <p:txBody>
          <a:bodyPr anchorCtr="0" anchor="b" bIns="91425" lIns="91425" rIns="91425" tIns="91425"/>
          <a:lstStyle>
            <a:lvl1pPr lvl="0" rtl="0">
              <a:spcBef>
                <a:spcPts val="0"/>
              </a:spcBef>
              <a:buClr>
                <a:srgbClr val="738498"/>
              </a:buClr>
              <a:buSzPct val="100000"/>
              <a:buNone/>
              <a:defRPr sz="2200">
                <a:solidFill>
                  <a:srgbClr val="738498"/>
                </a:solidFill>
              </a:defRPr>
            </a:lvl1pPr>
            <a:lvl2pPr lvl="1" rtl="0">
              <a:spcBef>
                <a:spcPts val="0"/>
              </a:spcBef>
              <a:buClr>
                <a:srgbClr val="738498"/>
              </a:buClr>
              <a:buSzPct val="100000"/>
              <a:buNone/>
              <a:defRPr sz="2200">
                <a:solidFill>
                  <a:srgbClr val="738498"/>
                </a:solidFill>
              </a:defRPr>
            </a:lvl2pPr>
            <a:lvl3pPr lvl="2" rtl="0">
              <a:spcBef>
                <a:spcPts val="0"/>
              </a:spcBef>
              <a:buClr>
                <a:srgbClr val="738498"/>
              </a:buClr>
              <a:buSzPct val="100000"/>
              <a:buNone/>
              <a:defRPr sz="2200">
                <a:solidFill>
                  <a:srgbClr val="738498"/>
                </a:solidFill>
              </a:defRPr>
            </a:lvl3pPr>
            <a:lvl4pPr lvl="3" rtl="0">
              <a:spcBef>
                <a:spcPts val="0"/>
              </a:spcBef>
              <a:buClr>
                <a:srgbClr val="738498"/>
              </a:buClr>
              <a:buSzPct val="100000"/>
              <a:buNone/>
              <a:defRPr sz="2200">
                <a:solidFill>
                  <a:srgbClr val="738498"/>
                </a:solidFill>
              </a:defRPr>
            </a:lvl4pPr>
            <a:lvl5pPr lvl="4" rtl="0">
              <a:spcBef>
                <a:spcPts val="0"/>
              </a:spcBef>
              <a:buClr>
                <a:srgbClr val="738498"/>
              </a:buClr>
              <a:buSzPct val="100000"/>
              <a:buNone/>
              <a:defRPr sz="2200">
                <a:solidFill>
                  <a:srgbClr val="738498"/>
                </a:solidFill>
              </a:defRPr>
            </a:lvl5pPr>
            <a:lvl6pPr lvl="5" rtl="0">
              <a:spcBef>
                <a:spcPts val="0"/>
              </a:spcBef>
              <a:buClr>
                <a:srgbClr val="738498"/>
              </a:buClr>
              <a:buSzPct val="100000"/>
              <a:buNone/>
              <a:defRPr sz="2200">
                <a:solidFill>
                  <a:srgbClr val="738498"/>
                </a:solidFill>
              </a:defRPr>
            </a:lvl6pPr>
            <a:lvl7pPr lvl="6" rtl="0">
              <a:spcBef>
                <a:spcPts val="0"/>
              </a:spcBef>
              <a:buClr>
                <a:srgbClr val="738498"/>
              </a:buClr>
              <a:buSzPct val="100000"/>
              <a:buNone/>
              <a:defRPr sz="2200">
                <a:solidFill>
                  <a:srgbClr val="738498"/>
                </a:solidFill>
              </a:defRPr>
            </a:lvl7pPr>
            <a:lvl8pPr lvl="7" rtl="0">
              <a:spcBef>
                <a:spcPts val="0"/>
              </a:spcBef>
              <a:buClr>
                <a:srgbClr val="738498"/>
              </a:buClr>
              <a:buSzPct val="100000"/>
              <a:buNone/>
              <a:defRPr sz="2200">
                <a:solidFill>
                  <a:srgbClr val="738498"/>
                </a:solidFill>
              </a:defRPr>
            </a:lvl8pPr>
            <a:lvl9pPr lvl="8" rtl="0">
              <a:spcBef>
                <a:spcPts val="0"/>
              </a:spcBef>
              <a:buClr>
                <a:srgbClr val="738498"/>
              </a:buClr>
              <a:buSzPct val="100000"/>
              <a:buNone/>
              <a:defRPr sz="2200">
                <a:solidFill>
                  <a:srgbClr val="73849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5" name="Shape 15"/>
        <p:cNvGrpSpPr/>
        <p:nvPr/>
      </p:nvGrpSpPr>
      <p:grpSpPr>
        <a:xfrm>
          <a:off x="0" y="0"/>
          <a:ext cx="0" cy="0"/>
          <a:chOff x="0" y="0"/>
          <a:chExt cx="0" cy="0"/>
        </a:xfrm>
      </p:grpSpPr>
      <p:sp>
        <p:nvSpPr>
          <p:cNvPr id="16" name="Shape 16"/>
          <p:cNvSpPr/>
          <p:nvPr/>
        </p:nvSpPr>
        <p:spPr>
          <a:xfrm>
            <a:off x="0" y="0"/>
            <a:ext cx="2767799" cy="5143499"/>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idx="1" type="body"/>
          </p:nvPr>
        </p:nvSpPr>
        <p:spPr>
          <a:xfrm>
            <a:off x="3165233" y="1146049"/>
            <a:ext cx="4809000" cy="3251399"/>
          </a:xfrm>
          <a:prstGeom prst="rect">
            <a:avLst/>
          </a:prstGeom>
        </p:spPr>
        <p:txBody>
          <a:bodyPr anchorCtr="0" anchor="t" bIns="91425" lIns="91425" rIns="91425" tIns="91425"/>
          <a:lstStyle>
            <a:lvl1pPr lvl="0" rtl="0">
              <a:spcBef>
                <a:spcPts val="0"/>
              </a:spcBef>
              <a:buSzPct val="100000"/>
              <a:defRPr sz="2200"/>
            </a:lvl1pPr>
            <a:lvl2pPr lvl="1" rtl="0">
              <a:spcBef>
                <a:spcPts val="0"/>
              </a:spcBef>
              <a:defRPr/>
            </a:lvl2pPr>
            <a:lvl3pPr lvl="2" rtl="0">
              <a:spcBef>
                <a:spcPts val="0"/>
              </a:spcBef>
              <a:buSzPct val="100000"/>
              <a:defRPr sz="1800"/>
            </a:lvl3pPr>
            <a:lvl4pPr lvl="3" rtl="0">
              <a:spcBef>
                <a:spcPts val="0"/>
              </a:spcBef>
              <a:buSzPct val="100000"/>
              <a:defRPr sz="16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a:spcBef>
                <a:spcPts val="0"/>
              </a:spcBef>
              <a:buSzPct val="100000"/>
              <a:defRPr sz="1400"/>
            </a:lvl9pPr>
          </a:lstStyle>
          <a:p/>
        </p:txBody>
      </p:sp>
      <p:grpSp>
        <p:nvGrpSpPr>
          <p:cNvPr id="18" name="Shape 18"/>
          <p:cNvGrpSpPr/>
          <p:nvPr/>
        </p:nvGrpSpPr>
        <p:grpSpPr>
          <a:xfrm>
            <a:off x="801025" y="1254240"/>
            <a:ext cx="1957200" cy="710984"/>
            <a:chOff x="801025" y="1367520"/>
            <a:chExt cx="1957200" cy="947979"/>
          </a:xfrm>
        </p:grpSpPr>
        <p:sp>
          <p:nvSpPr>
            <p:cNvPr id="19" name="Shape 19"/>
            <p:cNvSpPr txBox="1"/>
            <p:nvPr/>
          </p:nvSpPr>
          <p:spPr>
            <a:xfrm>
              <a:off x="801025" y="1367520"/>
              <a:ext cx="1957200" cy="871499"/>
            </a:xfrm>
            <a:prstGeom prst="rect">
              <a:avLst/>
            </a:prstGeom>
            <a:noFill/>
            <a:ln>
              <a:noFill/>
            </a:ln>
          </p:spPr>
          <p:txBody>
            <a:bodyPr anchorCtr="0" anchor="t" bIns="91425" lIns="91425" rIns="91425" tIns="91425">
              <a:noAutofit/>
            </a:bodyPr>
            <a:lstStyle/>
            <a:p>
              <a:pPr lvl="0" rtl="0" algn="ctr">
                <a:spcBef>
                  <a:spcPts val="0"/>
                </a:spcBef>
                <a:buNone/>
              </a:pPr>
              <a:r>
                <a:rPr b="1" lang="en" sz="9400">
                  <a:solidFill>
                    <a:srgbClr val="454F5B"/>
                  </a:solidFill>
                </a:rPr>
                <a:t>‘’</a:t>
              </a:r>
            </a:p>
          </p:txBody>
        </p:sp>
        <p:sp>
          <p:nvSpPr>
            <p:cNvPr id="20" name="Shape 20"/>
            <p:cNvSpPr/>
            <p:nvPr/>
          </p:nvSpPr>
          <p:spPr>
            <a:xfrm>
              <a:off x="1397398" y="1543299"/>
              <a:ext cx="772200" cy="772200"/>
            </a:xfrm>
            <a:prstGeom prst="rect">
              <a:avLst/>
            </a:prstGeom>
            <a:noFill/>
            <a:ln cap="flat" cmpd="sng" w="76200">
              <a:solidFill>
                <a:srgbClr val="454F5B"/>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1" name="Shape 21"/>
        <p:cNvGrpSpPr/>
        <p:nvPr/>
      </p:nvGrpSpPr>
      <p:grpSpPr>
        <a:xfrm>
          <a:off x="0" y="0"/>
          <a:ext cx="0" cy="0"/>
          <a:chOff x="0" y="0"/>
          <a:chExt cx="0" cy="0"/>
        </a:xfrm>
      </p:grpSpPr>
      <p:sp>
        <p:nvSpPr>
          <p:cNvPr id="22" name="Shape 22"/>
          <p:cNvSpPr txBox="1"/>
          <p:nvPr>
            <p:ph type="title"/>
          </p:nvPr>
        </p:nvSpPr>
        <p:spPr>
          <a:xfrm>
            <a:off x="691200" y="0"/>
            <a:ext cx="7761599" cy="969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691200" y="1358703"/>
            <a:ext cx="7761599" cy="33090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600"/>
            </a:lvl2pPr>
            <a:lvl3pPr lvl="2">
              <a:spcBef>
                <a:spcPts val="0"/>
              </a:spcBef>
              <a:buSzPct val="100000"/>
              <a:defRPr sz="16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26" name="Shape 26"/>
        <p:cNvGrpSpPr/>
        <p:nvPr/>
      </p:nvGrpSpPr>
      <p:grpSpPr>
        <a:xfrm>
          <a:off x="0" y="0"/>
          <a:ext cx="0" cy="0"/>
          <a:chOff x="0" y="0"/>
          <a:chExt cx="0" cy="0"/>
        </a:xfrm>
      </p:grpSpPr>
      <p:sp>
        <p:nvSpPr>
          <p:cNvPr id="27" name="Shape 27"/>
          <p:cNvSpPr txBox="1"/>
          <p:nvPr>
            <p:ph type="title"/>
          </p:nvPr>
        </p:nvSpPr>
        <p:spPr>
          <a:xfrm>
            <a:off x="691200" y="475724"/>
            <a:ext cx="7761599" cy="49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691200" y="1393425"/>
            <a:ext cx="3767400" cy="3532500"/>
          </a:xfrm>
          <a:prstGeom prst="rect">
            <a:avLst/>
          </a:prstGeom>
        </p:spPr>
        <p:txBody>
          <a:bodyPr anchorCtr="0" anchor="t" bIns="91425" lIns="91425" rIns="91425" tIns="91425"/>
          <a:lstStyle>
            <a:lvl1pPr lvl="0">
              <a:spcBef>
                <a:spcPts val="0"/>
              </a:spcBef>
              <a:buSzPct val="100000"/>
              <a:defRPr sz="2200"/>
            </a:lvl1pPr>
            <a:lvl2pPr lvl="1">
              <a:spcBef>
                <a:spcPts val="0"/>
              </a:spcBef>
              <a:defRPr/>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2" type="body"/>
          </p:nvPr>
        </p:nvSpPr>
        <p:spPr>
          <a:xfrm>
            <a:off x="4685500" y="1393425"/>
            <a:ext cx="3767400" cy="3532500"/>
          </a:xfrm>
          <a:prstGeom prst="rect">
            <a:avLst/>
          </a:prstGeom>
        </p:spPr>
        <p:txBody>
          <a:bodyPr anchorCtr="0" anchor="t" bIns="91425" lIns="91425" rIns="91425" tIns="91425"/>
          <a:lstStyle>
            <a:lvl1pPr lvl="0">
              <a:spcBef>
                <a:spcPts val="0"/>
              </a:spcBef>
              <a:buSzPct val="100000"/>
              <a:defRPr sz="2200"/>
            </a:lvl1pPr>
            <a:lvl2pPr lvl="1">
              <a:spcBef>
                <a:spcPts val="0"/>
              </a:spcBef>
              <a:defRPr/>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32" name="Shape 32"/>
        <p:cNvGrpSpPr/>
        <p:nvPr/>
      </p:nvGrpSpPr>
      <p:grpSpPr>
        <a:xfrm>
          <a:off x="0" y="0"/>
          <a:ext cx="0" cy="0"/>
          <a:chOff x="0" y="0"/>
          <a:chExt cx="0" cy="0"/>
        </a:xfrm>
      </p:grpSpPr>
      <p:sp>
        <p:nvSpPr>
          <p:cNvPr id="33" name="Shape 33"/>
          <p:cNvSpPr txBox="1"/>
          <p:nvPr>
            <p:ph type="title"/>
          </p:nvPr>
        </p:nvSpPr>
        <p:spPr>
          <a:xfrm>
            <a:off x="691200" y="475724"/>
            <a:ext cx="7761599" cy="4934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691200" y="1393425"/>
            <a:ext cx="2501699" cy="35325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5" name="Shape 35"/>
          <p:cNvSpPr txBox="1"/>
          <p:nvPr>
            <p:ph idx="2" type="body"/>
          </p:nvPr>
        </p:nvSpPr>
        <p:spPr>
          <a:xfrm>
            <a:off x="3321087" y="1393425"/>
            <a:ext cx="2501699" cy="35325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6" name="Shape 36"/>
          <p:cNvSpPr txBox="1"/>
          <p:nvPr>
            <p:ph idx="3" type="body"/>
          </p:nvPr>
        </p:nvSpPr>
        <p:spPr>
          <a:xfrm>
            <a:off x="5950975" y="1393425"/>
            <a:ext cx="2501699" cy="35325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37" name="Shape 37"/>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9" name="Shape 39"/>
        <p:cNvGrpSpPr/>
        <p:nvPr/>
      </p:nvGrpSpPr>
      <p:grpSpPr>
        <a:xfrm>
          <a:off x="0" y="0"/>
          <a:ext cx="0" cy="0"/>
          <a:chOff x="0" y="0"/>
          <a:chExt cx="0" cy="0"/>
        </a:xfrm>
      </p:grpSpPr>
      <p:sp>
        <p:nvSpPr>
          <p:cNvPr id="40" name="Shape 40"/>
          <p:cNvSpPr txBox="1"/>
          <p:nvPr>
            <p:ph type="title"/>
          </p:nvPr>
        </p:nvSpPr>
        <p:spPr>
          <a:xfrm>
            <a:off x="691200" y="475724"/>
            <a:ext cx="7761599" cy="493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p:nvPr/>
        </p:nvSpPr>
        <p:spPr>
          <a:xfrm>
            <a:off x="0" y="0"/>
            <a:ext cx="137699" cy="5143499"/>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457200" y="4335075"/>
            <a:ext cx="8229600" cy="705300"/>
          </a:xfrm>
          <a:prstGeom prst="rect">
            <a:avLst/>
          </a:prstGeom>
        </p:spPr>
        <p:txBody>
          <a:bodyPr anchorCtr="0" anchor="ctr" bIns="91425" lIns="91425" rIns="91425" tIns="91425"/>
          <a:lstStyle>
            <a:lvl1pPr lvl="0" algn="ctr">
              <a:spcBef>
                <a:spcPts val="360"/>
              </a:spcBef>
              <a:buClr>
                <a:srgbClr val="738498"/>
              </a:buClr>
              <a:buSzPct val="100000"/>
              <a:buNone/>
              <a:defRPr sz="1800">
                <a:solidFill>
                  <a:srgbClr val="738498"/>
                </a:solidFill>
              </a:defRPr>
            </a:lvl1pPr>
          </a:lstStyle>
          <a:p/>
        </p:txBody>
      </p:sp>
      <p:sp>
        <p:nvSpPr>
          <p:cNvPr id="45" name="Shape 45"/>
          <p:cNvSpPr/>
          <p:nvPr/>
        </p:nvSpPr>
        <p:spPr>
          <a:xfrm>
            <a:off x="3805198" y="42889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46" name="Shape 46"/>
          <p:cNvSpPr/>
          <p:nvPr/>
        </p:nvSpPr>
        <p:spPr>
          <a:xfrm>
            <a:off x="-3" y="5040225"/>
            <a:ext cx="9144000" cy="1032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7" name="Shape 47"/>
        <p:cNvGrpSpPr/>
        <p:nvPr/>
      </p:nvGrpSpPr>
      <p:grpSpPr>
        <a:xfrm>
          <a:off x="0" y="0"/>
          <a:ext cx="0" cy="0"/>
          <a:chOff x="0" y="0"/>
          <a:chExt cx="0" cy="0"/>
        </a:xfrm>
      </p:grpSpPr>
      <p:sp>
        <p:nvSpPr>
          <p:cNvPr id="48" name="Shape 48"/>
          <p:cNvSpPr/>
          <p:nvPr/>
        </p:nvSpPr>
        <p:spPr>
          <a:xfrm>
            <a:off x="-3" y="5040225"/>
            <a:ext cx="9144000" cy="1032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7F464"/>
        </a:solidFill>
      </p:bgPr>
    </p:bg>
    <p:spTree>
      <p:nvGrpSpPr>
        <p:cNvPr id="5" name="Shape 5"/>
        <p:cNvGrpSpPr/>
        <p:nvPr/>
      </p:nvGrpSpPr>
      <p:grpSpPr>
        <a:xfrm>
          <a:off x="0" y="0"/>
          <a:ext cx="0" cy="0"/>
          <a:chOff x="0" y="0"/>
          <a:chExt cx="0" cy="0"/>
        </a:xfrm>
      </p:grpSpPr>
      <p:sp>
        <p:nvSpPr>
          <p:cNvPr id="6" name="Shape 6"/>
          <p:cNvSpPr txBox="1"/>
          <p:nvPr>
            <p:ph type="title"/>
          </p:nvPr>
        </p:nvSpPr>
        <p:spPr>
          <a:xfrm>
            <a:off x="691200" y="475724"/>
            <a:ext cx="7761599" cy="493499"/>
          </a:xfrm>
          <a:prstGeom prst="rect">
            <a:avLst/>
          </a:prstGeom>
          <a:noFill/>
          <a:ln>
            <a:noFill/>
          </a:ln>
        </p:spPr>
        <p:txBody>
          <a:bodyPr anchorCtr="0" anchor="b" bIns="91425" lIns="91425" rIns="91425" tIns="91425"/>
          <a:lstStyle>
            <a:lvl1pPr lv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1pPr>
            <a:lvl2pPr lvl="1">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2pPr>
            <a:lvl3pPr lvl="2">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3pPr>
            <a:lvl4pPr lvl="3">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4pPr>
            <a:lvl5pPr lvl="4">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5pPr>
            <a:lvl6pPr lvl="5">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6pPr>
            <a:lvl7pPr lvl="6">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7pPr>
            <a:lvl8pPr lvl="7">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8pPr>
            <a:lvl9pPr lvl="8">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9pPr>
          </a:lstStyle>
          <a:p/>
        </p:txBody>
      </p:sp>
      <p:sp>
        <p:nvSpPr>
          <p:cNvPr id="7" name="Shape 7"/>
          <p:cNvSpPr txBox="1"/>
          <p:nvPr>
            <p:ph idx="1" type="body"/>
          </p:nvPr>
        </p:nvSpPr>
        <p:spPr>
          <a:xfrm>
            <a:off x="691200" y="1358703"/>
            <a:ext cx="7761599" cy="3309000"/>
          </a:xfrm>
          <a:prstGeom prst="rect">
            <a:avLst/>
          </a:prstGeom>
          <a:noFill/>
          <a:ln>
            <a:noFill/>
          </a:ln>
        </p:spPr>
        <p:txBody>
          <a:bodyPr anchorCtr="0" anchor="t" bIns="91425" lIns="91425" rIns="91425" tIns="91425"/>
          <a:lstStyle>
            <a:lvl1pPr lvl="0">
              <a:spcBef>
                <a:spcPts val="600"/>
              </a:spcBef>
              <a:buClr>
                <a:srgbClr val="C7F464"/>
              </a:buClr>
              <a:buSzPct val="100000"/>
              <a:buFont typeface="Montserrat"/>
              <a:buChar char="▣"/>
              <a:defRPr sz="1800">
                <a:solidFill>
                  <a:srgbClr val="454F5B"/>
                </a:solidFill>
                <a:latin typeface="Montserrat"/>
                <a:ea typeface="Montserrat"/>
                <a:cs typeface="Montserrat"/>
                <a:sym typeface="Montserrat"/>
              </a:defRPr>
            </a:lvl1pPr>
            <a:lvl2pPr lvl="1">
              <a:spcBef>
                <a:spcPts val="480"/>
              </a:spcBef>
              <a:buClr>
                <a:srgbClr val="C7F464"/>
              </a:buClr>
              <a:buSzPct val="100000"/>
              <a:buFont typeface="Montserrat"/>
              <a:buChar char="□"/>
              <a:defRPr sz="1600">
                <a:solidFill>
                  <a:srgbClr val="454F5B"/>
                </a:solidFill>
                <a:latin typeface="Montserrat"/>
                <a:ea typeface="Montserrat"/>
                <a:cs typeface="Montserrat"/>
                <a:sym typeface="Montserrat"/>
              </a:defRPr>
            </a:lvl2pPr>
            <a:lvl3pPr lvl="2">
              <a:spcBef>
                <a:spcPts val="480"/>
              </a:spcBef>
              <a:buClr>
                <a:srgbClr val="C7F464"/>
              </a:buClr>
              <a:buSzPct val="100000"/>
              <a:buFont typeface="Montserrat"/>
              <a:defRPr sz="1600">
                <a:solidFill>
                  <a:srgbClr val="454F5B"/>
                </a:solidFill>
                <a:latin typeface="Montserrat"/>
                <a:ea typeface="Montserrat"/>
                <a:cs typeface="Montserrat"/>
                <a:sym typeface="Montserrat"/>
              </a:defRPr>
            </a:lvl3pPr>
            <a:lvl4pPr lvl="3">
              <a:spcBef>
                <a:spcPts val="360"/>
              </a:spcBef>
              <a:buClr>
                <a:srgbClr val="C7F464"/>
              </a:buClr>
              <a:buSzPct val="100000"/>
              <a:buFont typeface="Montserrat"/>
              <a:defRPr sz="1600">
                <a:solidFill>
                  <a:srgbClr val="454F5B"/>
                </a:solidFill>
                <a:latin typeface="Montserrat"/>
                <a:ea typeface="Montserrat"/>
                <a:cs typeface="Montserrat"/>
                <a:sym typeface="Montserrat"/>
              </a:defRPr>
            </a:lvl4pPr>
            <a:lvl5pPr lvl="4">
              <a:spcBef>
                <a:spcPts val="360"/>
              </a:spcBef>
              <a:buClr>
                <a:srgbClr val="C7F464"/>
              </a:buClr>
              <a:buSzPct val="100000"/>
              <a:buFont typeface="Montserrat"/>
              <a:defRPr sz="1600">
                <a:solidFill>
                  <a:srgbClr val="454F5B"/>
                </a:solidFill>
                <a:latin typeface="Montserrat"/>
                <a:ea typeface="Montserrat"/>
                <a:cs typeface="Montserrat"/>
                <a:sym typeface="Montserrat"/>
              </a:defRPr>
            </a:lvl5pPr>
            <a:lvl6pPr lvl="5">
              <a:spcBef>
                <a:spcPts val="360"/>
              </a:spcBef>
              <a:buClr>
                <a:srgbClr val="C7F464"/>
              </a:buClr>
              <a:buSzPct val="100000"/>
              <a:buFont typeface="Montserrat"/>
              <a:defRPr sz="1600">
                <a:solidFill>
                  <a:srgbClr val="454F5B"/>
                </a:solidFill>
                <a:latin typeface="Montserrat"/>
                <a:ea typeface="Montserrat"/>
                <a:cs typeface="Montserrat"/>
                <a:sym typeface="Montserrat"/>
              </a:defRPr>
            </a:lvl6pPr>
            <a:lvl7pPr lvl="6">
              <a:spcBef>
                <a:spcPts val="360"/>
              </a:spcBef>
              <a:buClr>
                <a:srgbClr val="C7F464"/>
              </a:buClr>
              <a:buSzPct val="100000"/>
              <a:buFont typeface="Montserrat"/>
              <a:defRPr sz="1600">
                <a:solidFill>
                  <a:srgbClr val="454F5B"/>
                </a:solidFill>
                <a:latin typeface="Montserrat"/>
                <a:ea typeface="Montserrat"/>
                <a:cs typeface="Montserrat"/>
                <a:sym typeface="Montserrat"/>
              </a:defRPr>
            </a:lvl7pPr>
            <a:lvl8pPr lvl="7">
              <a:spcBef>
                <a:spcPts val="360"/>
              </a:spcBef>
              <a:buClr>
                <a:srgbClr val="C7F464"/>
              </a:buClr>
              <a:buSzPct val="100000"/>
              <a:buFont typeface="Montserrat"/>
              <a:defRPr sz="1600">
                <a:solidFill>
                  <a:srgbClr val="454F5B"/>
                </a:solidFill>
                <a:latin typeface="Montserrat"/>
                <a:ea typeface="Montserrat"/>
                <a:cs typeface="Montserrat"/>
                <a:sym typeface="Montserrat"/>
              </a:defRPr>
            </a:lvl8pPr>
            <a:lvl9pPr lvl="8">
              <a:spcBef>
                <a:spcPts val="360"/>
              </a:spcBef>
              <a:buClr>
                <a:srgbClr val="C7F464"/>
              </a:buClr>
              <a:buSzPct val="100000"/>
              <a:buFont typeface="Montserrat"/>
              <a:defRPr sz="1600">
                <a:solidFill>
                  <a:srgbClr val="454F5B"/>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pcworld.com/article/209333/how_to_hijack_facebook_using_firesheep.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money.cnn.com/2013/10/28/technology/barack-obama-twitter-hac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wired.com/2011/12/iran-drone-hack-gp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0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youtu.be/OhA9PAfkJ10" TargetMode="External"/><Relationship Id="rId4" Type="http://schemas.openxmlformats.org/officeDocument/2006/relationships/hyperlink" Target="http://bjc.link/ddosattackma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pcworld.com/article/209333/how_to_hijack_facebook_using_firesheep.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ctrTitle"/>
          </p:nvPr>
        </p:nvSpPr>
        <p:spPr>
          <a:xfrm>
            <a:off x="772825" y="2220425"/>
            <a:ext cx="7685400" cy="1804200"/>
          </a:xfrm>
          <a:prstGeom prst="rect">
            <a:avLst/>
          </a:prstGeom>
        </p:spPr>
        <p:txBody>
          <a:bodyPr anchorCtr="0" anchor="b" bIns="91425" lIns="91425" rIns="91425" tIns="91425">
            <a:noAutofit/>
          </a:bodyPr>
          <a:lstStyle/>
          <a:p>
            <a:pPr lvl="0" rtl="0">
              <a:spcBef>
                <a:spcPts val="0"/>
              </a:spcBef>
              <a:buNone/>
            </a:pPr>
            <a:r>
              <a:rPr lang="en"/>
              <a:t>The Internet</a:t>
            </a:r>
          </a:p>
          <a:p>
            <a:pPr lvl="0">
              <a:spcBef>
                <a:spcPts val="0"/>
              </a:spcBef>
              <a:buNone/>
            </a:pPr>
            <a:r>
              <a:rPr lang="en" sz="2400"/>
              <a:t>Part 2: Priorities in Internet Communication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spcBef>
                <a:spcPts val="0"/>
              </a:spcBef>
              <a:buNone/>
            </a:pPr>
            <a:r>
              <a:rPr lang="en"/>
              <a:t>Remember how many “hops” we saw in TraceRoute.</a:t>
            </a:r>
          </a:p>
          <a:p>
            <a:pPr lvl="0" rtl="0">
              <a:spcBef>
                <a:spcPts val="0"/>
              </a:spcBef>
              <a:buNone/>
            </a:pPr>
            <a:r>
              <a:t/>
            </a:r>
            <a:endParaRPr/>
          </a:p>
          <a:p>
            <a:pPr lvl="0" rtl="0">
              <a:spcBef>
                <a:spcPts val="0"/>
              </a:spcBef>
              <a:buNone/>
            </a:pPr>
            <a:r>
              <a:rPr lang="en"/>
              <a:t>Each of the computers along the path sees the internet traffic.</a:t>
            </a:r>
          </a:p>
          <a:p>
            <a:pPr lvl="0" rtl="0">
              <a:spcBef>
                <a:spcPts val="0"/>
              </a:spcBef>
              <a:buNone/>
            </a:pPr>
            <a:r>
              <a:t/>
            </a:r>
            <a:endParaRPr/>
          </a:p>
          <a:p>
            <a:pPr lvl="0" rtl="0">
              <a:spcBef>
                <a:spcPts val="0"/>
              </a:spcBef>
              <a:buNone/>
            </a:pPr>
            <a:r>
              <a:rPr lang="en" u="sng">
                <a:solidFill>
                  <a:schemeClr val="hlink"/>
                </a:solidFill>
                <a:hlinkClick r:id="rId3"/>
              </a:rPr>
              <a:t>How to Hijack Facebook Using Firesheep</a:t>
            </a:r>
          </a:p>
          <a:p>
            <a:pPr lvl="0" rtl="0">
              <a:spcBef>
                <a:spcPts val="0"/>
              </a:spcBef>
              <a:buNone/>
            </a:pPr>
            <a:r>
              <a:t/>
            </a:r>
            <a:endParaRPr/>
          </a:p>
          <a:p>
            <a:pPr lvl="0" rtl="0">
              <a:spcBef>
                <a:spcPts val="0"/>
              </a:spcBef>
              <a:buNone/>
            </a:pPr>
            <a:r>
              <a:rPr b="1" lang="en"/>
              <a:t>How can we protect against this kind of attack?</a:t>
            </a:r>
          </a:p>
        </p:txBody>
      </p:sp>
      <p:sp>
        <p:nvSpPr>
          <p:cNvPr id="118" name="Shape 118"/>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Eavesdropping*</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50000"/>
              </a:lnSpc>
              <a:spcBef>
                <a:spcPts val="0"/>
              </a:spcBef>
              <a:buNone/>
            </a:pPr>
            <a:r>
              <a:rPr lang="en"/>
              <a:t>We can protect our information by encoding our traffic with a special key that only lets the owner of that key read the message.</a:t>
            </a:r>
          </a:p>
          <a:p>
            <a:pPr lvl="0" rtl="0">
              <a:lnSpc>
                <a:spcPct val="150000"/>
              </a:lnSpc>
              <a:spcBef>
                <a:spcPts val="0"/>
              </a:spcBef>
              <a:buNone/>
            </a:pPr>
            <a:r>
              <a:t/>
            </a:r>
            <a:endParaRPr/>
          </a:p>
          <a:p>
            <a:pPr lvl="0" rtl="0">
              <a:lnSpc>
                <a:spcPct val="150000"/>
              </a:lnSpc>
              <a:spcBef>
                <a:spcPts val="0"/>
              </a:spcBef>
              <a:buNone/>
            </a:pPr>
            <a:r>
              <a:rPr lang="en"/>
              <a:t>Look for                               in the URL before entering passwords or any other information you want kept private.</a:t>
            </a:r>
          </a:p>
        </p:txBody>
      </p:sp>
      <p:sp>
        <p:nvSpPr>
          <p:cNvPr id="124" name="Shape 124"/>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Encryption</a:t>
            </a:r>
          </a:p>
        </p:txBody>
      </p:sp>
      <p:pic>
        <p:nvPicPr>
          <p:cNvPr id="125" name="Shape 125"/>
          <p:cNvPicPr preferRelativeResize="0"/>
          <p:nvPr/>
        </p:nvPicPr>
        <p:blipFill>
          <a:blip r:embed="rId3">
            <a:alphaModFix/>
          </a:blip>
          <a:stretch>
            <a:fillRect/>
          </a:stretch>
        </p:blipFill>
        <p:spPr>
          <a:xfrm>
            <a:off x="1937375" y="2768161"/>
            <a:ext cx="1547949" cy="490100"/>
          </a:xfrm>
          <a:prstGeom prst="rect">
            <a:avLst/>
          </a:prstGeom>
          <a:noFill/>
          <a:ln>
            <a:noFill/>
          </a:ln>
        </p:spPr>
      </p:pic>
      <p:sp>
        <p:nvSpPr>
          <p:cNvPr id="126" name="Shape 126"/>
          <p:cNvSpPr/>
          <p:nvPr/>
        </p:nvSpPr>
        <p:spPr>
          <a:xfrm>
            <a:off x="7863386" y="252747"/>
            <a:ext cx="589411" cy="716253"/>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Integrity?</a:t>
            </a:r>
          </a:p>
        </p:txBody>
      </p:sp>
      <p:sp>
        <p:nvSpPr>
          <p:cNvPr id="132" name="Shape 132"/>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15000"/>
              </a:lnSpc>
              <a:spcBef>
                <a:spcPts val="0"/>
              </a:spcBef>
              <a:buNone/>
            </a:pPr>
            <a:r>
              <a:rPr lang="en"/>
              <a:t>Alice wants to make a deposit in Bob’s bank account by sending the amount and Bob’s bank account to the bank website. Eve as usual has access to all communication between Alice and Bob. Eve can intercept and change the account number from Bob’s to her own!</a:t>
            </a:r>
          </a:p>
          <a:p>
            <a:pPr lvl="0" rtl="0">
              <a:lnSpc>
                <a:spcPct val="115000"/>
              </a:lnSpc>
              <a:spcBef>
                <a:spcPts val="0"/>
              </a:spcBef>
              <a:buNone/>
            </a:pPr>
            <a:r>
              <a:t/>
            </a:r>
            <a:endParaRPr/>
          </a:p>
          <a:p>
            <a:pPr lvl="0" rtl="0">
              <a:lnSpc>
                <a:spcPct val="115000"/>
              </a:lnSpc>
              <a:spcBef>
                <a:spcPts val="0"/>
              </a:spcBef>
              <a:buNone/>
            </a:pPr>
            <a:r>
              <a:rPr lang="en" u="sng">
                <a:solidFill>
                  <a:schemeClr val="hlink"/>
                </a:solidFill>
                <a:hlinkClick r:id="rId3"/>
              </a:rPr>
              <a:t>Barack Obama’s Tweets Hacked</a:t>
            </a:r>
          </a:p>
          <a:p>
            <a:pPr lvl="0" rtl="0">
              <a:lnSpc>
                <a:spcPct val="115000"/>
              </a:lnSpc>
              <a:spcBef>
                <a:spcPts val="0"/>
              </a:spcBef>
              <a:buNone/>
            </a:pPr>
            <a:r>
              <a:t/>
            </a:r>
            <a:endParaRPr/>
          </a:p>
          <a:p>
            <a:pPr lvl="0" rtl="0">
              <a:lnSpc>
                <a:spcPct val="115000"/>
              </a:lnSpc>
              <a:spcBef>
                <a:spcPts val="0"/>
              </a:spcBef>
              <a:buNone/>
            </a:pPr>
            <a:r>
              <a:rPr b="1" lang="en"/>
              <a:t>How can we protect against this?</a:t>
            </a:r>
          </a:p>
        </p:txBody>
      </p:sp>
      <p:sp>
        <p:nvSpPr>
          <p:cNvPr id="138" name="Shape 138"/>
          <p:cNvSpPr txBox="1"/>
          <p:nvPr>
            <p:ph type="title"/>
          </p:nvPr>
        </p:nvSpPr>
        <p:spPr>
          <a:xfrm>
            <a:off x="691200" y="152400"/>
            <a:ext cx="7761599" cy="969000"/>
          </a:xfrm>
          <a:prstGeom prst="rect">
            <a:avLst/>
          </a:prstGeom>
        </p:spPr>
        <p:txBody>
          <a:bodyPr anchorCtr="0" anchor="b" bIns="91425" lIns="91425" rIns="91425" tIns="91425">
            <a:noAutofit/>
          </a:bodyPr>
          <a:lstStyle/>
          <a:p>
            <a:pPr lvl="0" rtl="0">
              <a:spcBef>
                <a:spcPts val="0"/>
              </a:spcBef>
              <a:buNone/>
            </a:pPr>
            <a:r>
              <a:rPr lang="en"/>
              <a:t>Data Modification (Compromised Integrity)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50000"/>
              </a:lnSpc>
              <a:spcBef>
                <a:spcPts val="0"/>
              </a:spcBef>
              <a:buNone/>
            </a:pPr>
            <a:r>
              <a:rPr lang="en"/>
              <a:t>Again, encryption can help by making it impossible for Eve to know what part of the message to modify.</a:t>
            </a:r>
          </a:p>
        </p:txBody>
      </p:sp>
      <p:sp>
        <p:nvSpPr>
          <p:cNvPr id="144" name="Shape 144"/>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Encryption!</a:t>
            </a:r>
          </a:p>
        </p:txBody>
      </p:sp>
      <p:pic>
        <p:nvPicPr>
          <p:cNvPr id="145" name="Shape 145"/>
          <p:cNvPicPr preferRelativeResize="0"/>
          <p:nvPr/>
        </p:nvPicPr>
        <p:blipFill>
          <a:blip r:embed="rId3">
            <a:alphaModFix/>
          </a:blip>
          <a:stretch>
            <a:fillRect/>
          </a:stretch>
        </p:blipFill>
        <p:spPr>
          <a:xfrm>
            <a:off x="3798025" y="2768161"/>
            <a:ext cx="1547949" cy="490100"/>
          </a:xfrm>
          <a:prstGeom prst="rect">
            <a:avLst/>
          </a:prstGeom>
          <a:noFill/>
          <a:ln>
            <a:noFill/>
          </a:ln>
        </p:spPr>
      </p:pic>
      <p:sp>
        <p:nvSpPr>
          <p:cNvPr id="146" name="Shape 146"/>
          <p:cNvSpPr/>
          <p:nvPr/>
        </p:nvSpPr>
        <p:spPr>
          <a:xfrm>
            <a:off x="7863386" y="252747"/>
            <a:ext cx="589411" cy="716253"/>
          </a:xfrm>
          <a:custGeom>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Authenticity?</a:t>
            </a:r>
          </a:p>
        </p:txBody>
      </p:sp>
      <p:sp>
        <p:nvSpPr>
          <p:cNvPr id="152" name="Shape 152"/>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50000"/>
              </a:lnSpc>
              <a:spcBef>
                <a:spcPts val="0"/>
              </a:spcBef>
              <a:buNone/>
            </a:pPr>
            <a:r>
              <a:rPr lang="en"/>
              <a:t>As an attacker, we can alter communication to act as someone else. How can we ever know that the person we are communicating with is truly them?</a:t>
            </a:r>
          </a:p>
          <a:p>
            <a:pPr lvl="0" rtl="0">
              <a:lnSpc>
                <a:spcPct val="150000"/>
              </a:lnSpc>
              <a:spcBef>
                <a:spcPts val="0"/>
              </a:spcBef>
              <a:buNone/>
            </a:pPr>
            <a:r>
              <a:t/>
            </a:r>
            <a:endParaRPr/>
          </a:p>
          <a:p>
            <a:pPr lvl="0" rtl="0">
              <a:lnSpc>
                <a:spcPct val="150000"/>
              </a:lnSpc>
              <a:spcBef>
                <a:spcPts val="0"/>
              </a:spcBef>
              <a:buNone/>
            </a:pPr>
            <a:r>
              <a:rPr lang="en" u="sng">
                <a:solidFill>
                  <a:schemeClr val="hlink"/>
                </a:solidFill>
                <a:hlinkClick r:id="rId3"/>
              </a:rPr>
              <a:t>Iran’s Alleged Drone Hack</a:t>
            </a:r>
          </a:p>
          <a:p>
            <a:pPr lvl="0" rtl="0">
              <a:lnSpc>
                <a:spcPct val="150000"/>
              </a:lnSpc>
              <a:spcBef>
                <a:spcPts val="0"/>
              </a:spcBef>
              <a:buNone/>
            </a:pPr>
            <a:r>
              <a:t/>
            </a:r>
            <a:endParaRPr/>
          </a:p>
          <a:p>
            <a:pPr lvl="0" rtl="0">
              <a:lnSpc>
                <a:spcPct val="150000"/>
              </a:lnSpc>
              <a:spcBef>
                <a:spcPts val="0"/>
              </a:spcBef>
              <a:buNone/>
            </a:pPr>
            <a:r>
              <a:rPr b="1" lang="en"/>
              <a:t>How could you try to protect against an attack like this?</a:t>
            </a:r>
          </a:p>
        </p:txBody>
      </p:sp>
      <p:sp>
        <p:nvSpPr>
          <p:cNvPr id="158" name="Shape 158"/>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Spoof!*</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 type="body"/>
          </p:nvPr>
        </p:nvSpPr>
        <p:spPr>
          <a:xfrm>
            <a:off x="691200" y="1393425"/>
            <a:ext cx="3885599" cy="3532500"/>
          </a:xfrm>
          <a:prstGeom prst="rect">
            <a:avLst/>
          </a:prstGeom>
        </p:spPr>
        <p:txBody>
          <a:bodyPr anchorCtr="0" anchor="t" bIns="91425" lIns="91425" rIns="91425" tIns="91425">
            <a:noAutofit/>
          </a:bodyPr>
          <a:lstStyle/>
          <a:p>
            <a:pPr lvl="0" rtl="0">
              <a:spcBef>
                <a:spcPts val="0"/>
              </a:spcBef>
              <a:buNone/>
            </a:pPr>
            <a:r>
              <a:rPr lang="en" sz="1800"/>
              <a:t>Authenticity is a very difficult aspect to ensure and some go to great lengths to achieve it.</a:t>
            </a:r>
          </a:p>
          <a:p>
            <a:pPr lvl="0" rtl="0">
              <a:spcBef>
                <a:spcPts val="0"/>
              </a:spcBef>
              <a:buNone/>
            </a:pPr>
            <a:r>
              <a:t/>
            </a:r>
            <a:endParaRPr sz="1800"/>
          </a:p>
          <a:p>
            <a:pPr lvl="0" rtl="0">
              <a:spcBef>
                <a:spcPts val="0"/>
              </a:spcBef>
              <a:buNone/>
            </a:pPr>
            <a:r>
              <a:rPr lang="en" sz="1800"/>
              <a:t>At key signing parties, participants exchange encryption information in person.</a:t>
            </a:r>
          </a:p>
        </p:txBody>
      </p:sp>
      <p:sp>
        <p:nvSpPr>
          <p:cNvPr id="164" name="Shape 164"/>
          <p:cNvSpPr txBox="1"/>
          <p:nvPr>
            <p:ph type="title"/>
          </p:nvPr>
        </p:nvSpPr>
        <p:spPr>
          <a:xfrm>
            <a:off x="691200" y="475725"/>
            <a:ext cx="7990199" cy="493499"/>
          </a:xfrm>
          <a:prstGeom prst="rect">
            <a:avLst/>
          </a:prstGeom>
        </p:spPr>
        <p:txBody>
          <a:bodyPr anchorCtr="0" anchor="b" bIns="91425" lIns="91425" rIns="91425" tIns="91425">
            <a:noAutofit/>
          </a:bodyPr>
          <a:lstStyle/>
          <a:p>
            <a:pPr lvl="0" rtl="0">
              <a:spcBef>
                <a:spcPts val="0"/>
              </a:spcBef>
              <a:buNone/>
            </a:pPr>
            <a:r>
              <a:rPr lang="en"/>
              <a:t>Key Signing Parties! (Extreme Example)</a:t>
            </a:r>
          </a:p>
        </p:txBody>
      </p:sp>
      <p:pic>
        <p:nvPicPr>
          <p:cNvPr id="165" name="Shape 165"/>
          <p:cNvPicPr preferRelativeResize="0"/>
          <p:nvPr/>
        </p:nvPicPr>
        <p:blipFill>
          <a:blip r:embed="rId3">
            <a:alphaModFix/>
          </a:blip>
          <a:stretch>
            <a:fillRect/>
          </a:stretch>
        </p:blipFill>
        <p:spPr>
          <a:xfrm>
            <a:off x="5529775" y="1071950"/>
            <a:ext cx="2445875" cy="37257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Thank you!</a:t>
            </a:r>
          </a:p>
        </p:txBody>
      </p:sp>
      <p:sp>
        <p:nvSpPr>
          <p:cNvPr id="171" name="Shape 171"/>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See you next week!</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4294967295" type="subTitle"/>
          </p:nvPr>
        </p:nvSpPr>
        <p:spPr>
          <a:xfrm>
            <a:off x="972900" y="2987546"/>
            <a:ext cx="7198199" cy="784799"/>
          </a:xfrm>
          <a:prstGeom prst="rect">
            <a:avLst/>
          </a:prstGeom>
        </p:spPr>
        <p:txBody>
          <a:bodyPr anchorCtr="0" anchor="t" bIns="91425" lIns="91425" rIns="91425" tIns="91425">
            <a:noAutofit/>
          </a:bodyPr>
          <a:lstStyle/>
          <a:p>
            <a:pPr lvl="0" rtl="0" algn="ctr">
              <a:spcBef>
                <a:spcPts val="0"/>
              </a:spcBef>
              <a:buNone/>
            </a:pPr>
            <a:r>
              <a:rPr b="1" lang="en" sz="3000"/>
              <a:t>What do we care about in regards to secure communication over the internet?</a:t>
            </a:r>
          </a:p>
        </p:txBody>
      </p:sp>
      <p:grpSp>
        <p:nvGrpSpPr>
          <p:cNvPr id="59" name="Shape 59"/>
          <p:cNvGrpSpPr/>
          <p:nvPr/>
        </p:nvGrpSpPr>
        <p:grpSpPr>
          <a:xfrm>
            <a:off x="3568955" y="828796"/>
            <a:ext cx="2006084" cy="1504563"/>
            <a:chOff x="3782699" y="1538287"/>
            <a:chExt cx="1578600" cy="1578600"/>
          </a:xfrm>
        </p:grpSpPr>
        <p:sp>
          <p:nvSpPr>
            <p:cNvPr id="60" name="Shape 60"/>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rot="5400000">
              <a:off x="37826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rot="10800000">
              <a:off x="50018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pic>
        <p:nvPicPr>
          <p:cNvPr id="64" name="Shape 64"/>
          <p:cNvPicPr preferRelativeResize="0"/>
          <p:nvPr/>
        </p:nvPicPr>
        <p:blipFill>
          <a:blip r:embed="rId3">
            <a:alphaModFix/>
          </a:blip>
          <a:stretch>
            <a:fillRect/>
          </a:stretch>
        </p:blipFill>
        <p:spPr>
          <a:xfrm>
            <a:off x="3966850" y="1346325"/>
            <a:ext cx="1210274" cy="12102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691200" y="171750"/>
            <a:ext cx="7761599" cy="969000"/>
          </a:xfrm>
          <a:prstGeom prst="rect">
            <a:avLst/>
          </a:prstGeom>
        </p:spPr>
        <p:txBody>
          <a:bodyPr anchorCtr="0" anchor="b" bIns="91425" lIns="91425" rIns="91425" tIns="91425">
            <a:noAutofit/>
          </a:bodyPr>
          <a:lstStyle/>
          <a:p>
            <a:pPr lvl="0" rtl="0">
              <a:spcBef>
                <a:spcPts val="0"/>
              </a:spcBef>
              <a:buNone/>
            </a:pPr>
            <a:r>
              <a:rPr lang="en"/>
              <a:t>Aspects of Internet Communication Security</a:t>
            </a:r>
          </a:p>
        </p:txBody>
      </p:sp>
      <p:sp>
        <p:nvSpPr>
          <p:cNvPr id="70" name="Shape 70"/>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lnSpc>
                <a:spcPct val="150000"/>
              </a:lnSpc>
              <a:spcBef>
                <a:spcPts val="0"/>
              </a:spcBef>
              <a:buNone/>
            </a:pPr>
            <a:r>
              <a:rPr b="1" lang="en"/>
              <a:t>Reliability:</a:t>
            </a:r>
            <a:r>
              <a:rPr lang="en"/>
              <a:t> Ensure that information arrives uncorrupted.</a:t>
            </a:r>
          </a:p>
          <a:p>
            <a:pPr lvl="0" rtl="0">
              <a:lnSpc>
                <a:spcPct val="150000"/>
              </a:lnSpc>
              <a:spcBef>
                <a:spcPts val="0"/>
              </a:spcBef>
              <a:buNone/>
            </a:pPr>
            <a:r>
              <a:rPr b="1" lang="en"/>
              <a:t>Confidentiality:</a:t>
            </a:r>
            <a:r>
              <a:rPr lang="en"/>
              <a:t> Ensure only the intended reader can read the message.</a:t>
            </a:r>
          </a:p>
          <a:p>
            <a:pPr lvl="0" rtl="0">
              <a:lnSpc>
                <a:spcPct val="150000"/>
              </a:lnSpc>
              <a:spcBef>
                <a:spcPts val="0"/>
              </a:spcBef>
              <a:buNone/>
            </a:pPr>
            <a:r>
              <a:rPr b="1" lang="en"/>
              <a:t>Integrity:</a:t>
            </a:r>
            <a:r>
              <a:rPr lang="en"/>
              <a:t> Ensure that the message delivered is not manipulated or changed.</a:t>
            </a:r>
          </a:p>
          <a:p>
            <a:pPr lvl="0" rtl="0">
              <a:lnSpc>
                <a:spcPct val="150000"/>
              </a:lnSpc>
              <a:spcBef>
                <a:spcPts val="0"/>
              </a:spcBef>
              <a:buNone/>
            </a:pPr>
            <a:r>
              <a:rPr b="1" lang="en"/>
              <a:t>Authenticity:</a:t>
            </a:r>
            <a:r>
              <a:rPr lang="en"/>
              <a:t> Ensure that you are communicating with the desired party.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Reliability?</a:t>
            </a:r>
          </a:p>
        </p:txBody>
      </p:sp>
      <p:sp>
        <p:nvSpPr>
          <p:cNvPr id="76" name="Shape 76"/>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spcBef>
                <a:spcPts val="0"/>
              </a:spcBef>
              <a:buNone/>
            </a:pPr>
            <a:r>
              <a:rPr b="1" lang="en"/>
              <a:t>Goal:</a:t>
            </a:r>
            <a:r>
              <a:rPr lang="en"/>
              <a:t> Cut off communication between Alice and Bob.</a:t>
            </a:r>
          </a:p>
          <a:p>
            <a:pPr lvl="0" rtl="0">
              <a:spcBef>
                <a:spcPts val="0"/>
              </a:spcBef>
              <a:buNone/>
            </a:pPr>
            <a:r>
              <a:rPr lang="en"/>
              <a:t>Packet delays limit how much information can be transferred.</a:t>
            </a:r>
          </a:p>
          <a:p>
            <a:pPr lvl="0" rtl="0">
              <a:spcBef>
                <a:spcPts val="0"/>
              </a:spcBef>
              <a:buNone/>
            </a:pPr>
            <a:r>
              <a:rPr lang="en"/>
              <a:t>Too much communication leads to Denial of Service.</a:t>
            </a:r>
          </a:p>
          <a:p>
            <a:pPr lvl="0" rtl="0">
              <a:spcBef>
                <a:spcPts val="0"/>
              </a:spcBef>
              <a:buNone/>
            </a:pPr>
            <a:r>
              <a:rPr lang="en"/>
              <a:t>	Think of a traffic jam!</a:t>
            </a:r>
          </a:p>
          <a:p>
            <a:pPr lvl="0" rtl="0">
              <a:spcBef>
                <a:spcPts val="0"/>
              </a:spcBef>
              <a:buNone/>
            </a:pPr>
            <a:r>
              <a:t/>
            </a:r>
            <a:endParaRPr/>
          </a:p>
          <a:p>
            <a:pPr lvl="0" rtl="0">
              <a:spcBef>
                <a:spcPts val="0"/>
              </a:spcBef>
              <a:buNone/>
            </a:pPr>
            <a:r>
              <a:rPr lang="en"/>
              <a:t>What are DDos Attacks? </a:t>
            </a:r>
            <a:r>
              <a:rPr lang="en" u="sng">
                <a:solidFill>
                  <a:schemeClr val="hlink"/>
                </a:solidFill>
                <a:hlinkClick r:id="rId3"/>
              </a:rPr>
              <a:t>https://youtu.be/OhA9PAfkJ10</a:t>
            </a:r>
          </a:p>
          <a:p>
            <a:pPr lvl="0" rtl="0">
              <a:spcBef>
                <a:spcPts val="0"/>
              </a:spcBef>
              <a:buNone/>
            </a:pPr>
            <a:r>
              <a:rPr lang="en"/>
              <a:t>Attack Map: </a:t>
            </a:r>
            <a:r>
              <a:rPr lang="en" u="sng">
                <a:solidFill>
                  <a:schemeClr val="hlink"/>
                </a:solidFill>
                <a:hlinkClick r:id="rId4"/>
              </a:rPr>
              <a:t>bjc.link/ddosattackmap</a:t>
            </a:r>
          </a:p>
          <a:p>
            <a:pPr lvl="0" rtl="0">
              <a:spcBef>
                <a:spcPts val="0"/>
              </a:spcBef>
              <a:buNone/>
            </a:pPr>
            <a:r>
              <a:t/>
            </a:r>
            <a:endParaRPr/>
          </a:p>
          <a:p>
            <a:pPr lvl="0" rtl="0">
              <a:spcBef>
                <a:spcPts val="0"/>
              </a:spcBef>
              <a:buNone/>
            </a:pPr>
            <a:r>
              <a:rPr b="1" lang="en"/>
              <a:t>How can we protect against this?</a:t>
            </a:r>
          </a:p>
        </p:txBody>
      </p:sp>
      <p:sp>
        <p:nvSpPr>
          <p:cNvPr id="82" name="Shape 82"/>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DDoS (Compromised Reliability)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idx="1" type="body"/>
          </p:nvPr>
        </p:nvSpPr>
        <p:spPr>
          <a:xfrm>
            <a:off x="691200" y="1393425"/>
            <a:ext cx="3885599" cy="3532500"/>
          </a:xfrm>
          <a:prstGeom prst="rect">
            <a:avLst/>
          </a:prstGeom>
        </p:spPr>
        <p:txBody>
          <a:bodyPr anchorCtr="0" anchor="t" bIns="91425" lIns="91425" rIns="91425" tIns="91425">
            <a:noAutofit/>
          </a:bodyPr>
          <a:lstStyle/>
          <a:p>
            <a:pPr lvl="0" rtl="0">
              <a:spcBef>
                <a:spcPts val="0"/>
              </a:spcBef>
              <a:buNone/>
            </a:pPr>
            <a:r>
              <a:rPr lang="en" sz="1800"/>
              <a:t>Use scalable server resources which allow you to use more servers only when you need them.</a:t>
            </a:r>
          </a:p>
        </p:txBody>
      </p:sp>
      <p:sp>
        <p:nvSpPr>
          <p:cNvPr id="88" name="Shape 88"/>
          <p:cNvSpPr txBox="1"/>
          <p:nvPr>
            <p:ph type="title"/>
          </p:nvPr>
        </p:nvSpPr>
        <p:spPr>
          <a:xfrm>
            <a:off x="691200" y="475724"/>
            <a:ext cx="7761599" cy="493499"/>
          </a:xfrm>
          <a:prstGeom prst="rect">
            <a:avLst/>
          </a:prstGeom>
        </p:spPr>
        <p:txBody>
          <a:bodyPr anchorCtr="0" anchor="b" bIns="91425" lIns="91425" rIns="91425" tIns="91425">
            <a:noAutofit/>
          </a:bodyPr>
          <a:lstStyle/>
          <a:p>
            <a:pPr lvl="0" rtl="0">
              <a:spcBef>
                <a:spcPts val="0"/>
              </a:spcBef>
              <a:buNone/>
            </a:pPr>
            <a:r>
              <a:rPr lang="en"/>
              <a:t>Use more servers!*</a:t>
            </a:r>
          </a:p>
        </p:txBody>
      </p:sp>
      <p:pic>
        <p:nvPicPr>
          <p:cNvPr id="89" name="Shape 89"/>
          <p:cNvPicPr preferRelativeResize="0"/>
          <p:nvPr/>
        </p:nvPicPr>
        <p:blipFill>
          <a:blip r:embed="rId3">
            <a:alphaModFix/>
          </a:blip>
          <a:stretch>
            <a:fillRect/>
          </a:stretch>
        </p:blipFill>
        <p:spPr>
          <a:xfrm>
            <a:off x="5514625" y="707675"/>
            <a:ext cx="2777825" cy="40980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ctrTitle"/>
          </p:nvPr>
        </p:nvSpPr>
        <p:spPr>
          <a:xfrm>
            <a:off x="685800" y="2897793"/>
            <a:ext cx="4505399"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solidFill>
                  <a:schemeClr val="accent4"/>
                </a:solidFill>
              </a:rPr>
              <a:t>Compromised Confidentiality?</a:t>
            </a:r>
          </a:p>
        </p:txBody>
      </p:sp>
      <p:sp>
        <p:nvSpPr>
          <p:cNvPr id="95" name="Shape 95"/>
          <p:cNvSpPr txBox="1"/>
          <p:nvPr>
            <p:ph idx="1" type="subTitle"/>
          </p:nvPr>
        </p:nvSpPr>
        <p:spPr>
          <a:xfrm>
            <a:off x="6101100" y="2863389"/>
            <a:ext cx="2446500" cy="1432800"/>
          </a:xfrm>
          <a:prstGeom prst="rect">
            <a:avLst/>
          </a:prstGeom>
        </p:spPr>
        <p:txBody>
          <a:bodyPr anchorCtr="0" anchor="b" bIns="91425" lIns="91425" rIns="91425" tIns="91425">
            <a:noAutofit/>
          </a:bodyPr>
          <a:lstStyle/>
          <a:p>
            <a:pPr lvl="0" rtl="0">
              <a:spcBef>
                <a:spcPts val="0"/>
              </a:spcBef>
              <a:buNone/>
            </a:pPr>
            <a:r>
              <a:rPr lang="en"/>
              <a:t>Oh no!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idx="1" type="body"/>
          </p:nvPr>
        </p:nvSpPr>
        <p:spPr>
          <a:xfrm>
            <a:off x="691200" y="1358703"/>
            <a:ext cx="7761599" cy="3309000"/>
          </a:xfrm>
          <a:prstGeom prst="rect">
            <a:avLst/>
          </a:prstGeom>
        </p:spPr>
        <p:txBody>
          <a:bodyPr anchorCtr="0" anchor="t" bIns="91425" lIns="91425" rIns="91425" tIns="91425">
            <a:noAutofit/>
          </a:bodyPr>
          <a:lstStyle/>
          <a:p>
            <a:pPr lvl="0" rtl="0">
              <a:spcBef>
                <a:spcPts val="0"/>
              </a:spcBef>
              <a:buNone/>
            </a:pPr>
            <a:r>
              <a:rPr lang="en"/>
              <a:t>Remember how many “hops” we saw in TraceRoute.</a:t>
            </a:r>
          </a:p>
          <a:p>
            <a:pPr lvl="0" rtl="0">
              <a:spcBef>
                <a:spcPts val="0"/>
              </a:spcBef>
              <a:buNone/>
            </a:pPr>
            <a:r>
              <a:t/>
            </a:r>
            <a:endParaRPr/>
          </a:p>
          <a:p>
            <a:pPr lvl="0" rtl="0">
              <a:spcBef>
                <a:spcPts val="0"/>
              </a:spcBef>
              <a:buNone/>
            </a:pPr>
            <a:r>
              <a:rPr lang="en"/>
              <a:t>Each of the computers along the path sees the internet traffic.</a:t>
            </a:r>
          </a:p>
          <a:p>
            <a:pPr lvl="0" rtl="0">
              <a:spcBef>
                <a:spcPts val="0"/>
              </a:spcBef>
              <a:buNone/>
            </a:pPr>
            <a:r>
              <a:t/>
            </a:r>
            <a:endParaRPr/>
          </a:p>
          <a:p>
            <a:pPr lvl="0" rtl="0">
              <a:spcBef>
                <a:spcPts val="0"/>
              </a:spcBef>
              <a:buNone/>
            </a:pPr>
            <a:r>
              <a:rPr lang="en" u="sng">
                <a:solidFill>
                  <a:schemeClr val="hlink"/>
                </a:solidFill>
                <a:hlinkClick r:id="rId3"/>
              </a:rPr>
              <a:t>How to Hijack Facebook Using Firesheep (No Longer Works!)</a:t>
            </a:r>
          </a:p>
        </p:txBody>
      </p:sp>
      <p:sp>
        <p:nvSpPr>
          <p:cNvPr id="101" name="Shape 101"/>
          <p:cNvSpPr txBox="1"/>
          <p:nvPr>
            <p:ph type="title"/>
          </p:nvPr>
        </p:nvSpPr>
        <p:spPr>
          <a:xfrm>
            <a:off x="691200" y="0"/>
            <a:ext cx="7761599" cy="969000"/>
          </a:xfrm>
          <a:prstGeom prst="rect">
            <a:avLst/>
          </a:prstGeom>
        </p:spPr>
        <p:txBody>
          <a:bodyPr anchorCtr="0" anchor="b" bIns="91425" lIns="91425" rIns="91425" tIns="91425">
            <a:noAutofit/>
          </a:bodyPr>
          <a:lstStyle/>
          <a:p>
            <a:pPr lvl="0" rtl="0">
              <a:spcBef>
                <a:spcPts val="0"/>
              </a:spcBef>
              <a:buNone/>
            </a:pPr>
            <a:r>
              <a:rPr lang="en"/>
              <a:t>Eavesdropping*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grpSp>
        <p:nvGrpSpPr>
          <p:cNvPr id="106" name="Shape 106"/>
          <p:cNvGrpSpPr/>
          <p:nvPr/>
        </p:nvGrpSpPr>
        <p:grpSpPr>
          <a:xfrm>
            <a:off x="3568955" y="828796"/>
            <a:ext cx="2006084" cy="1504563"/>
            <a:chOff x="3782699" y="1538287"/>
            <a:chExt cx="1578600" cy="1578600"/>
          </a:xfrm>
        </p:grpSpPr>
        <p:sp>
          <p:nvSpPr>
            <p:cNvPr id="107" name="Shape 107"/>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37826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rot="10800000">
              <a:off x="5001899"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sp>
        <p:nvSpPr>
          <p:cNvPr id="111" name="Shape 111"/>
          <p:cNvSpPr txBox="1"/>
          <p:nvPr>
            <p:ph idx="4294967295" type="subTitle"/>
          </p:nvPr>
        </p:nvSpPr>
        <p:spPr>
          <a:xfrm>
            <a:off x="438750" y="3844525"/>
            <a:ext cx="8266500" cy="1032900"/>
          </a:xfrm>
          <a:prstGeom prst="rect">
            <a:avLst/>
          </a:prstGeom>
        </p:spPr>
        <p:txBody>
          <a:bodyPr anchorCtr="0" anchor="t" bIns="91425" lIns="91425" rIns="91425" tIns="91425">
            <a:noAutofit/>
          </a:bodyPr>
          <a:lstStyle/>
          <a:p>
            <a:pPr lvl="0" rtl="0" algn="ctr">
              <a:spcBef>
                <a:spcPts val="0"/>
              </a:spcBef>
              <a:buNone/>
            </a:pPr>
            <a:r>
              <a:rPr lang="en"/>
              <a:t>Firesheep allows a user to see all unprotected communication on a network. This included sending passwords and financial data!</a:t>
            </a:r>
          </a:p>
        </p:txBody>
      </p:sp>
      <p:pic>
        <p:nvPicPr>
          <p:cNvPr id="112" name="Shape 112"/>
          <p:cNvPicPr preferRelativeResize="0"/>
          <p:nvPr/>
        </p:nvPicPr>
        <p:blipFill>
          <a:blip r:embed="rId3">
            <a:alphaModFix/>
          </a:blip>
          <a:stretch>
            <a:fillRect/>
          </a:stretch>
        </p:blipFill>
        <p:spPr>
          <a:xfrm>
            <a:off x="1837322" y="590800"/>
            <a:ext cx="5469349" cy="309274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