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812800" y="0"/>
            <a:ext cx="146304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330200"/>
            <a:ext cx="9779001" cy="6519334"/>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642100" y="762000"/>
            <a:ext cx="5494867"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1054100"/>
            <a:ext cx="5334000" cy="8001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64300" y="5067300"/>
            <a:ext cx="5943600" cy="3962400"/>
          </a:xfrm>
          <a:prstGeom prst="rect">
            <a:avLst/>
          </a:prstGeom>
        </p:spPr>
        <p:txBody>
          <a:bodyPr lIns="91439" tIns="45719" rIns="91439" bIns="45719" anchor="t">
            <a:noAutofit/>
          </a:bodyPr>
          <a:lstStyle/>
          <a:p>
            <a:pPr/>
          </a:p>
        </p:txBody>
      </p:sp>
      <p:sp>
        <p:nvSpPr>
          <p:cNvPr id="84" name="Image"/>
          <p:cNvSpPr/>
          <p:nvPr>
            <p:ph type="pic" sz="quarter" idx="14"/>
          </p:nvPr>
        </p:nvSpPr>
        <p:spPr>
          <a:xfrm>
            <a:off x="6464300" y="762000"/>
            <a:ext cx="584835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723900" y="723900"/>
            <a:ext cx="5638801" cy="84582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List_of_postal_codes_of_Canada:_M%22%20%5Ct%20%22_blank" TargetMode="External"/><Relationship Id="rId3" Type="http://schemas.openxmlformats.org/officeDocument/2006/relationships/hyperlink" Target="https://cocl.us/Geospatial_data"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inal Project"/>
          <p:cNvSpPr txBox="1"/>
          <p:nvPr>
            <p:ph type="ctrTitle"/>
          </p:nvPr>
        </p:nvSpPr>
        <p:spPr>
          <a:prstGeom prst="rect">
            <a:avLst/>
          </a:prstGeom>
        </p:spPr>
        <p:txBody>
          <a:bodyPr/>
          <a:lstStyle/>
          <a:p>
            <a:pPr/>
            <a:r>
              <a:t>Final Project</a:t>
            </a:r>
          </a:p>
        </p:txBody>
      </p:sp>
      <p:sp>
        <p:nvSpPr>
          <p:cNvPr id="120" name="- Setting up new business in Toronto"/>
          <p:cNvSpPr txBox="1"/>
          <p:nvPr>
            <p:ph type="subTitle" sz="quarter" idx="1"/>
          </p:nvPr>
        </p:nvSpPr>
        <p:spPr>
          <a:prstGeom prst="rect">
            <a:avLst/>
          </a:prstGeom>
        </p:spPr>
        <p:txBody>
          <a:bodyPr/>
          <a:lstStyle/>
          <a:p>
            <a:pPr/>
            <a:r>
              <a:t>- Setting up new business in Toronto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Background"/>
          <p:cNvSpPr txBox="1"/>
          <p:nvPr/>
        </p:nvSpPr>
        <p:spPr>
          <a:xfrm>
            <a:off x="1354509" y="1523999"/>
            <a:ext cx="292978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Background</a:t>
            </a:r>
          </a:p>
        </p:txBody>
      </p:sp>
      <p:sp>
        <p:nvSpPr>
          <p:cNvPr id="123" name="Toronto is the provincial capital of Ontario and the most popular city in Canada. It has a population of 2,731,571. Toronto is an international center of business, finance, arts and culture, and is recognized as one of the most multicultural and cosmopolitan cities in the world.…"/>
          <p:cNvSpPr txBox="1"/>
          <p:nvPr/>
        </p:nvSpPr>
        <p:spPr>
          <a:xfrm>
            <a:off x="1330473" y="2971738"/>
            <a:ext cx="9093952" cy="42927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900">
                <a:latin typeface="Symbol"/>
                <a:ea typeface="Symbol"/>
                <a:cs typeface="Symbol"/>
                <a:sym typeface="Symbol"/>
              </a:defRPr>
            </a:pPr>
            <a:r>
              <a:t>Toronto is the provincial capital of Ontario and the most popular city in Canada. It has a population of 2,731,571. Toronto is an international center of business, finance, arts and culture, and is recognized as one of the most multicultural and cosmopolitan cities in the world. </a:t>
            </a:r>
          </a:p>
          <a:p>
            <a:pPr algn="l" defTabSz="457200">
              <a:defRPr sz="1900">
                <a:latin typeface="Symbol"/>
                <a:ea typeface="Symbol"/>
                <a:cs typeface="Symbol"/>
                <a:sym typeface="Symbol"/>
              </a:defRPr>
            </a:pPr>
          </a:p>
          <a:p>
            <a:pPr algn="l" defTabSz="457200">
              <a:defRPr sz="1900">
                <a:latin typeface="Symbol"/>
                <a:ea typeface="Symbol"/>
                <a:cs typeface="Symbol"/>
                <a:sym typeface="Symbol"/>
              </a:defRPr>
            </a:pPr>
          </a:p>
          <a:p>
            <a:pPr algn="l" defTabSz="457200">
              <a:defRPr sz="2900">
                <a:latin typeface="Symbol"/>
                <a:ea typeface="Symbol"/>
                <a:cs typeface="Symbol"/>
                <a:sym typeface="Symbol"/>
              </a:defRPr>
            </a:pPr>
            <a:r>
              <a:rPr sz="3800"/>
              <a:t>Problem</a:t>
            </a:r>
            <a:r>
              <a:t> </a:t>
            </a:r>
          </a:p>
          <a:p>
            <a:pPr algn="l" defTabSz="457200">
              <a:defRPr sz="1900">
                <a:latin typeface="Symbol"/>
                <a:ea typeface="Symbol"/>
                <a:cs typeface="Symbol"/>
                <a:sym typeface="Symbol"/>
              </a:defRPr>
            </a:pPr>
          </a:p>
          <a:p>
            <a:pPr algn="l" defTabSz="457200">
              <a:defRPr sz="1900">
                <a:latin typeface="Symbol"/>
                <a:ea typeface="Symbol"/>
                <a:cs typeface="Symbol"/>
                <a:sym typeface="Symbol"/>
              </a:defRPr>
            </a:pPr>
          </a:p>
          <a:p>
            <a:pPr algn="l" defTabSz="457200">
              <a:defRPr sz="1900">
                <a:latin typeface="Symbol"/>
                <a:ea typeface="Symbol"/>
                <a:cs typeface="Symbol"/>
                <a:sym typeface="Symbol"/>
              </a:defRPr>
            </a:pPr>
            <a:r>
              <a:t>A business owner decides to open a restaurant where there is a lower real estate cost. At the same time, he may also want to choose the district according to population density. However, it is difficult to obtain information that will guide investors in the direction.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Data acquisition and cleaning"/>
          <p:cNvSpPr txBox="1"/>
          <p:nvPr>
            <p:ph type="title"/>
          </p:nvPr>
        </p:nvSpPr>
        <p:spPr>
          <a:prstGeom prst="rect">
            <a:avLst/>
          </a:prstGeom>
        </p:spPr>
        <p:txBody>
          <a:bodyPr/>
          <a:lstStyle>
            <a:lvl1pPr defTabSz="484886">
              <a:defRPr sz="6640"/>
            </a:lvl1pPr>
          </a:lstStyle>
          <a:p>
            <a:pPr/>
            <a:r>
              <a:t>Data acquisition and cleaning  </a:t>
            </a:r>
          </a:p>
        </p:txBody>
      </p:sp>
      <p:sp>
        <p:nvSpPr>
          <p:cNvPr id="126" name="Data Sources…"/>
          <p:cNvSpPr txBox="1"/>
          <p:nvPr>
            <p:ph type="body" idx="1"/>
          </p:nvPr>
        </p:nvSpPr>
        <p:spPr>
          <a:xfrm>
            <a:off x="952500" y="2856259"/>
            <a:ext cx="11099800" cy="5068541"/>
          </a:xfrm>
          <a:prstGeom prst="rect">
            <a:avLst/>
          </a:prstGeom>
        </p:spPr>
        <p:txBody>
          <a:bodyPr/>
          <a:lstStyle/>
          <a:p>
            <a:pPr indent="-228600" defTabSz="457200">
              <a:spcBef>
                <a:spcPts val="0"/>
              </a:spcBef>
              <a:buSzTx/>
              <a:buNone/>
              <a:defRPr sz="1900">
                <a:latin typeface="Al Bayan"/>
                <a:ea typeface="Al Bayan"/>
                <a:cs typeface="Al Bayan"/>
                <a:sym typeface="Al Bayan"/>
              </a:defRPr>
            </a:pPr>
            <a:r>
              <a:t>Data Sources</a:t>
            </a:r>
          </a:p>
          <a:p>
            <a:pPr indent="-228600" defTabSz="457200">
              <a:spcBef>
                <a:spcPts val="0"/>
              </a:spcBef>
              <a:buSzTx/>
              <a:buNone/>
              <a:defRPr sz="1900">
                <a:latin typeface="Al Bayan"/>
                <a:ea typeface="Al Bayan"/>
                <a:cs typeface="Al Bayan"/>
                <a:sym typeface="Al Bayan"/>
              </a:defRPr>
            </a:pPr>
          </a:p>
          <a:p>
            <a:pPr indent="-228600" defTabSz="457200">
              <a:spcBef>
                <a:spcPts val="0"/>
              </a:spcBef>
              <a:buSzTx/>
              <a:buNone/>
              <a:defRPr sz="1900">
                <a:latin typeface="Al Bayan"/>
                <a:ea typeface="Al Bayan"/>
                <a:cs typeface="Al Bayan"/>
                <a:sym typeface="Al Bayan"/>
              </a:defRPr>
            </a:pPr>
          </a:p>
          <a:p>
            <a:pPr marL="421105" indent="-192505" defTabSz="457200">
              <a:spcBef>
                <a:spcPts val="0"/>
              </a:spcBef>
              <a:defRPr sz="1900">
                <a:latin typeface="Al Bayan"/>
                <a:ea typeface="Al Bayan"/>
                <a:cs typeface="Al Bayan"/>
                <a:sym typeface="Al Bayan"/>
              </a:defRPr>
            </a:pPr>
            <a:r>
              <a:t>Neighbourhood, postal code and borough data can be found in Wikipedia page, </a:t>
            </a:r>
            <a:r>
              <a:rPr>
                <a:hlinkClick r:id="rId2" invalidUrl="" action="" tgtFrame="" tooltip="" history="1" highlightClick="0" endSnd="0"/>
              </a:rPr>
              <a:t>https://en.wikipedia.org/wiki/List_of_postal_codes_of_Canada:_M,</a:t>
            </a:r>
            <a:r>
              <a:t>  Data is cleaned and only Toronto area is selected.</a:t>
            </a:r>
          </a:p>
          <a:p>
            <a:pPr marL="192505" indent="-192505" defTabSz="457200">
              <a:spcBef>
                <a:spcPts val="0"/>
              </a:spcBef>
              <a:defRPr sz="1900">
                <a:latin typeface="Al Bayan"/>
                <a:ea typeface="Al Bayan"/>
                <a:cs typeface="Al Bayan"/>
                <a:sym typeface="Al Bayan"/>
              </a:defRPr>
            </a:pPr>
          </a:p>
          <a:p>
            <a:pPr marL="421105" indent="-192505" defTabSz="457200">
              <a:spcBef>
                <a:spcPts val="0"/>
              </a:spcBef>
              <a:defRPr sz="1900">
                <a:latin typeface="Al Bayan"/>
                <a:ea typeface="Al Bayan"/>
                <a:cs typeface="Al Bayan"/>
                <a:sym typeface="Al Bayan"/>
              </a:defRPr>
            </a:pPr>
            <a:r>
              <a:t>The most common venues of given Borough of Toronto are found in Foursquare API.</a:t>
            </a:r>
          </a:p>
          <a:p>
            <a:pPr marL="649705" indent="-192505" defTabSz="457200">
              <a:spcBef>
                <a:spcPts val="0"/>
              </a:spcBef>
              <a:defRPr sz="1900">
                <a:latin typeface="Al Bayan"/>
                <a:ea typeface="Al Bayan"/>
                <a:cs typeface="Al Bayan"/>
                <a:sym typeface="Al Bayan"/>
              </a:defRPr>
            </a:pPr>
          </a:p>
          <a:p>
            <a:pPr marL="421105" indent="-192505" defTabSz="457200">
              <a:spcBef>
                <a:spcPts val="0"/>
              </a:spcBef>
              <a:tabLst>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900">
                <a:latin typeface="Al Bayan"/>
                <a:ea typeface="Al Bayan"/>
                <a:cs typeface="Al Bayan"/>
                <a:sym typeface="Al Bayan"/>
              </a:defRPr>
            </a:pPr>
            <a:r>
              <a:t>The center coordinates of each Borough are found from </a:t>
            </a:r>
            <a:r>
              <a:rPr>
                <a:hlinkClick r:id="rId3" invalidUrl="" action="" tgtFrame="" tooltip="" history="1" highlightClick="0" endSnd="0"/>
              </a:rPr>
              <a:t>https://cocl.us/Geospatial_data</a:t>
            </a:r>
          </a:p>
          <a:p>
            <a:pPr marL="0" indent="0" defTabSz="457200">
              <a:spcBef>
                <a:spcPts val="0"/>
              </a:spcBef>
              <a:buSzTx/>
              <a:buNone/>
              <a:defRPr sz="1900">
                <a:solidFill>
                  <a:srgbClr val="000000"/>
                </a:solidFill>
                <a:latin typeface="Al Bayan"/>
                <a:ea typeface="Al Bayan"/>
                <a:cs typeface="Al Bayan"/>
                <a:sym typeface="Al Bayan"/>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ata Visualization"/>
          <p:cNvSpPr txBox="1"/>
          <p:nvPr>
            <p:ph type="title"/>
          </p:nvPr>
        </p:nvSpPr>
        <p:spPr>
          <a:prstGeom prst="rect">
            <a:avLst/>
          </a:prstGeom>
        </p:spPr>
        <p:txBody>
          <a:bodyPr/>
          <a:lstStyle/>
          <a:p>
            <a:pPr/>
            <a:r>
              <a:t>Data Visualization</a:t>
            </a:r>
          </a:p>
        </p:txBody>
      </p:sp>
      <p:sp>
        <p:nvSpPr>
          <p:cNvPr id="129" name="As a database, I used GitHub repository in my study. My master data which has the main components Postcode, Borough, Neighbourhood, Latitude and Longitude information of the city."/>
          <p:cNvSpPr txBox="1"/>
          <p:nvPr>
            <p:ph type="body" sz="quarter" idx="1"/>
          </p:nvPr>
        </p:nvSpPr>
        <p:spPr>
          <a:xfrm>
            <a:off x="952500" y="2080071"/>
            <a:ext cx="11099800" cy="1895526"/>
          </a:xfrm>
          <a:prstGeom prst="rect">
            <a:avLst/>
          </a:prstGeom>
        </p:spPr>
        <p:txBody>
          <a:bodyPr/>
          <a:lstStyle/>
          <a:p>
            <a:pPr marL="0" indent="0" defTabSz="457200">
              <a:spcBef>
                <a:spcPts val="0"/>
              </a:spcBef>
              <a:buSzTx/>
              <a:buNone/>
              <a:defRPr sz="1900">
                <a:latin typeface="Times New Roman"/>
                <a:ea typeface="Times New Roman"/>
                <a:cs typeface="Times New Roman"/>
                <a:sym typeface="Times New Roman"/>
              </a:defRPr>
            </a:pPr>
            <a:r>
              <a:t>As a database, I used GitHub repository in my study. My master data which has the main components </a:t>
            </a:r>
            <a:r>
              <a:rPr i="1"/>
              <a:t>Postcode, Borough, Neighbourhood, Latitude</a:t>
            </a:r>
            <a:r>
              <a:t> and </a:t>
            </a:r>
            <a:r>
              <a:rPr i="1"/>
              <a:t>Longitude</a:t>
            </a:r>
            <a:r>
              <a:t> information of the city.</a:t>
            </a:r>
          </a:p>
        </p:txBody>
      </p:sp>
      <p:pic>
        <p:nvPicPr>
          <p:cNvPr id="130" name="Image" descr="Image"/>
          <p:cNvPicPr>
            <a:picLocks noChangeAspect="1"/>
          </p:cNvPicPr>
          <p:nvPr/>
        </p:nvPicPr>
        <p:blipFill>
          <a:blip r:embed="rId2">
            <a:extLst/>
          </a:blip>
          <a:stretch>
            <a:fillRect/>
          </a:stretch>
        </p:blipFill>
        <p:spPr>
          <a:xfrm>
            <a:off x="2302361" y="4043585"/>
            <a:ext cx="8400078" cy="394875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Data Visualization"/>
          <p:cNvSpPr txBox="1"/>
          <p:nvPr>
            <p:ph type="title"/>
          </p:nvPr>
        </p:nvSpPr>
        <p:spPr>
          <a:prstGeom prst="rect">
            <a:avLst/>
          </a:prstGeom>
        </p:spPr>
        <p:txBody>
          <a:bodyPr/>
          <a:lstStyle/>
          <a:p>
            <a:pPr/>
            <a:r>
              <a:t>Data Visualization</a:t>
            </a:r>
          </a:p>
        </p:txBody>
      </p:sp>
      <p:sp>
        <p:nvSpPr>
          <p:cNvPr id="133" name="To visualize geographic details of Istanbul and its boroughs, python folium library is used. A map of Toronto with boroughs are marked on the graph. I used latitude and longitude values to get the visual as below:"/>
          <p:cNvSpPr txBox="1"/>
          <p:nvPr>
            <p:ph type="body" sz="half" idx="1"/>
          </p:nvPr>
        </p:nvSpPr>
        <p:spPr>
          <a:xfrm>
            <a:off x="952500" y="2743150"/>
            <a:ext cx="11099800" cy="2425750"/>
          </a:xfrm>
          <a:prstGeom prst="rect">
            <a:avLst/>
          </a:prstGeom>
        </p:spPr>
        <p:txBody>
          <a:bodyPr/>
          <a:lstStyle>
            <a:lvl1pPr marL="0" indent="0" defTabSz="457200">
              <a:spcBef>
                <a:spcPts val="0"/>
              </a:spcBef>
              <a:buSzTx/>
              <a:buNone/>
              <a:defRPr sz="2200">
                <a:latin typeface="Times New Roman"/>
                <a:ea typeface="Times New Roman"/>
                <a:cs typeface="Times New Roman"/>
                <a:sym typeface="Times New Roman"/>
              </a:defRPr>
            </a:lvl1pPr>
          </a:lstStyle>
          <a:p>
            <a:pPr/>
            <a:r>
              <a:t>To visualize geographic details of Istanbul and its boroughs, python folium library is used. A map of Toronto with boroughs are marked on the graph. I used latitude and longitude values to get the visual as below:</a:t>
            </a:r>
          </a:p>
        </p:txBody>
      </p:sp>
      <p:pic>
        <p:nvPicPr>
          <p:cNvPr id="134" name="Image" descr="Image"/>
          <p:cNvPicPr>
            <a:picLocks noChangeAspect="1"/>
          </p:cNvPicPr>
          <p:nvPr/>
        </p:nvPicPr>
        <p:blipFill>
          <a:blip r:embed="rId2">
            <a:extLst/>
          </a:blip>
          <a:stretch>
            <a:fillRect/>
          </a:stretch>
        </p:blipFill>
        <p:spPr>
          <a:xfrm>
            <a:off x="3162300" y="5384750"/>
            <a:ext cx="5943600" cy="32004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10 Most Common Venues"/>
          <p:cNvSpPr txBox="1"/>
          <p:nvPr>
            <p:ph type="title"/>
          </p:nvPr>
        </p:nvSpPr>
        <p:spPr>
          <a:prstGeom prst="rect">
            <a:avLst/>
          </a:prstGeom>
        </p:spPr>
        <p:txBody>
          <a:bodyPr/>
          <a:lstStyle>
            <a:lvl1pPr defTabSz="549148">
              <a:defRPr sz="7519"/>
            </a:lvl1pPr>
          </a:lstStyle>
          <a:p>
            <a:pPr/>
            <a:r>
              <a:t>10 Most Common Venues</a:t>
            </a:r>
          </a:p>
        </p:txBody>
      </p:sp>
      <p:sp>
        <p:nvSpPr>
          <p:cNvPr id="137" name="Then analysis made on 10 most common venues for each Neighbourhood, for example, places like CN Tower are mainly served for Airport services."/>
          <p:cNvSpPr txBox="1"/>
          <p:nvPr/>
        </p:nvSpPr>
        <p:spPr>
          <a:xfrm>
            <a:off x="969019" y="2666854"/>
            <a:ext cx="13010488" cy="14099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300">
                <a:latin typeface="Times New Roman"/>
                <a:ea typeface="Times New Roman"/>
                <a:cs typeface="Times New Roman"/>
                <a:sym typeface="Times New Roman"/>
              </a:defRPr>
            </a:pPr>
            <a:r>
              <a:t>Then analysis made on 10 most common venues for each Neighbourhood, for example, places like CN Tower are mainly served for Airport services. </a:t>
            </a:r>
          </a:p>
          <a:p>
            <a:pPr algn="l" defTabSz="457200">
              <a:defRPr sz="2300">
                <a:latin typeface="Times New Roman"/>
                <a:ea typeface="Times New Roman"/>
                <a:cs typeface="Times New Roman"/>
                <a:sym typeface="Times New Roman"/>
              </a:defRPr>
            </a:pPr>
          </a:p>
        </p:txBody>
      </p:sp>
      <p:pic>
        <p:nvPicPr>
          <p:cNvPr id="138" name="Image" descr="Image"/>
          <p:cNvPicPr>
            <a:picLocks noChangeAspect="1"/>
          </p:cNvPicPr>
          <p:nvPr/>
        </p:nvPicPr>
        <p:blipFill>
          <a:blip r:embed="rId2">
            <a:extLst/>
          </a:blip>
          <a:stretch>
            <a:fillRect/>
          </a:stretch>
        </p:blipFill>
        <p:spPr>
          <a:xfrm>
            <a:off x="63500" y="3975100"/>
            <a:ext cx="12877800" cy="43053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K-means Clustering"/>
          <p:cNvSpPr txBox="1"/>
          <p:nvPr>
            <p:ph type="title"/>
          </p:nvPr>
        </p:nvSpPr>
        <p:spPr>
          <a:prstGeom prst="rect">
            <a:avLst/>
          </a:prstGeom>
        </p:spPr>
        <p:txBody>
          <a:bodyPr/>
          <a:lstStyle/>
          <a:p>
            <a:pPr/>
            <a:r>
              <a:t>K-means Clustering</a:t>
            </a:r>
          </a:p>
        </p:txBody>
      </p:sp>
      <p:sp>
        <p:nvSpPr>
          <p:cNvPr id="141" name="Elbow Method"/>
          <p:cNvSpPr txBox="1"/>
          <p:nvPr>
            <p:ph type="body" sz="quarter" idx="1"/>
          </p:nvPr>
        </p:nvSpPr>
        <p:spPr>
          <a:xfrm>
            <a:off x="952500" y="5321300"/>
            <a:ext cx="5334000" cy="1768475"/>
          </a:xfrm>
          <a:prstGeom prst="rect">
            <a:avLst/>
          </a:prstGeom>
        </p:spPr>
        <p:txBody>
          <a:bodyPr/>
          <a:lstStyle>
            <a:lvl1pPr>
              <a:defRPr>
                <a:solidFill>
                  <a:srgbClr val="942192"/>
                </a:solidFill>
              </a:defRPr>
            </a:lvl1pPr>
          </a:lstStyle>
          <a:p>
            <a:pPr/>
            <a:r>
              <a:t>Elbow Method</a:t>
            </a:r>
          </a:p>
        </p:txBody>
      </p:sp>
      <p:pic>
        <p:nvPicPr>
          <p:cNvPr id="142" name="Image" descr="Image"/>
          <p:cNvPicPr>
            <a:picLocks noChangeAspect="1"/>
          </p:cNvPicPr>
          <p:nvPr/>
        </p:nvPicPr>
        <p:blipFill>
          <a:blip r:embed="rId2">
            <a:extLst/>
          </a:blip>
          <a:stretch>
            <a:fillRect/>
          </a:stretch>
        </p:blipFill>
        <p:spPr>
          <a:xfrm>
            <a:off x="6452143" y="3212428"/>
            <a:ext cx="5866315" cy="352229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Image" descr="Image"/>
          <p:cNvPicPr>
            <a:picLocks noChangeAspect="1"/>
          </p:cNvPicPr>
          <p:nvPr/>
        </p:nvPicPr>
        <p:blipFill>
          <a:blip r:embed="rId2">
            <a:extLst/>
          </a:blip>
          <a:stretch>
            <a:fillRect/>
          </a:stretch>
        </p:blipFill>
        <p:spPr>
          <a:xfrm>
            <a:off x="1366834" y="3288903"/>
            <a:ext cx="9940932" cy="5395292"/>
          </a:xfrm>
          <a:prstGeom prst="rect">
            <a:avLst/>
          </a:prstGeom>
          <a:ln w="12700">
            <a:miter lim="400000"/>
          </a:ln>
        </p:spPr>
      </p:pic>
      <p:sp>
        <p:nvSpPr>
          <p:cNvPr id="145" name="Clustered Map of Toronto (Red Points)"/>
          <p:cNvSpPr txBox="1"/>
          <p:nvPr/>
        </p:nvSpPr>
        <p:spPr>
          <a:xfrm>
            <a:off x="1962467" y="1797049"/>
            <a:ext cx="833056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Clustered Map of Toronto (Red Points)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