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  <p:sldMasterId id="2147483721" r:id="rId5"/>
  </p:sldMasterIdLst>
  <p:notesMasterIdLst>
    <p:notesMasterId r:id="rId33"/>
  </p:notesMasterIdLst>
  <p:sldIdLst>
    <p:sldId id="405" r:id="rId6"/>
    <p:sldId id="496" r:id="rId7"/>
    <p:sldId id="498" r:id="rId8"/>
    <p:sldId id="499" r:id="rId9"/>
    <p:sldId id="1862" r:id="rId10"/>
    <p:sldId id="1863" r:id="rId11"/>
    <p:sldId id="1864" r:id="rId12"/>
    <p:sldId id="1861" r:id="rId13"/>
    <p:sldId id="1860" r:id="rId14"/>
    <p:sldId id="298" r:id="rId15"/>
    <p:sldId id="1865" r:id="rId16"/>
    <p:sldId id="299" r:id="rId17"/>
    <p:sldId id="1866" r:id="rId18"/>
    <p:sldId id="300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9C34D-A949-284D-9C0A-E241836BC51C}" v="1" dt="2021-09-01T05:46:25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A39C0F06-3ACD-4A80-959E-27B8DA2E0237}"/>
    <pc:docChg chg="custSel addSld delSld modSld">
      <pc:chgData name="Sherif Khattab" userId="c83b1e15-36f3-4f46-aceb-05aac24c545e" providerId="ADAL" clId="{A39C0F06-3ACD-4A80-959E-27B8DA2E0237}" dt="2021-03-11T04:36:20.461" v="139" actId="404"/>
      <pc:docMkLst>
        <pc:docMk/>
      </pc:docMkLst>
      <pc:sldChg chg="addSp modSp mod">
        <pc:chgData name="Sherif Khattab" userId="c83b1e15-36f3-4f46-aceb-05aac24c545e" providerId="ADAL" clId="{A39C0F06-3ACD-4A80-959E-27B8DA2E0237}" dt="2021-03-11T04:35:43.687" v="129" actId="27636"/>
        <pc:sldMkLst>
          <pc:docMk/>
          <pc:sldMk cId="3008447587" sldId="262"/>
        </pc:sldMkLst>
        <pc:spChg chg="mod">
          <ac:chgData name="Sherif Khattab" userId="c83b1e15-36f3-4f46-aceb-05aac24c545e" providerId="ADAL" clId="{A39C0F06-3ACD-4A80-959E-27B8DA2E0237}" dt="2021-03-11T04:35:43.687" v="129" actId="27636"/>
          <ac:spMkLst>
            <pc:docMk/>
            <pc:sldMk cId="3008447587" sldId="262"/>
            <ac:spMk id="124" creationId="{00000000-0000-0000-0000-000000000000}"/>
          </ac:spMkLst>
        </pc:spChg>
        <pc:picChg chg="add mod">
          <ac:chgData name="Sherif Khattab" userId="c83b1e15-36f3-4f46-aceb-05aac24c545e" providerId="ADAL" clId="{A39C0F06-3ACD-4A80-959E-27B8DA2E0237}" dt="2021-03-11T04:35:33.018" v="127" actId="14100"/>
          <ac:picMkLst>
            <pc:docMk/>
            <pc:sldMk cId="3008447587" sldId="262"/>
            <ac:picMk id="3" creationId="{4C86A1BC-3E24-4DD7-A9B8-09904E8E8D9B}"/>
          </ac:picMkLst>
        </pc:picChg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557790902" sldId="271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118543134" sldId="272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691998312" sldId="273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133318755" sldId="274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311520778" sldId="275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33655457" sldId="276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053995854" sldId="277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811935394" sldId="278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4282602578" sldId="279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064182818" sldId="280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176984094" sldId="281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660234191" sldId="282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287119407" sldId="283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894116939" sldId="284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005182169" sldId="285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565854543" sldId="287"/>
        </pc:sldMkLst>
      </pc:sldChg>
      <pc:sldChg chg="modSp mod">
        <pc:chgData name="Sherif Khattab" userId="c83b1e15-36f3-4f46-aceb-05aac24c545e" providerId="ADAL" clId="{A39C0F06-3ACD-4A80-959E-27B8DA2E0237}" dt="2021-03-11T04:36:20.461" v="139" actId="404"/>
        <pc:sldMkLst>
          <pc:docMk/>
          <pc:sldMk cId="2876534842" sldId="300"/>
        </pc:sldMkLst>
        <pc:spChg chg="mod">
          <ac:chgData name="Sherif Khattab" userId="c83b1e15-36f3-4f46-aceb-05aac24c545e" providerId="ADAL" clId="{A39C0F06-3ACD-4A80-959E-27B8DA2E0237}" dt="2021-03-11T04:36:20.461" v="139" actId="404"/>
          <ac:spMkLst>
            <pc:docMk/>
            <pc:sldMk cId="2876534842" sldId="300"/>
            <ac:spMk id="533" creationId="{00000000-0000-0000-0000-000000000000}"/>
          </ac:spMkLst>
        </pc:spChg>
      </pc:sldChg>
      <pc:sldChg chg="addSp modSp new mod">
        <pc:chgData name="Sherif Khattab" userId="c83b1e15-36f3-4f46-aceb-05aac24c545e" providerId="ADAL" clId="{A39C0F06-3ACD-4A80-959E-27B8DA2E0237}" dt="2021-03-11T04:32:50.250" v="15" actId="1076"/>
        <pc:sldMkLst>
          <pc:docMk/>
          <pc:sldMk cId="3291192904" sldId="1862"/>
        </pc:sldMkLst>
        <pc:spChg chg="mod">
          <ac:chgData name="Sherif Khattab" userId="c83b1e15-36f3-4f46-aceb-05aac24c545e" providerId="ADAL" clId="{A39C0F06-3ACD-4A80-959E-27B8DA2E0237}" dt="2021-03-11T04:32:34.225" v="12" actId="20577"/>
          <ac:spMkLst>
            <pc:docMk/>
            <pc:sldMk cId="3291192904" sldId="1862"/>
            <ac:spMk id="2" creationId="{8E4A633D-6561-420E-9CA4-D6D6CD19E954}"/>
          </ac:spMkLst>
        </pc:spChg>
        <pc:picChg chg="add mod">
          <ac:chgData name="Sherif Khattab" userId="c83b1e15-36f3-4f46-aceb-05aac24c545e" providerId="ADAL" clId="{A39C0F06-3ACD-4A80-959E-27B8DA2E0237}" dt="2021-03-11T04:32:50.250" v="15" actId="1076"/>
          <ac:picMkLst>
            <pc:docMk/>
            <pc:sldMk cId="3291192904" sldId="1862"/>
            <ac:picMk id="7" creationId="{68512CB2-DDA4-4302-9881-D19C422F6F4A}"/>
          </ac:picMkLst>
        </pc:picChg>
      </pc:sldChg>
      <pc:sldChg chg="addSp modSp new mod">
        <pc:chgData name="Sherif Khattab" userId="c83b1e15-36f3-4f46-aceb-05aac24c545e" providerId="ADAL" clId="{A39C0F06-3ACD-4A80-959E-27B8DA2E0237}" dt="2021-03-11T04:33:20.717" v="34" actId="1076"/>
        <pc:sldMkLst>
          <pc:docMk/>
          <pc:sldMk cId="3384852747" sldId="1863"/>
        </pc:sldMkLst>
        <pc:spChg chg="mod">
          <ac:chgData name="Sherif Khattab" userId="c83b1e15-36f3-4f46-aceb-05aac24c545e" providerId="ADAL" clId="{A39C0F06-3ACD-4A80-959E-27B8DA2E0237}" dt="2021-03-11T04:33:14.844" v="31" actId="20577"/>
          <ac:spMkLst>
            <pc:docMk/>
            <pc:sldMk cId="3384852747" sldId="1863"/>
            <ac:spMk id="2" creationId="{1A7FA413-F384-40E9-8317-EDE80ABFD0D9}"/>
          </ac:spMkLst>
        </pc:spChg>
        <pc:picChg chg="add mod">
          <ac:chgData name="Sherif Khattab" userId="c83b1e15-36f3-4f46-aceb-05aac24c545e" providerId="ADAL" clId="{A39C0F06-3ACD-4A80-959E-27B8DA2E0237}" dt="2021-03-11T04:33:20.717" v="34" actId="1076"/>
          <ac:picMkLst>
            <pc:docMk/>
            <pc:sldMk cId="3384852747" sldId="1863"/>
            <ac:picMk id="7" creationId="{33D5FF91-2CBE-4BF6-8CE9-1FEED7706CD9}"/>
          </ac:picMkLst>
        </pc:picChg>
      </pc:sldChg>
      <pc:sldChg chg="addSp delSp modSp new mod">
        <pc:chgData name="Sherif Khattab" userId="c83b1e15-36f3-4f46-aceb-05aac24c545e" providerId="ADAL" clId="{A39C0F06-3ACD-4A80-959E-27B8DA2E0237}" dt="2021-03-11T04:34:15.419" v="100" actId="22"/>
        <pc:sldMkLst>
          <pc:docMk/>
          <pc:sldMk cId="1754878698" sldId="1864"/>
        </pc:sldMkLst>
        <pc:spChg chg="mod">
          <ac:chgData name="Sherif Khattab" userId="c83b1e15-36f3-4f46-aceb-05aac24c545e" providerId="ADAL" clId="{A39C0F06-3ACD-4A80-959E-27B8DA2E0237}" dt="2021-03-11T04:33:51.694" v="97" actId="20577"/>
          <ac:spMkLst>
            <pc:docMk/>
            <pc:sldMk cId="1754878698" sldId="1864"/>
            <ac:spMk id="2" creationId="{FC716AD1-C68A-4F4A-8015-92AEB7007D90}"/>
          </ac:spMkLst>
        </pc:spChg>
        <pc:picChg chg="add">
          <ac:chgData name="Sherif Khattab" userId="c83b1e15-36f3-4f46-aceb-05aac24c545e" providerId="ADAL" clId="{A39C0F06-3ACD-4A80-959E-27B8DA2E0237}" dt="2021-03-11T04:34:15.419" v="100" actId="22"/>
          <ac:picMkLst>
            <pc:docMk/>
            <pc:sldMk cId="1754878698" sldId="1864"/>
            <ac:picMk id="8" creationId="{7999B3B8-789D-4DF7-8098-D59881AD130F}"/>
          </ac:picMkLst>
        </pc:picChg>
        <pc:inkChg chg="add del">
          <ac:chgData name="Sherif Khattab" userId="c83b1e15-36f3-4f46-aceb-05aac24c545e" providerId="ADAL" clId="{A39C0F06-3ACD-4A80-959E-27B8DA2E0237}" dt="2021-03-11T04:33:57.407" v="99"/>
          <ac:inkMkLst>
            <pc:docMk/>
            <pc:sldMk cId="1754878698" sldId="1864"/>
            <ac:inkMk id="6" creationId="{22E09A62-95B0-4694-9F09-E9C4AF457908}"/>
          </ac:inkMkLst>
        </pc:inkChg>
      </pc:sldChg>
      <pc:sldChg chg="addSp modSp new mod">
        <pc:chgData name="Sherif Khattab" userId="c83b1e15-36f3-4f46-aceb-05aac24c545e" providerId="ADAL" clId="{A39C0F06-3ACD-4A80-959E-27B8DA2E0237}" dt="2021-03-11T04:34:52.429" v="121" actId="1076"/>
        <pc:sldMkLst>
          <pc:docMk/>
          <pc:sldMk cId="2253052793" sldId="1865"/>
        </pc:sldMkLst>
        <pc:spChg chg="mod">
          <ac:chgData name="Sherif Khattab" userId="c83b1e15-36f3-4f46-aceb-05aac24c545e" providerId="ADAL" clId="{A39C0F06-3ACD-4A80-959E-27B8DA2E0237}" dt="2021-03-11T04:34:44.366" v="117" actId="20577"/>
          <ac:spMkLst>
            <pc:docMk/>
            <pc:sldMk cId="2253052793" sldId="1865"/>
            <ac:spMk id="3" creationId="{DF0831E1-044E-4D12-93BB-8850D75E4933}"/>
          </ac:spMkLst>
        </pc:spChg>
        <pc:picChg chg="add mod">
          <ac:chgData name="Sherif Khattab" userId="c83b1e15-36f3-4f46-aceb-05aac24c545e" providerId="ADAL" clId="{A39C0F06-3ACD-4A80-959E-27B8DA2E0237}" dt="2021-03-11T04:34:52.429" v="121" actId="1076"/>
          <ac:picMkLst>
            <pc:docMk/>
            <pc:sldMk cId="2253052793" sldId="1865"/>
            <ac:picMk id="7" creationId="{04F9AD3B-1DA2-4DC2-A461-1E65E11611FB}"/>
          </ac:picMkLst>
        </pc:picChg>
      </pc:sldChg>
      <pc:sldChg chg="addSp modSp new mod">
        <pc:chgData name="Sherif Khattab" userId="c83b1e15-36f3-4f46-aceb-05aac24c545e" providerId="ADAL" clId="{A39C0F06-3ACD-4A80-959E-27B8DA2E0237}" dt="2021-03-11T04:36:14.786" v="138" actId="1076"/>
        <pc:sldMkLst>
          <pc:docMk/>
          <pc:sldMk cId="3447838884" sldId="1866"/>
        </pc:sldMkLst>
        <pc:spChg chg="mod">
          <ac:chgData name="Sherif Khattab" userId="c83b1e15-36f3-4f46-aceb-05aac24c545e" providerId="ADAL" clId="{A39C0F06-3ACD-4A80-959E-27B8DA2E0237}" dt="2021-03-11T04:36:08.601" v="135" actId="20577"/>
          <ac:spMkLst>
            <pc:docMk/>
            <pc:sldMk cId="3447838884" sldId="1866"/>
            <ac:spMk id="3" creationId="{D980FF88-9DFA-4FBE-B1CB-838CEFC07A27}"/>
          </ac:spMkLst>
        </pc:spChg>
        <pc:picChg chg="add mod">
          <ac:chgData name="Sherif Khattab" userId="c83b1e15-36f3-4f46-aceb-05aac24c545e" providerId="ADAL" clId="{A39C0F06-3ACD-4A80-959E-27B8DA2E0237}" dt="2021-03-11T04:36:14.786" v="138" actId="1076"/>
          <ac:picMkLst>
            <pc:docMk/>
            <pc:sldMk cId="3447838884" sldId="1866"/>
            <ac:picMk id="7" creationId="{BA51D150-E8E7-4A3A-A6E3-1F745E4F9417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C629C34D-A949-284D-9C0A-E241836BC51C}"/>
    <pc:docChg chg="modSld">
      <pc:chgData name="Khattab, Sherif" userId="c83b1e15-36f3-4f46-aceb-05aac24c545e" providerId="ADAL" clId="{C629C34D-A949-284D-9C0A-E241836BC51C}" dt="2021-09-01T05:46:25.988" v="0"/>
      <pc:docMkLst>
        <pc:docMk/>
      </pc:docMkLst>
      <pc:sldChg chg="modSp">
        <pc:chgData name="Khattab, Sherif" userId="c83b1e15-36f3-4f46-aceb-05aac24c545e" providerId="ADAL" clId="{C629C34D-A949-284D-9C0A-E241836BC51C}" dt="2021-09-01T05:46:25.988" v="0"/>
        <pc:sldMkLst>
          <pc:docMk/>
          <pc:sldMk cId="1894775455" sldId="405"/>
        </pc:sldMkLst>
        <pc:spChg chg="mod">
          <ac:chgData name="Khattab, Sherif" userId="c83b1e15-36f3-4f46-aceb-05aac24c545e" providerId="ADAL" clId="{C629C34D-A949-284D-9C0A-E241836BC51C}" dt="2021-09-01T05:46:25.988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385fd78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385fd78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</a:t>
            </a:r>
            <a:r>
              <a:rPr lang="en" baseline="30000"/>
              <a:t>2</a:t>
            </a:r>
            <a:r>
              <a:rPr lang="en"/>
              <a:t> - ε for directed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((v</a:t>
            </a:r>
            <a:r>
              <a:rPr lang="en" baseline="30000"/>
              <a:t>2</a:t>
            </a:r>
            <a:r>
              <a:rPr lang="en" sz="1200"/>
              <a:t> - v) / 2) - ε for undirected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 seen “sparse” and dense before?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-- with tries, for sparse tries DLB is better; for dense, R-way tries are better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527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c385fd78_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c385fd78_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spatial representations of the same vertices/edges are considered the same graph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239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3715d0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3715d0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haven’t talked about problems to solve yet, but can you imagine tasks you might want to do with graphs?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678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c385fd7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c385fd7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31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385fd7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385fd7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/>
              <a:t>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Check edge existence in </a:t>
            </a:r>
            <a:r>
              <a:rPr lang="en" dirty="0" err="1"/>
              <a:t>Θ</a:t>
            </a:r>
            <a:r>
              <a:rPr lang="en" dirty="0"/>
              <a:t>(1)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to find the neighbors of a vertex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time to initialize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Space: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memory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Regardless of |E|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1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385fd78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385fd78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49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1eca1e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1eca1e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Time: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(d) to check edge existence/find the neighbors of a vertex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Where d is the degree of a vertex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# of neighbors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Can be up to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to check edge existence/find the neighbors of a vertex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Space: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 + e) memory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Plus overhead of node use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Could be much less than 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4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c385fd78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c385fd78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 is better for dense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 is better for sparse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Lists approach is bad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Aside from not storing redundant edge info for undirected graphs, worse than </a:t>
            </a:r>
            <a:r>
              <a:rPr lang="en" dirty="0" err="1"/>
              <a:t>adj</a:t>
            </a:r>
            <a:r>
              <a:rPr lang="en" dirty="0"/>
              <a:t>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2f5a72b1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2f5a72b1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1948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87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2f5a72b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2f5a72b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8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f5a72b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f5a72b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  Prof. Tsachy (Itschak) Weissman (Stanford Dept. of EE)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second:  Vinith Misra, advised by Weissman while getting his PhD from Stanford, now at IBM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Misra was a technical advisor to silicon valley team, made the shows technical contributions seem like something experts could watch a powerpoint on and buy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2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385fd78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385fd78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47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385fd78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385fd78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1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385fd78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385fd78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directed (w/ self edges)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vertices each with edges to v vertices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</a:t>
            </a:r>
            <a:r>
              <a:rPr lang="en" baseline="30000" dirty="0"/>
              <a:t>2</a:t>
            </a:r>
            <a:endParaRPr baseline="30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undirected (no self edges)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vertices with edges to v-1 vertices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 remember for undirected, (1, 2) == (2, 1)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v(v - 1) / 2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 - v) /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36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cmu.edu/wids/" TargetMode="Externa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Founded by Claude Shannon in his paper “A Mathematical Theory of Communication”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i="1">
                <a:solidFill>
                  <a:srgbClr val="002B5E"/>
                </a:solidFill>
              </a:rPr>
              <a:t>Entropy</a:t>
            </a:r>
            <a:r>
              <a:rPr lang="en"/>
              <a:t> is a key measure in information theory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Slightly different from thermodynamic entropy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measure of the unpredictability of information content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By losslessly compressing data, we represent the same information in less space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Hence, 8 bits of uncompressed text has less entropy than 8 bits of compressed data</a:t>
            </a:r>
            <a:endParaRPr/>
          </a:p>
        </p:txBody>
      </p:sp>
      <p:sp>
        <p:nvSpPr>
          <p:cNvPr id="519" name="Google Shape;519;p4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4000" dirty="0"/>
              <a:t>Information theory in a single slide...</a:t>
            </a:r>
            <a:endParaRPr sz="4000" dirty="0"/>
          </a:p>
        </p:txBody>
      </p:sp>
      <p:sp>
        <p:nvSpPr>
          <p:cNvPr id="520" name="Google Shape;520;p4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10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6B2C17-09C5-2343-AF1E-667C61E3C4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330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A9C7D-B9F9-4EA6-A759-6524E3F51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0831E1-044E-4D12-93BB-8850D75E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6B86-3A59-49B6-8863-170E3C2C3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C0FA-3CF7-4EB5-98B8-9052E18694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9AD3B-1DA2-4DC2-A461-1E65E11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48" y="1291361"/>
            <a:ext cx="8660129" cy="57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5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Translating a language into binary, the entropy is the average number of bits required to store a letter of the language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Entropy of a message * length of message = amount of information contained in that message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On average, a lossless compression scheme cannot compress a message to have more than 1 bit of information per bit of compressed message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Uncompressed, English has between 0.6 and 1.3 bits of entropy per character of the message</a:t>
            </a:r>
            <a:endParaRPr/>
          </a:p>
        </p:txBody>
      </p:sp>
      <p:sp>
        <p:nvSpPr>
          <p:cNvPr id="526" name="Google Shape;526;p5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Entropy applied to language:</a:t>
            </a:r>
            <a:endParaRPr/>
          </a:p>
        </p:txBody>
      </p:sp>
      <p:sp>
        <p:nvSpPr>
          <p:cNvPr id="527" name="Google Shape;527;p5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323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853B5-9C90-4773-BEEB-815F21D1F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0FF88-9DFA-4FBE-B1CB-838CEFC0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01155-31B5-4D13-AEBA-DD3D8A139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F012-B3A1-403A-AF0D-D9DE5768E0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1D150-E8E7-4A3A-A6E3-1F745E4F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77" y="1417097"/>
            <a:ext cx="8405404" cy="56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>
            <a:spLocks noGrp="1"/>
          </p:cNvSpPr>
          <p:nvPr>
            <p:ph type="body" idx="1"/>
          </p:nvPr>
        </p:nvSpPr>
        <p:spPr>
          <a:xfrm>
            <a:off x="220868" y="1418834"/>
            <a:ext cx="9716710" cy="8092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"Weissman scores" are a made-up metric for Silicon Valley (TV)</a:t>
            </a:r>
            <a:endParaRPr/>
          </a:p>
        </p:txBody>
      </p:sp>
      <p:sp>
        <p:nvSpPr>
          <p:cNvPr id="533" name="Google Shape;533;p5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-US" sz="4000"/>
              <a:t>A final note on compression evaluation</a:t>
            </a:r>
          </a:p>
        </p:txBody>
      </p:sp>
      <p:pic>
        <p:nvPicPr>
          <p:cNvPr id="534" name="Google Shape;5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51" y="2502531"/>
            <a:ext cx="3037712" cy="20231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5" name="Google Shape;5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65" y="4139039"/>
            <a:ext cx="2959197" cy="29591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6" name="Google Shape;536;p51" descr="silicon_valley_huffma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904" y="2228123"/>
            <a:ext cx="6693846" cy="43160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7" name="Google Shape;537;p51"/>
          <p:cNvSpPr/>
          <p:nvPr/>
        </p:nvSpPr>
        <p:spPr>
          <a:xfrm>
            <a:off x="3840858" y="3625469"/>
            <a:ext cx="1521377" cy="1521377"/>
          </a:xfrm>
          <a:prstGeom prst="ellipse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5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7653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pPr algn="ctr"/>
            <a:r>
              <a:rPr lang="en-US" dirty="0"/>
              <a:t>Graphs!</a:t>
            </a:r>
            <a:endParaRPr dirty="0"/>
          </a:p>
        </p:txBody>
      </p:sp>
      <p:pic>
        <p:nvPicPr>
          <p:cNvPr id="44" name="Google Shape;44;p9" descr="X^4-4^x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6" y="3130658"/>
            <a:ext cx="3138376" cy="130153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" name="Google Shape;45;p9" descr="bar-graph-fruit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042" y="2532373"/>
            <a:ext cx="2624060" cy="2498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-754208" y="2713785"/>
            <a:ext cx="5799546" cy="2135282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5361299" y="2713785"/>
            <a:ext cx="5799546" cy="2135282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3333790" y="2645682"/>
            <a:ext cx="3960003" cy="2497389"/>
            <a:chOff x="2839475" y="4019550"/>
            <a:chExt cx="3593575" cy="2266300"/>
          </a:xfrm>
        </p:grpSpPr>
        <p:sp>
          <p:nvSpPr>
            <p:cNvPr id="49" name="Google Shape;49;p9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" name="Google Shape;55;p9"/>
            <p:cNvCxnSpPr>
              <a:stCxn id="49" idx="1"/>
              <a:endCxn id="51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9"/>
            <p:cNvCxnSpPr>
              <a:stCxn id="49" idx="3"/>
              <a:endCxn id="50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9"/>
            <p:cNvCxnSpPr>
              <a:stCxn id="51" idx="2"/>
              <a:endCxn id="52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9"/>
            <p:cNvCxnSpPr>
              <a:stCxn id="50" idx="2"/>
              <a:endCxn id="53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9"/>
            <p:cNvCxnSpPr>
              <a:stCxn id="51" idx="4"/>
              <a:endCxn id="50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9"/>
            <p:cNvCxnSpPr>
              <a:stCxn id="52" idx="4"/>
              <a:endCxn id="53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9"/>
            <p:cNvCxnSpPr>
              <a:stCxn id="54" idx="5"/>
              <a:endCxn id="52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493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graph G = (V, 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Where V is a set of vertices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 is a set of edges connecting vertex pairs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Example: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V = {0, 1, 2, 3, 4, 5}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 = {(0, 1), (0, 4), (1, 2), (1, 4), (2, 3), (3, 4), (3, 5)}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Graphs</a:t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5844347" y="4790331"/>
            <a:ext cx="3960003" cy="2497389"/>
            <a:chOff x="2839475" y="4019550"/>
            <a:chExt cx="3593575" cy="2266300"/>
          </a:xfrm>
        </p:grpSpPr>
        <p:sp>
          <p:nvSpPr>
            <p:cNvPr id="70" name="Google Shape;70;p10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0"/>
            <p:cNvCxnSpPr>
              <a:stCxn id="70" idx="1"/>
              <a:endCxn id="72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0"/>
            <p:cNvCxnSpPr>
              <a:stCxn id="70" idx="3"/>
              <a:endCxn id="71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0"/>
            <p:cNvCxnSpPr>
              <a:stCxn id="72" idx="2"/>
              <a:endCxn id="73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71" idx="2"/>
              <a:endCxn id="74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0"/>
            <p:cNvCxnSpPr>
              <a:stCxn id="72" idx="4"/>
              <a:endCxn id="71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0"/>
            <p:cNvCxnSpPr>
              <a:stCxn id="73" idx="4"/>
              <a:endCxn id="74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0"/>
            <p:cNvCxnSpPr>
              <a:stCxn id="75" idx="5"/>
              <a:endCxn id="73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497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87804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Can be used to model many different scenarios</a:t>
            </a: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Why?</a:t>
            </a:r>
            <a:endParaRPr/>
          </a:p>
        </p:txBody>
      </p:sp>
      <p:grpSp>
        <p:nvGrpSpPr>
          <p:cNvPr id="90" name="Google Shape;90;p11"/>
          <p:cNvGrpSpPr/>
          <p:nvPr/>
        </p:nvGrpSpPr>
        <p:grpSpPr>
          <a:xfrm>
            <a:off x="1331238" y="3389153"/>
            <a:ext cx="7279130" cy="2472760"/>
            <a:chOff x="1207575" y="3073025"/>
            <a:chExt cx="6605575" cy="2243950"/>
          </a:xfrm>
        </p:grpSpPr>
        <p:cxnSp>
          <p:nvCxnSpPr>
            <p:cNvPr id="91" name="Google Shape;91;p11"/>
            <p:cNvCxnSpPr/>
            <p:nvPr/>
          </p:nvCxnSpPr>
          <p:spPr>
            <a:xfrm>
              <a:off x="1207575" y="3073025"/>
              <a:ext cx="2072700" cy="29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1"/>
            <p:cNvCxnSpPr/>
            <p:nvPr/>
          </p:nvCxnSpPr>
          <p:spPr>
            <a:xfrm rot="10800000" flipH="1">
              <a:off x="3352400" y="3316425"/>
              <a:ext cx="2397300" cy="5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3271300" y="3451525"/>
              <a:ext cx="216300" cy="1685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1"/>
            <p:cNvCxnSpPr/>
            <p:nvPr/>
          </p:nvCxnSpPr>
          <p:spPr>
            <a:xfrm>
              <a:off x="3604725" y="5181800"/>
              <a:ext cx="2487300" cy="9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5785600" y="3307350"/>
              <a:ext cx="1946700" cy="802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1"/>
            <p:cNvCxnSpPr/>
            <p:nvPr/>
          </p:nvCxnSpPr>
          <p:spPr>
            <a:xfrm rot="10800000" flipH="1">
              <a:off x="6128050" y="4172475"/>
              <a:ext cx="1685100" cy="1144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1"/>
            <p:cNvCxnSpPr/>
            <p:nvPr/>
          </p:nvCxnSpPr>
          <p:spPr>
            <a:xfrm>
              <a:off x="5731525" y="3478575"/>
              <a:ext cx="360600" cy="177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504350" y="2523767"/>
            <a:ext cx="8697197" cy="3756251"/>
            <a:chOff x="457200" y="2287716"/>
            <a:chExt cx="7892425" cy="3408676"/>
          </a:xfrm>
        </p:grpSpPr>
        <p:pic>
          <p:nvPicPr>
            <p:cNvPr id="99" name="Google Shape;99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87275" y="256209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9975" y="4367716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00850" y="251544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4575" y="451524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2950" y="333409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" y="2287716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>
            <a:off x="305775" y="2593312"/>
            <a:ext cx="9375403" cy="3860937"/>
            <a:chOff x="277000" y="2350825"/>
            <a:chExt cx="8507875" cy="3503675"/>
          </a:xfrm>
        </p:grpSpPr>
        <p:pic>
          <p:nvPicPr>
            <p:cNvPr id="106" name="Google Shape;106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000" y="235082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7" name="Google Shape;107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3000" y="2674450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8" name="Google Shape;108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73425" y="44424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9" name="Google Shape;109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3700" y="250162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0" name="Google Shape;110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3375" y="46005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1" name="Google Shape;111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12975" y="33020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11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Undirected graph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Edges are unordered pairs: (A, B) == (B, A)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Directed graph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Edges are ordered pairs: (A, B) != (B, A)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Adjacent vertices, or neighbors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 connected by an edge</a:t>
            </a: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Some definitions</a:t>
            </a: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233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504350" y="1418834"/>
            <a:ext cx="5524159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"/>
              <a:t>Let v = |V|, and e = |E|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Given v, what are the minimum/maximum sizes of 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Minimum value of 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Definition doesn’t necessitate that there are any edges…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So, 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Maximum of 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Depends…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Are self edges allowed?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Directed graph  or undirected graph?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In this class, we'll assume directed graphs have self edges while undirected graphs do not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 sizes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6A1BC-3E24-4DD7-A9B8-09904E8E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38" y="3337560"/>
            <a:ext cx="3728140" cy="24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3/12: Assignment 2, Lab 6, and Homework 7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r>
              <a:rPr lang="en-US" dirty="0"/>
              <a:t>Women in Data Science Conference</a:t>
            </a:r>
          </a:p>
          <a:p>
            <a:pPr lvl="1"/>
            <a:r>
              <a:rPr lang="en-US" dirty="0">
                <a:hlinkClick r:id="rId2"/>
              </a:rPr>
              <a:t>http://www.stat.cmu.edu/wids/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graph is considered </a:t>
            </a:r>
            <a:r>
              <a:rPr lang="en" i="1">
                <a:solidFill>
                  <a:srgbClr val="002B5E"/>
                </a:solidFill>
              </a:rPr>
              <a:t>sparse</a:t>
            </a:r>
            <a:r>
              <a:rPr lang="en"/>
              <a:t> if: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 &lt;= v lg v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 graph is considered </a:t>
            </a:r>
            <a:r>
              <a:rPr lang="en" i="1">
                <a:solidFill>
                  <a:srgbClr val="002B5E"/>
                </a:solidFill>
              </a:rPr>
              <a:t>dense</a:t>
            </a:r>
            <a:r>
              <a:rPr lang="en"/>
              <a:t> as it approaches the maximum number of edges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I.e., e == MAX - ε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complete</a:t>
            </a:r>
            <a:r>
              <a:rPr lang="en"/>
              <a:t> graph has the maximum number of edges</a:t>
            </a:r>
            <a:endParaRPr baseline="30000"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More definitions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118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Question: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4396994" y="2366471"/>
            <a:ext cx="1175579" cy="226123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buNone/>
            </a:pPr>
            <a:r>
              <a:rPr lang="en" sz="3967" b="1"/>
              <a:t>==</a:t>
            </a:r>
            <a:endParaRPr sz="3967" b="1"/>
          </a:p>
          <a:p>
            <a:pPr marL="0" indent="0" algn="ctr">
              <a:buNone/>
            </a:pPr>
            <a:r>
              <a:rPr lang="en" sz="3967" b="1"/>
              <a:t>or</a:t>
            </a:r>
            <a:endParaRPr sz="3967" b="1"/>
          </a:p>
          <a:p>
            <a:pPr marL="0" indent="0" algn="ctr">
              <a:buNone/>
            </a:pPr>
            <a:r>
              <a:rPr lang="en" sz="3967" b="1"/>
              <a:t>!=</a:t>
            </a:r>
            <a:endParaRPr sz="3967" b="1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50407" y="5321811"/>
            <a:ext cx="9068753" cy="98582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?</a:t>
            </a:r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>
            <a:off x="301202" y="2105828"/>
            <a:ext cx="3960003" cy="2497389"/>
            <a:chOff x="2839475" y="4019550"/>
            <a:chExt cx="3593575" cy="2266300"/>
          </a:xfrm>
        </p:grpSpPr>
        <p:sp>
          <p:nvSpPr>
            <p:cNvPr id="142" name="Google Shape;142;p15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8" name="Google Shape;148;p15"/>
            <p:cNvCxnSpPr>
              <a:stCxn id="142" idx="1"/>
              <a:endCxn id="144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5"/>
            <p:cNvCxnSpPr>
              <a:stCxn id="142" idx="3"/>
              <a:endCxn id="143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5"/>
            <p:cNvCxnSpPr>
              <a:stCxn id="144" idx="2"/>
              <a:endCxn id="145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5"/>
            <p:cNvCxnSpPr>
              <a:stCxn id="143" idx="2"/>
              <a:endCxn id="146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5"/>
            <p:cNvCxnSpPr>
              <a:stCxn id="144" idx="4"/>
              <a:endCxn id="143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5"/>
            <p:cNvCxnSpPr>
              <a:stCxn id="145" idx="4"/>
              <a:endCxn id="146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5"/>
            <p:cNvCxnSpPr>
              <a:stCxn id="147" idx="5"/>
              <a:endCxn id="145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" name="Google Shape;155;p15"/>
          <p:cNvGrpSpPr/>
          <p:nvPr/>
        </p:nvGrpSpPr>
        <p:grpSpPr>
          <a:xfrm>
            <a:off x="5708363" y="2105816"/>
            <a:ext cx="4067886" cy="2521893"/>
            <a:chOff x="5228625" y="1198088"/>
            <a:chExt cx="3691475" cy="2288537"/>
          </a:xfrm>
        </p:grpSpPr>
        <p:sp>
          <p:nvSpPr>
            <p:cNvPr id="156" name="Google Shape;156;p15"/>
            <p:cNvSpPr/>
            <p:nvPr/>
          </p:nvSpPr>
          <p:spPr>
            <a:xfrm>
              <a:off x="5228625" y="224663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122525" y="28689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122525" y="1782413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441025" y="17824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441025" y="286433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302400" y="119808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62" name="Google Shape;162;p15"/>
            <p:cNvCxnSpPr>
              <a:stCxn id="156" idx="7"/>
              <a:endCxn id="158" idx="2"/>
            </p:cNvCxnSpPr>
            <p:nvPr/>
          </p:nvCxnSpPr>
          <p:spPr>
            <a:xfrm rot="10800000" flipH="1">
              <a:off x="5755865" y="2091398"/>
              <a:ext cx="366600" cy="24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5"/>
            <p:cNvCxnSpPr>
              <a:stCxn id="156" idx="5"/>
              <a:endCxn id="157" idx="2"/>
            </p:cNvCxnSpPr>
            <p:nvPr/>
          </p:nvCxnSpPr>
          <p:spPr>
            <a:xfrm>
              <a:off x="5755865" y="2773877"/>
              <a:ext cx="366600" cy="403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5"/>
            <p:cNvCxnSpPr>
              <a:stCxn id="158" idx="6"/>
              <a:endCxn id="159" idx="2"/>
            </p:cNvCxnSpPr>
            <p:nvPr/>
          </p:nvCxnSpPr>
          <p:spPr>
            <a:xfrm>
              <a:off x="6740225" y="2091262"/>
              <a:ext cx="700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5"/>
            <p:cNvCxnSpPr>
              <a:stCxn id="157" idx="6"/>
              <a:endCxn id="160" idx="2"/>
            </p:cNvCxnSpPr>
            <p:nvPr/>
          </p:nvCxnSpPr>
          <p:spPr>
            <a:xfrm rot="10800000" flipH="1">
              <a:off x="6740225" y="3173275"/>
              <a:ext cx="7008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5"/>
            <p:cNvCxnSpPr>
              <a:stCxn id="158" idx="4"/>
              <a:endCxn id="157" idx="0"/>
            </p:cNvCxnSpPr>
            <p:nvPr/>
          </p:nvCxnSpPr>
          <p:spPr>
            <a:xfrm>
              <a:off x="6431375" y="2400112"/>
              <a:ext cx="0" cy="468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5"/>
            <p:cNvCxnSpPr>
              <a:stCxn id="159" idx="4"/>
              <a:endCxn id="160" idx="0"/>
            </p:cNvCxnSpPr>
            <p:nvPr/>
          </p:nvCxnSpPr>
          <p:spPr>
            <a:xfrm>
              <a:off x="7749875" y="2400175"/>
              <a:ext cx="0" cy="464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5"/>
            <p:cNvCxnSpPr>
              <a:stCxn id="161" idx="3"/>
              <a:endCxn id="159" idx="7"/>
            </p:cNvCxnSpPr>
            <p:nvPr/>
          </p:nvCxnSpPr>
          <p:spPr>
            <a:xfrm flipH="1">
              <a:off x="7968360" y="1725327"/>
              <a:ext cx="424500" cy="147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7817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504349" y="1511399"/>
            <a:ext cx="9068753" cy="57939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Trivially, graphs can be represented as: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 of vertices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 of edges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Performance?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Assume we're going to be analyzing static graphs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I.e., no insert and remove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So what operations should we consider?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graphs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763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75179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Rows/columns are vertex labels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1 if (i, j) ∈ 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0 if (i, j) ∉ E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Using an adjacency matrix</a:t>
            </a:r>
            <a:endParaRPr/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2590650" y="3206705"/>
          <a:ext cx="5284706" cy="3996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718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504349" y="2686923"/>
            <a:ext cx="9068753" cy="455388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Space?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Adjacency matrix analysis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552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41459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Array of neighbor lists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A[i] contains a list of the neighbors of vertex i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Adjacency lists</a:t>
            </a:r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2386730" y="3046219"/>
            <a:ext cx="5303991" cy="550433"/>
            <a:chOff x="2165400" y="2761825"/>
            <a:chExt cx="4813200" cy="499500"/>
          </a:xfrm>
        </p:grpSpPr>
        <p:sp>
          <p:nvSpPr>
            <p:cNvPr id="199" name="Google Shape;199;p19"/>
            <p:cNvSpPr/>
            <p:nvPr/>
          </p:nvSpPr>
          <p:spPr>
            <a:xfrm>
              <a:off x="21654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9676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37698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720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42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1764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2500949" y="3596654"/>
            <a:ext cx="655560" cy="930336"/>
            <a:chOff x="2269050" y="3261325"/>
            <a:chExt cx="594900" cy="844250"/>
          </a:xfrm>
        </p:grpSpPr>
        <p:sp>
          <p:nvSpPr>
            <p:cNvPr id="206" name="Google Shape;206;p19"/>
            <p:cNvSpPr/>
            <p:nvPr/>
          </p:nvSpPr>
          <p:spPr>
            <a:xfrm>
              <a:off x="22690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7" name="Google Shape;207;p19"/>
            <p:cNvCxnSpPr>
              <a:stCxn id="199" idx="2"/>
              <a:endCxn id="206" idx="0"/>
            </p:cNvCxnSpPr>
            <p:nvPr/>
          </p:nvCxnSpPr>
          <p:spPr>
            <a:xfrm>
              <a:off x="25665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8" name="Google Shape;208;p19"/>
          <p:cNvGrpSpPr/>
          <p:nvPr/>
        </p:nvGrpSpPr>
        <p:grpSpPr>
          <a:xfrm>
            <a:off x="2500949" y="4526990"/>
            <a:ext cx="655560" cy="930336"/>
            <a:chOff x="2269050" y="4105575"/>
            <a:chExt cx="594900" cy="844250"/>
          </a:xfrm>
        </p:grpSpPr>
        <p:sp>
          <p:nvSpPr>
            <p:cNvPr id="209" name="Google Shape;209;p19"/>
            <p:cNvSpPr/>
            <p:nvPr/>
          </p:nvSpPr>
          <p:spPr>
            <a:xfrm>
              <a:off x="22690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0" name="Google Shape;210;p19"/>
            <p:cNvCxnSpPr>
              <a:stCxn id="206" idx="2"/>
              <a:endCxn id="209" idx="0"/>
            </p:cNvCxnSpPr>
            <p:nvPr/>
          </p:nvCxnSpPr>
          <p:spPr>
            <a:xfrm>
              <a:off x="25665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1" name="Google Shape;211;p19"/>
          <p:cNvGrpSpPr/>
          <p:nvPr/>
        </p:nvGrpSpPr>
        <p:grpSpPr>
          <a:xfrm>
            <a:off x="3384948" y="3596654"/>
            <a:ext cx="655560" cy="930336"/>
            <a:chOff x="3071250" y="3261325"/>
            <a:chExt cx="594900" cy="844250"/>
          </a:xfrm>
        </p:grpSpPr>
        <p:sp>
          <p:nvSpPr>
            <p:cNvPr id="212" name="Google Shape;212;p19"/>
            <p:cNvSpPr/>
            <p:nvPr/>
          </p:nvSpPr>
          <p:spPr>
            <a:xfrm>
              <a:off x="30712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3" name="Google Shape;213;p19"/>
            <p:cNvCxnSpPr>
              <a:stCxn id="200" idx="2"/>
              <a:endCxn id="212" idx="0"/>
            </p:cNvCxnSpPr>
            <p:nvPr/>
          </p:nvCxnSpPr>
          <p:spPr>
            <a:xfrm>
              <a:off x="33687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4" name="Google Shape;214;p19"/>
          <p:cNvGrpSpPr/>
          <p:nvPr/>
        </p:nvGrpSpPr>
        <p:grpSpPr>
          <a:xfrm>
            <a:off x="3384948" y="4526990"/>
            <a:ext cx="655560" cy="930336"/>
            <a:chOff x="3071250" y="4105575"/>
            <a:chExt cx="594900" cy="844250"/>
          </a:xfrm>
        </p:grpSpPr>
        <p:sp>
          <p:nvSpPr>
            <p:cNvPr id="215" name="Google Shape;215;p19"/>
            <p:cNvSpPr/>
            <p:nvPr/>
          </p:nvSpPr>
          <p:spPr>
            <a:xfrm>
              <a:off x="30712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6" name="Google Shape;216;p19"/>
            <p:cNvCxnSpPr>
              <a:stCxn id="212" idx="2"/>
              <a:endCxn id="215" idx="0"/>
            </p:cNvCxnSpPr>
            <p:nvPr/>
          </p:nvCxnSpPr>
          <p:spPr>
            <a:xfrm>
              <a:off x="33687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19"/>
          <p:cNvGrpSpPr/>
          <p:nvPr/>
        </p:nvGrpSpPr>
        <p:grpSpPr>
          <a:xfrm>
            <a:off x="3384948" y="5457325"/>
            <a:ext cx="655560" cy="930336"/>
            <a:chOff x="3071250" y="4949825"/>
            <a:chExt cx="594900" cy="844250"/>
          </a:xfrm>
        </p:grpSpPr>
        <p:sp>
          <p:nvSpPr>
            <p:cNvPr id="218" name="Google Shape;218;p19"/>
            <p:cNvSpPr/>
            <p:nvPr/>
          </p:nvSpPr>
          <p:spPr>
            <a:xfrm>
              <a:off x="3071250" y="52945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9" name="Google Shape;219;p19"/>
            <p:cNvCxnSpPr>
              <a:stCxn id="215" idx="2"/>
              <a:endCxn id="218" idx="0"/>
            </p:cNvCxnSpPr>
            <p:nvPr/>
          </p:nvCxnSpPr>
          <p:spPr>
            <a:xfrm>
              <a:off x="3368700" y="49498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0" name="Google Shape;220;p19"/>
          <p:cNvGrpSpPr/>
          <p:nvPr/>
        </p:nvGrpSpPr>
        <p:grpSpPr>
          <a:xfrm>
            <a:off x="4268946" y="3596653"/>
            <a:ext cx="655560" cy="1860673"/>
            <a:chOff x="3873450" y="3261325"/>
            <a:chExt cx="594900" cy="1688500"/>
          </a:xfrm>
        </p:grpSpPr>
        <p:sp>
          <p:nvSpPr>
            <p:cNvPr id="221" name="Google Shape;221;p19"/>
            <p:cNvSpPr/>
            <p:nvPr/>
          </p:nvSpPr>
          <p:spPr>
            <a:xfrm>
              <a:off x="38734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734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23" name="Google Shape;223;p19"/>
            <p:cNvCxnSpPr>
              <a:stCxn id="201" idx="2"/>
              <a:endCxn id="221" idx="0"/>
            </p:cNvCxnSpPr>
            <p:nvPr/>
          </p:nvCxnSpPr>
          <p:spPr>
            <a:xfrm>
              <a:off x="41709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21" idx="2"/>
              <a:endCxn id="222" idx="0"/>
            </p:cNvCxnSpPr>
            <p:nvPr/>
          </p:nvCxnSpPr>
          <p:spPr>
            <a:xfrm>
              <a:off x="41709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5" name="Google Shape;225;p19"/>
          <p:cNvGrpSpPr/>
          <p:nvPr/>
        </p:nvGrpSpPr>
        <p:grpSpPr>
          <a:xfrm>
            <a:off x="5152945" y="3596652"/>
            <a:ext cx="655560" cy="2791009"/>
            <a:chOff x="4675650" y="3261325"/>
            <a:chExt cx="594900" cy="2532750"/>
          </a:xfrm>
        </p:grpSpPr>
        <p:sp>
          <p:nvSpPr>
            <p:cNvPr id="226" name="Google Shape;226;p19"/>
            <p:cNvSpPr/>
            <p:nvPr/>
          </p:nvSpPr>
          <p:spPr>
            <a:xfrm>
              <a:off x="46756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6756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675650" y="52945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29" name="Google Shape;229;p19"/>
            <p:cNvCxnSpPr>
              <a:stCxn id="202" idx="2"/>
              <a:endCxn id="226" idx="0"/>
            </p:cNvCxnSpPr>
            <p:nvPr/>
          </p:nvCxnSpPr>
          <p:spPr>
            <a:xfrm>
              <a:off x="49731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" name="Google Shape;230;p19"/>
            <p:cNvCxnSpPr>
              <a:stCxn id="226" idx="2"/>
              <a:endCxn id="227" idx="0"/>
            </p:cNvCxnSpPr>
            <p:nvPr/>
          </p:nvCxnSpPr>
          <p:spPr>
            <a:xfrm>
              <a:off x="49731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231;p19"/>
            <p:cNvCxnSpPr>
              <a:stCxn id="227" idx="2"/>
              <a:endCxn id="228" idx="0"/>
            </p:cNvCxnSpPr>
            <p:nvPr/>
          </p:nvCxnSpPr>
          <p:spPr>
            <a:xfrm>
              <a:off x="4973100" y="49498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2" name="Google Shape;232;p19"/>
          <p:cNvGrpSpPr/>
          <p:nvPr/>
        </p:nvGrpSpPr>
        <p:grpSpPr>
          <a:xfrm>
            <a:off x="6036943" y="3596652"/>
            <a:ext cx="655560" cy="2791009"/>
            <a:chOff x="5477850" y="3261325"/>
            <a:chExt cx="594900" cy="2532750"/>
          </a:xfrm>
        </p:grpSpPr>
        <p:sp>
          <p:nvSpPr>
            <p:cNvPr id="233" name="Google Shape;233;p19"/>
            <p:cNvSpPr/>
            <p:nvPr/>
          </p:nvSpPr>
          <p:spPr>
            <a:xfrm>
              <a:off x="54778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4778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477850" y="52945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6" name="Google Shape;236;p19"/>
            <p:cNvCxnSpPr>
              <a:stCxn id="203" idx="2"/>
              <a:endCxn id="233" idx="0"/>
            </p:cNvCxnSpPr>
            <p:nvPr/>
          </p:nvCxnSpPr>
          <p:spPr>
            <a:xfrm>
              <a:off x="57753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237;p19"/>
            <p:cNvCxnSpPr>
              <a:stCxn id="233" idx="2"/>
              <a:endCxn id="234" idx="0"/>
            </p:cNvCxnSpPr>
            <p:nvPr/>
          </p:nvCxnSpPr>
          <p:spPr>
            <a:xfrm>
              <a:off x="57753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" name="Google Shape;238;p19"/>
            <p:cNvCxnSpPr>
              <a:stCxn id="234" idx="2"/>
              <a:endCxn id="235" idx="0"/>
            </p:cNvCxnSpPr>
            <p:nvPr/>
          </p:nvCxnSpPr>
          <p:spPr>
            <a:xfrm>
              <a:off x="5775300" y="49498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9" name="Google Shape;239;p19"/>
          <p:cNvGrpSpPr/>
          <p:nvPr/>
        </p:nvGrpSpPr>
        <p:grpSpPr>
          <a:xfrm>
            <a:off x="6920942" y="3596654"/>
            <a:ext cx="655560" cy="930336"/>
            <a:chOff x="6280050" y="3261325"/>
            <a:chExt cx="594900" cy="844250"/>
          </a:xfrm>
        </p:grpSpPr>
        <p:sp>
          <p:nvSpPr>
            <p:cNvPr id="240" name="Google Shape;240;p19"/>
            <p:cNvSpPr/>
            <p:nvPr/>
          </p:nvSpPr>
          <p:spPr>
            <a:xfrm>
              <a:off x="62800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20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20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1" name="Google Shape;241;p19"/>
            <p:cNvCxnSpPr>
              <a:stCxn id="204" idx="2"/>
              <a:endCxn id="240" idx="0"/>
            </p:cNvCxnSpPr>
            <p:nvPr/>
          </p:nvCxnSpPr>
          <p:spPr>
            <a:xfrm>
              <a:off x="65775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014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504349" y="2686923"/>
            <a:ext cx="9068753" cy="455388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Space?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Adjacency list analysis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475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04349" y="2651716"/>
            <a:ext cx="9068753" cy="329829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Where would we want to use adjacency lists vs adjacency matrices?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the list of vertices/list of edges approach?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Comparison</a:t>
            </a: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760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LZW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Theoretical limits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LZW</a:t>
            </a:r>
          </a:p>
          <a:p>
            <a:pPr lvl="1"/>
            <a:r>
              <a:rPr lang="en-US" dirty="0"/>
              <a:t>benefit</a:t>
            </a:r>
          </a:p>
          <a:p>
            <a:pPr lvl="1"/>
            <a:r>
              <a:rPr lang="en-US" dirty="0"/>
              <a:t>How LZW chooses what string each iteration</a:t>
            </a:r>
          </a:p>
          <a:p>
            <a:pPr lvl="1"/>
            <a:r>
              <a:rPr lang="en-US" dirty="0"/>
              <a:t>what are the numbers that we're adding to the 2nd column of the LZW table</a:t>
            </a:r>
          </a:p>
          <a:p>
            <a:pPr lvl="1"/>
            <a:r>
              <a:rPr lang="en-US" dirty="0"/>
              <a:t>how exactly are </a:t>
            </a:r>
            <a:r>
              <a:rPr lang="en-US" dirty="0" err="1"/>
              <a:t>lzw</a:t>
            </a:r>
            <a:r>
              <a:rPr lang="en-US" dirty="0"/>
              <a:t> expansion vs </a:t>
            </a:r>
            <a:r>
              <a:rPr lang="en-US" dirty="0" err="1"/>
              <a:t>compresion</a:t>
            </a:r>
            <a:r>
              <a:rPr lang="en-US" dirty="0"/>
              <a:t> different?</a:t>
            </a:r>
          </a:p>
          <a:p>
            <a:pPr lvl="1"/>
            <a:r>
              <a:rPr lang="en-US" dirty="0"/>
              <a:t>more explanation about corner case</a:t>
            </a:r>
          </a:p>
          <a:p>
            <a:pPr lvl="2"/>
            <a:r>
              <a:rPr lang="en-US" dirty="0"/>
              <a:t>What exactly is a corner case?</a:t>
            </a:r>
          </a:p>
          <a:p>
            <a:pPr lvl="2"/>
            <a:r>
              <a:rPr lang="en-US" dirty="0"/>
              <a:t>how </a:t>
            </a:r>
            <a:r>
              <a:rPr lang="en-US" dirty="0" err="1"/>
              <a:t>lzw</a:t>
            </a:r>
            <a:r>
              <a:rPr lang="en-US" dirty="0"/>
              <a:t> expansion solves the issue of being one step ahead of compression</a:t>
            </a:r>
          </a:p>
          <a:p>
            <a:pPr lvl="2"/>
            <a:r>
              <a:rPr lang="en-US" dirty="0"/>
              <a:t>does expansion always has one step later than compression?</a:t>
            </a:r>
          </a:p>
          <a:p>
            <a:pPr lvl="1"/>
            <a:r>
              <a:rPr lang="en-US" dirty="0"/>
              <a:t>When exactly to use </a:t>
            </a:r>
            <a:r>
              <a:rPr lang="en-US" dirty="0" err="1"/>
              <a:t>huffman</a:t>
            </a:r>
            <a:r>
              <a:rPr lang="en-US" dirty="0"/>
              <a:t> compression over </a:t>
            </a:r>
            <a:r>
              <a:rPr lang="en-US" dirty="0" err="1"/>
              <a:t>lzw</a:t>
            </a:r>
            <a:endParaRPr lang="en-US" dirty="0"/>
          </a:p>
          <a:p>
            <a:pPr lvl="1"/>
            <a:r>
              <a:rPr lang="en-US" dirty="0" err="1"/>
              <a:t>lzw</a:t>
            </a:r>
            <a:r>
              <a:rPr lang="en-US" dirty="0"/>
              <a:t> expansion</a:t>
            </a:r>
          </a:p>
          <a:p>
            <a:pPr lvl="2"/>
            <a:r>
              <a:rPr lang="en-US" dirty="0"/>
              <a:t>when it is ahead of compression</a:t>
            </a:r>
          </a:p>
          <a:p>
            <a:pPr lvl="1"/>
            <a:r>
              <a:rPr lang="en-US" dirty="0"/>
              <a:t>trade off of longer/shorter code word size</a:t>
            </a:r>
          </a:p>
          <a:p>
            <a:pPr lvl="1"/>
            <a:r>
              <a:rPr lang="en-US" dirty="0"/>
              <a:t>variable width codewords</a:t>
            </a:r>
          </a:p>
          <a:p>
            <a:pPr lvl="2"/>
            <a:r>
              <a:rPr lang="en-US" dirty="0"/>
              <a:t>how it's possible to start with a fixed length codeword and gradually increase the size of it</a:t>
            </a:r>
          </a:p>
          <a:p>
            <a:pPr lvl="2"/>
            <a:r>
              <a:rPr lang="en-US" dirty="0"/>
              <a:t>increase in size of the codebook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633D-6561-420E-9CA4-D6D6CD19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LZW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899-8F97-426F-8E7E-F619B98A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87277-807D-4F8D-AD3F-82CF03551F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CE75C-EDBE-4BCB-9C64-FA566A885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12CB2-DDA4-4302-9881-D19C422F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7" y="877617"/>
            <a:ext cx="8954044" cy="59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A413-F384-40E9-8317-EDE80ABF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LZW Corner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A2C3-6712-4671-90AC-2DFD27A6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ACDE1-EB80-4DFC-9D3F-22BAC33268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C9EA8-500C-433E-B04B-B7E23287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5FF91-2CBE-4BF6-8CE9-1FEED770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" y="848427"/>
            <a:ext cx="9300210" cy="62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6AD1-C68A-4F4A-8015-92AEB70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Codeword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EE23-6B56-4F8E-9104-8BD692FD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C78E3-62A3-4F30-91DB-25AF4DC9B4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3416B-BF7D-4522-A417-4881F1B2D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9B3B8-789D-4DF7-8098-D59881AD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126"/>
            <a:ext cx="10077450" cy="32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6F34-0C1D-5445-B7E8-6546C42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42F3-3C19-C142-A1C8-F0116B6B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pPr lvl="1"/>
            <a:r>
              <a:rPr lang="en-US" dirty="0"/>
              <a:t>Can you elaborate on the Entropy equation?</a:t>
            </a:r>
          </a:p>
          <a:p>
            <a:pPr lvl="1"/>
            <a:r>
              <a:rPr lang="en-US" dirty="0"/>
              <a:t>Talking about the upper limits of compressing a file, how does quantum computing and qubits come in to play? Will they allow us to surpass our file compression limits?</a:t>
            </a:r>
          </a:p>
          <a:p>
            <a:r>
              <a:rPr lang="en-US" dirty="0"/>
              <a:t>lab6 second TODO (probably </a:t>
            </a:r>
            <a:r>
              <a:rPr lang="en-US" dirty="0" err="1"/>
              <a:t>bc</a:t>
            </a:r>
            <a:r>
              <a:rPr lang="en-US" dirty="0"/>
              <a:t> I know almost nothing </a:t>
            </a:r>
            <a:r>
              <a:rPr lang="en-US" dirty="0" err="1"/>
              <a:t>abt</a:t>
            </a:r>
            <a:r>
              <a:rPr lang="en-US" dirty="0"/>
              <a:t> hash tables)</a:t>
            </a:r>
          </a:p>
          <a:p>
            <a:r>
              <a:rPr lang="en-US" dirty="0"/>
              <a:t>deflate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F02E-3783-1A4D-BBD1-1D411CD6E8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BD837-B0C7-1641-AB43-3BF30B81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Shannon Entropy</a:t>
            </a:r>
          </a:p>
          <a:p>
            <a:r>
              <a:rPr lang="en-US" dirty="0">
                <a:latin typeface="Calibri" panose="020F0502020204030204" pitchFamily="34" charset="0"/>
              </a:rPr>
              <a:t>Graphs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1449</Words>
  <Application>Microsoft Macintosh PowerPoint</Application>
  <PresentationFormat>Custom</PresentationFormat>
  <Paragraphs>294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Droid Sans</vt:lpstr>
      <vt:lpstr>Helvetica</vt:lpstr>
      <vt:lpstr>Times New Roman</vt:lpstr>
      <vt:lpstr>1_Office Theme</vt:lpstr>
      <vt:lpstr>Office Theme</vt:lpstr>
      <vt:lpstr>2_Office Theme</vt:lpstr>
      <vt:lpstr>Pitt_minimal</vt:lpstr>
      <vt:lpstr>1_Pitt_minimal</vt:lpstr>
      <vt:lpstr>Algorithms and Data Structures 2 CS 1501</vt:lpstr>
      <vt:lpstr>Announcements</vt:lpstr>
      <vt:lpstr>Last lecture …</vt:lpstr>
      <vt:lpstr>Muddiest points (1/2)</vt:lpstr>
      <vt:lpstr>LZW Example</vt:lpstr>
      <vt:lpstr>LZW Corner Case</vt:lpstr>
      <vt:lpstr>Adaptive Codeword Size</vt:lpstr>
      <vt:lpstr>Muddiest points (2/2)</vt:lpstr>
      <vt:lpstr>This Lecture</vt:lpstr>
      <vt:lpstr>Information theory in a single slide...</vt:lpstr>
      <vt:lpstr>Entropy Equation</vt:lpstr>
      <vt:lpstr>Entropy applied to language:</vt:lpstr>
      <vt:lpstr>Lab 6</vt:lpstr>
      <vt:lpstr>A final note on compression evaluation</vt:lpstr>
      <vt:lpstr>Graphs!</vt:lpstr>
      <vt:lpstr>Graphs</vt:lpstr>
      <vt:lpstr>Why?</vt:lpstr>
      <vt:lpstr>Some definitions</vt:lpstr>
      <vt:lpstr>Graph sizes</vt:lpstr>
      <vt:lpstr>More definitions</vt:lpstr>
      <vt:lpstr>Question:</vt:lpstr>
      <vt:lpstr>Representing graphs</vt:lpstr>
      <vt:lpstr>Using an adjacency matrix</vt:lpstr>
      <vt:lpstr>Adjacency matrix analysis</vt:lpstr>
      <vt:lpstr>Adjacency lists</vt:lpstr>
      <vt:lpstr>Adjacency list analysis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2021-09-01T05:46:26Z</dcterms:modified>
</cp:coreProperties>
</file>