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28" r:id="rId4"/>
  </p:sldMasterIdLst>
  <p:notesMasterIdLst>
    <p:notesMasterId r:id="rId32"/>
  </p:notesMasterIdLst>
  <p:sldIdLst>
    <p:sldId id="405" r:id="rId5"/>
    <p:sldId id="496" r:id="rId6"/>
    <p:sldId id="498" r:id="rId7"/>
    <p:sldId id="499" r:id="rId8"/>
    <p:sldId id="1862" r:id="rId9"/>
    <p:sldId id="1863" r:id="rId10"/>
    <p:sldId id="1861" r:id="rId11"/>
    <p:sldId id="1864" r:id="rId12"/>
    <p:sldId id="1860" r:id="rId13"/>
    <p:sldId id="349" r:id="rId14"/>
    <p:sldId id="350" r:id="rId15"/>
    <p:sldId id="351" r:id="rId16"/>
    <p:sldId id="1867" r:id="rId17"/>
    <p:sldId id="352" r:id="rId18"/>
    <p:sldId id="353" r:id="rId19"/>
    <p:sldId id="354" r:id="rId20"/>
    <p:sldId id="1865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1866" r:id="rId31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512BA-D2FF-2D41-B8A2-003C18238006}" v="1" dt="2021-09-01T05:46:12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313F5327-A735-4096-B633-3EB95075E6AB}"/>
    <pc:docChg chg="undo custSel addSld delSld modSld delMainMaster">
      <pc:chgData name="Sherif Khattab" userId="c83b1e15-36f3-4f46-aceb-05aac24c545e" providerId="ADAL" clId="{313F5327-A735-4096-B633-3EB95075E6AB}" dt="2021-03-23T13:45:49.612" v="212" actId="47"/>
      <pc:docMkLst>
        <pc:docMk/>
      </pc:docMkLst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638012098" sldId="29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801352572" sldId="298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568197445" sldId="299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508564980" sldId="300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408005592" sldId="301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8479281" sldId="302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231259612" sldId="303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1135639" sldId="304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164319736" sldId="305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259635990" sldId="306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639788530" sldId="30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939769635" sldId="308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23938966" sldId="309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913441052" sldId="310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628672070" sldId="311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054944927" sldId="312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590028863" sldId="313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817835554" sldId="314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550773723" sldId="315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866432892" sldId="316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416937668" sldId="31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406958878" sldId="318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933686989" sldId="319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36978232" sldId="320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367466352" sldId="321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003886971" sldId="322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3875007199" sldId="323"/>
        </pc:sldMkLst>
      </pc:sldChg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1053954620" sldId="364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77013313" sldId="365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873571663" sldId="366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4002343585" sldId="367"/>
        </pc:sldMkLst>
      </pc:sldChg>
      <pc:sldChg chg="del">
        <pc:chgData name="Sherif Khattab" userId="c83b1e15-36f3-4f46-aceb-05aac24c545e" providerId="ADAL" clId="{313F5327-A735-4096-B633-3EB95075E6AB}" dt="2021-03-23T13:45:49.612" v="212" actId="47"/>
        <pc:sldMkLst>
          <pc:docMk/>
          <pc:sldMk cId="2605533704" sldId="368"/>
        </pc:sldMkLst>
      </pc:sldChg>
      <pc:sldChg chg="modSp mod">
        <pc:chgData name="Sherif Khattab" userId="c83b1e15-36f3-4f46-aceb-05aac24c545e" providerId="ADAL" clId="{313F5327-A735-4096-B633-3EB95075E6AB}" dt="2021-03-23T13:43:48.369" v="189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313F5327-A735-4096-B633-3EB95075E6AB}" dt="2021-03-23T13:43:48.369" v="189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  <pc:sldChg chg="addSp delSp modSp new mod">
        <pc:chgData name="Sherif Khattab" userId="c83b1e15-36f3-4f46-aceb-05aac24c545e" providerId="ADAL" clId="{313F5327-A735-4096-B633-3EB95075E6AB}" dt="2021-03-23T13:45:12.299" v="211" actId="1076"/>
        <pc:sldMkLst>
          <pc:docMk/>
          <pc:sldMk cId="3576357296" sldId="1867"/>
        </pc:sldMkLst>
        <pc:spChg chg="mod">
          <ac:chgData name="Sherif Khattab" userId="c83b1e15-36f3-4f46-aceb-05aac24c545e" providerId="ADAL" clId="{313F5327-A735-4096-B633-3EB95075E6AB}" dt="2021-03-23T13:43:59.018" v="204" actId="20577"/>
          <ac:spMkLst>
            <pc:docMk/>
            <pc:sldMk cId="3576357296" sldId="1867"/>
            <ac:spMk id="3" creationId="{94B6B7B2-649F-4350-ACE0-586F6BB51886}"/>
          </ac:spMkLst>
        </pc:spChg>
        <pc:picChg chg="add del mod">
          <ac:chgData name="Sherif Khattab" userId="c83b1e15-36f3-4f46-aceb-05aac24c545e" providerId="ADAL" clId="{313F5327-A735-4096-B633-3EB95075E6AB}" dt="2021-03-23T13:45:06.850" v="208" actId="478"/>
          <ac:picMkLst>
            <pc:docMk/>
            <pc:sldMk cId="3576357296" sldId="1867"/>
            <ac:picMk id="6" creationId="{252DFF60-701C-4BA8-B77C-CA6F9C9833A8}"/>
          </ac:picMkLst>
        </pc:picChg>
        <pc:picChg chg="add mod">
          <ac:chgData name="Sherif Khattab" userId="c83b1e15-36f3-4f46-aceb-05aac24c545e" providerId="ADAL" clId="{313F5327-A735-4096-B633-3EB95075E6AB}" dt="2021-03-23T13:45:12.299" v="211" actId="1076"/>
          <ac:picMkLst>
            <pc:docMk/>
            <pc:sldMk cId="3576357296" sldId="1867"/>
            <ac:picMk id="8" creationId="{2D97EF62-CD0B-492E-87F6-422095F25C98}"/>
          </ac:picMkLst>
        </pc:picChg>
      </pc:sldChg>
      <pc:sldMasterChg chg="del delSldLayout">
        <pc:chgData name="Sherif Khattab" userId="c83b1e15-36f3-4f46-aceb-05aac24c545e" providerId="ADAL" clId="{313F5327-A735-4096-B633-3EB95075E6AB}" dt="2021-03-23T13:45:49.612" v="212" actId="47"/>
        <pc:sldMasterMkLst>
          <pc:docMk/>
          <pc:sldMasterMk cId="501794917" sldId="2147483721"/>
        </pc:sldMasterMkLst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Sherif Khattab" userId="c83b1e15-36f3-4f46-aceb-05aac24c545e" providerId="ADAL" clId="{313F5327-A735-4096-B633-3EB95075E6AB}" dt="2021-03-23T13:45:49.612" v="212" actId="47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E32512BA-D2FF-2D41-B8A2-003C18238006}"/>
    <pc:docChg chg="modSld">
      <pc:chgData name="Khattab, Sherif" userId="c83b1e15-36f3-4f46-aceb-05aac24c545e" providerId="ADAL" clId="{E32512BA-D2FF-2D41-B8A2-003C18238006}" dt="2021-09-01T05:46:12.674" v="0"/>
      <pc:docMkLst>
        <pc:docMk/>
      </pc:docMkLst>
      <pc:sldChg chg="modSp">
        <pc:chgData name="Khattab, Sherif" userId="c83b1e15-36f3-4f46-aceb-05aac24c545e" providerId="ADAL" clId="{E32512BA-D2FF-2D41-B8A2-003C18238006}" dt="2021-09-01T05:46:12.674" v="0"/>
        <pc:sldMkLst>
          <pc:docMk/>
          <pc:sldMk cId="1894775455" sldId="405"/>
        </pc:sldMkLst>
        <pc:spChg chg="mod">
          <ac:chgData name="Khattab, Sherif" userId="c83b1e15-36f3-4f46-aceb-05aac24c545e" providerId="ADAL" clId="{E32512BA-D2FF-2D41-B8A2-003C18238006}" dt="2021-09-01T05:46:12.67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f46cb4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f46cb4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Insert: 7, 42, 37, 5, 8, 15, 12, 9, 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72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e9d4880_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e9d4880_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32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f46cb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9f46cb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2x, illustrate to students you need to be careful how you swap on the way down (with the "NO!")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424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e9d4880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e9d4880_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202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e9d4880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e9d4880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1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e9d4880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e9d4880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Insert: 7, 42, 37, 5, 8, 15, 12, 9, 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578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f10c9a15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f10c9a15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dde7e38c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dde7e38c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63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dde7e38c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dde7e38c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Θ(n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to perform 2*n removals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568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dde7e38c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dde7e38c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Θ</a:t>
            </a:r>
            <a:r>
              <a:rPr lang="en"/>
              <a:t>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to insert n initial trees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627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e9d488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e9d488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8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e9d4880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e9d4880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02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e9d4880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e9d4880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71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e9d4880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e9d4880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59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f46cb4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f46cb4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4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4220889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4664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8311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7159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11529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16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38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Primary operations they needed: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Insert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Find item with highest priority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</a:t>
            </a:r>
            <a:r>
              <a:rPr lang="en" dirty="0" err="1"/>
              <a:t>findMin</a:t>
            </a:r>
            <a:r>
              <a:rPr lang="en" dirty="0"/>
              <a:t>() or </a:t>
            </a:r>
            <a:r>
              <a:rPr lang="en" dirty="0" err="1"/>
              <a:t>findMax</a:t>
            </a:r>
            <a:r>
              <a:rPr lang="en" dirty="0"/>
              <a:t>()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Remove an item with highest priority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</a:t>
            </a:r>
            <a:r>
              <a:rPr lang="en" dirty="0" err="1"/>
              <a:t>removeMin</a:t>
            </a:r>
            <a:r>
              <a:rPr lang="en" dirty="0"/>
              <a:t>() or </a:t>
            </a:r>
            <a:r>
              <a:rPr lang="en" dirty="0" err="1"/>
              <a:t>removeMax</a:t>
            </a:r>
            <a:r>
              <a:rPr lang="en" dirty="0"/>
              <a:t>()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How do we implement these operations?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Simplest approach:  arrays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We mentioned priority queues in building Huffman tries</a:t>
            </a:r>
            <a:endParaRPr sz="2424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7138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Insert: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Add new item to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Find: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Search for the highest priority item (e.g., min or max)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Remove: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Search for the highest priority item and delete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>
              <a:lnSpc>
                <a:spcPct val="115000"/>
              </a:lnSpc>
            </a:pPr>
            <a:r>
              <a:rPr lang="en"/>
              <a:t>Runtime for use in Huffman tree generation?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Unsorted array PQ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62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Insert: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Add new item in appropriate sorted order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Find: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Return the item at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Remove: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Return and delete the item at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>
              <a:lnSpc>
                <a:spcPct val="115000"/>
              </a:lnSpc>
            </a:pPr>
            <a:r>
              <a:rPr lang="en"/>
              <a:t>Runtime for use in Huffman tree generation?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Sorted array PQ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102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B8ADD6-07AD-4EAE-B4EC-6CDFDBB7E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6B7B2-649F-4350-ACE0-586F6BB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2A8A0-52E3-4495-A86F-427BACAEA3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7EF62-CD0B-492E-87F6-422095F2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252310"/>
            <a:ext cx="8843010" cy="58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5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What about a binary search tree?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Insert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Find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Remove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indent="-39186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"/>
              <a:t>OK, so in the average case, all operations are </a:t>
            </a:r>
            <a:r>
              <a:rPr lang="en" sz="2204"/>
              <a:t>Θ(lg n)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/>
              <a:t>No constant time operations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Worst case is Θ(n) for all operations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 other options do we have?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9732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04349" y="2406004"/>
            <a:ext cx="9068753" cy="483488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Our find and remove operations only need the highest priority item, not to find/remove </a:t>
            </a:r>
            <a:r>
              <a:rPr lang="en" i="1"/>
              <a:t>any</a:t>
            </a:r>
            <a:r>
              <a:rPr lang="en"/>
              <a:t> item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Can we take advantage of this to improve our runtime?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Yes!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Is a BST overkill?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3087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 heap is complete binary tree such that for each node T in the tree: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T.item is of a higher priority than T.right_child.item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T.item is of a higher priority than T.left_child.item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It does not matter how T.left_child.item relates to T.right_child.item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This is a relaxation of the approach needed by a BST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The heap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27807" y="1693748"/>
            <a:ext cx="376542" cy="2075776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27806" y="6213716"/>
            <a:ext cx="3205734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645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The </a:t>
            </a:r>
            <a:r>
              <a:rPr lang="en" sz="2645" i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heap property</a:t>
            </a:r>
            <a:endParaRPr sz="2645" i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rot="10800000" flipH="1">
            <a:off x="281035" y="3841704"/>
            <a:ext cx="40001" cy="2436119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5565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728DC-AA96-448B-893F-8A3B8FCFC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9D6D7-F275-4662-807C-BB9D0FDB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0E7A4-80AA-4090-8277-12045B939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FD3CD-F3C7-4A7D-9D0F-2E686B10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332911"/>
            <a:ext cx="8863965" cy="59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 is easy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Simply the root of the tree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Remove and insert are not quite so trivial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tree is modified and the heap property must be maintained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PQ runtimes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18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505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504349" y="2657061"/>
            <a:ext cx="9068753" cy="458396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Add a new node at the next available leaf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Push the new node up the tree until it is supporting the heap property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insert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7746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3/26: Lab 7 and Homework 9</a:t>
            </a:r>
          </a:p>
          <a:p>
            <a:pPr lvl="1"/>
            <a:r>
              <a:rPr lang="en-US" dirty="0"/>
              <a:t>3/30: Assignment 3</a:t>
            </a:r>
          </a:p>
          <a:p>
            <a:pPr lvl="1"/>
            <a:r>
              <a:rPr lang="en-US" dirty="0"/>
              <a:t>4/2: Lab 8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 heap insert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690409" y="1864470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5752415" y="2408290"/>
            <a:ext cx="1431070" cy="1071141"/>
            <a:chOff x="3273350" y="1865125"/>
            <a:chExt cx="1298650" cy="972025"/>
          </a:xfrm>
        </p:grpSpPr>
        <p:sp>
          <p:nvSpPr>
            <p:cNvPr id="105" name="Google Shape;105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6" name="Google Shape;106;p17"/>
            <p:cNvCxnSpPr>
              <a:stCxn id="103" idx="2"/>
              <a:endCxn id="105" idx="0"/>
            </p:cNvCxnSpPr>
            <p:nvPr/>
          </p:nvCxnSpPr>
          <p:spPr>
            <a:xfrm flipH="1">
              <a:off x="3720900" y="1865125"/>
              <a:ext cx="851100" cy="4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" name="Google Shape;107;p17"/>
          <p:cNvGrpSpPr/>
          <p:nvPr/>
        </p:nvGrpSpPr>
        <p:grpSpPr>
          <a:xfrm>
            <a:off x="7183484" y="2408290"/>
            <a:ext cx="1479226" cy="1071141"/>
            <a:chOff x="4572000" y="1865125"/>
            <a:chExt cx="1342350" cy="972025"/>
          </a:xfrm>
        </p:grpSpPr>
        <p:sp>
          <p:nvSpPr>
            <p:cNvPr id="108" name="Google Shape;108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9" name="Google Shape;109;p17"/>
            <p:cNvCxnSpPr>
              <a:stCxn id="103" idx="2"/>
              <a:endCxn id="108" idx="0"/>
            </p:cNvCxnSpPr>
            <p:nvPr/>
          </p:nvCxnSpPr>
          <p:spPr>
            <a:xfrm>
              <a:off x="4572000" y="1865125"/>
              <a:ext cx="894900" cy="4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4766264" y="3479431"/>
            <a:ext cx="1479226" cy="1301534"/>
            <a:chOff x="2378450" y="2837150"/>
            <a:chExt cx="1342350" cy="1181100"/>
          </a:xfrm>
        </p:grpSpPr>
        <p:sp>
          <p:nvSpPr>
            <p:cNvPr id="111" name="Google Shape;111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7"/>
            <p:cNvCxnSpPr>
              <a:stCxn id="105" idx="2"/>
              <a:endCxn id="111" idx="0"/>
            </p:cNvCxnSpPr>
            <p:nvPr/>
          </p:nvCxnSpPr>
          <p:spPr>
            <a:xfrm flipH="1">
              <a:off x="2825900" y="2837150"/>
              <a:ext cx="8949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7"/>
          <p:cNvGrpSpPr/>
          <p:nvPr/>
        </p:nvGrpSpPr>
        <p:grpSpPr>
          <a:xfrm>
            <a:off x="4766264" y="2935609"/>
            <a:ext cx="1972302" cy="1845355"/>
            <a:chOff x="2378450" y="2343650"/>
            <a:chExt cx="1789800" cy="1674600"/>
          </a:xfrm>
        </p:grpSpPr>
        <p:sp>
          <p:nvSpPr>
            <p:cNvPr id="114" name="Google Shape;114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5752414" y="1864470"/>
            <a:ext cx="1924146" cy="1614961"/>
            <a:chOff x="3273350" y="1371625"/>
            <a:chExt cx="1746100" cy="1465525"/>
          </a:xfrm>
        </p:grpSpPr>
        <p:sp>
          <p:nvSpPr>
            <p:cNvPr id="117" name="Google Shape;117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24550" y="1371625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6112896" y="3479431"/>
            <a:ext cx="986151" cy="1301534"/>
            <a:chOff x="3600475" y="2837150"/>
            <a:chExt cx="894900" cy="1181100"/>
          </a:xfrm>
        </p:grpSpPr>
        <p:sp>
          <p:nvSpPr>
            <p:cNvPr id="120" name="Google Shape;120;p17"/>
            <p:cNvSpPr/>
            <p:nvPr/>
          </p:nvSpPr>
          <p:spPr>
            <a:xfrm>
              <a:off x="36004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1" name="Google Shape;121;p17"/>
            <p:cNvCxnSpPr>
              <a:stCxn id="117" idx="2"/>
              <a:endCxn id="120" idx="0"/>
            </p:cNvCxnSpPr>
            <p:nvPr/>
          </p:nvCxnSpPr>
          <p:spPr>
            <a:xfrm>
              <a:off x="3720800" y="2837150"/>
              <a:ext cx="3270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" name="Google Shape;122;p17"/>
          <p:cNvGrpSpPr/>
          <p:nvPr/>
        </p:nvGrpSpPr>
        <p:grpSpPr>
          <a:xfrm>
            <a:off x="7243404" y="3479431"/>
            <a:ext cx="986151" cy="1301534"/>
            <a:chOff x="4626375" y="2837150"/>
            <a:chExt cx="894900" cy="1181100"/>
          </a:xfrm>
        </p:grpSpPr>
        <p:sp>
          <p:nvSpPr>
            <p:cNvPr id="123" name="Google Shape;123;p17"/>
            <p:cNvSpPr/>
            <p:nvPr/>
          </p:nvSpPr>
          <p:spPr>
            <a:xfrm>
              <a:off x="46263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4" name="Google Shape;124;p17"/>
            <p:cNvCxnSpPr>
              <a:stCxn id="108" idx="2"/>
              <a:endCxn id="123" idx="0"/>
            </p:cNvCxnSpPr>
            <p:nvPr/>
          </p:nvCxnSpPr>
          <p:spPr>
            <a:xfrm flipH="1">
              <a:off x="5073900" y="2837150"/>
              <a:ext cx="3930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125;p17"/>
          <p:cNvGrpSpPr/>
          <p:nvPr/>
        </p:nvGrpSpPr>
        <p:grpSpPr>
          <a:xfrm>
            <a:off x="7243404" y="2935609"/>
            <a:ext cx="1419307" cy="1845355"/>
            <a:chOff x="4626375" y="2343650"/>
            <a:chExt cx="1287975" cy="1674600"/>
          </a:xfrm>
        </p:grpSpPr>
        <p:sp>
          <p:nvSpPr>
            <p:cNvPr id="126" name="Google Shape;126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6263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8169635" y="3479431"/>
            <a:ext cx="1403466" cy="1301534"/>
            <a:chOff x="5466900" y="2837150"/>
            <a:chExt cx="1273600" cy="1181100"/>
          </a:xfrm>
        </p:grpSpPr>
        <p:sp>
          <p:nvSpPr>
            <p:cNvPr id="129" name="Google Shape;129;p17"/>
            <p:cNvSpPr/>
            <p:nvPr/>
          </p:nvSpPr>
          <p:spPr>
            <a:xfrm>
              <a:off x="584560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0" name="Google Shape;130;p17"/>
            <p:cNvCxnSpPr>
              <a:stCxn id="126" idx="2"/>
              <a:endCxn id="129" idx="0"/>
            </p:cNvCxnSpPr>
            <p:nvPr/>
          </p:nvCxnSpPr>
          <p:spPr>
            <a:xfrm>
              <a:off x="5466900" y="2837150"/>
              <a:ext cx="8262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" name="Google Shape;131;p17"/>
          <p:cNvGrpSpPr/>
          <p:nvPr/>
        </p:nvGrpSpPr>
        <p:grpSpPr>
          <a:xfrm>
            <a:off x="7676561" y="2935609"/>
            <a:ext cx="1896541" cy="1845355"/>
            <a:chOff x="5019450" y="2343650"/>
            <a:chExt cx="1721050" cy="1674600"/>
          </a:xfrm>
        </p:grpSpPr>
        <p:sp>
          <p:nvSpPr>
            <p:cNvPr id="132" name="Google Shape;132;p17"/>
            <p:cNvSpPr/>
            <p:nvPr/>
          </p:nvSpPr>
          <p:spPr>
            <a:xfrm>
              <a:off x="584560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3878437" y="4780965"/>
            <a:ext cx="1380903" cy="1397791"/>
            <a:chOff x="1572775" y="4018250"/>
            <a:chExt cx="1253125" cy="1268450"/>
          </a:xfrm>
        </p:grpSpPr>
        <p:sp>
          <p:nvSpPr>
            <p:cNvPr id="135" name="Google Shape;135;p17"/>
            <p:cNvSpPr/>
            <p:nvPr/>
          </p:nvSpPr>
          <p:spPr>
            <a:xfrm>
              <a:off x="15727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6" name="Google Shape;136;p17"/>
            <p:cNvCxnSpPr>
              <a:stCxn id="115" idx="2"/>
              <a:endCxn id="135" idx="0"/>
            </p:cNvCxnSpPr>
            <p:nvPr/>
          </p:nvCxnSpPr>
          <p:spPr>
            <a:xfrm flipH="1">
              <a:off x="2020100" y="4018250"/>
              <a:ext cx="8058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" name="Google Shape;137;p17"/>
          <p:cNvGrpSpPr/>
          <p:nvPr/>
        </p:nvGrpSpPr>
        <p:grpSpPr>
          <a:xfrm>
            <a:off x="3878437" y="4237144"/>
            <a:ext cx="1873979" cy="1941612"/>
            <a:chOff x="1572775" y="3524750"/>
            <a:chExt cx="1700575" cy="1761950"/>
          </a:xfrm>
        </p:grpSpPr>
        <p:sp>
          <p:nvSpPr>
            <p:cNvPr id="138" name="Google Shape;138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5727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5193303" y="4780965"/>
            <a:ext cx="986151" cy="1397791"/>
            <a:chOff x="2765975" y="4018250"/>
            <a:chExt cx="894900" cy="1268450"/>
          </a:xfrm>
        </p:grpSpPr>
        <p:sp>
          <p:nvSpPr>
            <p:cNvPr id="141" name="Google Shape;141;p17"/>
            <p:cNvSpPr/>
            <p:nvPr/>
          </p:nvSpPr>
          <p:spPr>
            <a:xfrm>
              <a:off x="27659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2" name="Google Shape;142;p17"/>
            <p:cNvCxnSpPr>
              <a:stCxn id="138" idx="2"/>
              <a:endCxn id="141" idx="0"/>
            </p:cNvCxnSpPr>
            <p:nvPr/>
          </p:nvCxnSpPr>
          <p:spPr>
            <a:xfrm>
              <a:off x="2825900" y="4018250"/>
              <a:ext cx="3876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" name="Google Shape;143;p17"/>
          <p:cNvGrpSpPr/>
          <p:nvPr/>
        </p:nvGrpSpPr>
        <p:grpSpPr>
          <a:xfrm>
            <a:off x="4766251" y="4237144"/>
            <a:ext cx="1413191" cy="1941612"/>
            <a:chOff x="2378438" y="3524750"/>
            <a:chExt cx="1282425" cy="1761950"/>
          </a:xfrm>
        </p:grpSpPr>
        <p:sp>
          <p:nvSpPr>
            <p:cNvPr id="144" name="Google Shape;144;p17"/>
            <p:cNvSpPr/>
            <p:nvPr/>
          </p:nvSpPr>
          <p:spPr>
            <a:xfrm>
              <a:off x="2378438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765963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4766264" y="2935596"/>
            <a:ext cx="1972302" cy="1845369"/>
            <a:chOff x="2378450" y="2343638"/>
            <a:chExt cx="1789800" cy="1674612"/>
          </a:xfrm>
        </p:grpSpPr>
        <p:sp>
          <p:nvSpPr>
            <p:cNvPr id="147" name="Google Shape;147;p17"/>
            <p:cNvSpPr/>
            <p:nvPr/>
          </p:nvSpPr>
          <p:spPr>
            <a:xfrm>
              <a:off x="3273350" y="234363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5752414" y="1864470"/>
            <a:ext cx="1924146" cy="1614961"/>
            <a:chOff x="3273350" y="1371625"/>
            <a:chExt cx="1746100" cy="1465525"/>
          </a:xfrm>
        </p:grpSpPr>
        <p:sp>
          <p:nvSpPr>
            <p:cNvPr id="150" name="Google Shape;150;p17"/>
            <p:cNvSpPr/>
            <p:nvPr/>
          </p:nvSpPr>
          <p:spPr>
            <a:xfrm>
              <a:off x="4124550" y="1371625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2" name="Google Shape;152;p17"/>
          <p:cNvSpPr txBox="1"/>
          <p:nvPr/>
        </p:nvSpPr>
        <p:spPr>
          <a:xfrm>
            <a:off x="488977" y="1707770"/>
            <a:ext cx="4036838" cy="107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Insert:</a:t>
            </a:r>
            <a:b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</a:b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7, 42, 37, 5, 8, 15, 12, 9, 3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67685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504349" y="2094863"/>
            <a:ext cx="9068753" cy="514596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Tricky to delete root…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So let's simply overwrite the root with the item from the last leaf and delete the last leaf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But then the root is violating the heap property…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So we push the root down the tree until it is supporting the heap property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remove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846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 heap removal</a:t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 flipH="1">
            <a:off x="4558557" y="2168103"/>
            <a:ext cx="937885" cy="5272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5496442" y="2168103"/>
            <a:ext cx="986151" cy="5272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9"/>
          <p:cNvCxnSpPr/>
          <p:nvPr/>
        </p:nvCxnSpPr>
        <p:spPr>
          <a:xfrm flipH="1">
            <a:off x="3572296" y="3239244"/>
            <a:ext cx="986151" cy="7577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19"/>
          <p:cNvSpPr/>
          <p:nvPr/>
        </p:nvSpPr>
        <p:spPr>
          <a:xfrm>
            <a:off x="4425852" y="3996957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70" name="Google Shape;170;p19"/>
          <p:cNvCxnSpPr>
            <a:stCxn id="171" idx="2"/>
            <a:endCxn id="169" idx="0"/>
          </p:cNvCxnSpPr>
          <p:nvPr/>
        </p:nvCxnSpPr>
        <p:spPr>
          <a:xfrm>
            <a:off x="4558584" y="3239244"/>
            <a:ext cx="360343" cy="7577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9"/>
          <p:cNvCxnSpPr/>
          <p:nvPr/>
        </p:nvCxnSpPr>
        <p:spPr>
          <a:xfrm flipH="1">
            <a:off x="6049518" y="3239244"/>
            <a:ext cx="433074" cy="7577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9"/>
          <p:cNvSpPr/>
          <p:nvPr/>
        </p:nvSpPr>
        <p:spPr>
          <a:xfrm>
            <a:off x="5556361" y="3996957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37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74" name="Google Shape;174;p19"/>
          <p:cNvCxnSpPr/>
          <p:nvPr/>
        </p:nvCxnSpPr>
        <p:spPr>
          <a:xfrm>
            <a:off x="6482593" y="3239244"/>
            <a:ext cx="910446" cy="7577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/>
          <p:nvPr/>
        </p:nvSpPr>
        <p:spPr>
          <a:xfrm>
            <a:off x="6899908" y="3996957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989517" y="2695423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2191393" y="4540778"/>
            <a:ext cx="1380903" cy="1397791"/>
            <a:chOff x="1988138" y="4118088"/>
            <a:chExt cx="1253125" cy="1268450"/>
          </a:xfrm>
        </p:grpSpPr>
        <p:cxnSp>
          <p:nvCxnSpPr>
            <p:cNvPr id="178" name="Google Shape;178;p19"/>
            <p:cNvCxnSpPr/>
            <p:nvPr/>
          </p:nvCxnSpPr>
          <p:spPr>
            <a:xfrm flipH="1">
              <a:off x="2435463" y="4118088"/>
              <a:ext cx="8058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19"/>
            <p:cNvSpPr/>
            <p:nvPr/>
          </p:nvSpPr>
          <p:spPr>
            <a:xfrm>
              <a:off x="1988138" y="489303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3506246" y="4540778"/>
            <a:ext cx="986151" cy="1397791"/>
            <a:chOff x="3181325" y="4118088"/>
            <a:chExt cx="894900" cy="1268450"/>
          </a:xfrm>
        </p:grpSpPr>
        <p:cxnSp>
          <p:nvCxnSpPr>
            <p:cNvPr id="181" name="Google Shape;181;p19"/>
            <p:cNvCxnSpPr/>
            <p:nvPr/>
          </p:nvCxnSpPr>
          <p:spPr>
            <a:xfrm>
              <a:off x="3241263" y="4118088"/>
              <a:ext cx="3876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" name="Google Shape;182;p19"/>
            <p:cNvSpPr/>
            <p:nvPr/>
          </p:nvSpPr>
          <p:spPr>
            <a:xfrm>
              <a:off x="3181325" y="489303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83" name="Google Shape;183;p19"/>
          <p:cNvSpPr/>
          <p:nvPr/>
        </p:nvSpPr>
        <p:spPr>
          <a:xfrm>
            <a:off x="3079221" y="3996957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5003366" y="1624282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4065371" y="2695423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5003366" y="1624282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87" name="Google Shape;187;p19"/>
          <p:cNvGrpSpPr/>
          <p:nvPr/>
        </p:nvGrpSpPr>
        <p:grpSpPr>
          <a:xfrm>
            <a:off x="4065372" y="1624283"/>
            <a:ext cx="1924146" cy="1614961"/>
            <a:chOff x="3688713" y="1471463"/>
            <a:chExt cx="1746100" cy="1465525"/>
          </a:xfrm>
        </p:grpSpPr>
        <p:sp>
          <p:nvSpPr>
            <p:cNvPr id="188" name="Google Shape;188;p19"/>
            <p:cNvSpPr/>
            <p:nvPr/>
          </p:nvSpPr>
          <p:spPr>
            <a:xfrm>
              <a:off x="3688713" y="244348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539913" y="1471463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90" name="Google Shape;190;p19"/>
          <p:cNvGrpSpPr/>
          <p:nvPr/>
        </p:nvGrpSpPr>
        <p:grpSpPr>
          <a:xfrm>
            <a:off x="4065372" y="2695423"/>
            <a:ext cx="1346632" cy="1845355"/>
            <a:chOff x="3688713" y="2443488"/>
            <a:chExt cx="1222025" cy="1674600"/>
          </a:xfrm>
        </p:grpSpPr>
        <p:sp>
          <p:nvSpPr>
            <p:cNvPr id="191" name="Google Shape;191;p19"/>
            <p:cNvSpPr/>
            <p:nvPr/>
          </p:nvSpPr>
          <p:spPr>
            <a:xfrm>
              <a:off x="4015838" y="362458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3688713" y="244348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93" name="Google Shape;193;p19"/>
          <p:cNvSpPr txBox="1"/>
          <p:nvPr/>
        </p:nvSpPr>
        <p:spPr>
          <a:xfrm>
            <a:off x="804277" y="1956594"/>
            <a:ext cx="1880067" cy="8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3085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NO!</a:t>
            </a:r>
            <a:endParaRPr sz="3085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94" name="Google Shape;194;p19"/>
          <p:cNvGrpSpPr/>
          <p:nvPr/>
        </p:nvGrpSpPr>
        <p:grpSpPr>
          <a:xfrm>
            <a:off x="3079221" y="2695423"/>
            <a:ext cx="1972302" cy="1845300"/>
            <a:chOff x="2793813" y="2443488"/>
            <a:chExt cx="1789800" cy="1674550"/>
          </a:xfrm>
        </p:grpSpPr>
        <p:sp>
          <p:nvSpPr>
            <p:cNvPr id="195" name="Google Shape;195;p19"/>
            <p:cNvSpPr/>
            <p:nvPr/>
          </p:nvSpPr>
          <p:spPr>
            <a:xfrm>
              <a:off x="3688713" y="244348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793813" y="362453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97" name="Google Shape;197;p19"/>
          <p:cNvSpPr/>
          <p:nvPr/>
        </p:nvSpPr>
        <p:spPr>
          <a:xfrm>
            <a:off x="5003366" y="1624282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98" name="Google Shape;198;p19"/>
          <p:cNvGrpSpPr/>
          <p:nvPr/>
        </p:nvGrpSpPr>
        <p:grpSpPr>
          <a:xfrm>
            <a:off x="4065372" y="1624283"/>
            <a:ext cx="1924146" cy="1614961"/>
            <a:chOff x="3688713" y="1471463"/>
            <a:chExt cx="1746100" cy="1465525"/>
          </a:xfrm>
        </p:grpSpPr>
        <p:sp>
          <p:nvSpPr>
            <p:cNvPr id="199" name="Google Shape;199;p19"/>
            <p:cNvSpPr/>
            <p:nvPr/>
          </p:nvSpPr>
          <p:spPr>
            <a:xfrm>
              <a:off x="4539913" y="1471463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688713" y="244348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1" name="Google Shape;201;p19"/>
          <p:cNvGrpSpPr/>
          <p:nvPr/>
        </p:nvGrpSpPr>
        <p:grpSpPr>
          <a:xfrm>
            <a:off x="4065372" y="2695423"/>
            <a:ext cx="1346632" cy="1845355"/>
            <a:chOff x="3688713" y="2443488"/>
            <a:chExt cx="1222025" cy="1674600"/>
          </a:xfrm>
        </p:grpSpPr>
        <p:sp>
          <p:nvSpPr>
            <p:cNvPr id="202" name="Google Shape;202;p19"/>
            <p:cNvSpPr/>
            <p:nvPr/>
          </p:nvSpPr>
          <p:spPr>
            <a:xfrm>
              <a:off x="3688713" y="244348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015838" y="362458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7316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Insert and remove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Height of a complete binary tree is lg 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At most, upheap and downheap operations traverse the height of the tree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Hence, insert and remove are Θ(lg n)</a:t>
            </a: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runtimes</a:t>
            </a:r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7889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Simply implement tree nodes like for BST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This requires overhead for dynamic node allocation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Also must follow chains of parent/child relations to traverse the tree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Note that a heap will be a complete binary tree…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We can easily represent a complete  binary tree using an array</a:t>
            </a: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implementation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5804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282357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Number nodes row-wise starting at 0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Use these numbers as indices in the array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Now, for node at index i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parent(i) = ⌊(i - 1) / 2⌋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left_child(i) = 2i + 1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right_child(i) = 2i + 2</a:t>
            </a:r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Storing a heap in an array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6563077" y="2854341"/>
            <a:ext cx="3205734" cy="9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defTabSz="1007641">
              <a:buClr>
                <a:srgbClr val="000000"/>
              </a:buClr>
            </a:pPr>
            <a:r>
              <a:rPr lang="en" sz="2645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For arrays indexed from 0</a:t>
            </a:r>
            <a:endParaRPr sz="2645" i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26" name="Google Shape;226;p22"/>
          <p:cNvCxnSpPr>
            <a:stCxn id="225" idx="1"/>
            <a:endCxn id="227" idx="1"/>
          </p:cNvCxnSpPr>
          <p:nvPr/>
        </p:nvCxnSpPr>
        <p:spPr>
          <a:xfrm flipH="1">
            <a:off x="4719044" y="3348738"/>
            <a:ext cx="1844033" cy="98516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2"/>
          <p:cNvSpPr/>
          <p:nvPr/>
        </p:nvSpPr>
        <p:spPr>
          <a:xfrm>
            <a:off x="4421183" y="2952884"/>
            <a:ext cx="297862" cy="98879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8" name="Google Shape;228;p22"/>
          <p:cNvGrpSpPr/>
          <p:nvPr/>
        </p:nvGrpSpPr>
        <p:grpSpPr>
          <a:xfrm>
            <a:off x="1472814" y="5152728"/>
            <a:ext cx="7131824" cy="562334"/>
            <a:chOff x="1003600" y="5210400"/>
            <a:chExt cx="6471900" cy="510300"/>
          </a:xfrm>
        </p:grpSpPr>
        <p:sp>
          <p:nvSpPr>
            <p:cNvPr id="229" name="Google Shape;229;p22"/>
            <p:cNvSpPr/>
            <p:nvPr/>
          </p:nvSpPr>
          <p:spPr>
            <a:xfrm>
              <a:off x="1003600" y="5210400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722700" y="5210400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441800" y="5210400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3160900" y="5210400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880000" y="5210400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599100" y="5210400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5318200" y="5210400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6037300" y="5210400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756400" y="5210400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1869026" y="5153091"/>
            <a:ext cx="1584850" cy="758"/>
            <a:chOff x="1695600" y="4673413"/>
            <a:chExt cx="1438200" cy="688"/>
          </a:xfrm>
        </p:grpSpPr>
        <p:cxnSp>
          <p:nvCxnSpPr>
            <p:cNvPr id="239" name="Google Shape;239;p22"/>
            <p:cNvCxnSpPr>
              <a:stCxn id="229" idx="0"/>
              <a:endCxn id="230" idx="0"/>
            </p:cNvCxnSpPr>
            <p:nvPr/>
          </p:nvCxnSpPr>
          <p:spPr>
            <a:xfrm rot="-5400000" flipH="1">
              <a:off x="2054850" y="4314163"/>
              <a:ext cx="600" cy="7191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240;p22"/>
            <p:cNvCxnSpPr>
              <a:stCxn id="229" idx="0"/>
              <a:endCxn id="231" idx="0"/>
            </p:cNvCxnSpPr>
            <p:nvPr/>
          </p:nvCxnSpPr>
          <p:spPr>
            <a:xfrm rot="-5400000" flipH="1">
              <a:off x="2414400" y="3954613"/>
              <a:ext cx="600" cy="1438200"/>
            </a:xfrm>
            <a:prstGeom prst="curvedConnector3">
              <a:avLst>
                <a:gd name="adj1" fmla="val -58541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1" name="Google Shape;241;p22"/>
          <p:cNvGrpSpPr/>
          <p:nvPr/>
        </p:nvGrpSpPr>
        <p:grpSpPr>
          <a:xfrm>
            <a:off x="2661450" y="5716204"/>
            <a:ext cx="2377275" cy="1168"/>
            <a:chOff x="2414700" y="5183713"/>
            <a:chExt cx="2157300" cy="1060"/>
          </a:xfrm>
        </p:grpSpPr>
        <p:cxnSp>
          <p:nvCxnSpPr>
            <p:cNvPr id="242" name="Google Shape;242;p22"/>
            <p:cNvCxnSpPr>
              <a:stCxn id="230" idx="2"/>
              <a:endCxn id="232" idx="2"/>
            </p:cNvCxnSpPr>
            <p:nvPr/>
          </p:nvCxnSpPr>
          <p:spPr>
            <a:xfrm rot="-5400000" flipH="1">
              <a:off x="3133500" y="4464913"/>
              <a:ext cx="600" cy="14382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" name="Google Shape;243;p22"/>
            <p:cNvCxnSpPr>
              <a:stCxn id="230" idx="2"/>
              <a:endCxn id="233" idx="2"/>
            </p:cNvCxnSpPr>
            <p:nvPr/>
          </p:nvCxnSpPr>
          <p:spPr>
            <a:xfrm rot="-5400000" flipH="1">
              <a:off x="3493050" y="4105363"/>
              <a:ext cx="600" cy="2157300"/>
            </a:xfrm>
            <a:prstGeom prst="curvedConnector3">
              <a:avLst>
                <a:gd name="adj1" fmla="val 5573333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4" name="Google Shape;244;p22"/>
          <p:cNvGrpSpPr/>
          <p:nvPr/>
        </p:nvGrpSpPr>
        <p:grpSpPr>
          <a:xfrm>
            <a:off x="3453876" y="5152130"/>
            <a:ext cx="3169699" cy="716"/>
            <a:chOff x="3133800" y="4673413"/>
            <a:chExt cx="2876400" cy="650"/>
          </a:xfrm>
        </p:grpSpPr>
        <p:cxnSp>
          <p:nvCxnSpPr>
            <p:cNvPr id="245" name="Google Shape;245;p22"/>
            <p:cNvCxnSpPr>
              <a:stCxn id="231" idx="0"/>
              <a:endCxn id="234" idx="0"/>
            </p:cNvCxnSpPr>
            <p:nvPr/>
          </p:nvCxnSpPr>
          <p:spPr>
            <a:xfrm rot="-5400000" flipH="1">
              <a:off x="4212150" y="3595063"/>
              <a:ext cx="600" cy="21573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6" name="Google Shape;246;p22"/>
            <p:cNvCxnSpPr>
              <a:stCxn id="231" idx="0"/>
              <a:endCxn id="235" idx="0"/>
            </p:cNvCxnSpPr>
            <p:nvPr/>
          </p:nvCxnSpPr>
          <p:spPr>
            <a:xfrm rot="-5400000" flipH="1">
              <a:off x="4571700" y="3235513"/>
              <a:ext cx="600" cy="2876400"/>
            </a:xfrm>
            <a:prstGeom prst="curvedConnector3">
              <a:avLst>
                <a:gd name="adj1" fmla="val -54362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7" name="Google Shape;247;p22"/>
          <p:cNvGrpSpPr/>
          <p:nvPr/>
        </p:nvGrpSpPr>
        <p:grpSpPr>
          <a:xfrm>
            <a:off x="4246300" y="5714202"/>
            <a:ext cx="3962125" cy="1248"/>
            <a:chOff x="3852900" y="5183713"/>
            <a:chExt cx="3595500" cy="1133"/>
          </a:xfrm>
        </p:grpSpPr>
        <p:cxnSp>
          <p:nvCxnSpPr>
            <p:cNvPr id="248" name="Google Shape;248;p22"/>
            <p:cNvCxnSpPr>
              <a:stCxn id="232" idx="2"/>
              <a:endCxn id="236" idx="2"/>
            </p:cNvCxnSpPr>
            <p:nvPr/>
          </p:nvCxnSpPr>
          <p:spPr>
            <a:xfrm rot="-5400000" flipH="1">
              <a:off x="5290800" y="3745813"/>
              <a:ext cx="600" cy="28764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Google Shape;249;p22"/>
            <p:cNvCxnSpPr>
              <a:stCxn id="232" idx="2"/>
              <a:endCxn id="237" idx="2"/>
            </p:cNvCxnSpPr>
            <p:nvPr/>
          </p:nvCxnSpPr>
          <p:spPr>
            <a:xfrm rot="-5400000" flipH="1">
              <a:off x="5650350" y="3386263"/>
              <a:ext cx="600" cy="3595500"/>
            </a:xfrm>
            <a:prstGeom prst="curvedConnector3">
              <a:avLst>
                <a:gd name="adj1" fmla="val 571291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50" name="Google Shape;250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111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Sort</a:t>
            </a:r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504349" y="1418833"/>
            <a:ext cx="9068753" cy="321036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Heapify the numbers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MAX heap to sort ascending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MIN heap to sort descending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"Remove" the root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Don’t actually delete the leaf node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Consider the heap to be from 0 .. length - 1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Repeat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1472813" y="5475302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2265238" y="5475302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3057663" y="5475302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3850088" y="5475302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642513" y="5475302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5434938" y="5475302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37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6227363" y="5475302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15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7019788" y="5475302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42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7812213" y="5475302"/>
            <a:ext cx="792425" cy="56233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66" name="Google Shape;266;p23"/>
          <p:cNvGrpSpPr/>
          <p:nvPr/>
        </p:nvGrpSpPr>
        <p:grpSpPr>
          <a:xfrm>
            <a:off x="1869026" y="5475302"/>
            <a:ext cx="1584850" cy="661"/>
            <a:chOff x="1695600" y="4966138"/>
            <a:chExt cx="1438200" cy="600"/>
          </a:xfrm>
        </p:grpSpPr>
        <p:cxnSp>
          <p:nvCxnSpPr>
            <p:cNvPr id="267" name="Google Shape;267;p23"/>
            <p:cNvCxnSpPr>
              <a:stCxn id="257" idx="0"/>
              <a:endCxn id="258" idx="0"/>
            </p:cNvCxnSpPr>
            <p:nvPr/>
          </p:nvCxnSpPr>
          <p:spPr>
            <a:xfrm rot="-5400000" flipH="1">
              <a:off x="2054850" y="4606888"/>
              <a:ext cx="600" cy="7191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8" name="Google Shape;268;p23"/>
            <p:cNvCxnSpPr>
              <a:stCxn id="257" idx="0"/>
              <a:endCxn id="259" idx="0"/>
            </p:cNvCxnSpPr>
            <p:nvPr/>
          </p:nvCxnSpPr>
          <p:spPr>
            <a:xfrm rot="-5400000" flipH="1">
              <a:off x="2414400" y="4247338"/>
              <a:ext cx="600" cy="1438200"/>
            </a:xfrm>
            <a:prstGeom prst="curvedConnector3">
              <a:avLst>
                <a:gd name="adj1" fmla="val -6243541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69" name="Google Shape;269;p23"/>
          <p:cNvGrpSpPr/>
          <p:nvPr/>
        </p:nvGrpSpPr>
        <p:grpSpPr>
          <a:xfrm>
            <a:off x="2661450" y="6037636"/>
            <a:ext cx="2377275" cy="661"/>
            <a:chOff x="2414700" y="5476438"/>
            <a:chExt cx="2157300" cy="600"/>
          </a:xfrm>
        </p:grpSpPr>
        <p:cxnSp>
          <p:nvCxnSpPr>
            <p:cNvPr id="270" name="Google Shape;270;p23"/>
            <p:cNvCxnSpPr>
              <a:stCxn id="258" idx="2"/>
              <a:endCxn id="260" idx="2"/>
            </p:cNvCxnSpPr>
            <p:nvPr/>
          </p:nvCxnSpPr>
          <p:spPr>
            <a:xfrm rot="-5400000" flipH="1">
              <a:off x="3133500" y="4757638"/>
              <a:ext cx="600" cy="14382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1" name="Google Shape;271;p23"/>
            <p:cNvCxnSpPr>
              <a:stCxn id="258" idx="2"/>
              <a:endCxn id="261" idx="2"/>
            </p:cNvCxnSpPr>
            <p:nvPr/>
          </p:nvCxnSpPr>
          <p:spPr>
            <a:xfrm rot="-5400000" flipH="1">
              <a:off x="3493050" y="4398088"/>
              <a:ext cx="600" cy="2157300"/>
            </a:xfrm>
            <a:prstGeom prst="curvedConnector3">
              <a:avLst>
                <a:gd name="adj1" fmla="val 5183958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2" name="Google Shape;272;p23"/>
          <p:cNvGrpSpPr/>
          <p:nvPr/>
        </p:nvGrpSpPr>
        <p:grpSpPr>
          <a:xfrm>
            <a:off x="3453876" y="5475302"/>
            <a:ext cx="3169699" cy="661"/>
            <a:chOff x="3133800" y="4966138"/>
            <a:chExt cx="2876400" cy="600"/>
          </a:xfrm>
        </p:grpSpPr>
        <p:cxnSp>
          <p:nvCxnSpPr>
            <p:cNvPr id="273" name="Google Shape;273;p23"/>
            <p:cNvCxnSpPr>
              <a:stCxn id="259" idx="0"/>
              <a:endCxn id="262" idx="0"/>
            </p:cNvCxnSpPr>
            <p:nvPr/>
          </p:nvCxnSpPr>
          <p:spPr>
            <a:xfrm rot="-5400000" flipH="1">
              <a:off x="4212150" y="3887788"/>
              <a:ext cx="600" cy="21573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4" name="Google Shape;274;p23"/>
            <p:cNvCxnSpPr>
              <a:stCxn id="259" idx="0"/>
              <a:endCxn id="263" idx="0"/>
            </p:cNvCxnSpPr>
            <p:nvPr/>
          </p:nvCxnSpPr>
          <p:spPr>
            <a:xfrm rot="-5400000" flipH="1">
              <a:off x="4571700" y="3528238"/>
              <a:ext cx="600" cy="2876400"/>
            </a:xfrm>
            <a:prstGeom prst="curvedConnector3">
              <a:avLst>
                <a:gd name="adj1" fmla="val -5407291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5" name="Google Shape;275;p23"/>
          <p:cNvGrpSpPr/>
          <p:nvPr/>
        </p:nvGrpSpPr>
        <p:grpSpPr>
          <a:xfrm>
            <a:off x="4246300" y="6037636"/>
            <a:ext cx="3962125" cy="661"/>
            <a:chOff x="3852900" y="5476438"/>
            <a:chExt cx="3595500" cy="600"/>
          </a:xfrm>
        </p:grpSpPr>
        <p:cxnSp>
          <p:nvCxnSpPr>
            <p:cNvPr id="276" name="Google Shape;276;p23"/>
            <p:cNvCxnSpPr>
              <a:stCxn id="260" idx="2"/>
              <a:endCxn id="264" idx="2"/>
            </p:cNvCxnSpPr>
            <p:nvPr/>
          </p:nvCxnSpPr>
          <p:spPr>
            <a:xfrm rot="-5400000" flipH="1">
              <a:off x="5290800" y="4038538"/>
              <a:ext cx="600" cy="28764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7" name="Google Shape;277;p23"/>
            <p:cNvCxnSpPr>
              <a:stCxn id="260" idx="2"/>
              <a:endCxn id="265" idx="2"/>
            </p:cNvCxnSpPr>
            <p:nvPr/>
          </p:nvCxnSpPr>
          <p:spPr>
            <a:xfrm rot="-5400000" flipH="1">
              <a:off x="5650350" y="3678988"/>
              <a:ext cx="600" cy="3595500"/>
            </a:xfrm>
            <a:prstGeom prst="curvedConnector3">
              <a:avLst>
                <a:gd name="adj1" fmla="val 5183958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8" name="Google Shape;278;p23"/>
          <p:cNvGrpSpPr/>
          <p:nvPr/>
        </p:nvGrpSpPr>
        <p:grpSpPr>
          <a:xfrm>
            <a:off x="1472814" y="5475302"/>
            <a:ext cx="7131824" cy="562334"/>
            <a:chOff x="1336050" y="4966138"/>
            <a:chExt cx="6471900" cy="510300"/>
          </a:xfrm>
        </p:grpSpPr>
        <p:sp>
          <p:nvSpPr>
            <p:cNvPr id="279" name="Google Shape;279;p23"/>
            <p:cNvSpPr/>
            <p:nvPr/>
          </p:nvSpPr>
          <p:spPr>
            <a:xfrm>
              <a:off x="70888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81" name="Google Shape;281;p23"/>
          <p:cNvGrpSpPr/>
          <p:nvPr/>
        </p:nvGrpSpPr>
        <p:grpSpPr>
          <a:xfrm>
            <a:off x="1472813" y="5475302"/>
            <a:ext cx="1584850" cy="562334"/>
            <a:chOff x="1336050" y="4966138"/>
            <a:chExt cx="1438200" cy="510300"/>
          </a:xfrm>
        </p:grpSpPr>
        <p:sp>
          <p:nvSpPr>
            <p:cNvPr id="282" name="Google Shape;282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84" name="Google Shape;284;p23"/>
          <p:cNvGrpSpPr/>
          <p:nvPr/>
        </p:nvGrpSpPr>
        <p:grpSpPr>
          <a:xfrm>
            <a:off x="2265238" y="5475302"/>
            <a:ext cx="2377275" cy="562334"/>
            <a:chOff x="2055150" y="4966138"/>
            <a:chExt cx="2157300" cy="510300"/>
          </a:xfrm>
        </p:grpSpPr>
        <p:sp>
          <p:nvSpPr>
            <p:cNvPr id="285" name="Google Shape;285;p23"/>
            <p:cNvSpPr/>
            <p:nvPr/>
          </p:nvSpPr>
          <p:spPr>
            <a:xfrm>
              <a:off x="34933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87" name="Google Shape;287;p23"/>
          <p:cNvSpPr/>
          <p:nvPr/>
        </p:nvSpPr>
        <p:spPr>
          <a:xfrm>
            <a:off x="7812213" y="5475302"/>
            <a:ext cx="792425" cy="562334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88" name="Google Shape;288;p23"/>
          <p:cNvGrpSpPr/>
          <p:nvPr/>
        </p:nvGrpSpPr>
        <p:grpSpPr>
          <a:xfrm>
            <a:off x="1472813" y="5475302"/>
            <a:ext cx="6339400" cy="562334"/>
            <a:chOff x="1336050" y="4966138"/>
            <a:chExt cx="5752800" cy="510300"/>
          </a:xfrm>
        </p:grpSpPr>
        <p:sp>
          <p:nvSpPr>
            <p:cNvPr id="289" name="Google Shape;289;p23"/>
            <p:cNvSpPr/>
            <p:nvPr/>
          </p:nvSpPr>
          <p:spPr>
            <a:xfrm>
              <a:off x="63697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91" name="Google Shape;291;p23"/>
          <p:cNvSpPr/>
          <p:nvPr/>
        </p:nvSpPr>
        <p:spPr>
          <a:xfrm>
            <a:off x="7019788" y="5475302"/>
            <a:ext cx="792425" cy="562334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92" name="Google Shape;292;p23"/>
          <p:cNvGrpSpPr/>
          <p:nvPr/>
        </p:nvGrpSpPr>
        <p:grpSpPr>
          <a:xfrm>
            <a:off x="1472813" y="5475302"/>
            <a:ext cx="1584850" cy="562334"/>
            <a:chOff x="1336050" y="4966138"/>
            <a:chExt cx="1438200" cy="510300"/>
          </a:xfrm>
        </p:grpSpPr>
        <p:sp>
          <p:nvSpPr>
            <p:cNvPr id="293" name="Google Shape;293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95" name="Google Shape;295;p23"/>
          <p:cNvGrpSpPr/>
          <p:nvPr/>
        </p:nvGrpSpPr>
        <p:grpSpPr>
          <a:xfrm>
            <a:off x="2265238" y="5475302"/>
            <a:ext cx="3169699" cy="562334"/>
            <a:chOff x="2055150" y="4966138"/>
            <a:chExt cx="2876400" cy="510300"/>
          </a:xfrm>
        </p:grpSpPr>
        <p:sp>
          <p:nvSpPr>
            <p:cNvPr id="296" name="Google Shape;296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2124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98" name="Google Shape;298;p23"/>
          <p:cNvGrpSpPr/>
          <p:nvPr/>
        </p:nvGrpSpPr>
        <p:grpSpPr>
          <a:xfrm>
            <a:off x="1472813" y="5475302"/>
            <a:ext cx="5546974" cy="562334"/>
            <a:chOff x="1336050" y="4966138"/>
            <a:chExt cx="5033700" cy="510300"/>
          </a:xfrm>
        </p:grpSpPr>
        <p:sp>
          <p:nvSpPr>
            <p:cNvPr id="299" name="Google Shape;299;p23"/>
            <p:cNvSpPr/>
            <p:nvPr/>
          </p:nvSpPr>
          <p:spPr>
            <a:xfrm>
              <a:off x="56506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1" name="Google Shape;301;p23"/>
          <p:cNvGrpSpPr/>
          <p:nvPr/>
        </p:nvGrpSpPr>
        <p:grpSpPr>
          <a:xfrm>
            <a:off x="1472813" y="5475302"/>
            <a:ext cx="1584850" cy="562334"/>
            <a:chOff x="1336050" y="4966138"/>
            <a:chExt cx="1438200" cy="510300"/>
          </a:xfrm>
        </p:grpSpPr>
        <p:sp>
          <p:nvSpPr>
            <p:cNvPr id="302" name="Google Shape;302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04" name="Google Shape;304;p23"/>
          <p:cNvSpPr/>
          <p:nvPr/>
        </p:nvSpPr>
        <p:spPr>
          <a:xfrm>
            <a:off x="6227363" y="5475302"/>
            <a:ext cx="792425" cy="562334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05" name="Google Shape;305;p23"/>
          <p:cNvGrpSpPr/>
          <p:nvPr/>
        </p:nvGrpSpPr>
        <p:grpSpPr>
          <a:xfrm>
            <a:off x="2265238" y="5475302"/>
            <a:ext cx="2377275" cy="562334"/>
            <a:chOff x="2055150" y="4966138"/>
            <a:chExt cx="2157300" cy="510300"/>
          </a:xfrm>
        </p:grpSpPr>
        <p:sp>
          <p:nvSpPr>
            <p:cNvPr id="306" name="Google Shape;306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4933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8" name="Google Shape;308;p23"/>
          <p:cNvGrpSpPr/>
          <p:nvPr/>
        </p:nvGrpSpPr>
        <p:grpSpPr>
          <a:xfrm>
            <a:off x="1472812" y="5475302"/>
            <a:ext cx="4754550" cy="562334"/>
            <a:chOff x="1336050" y="4966138"/>
            <a:chExt cx="4314600" cy="510300"/>
          </a:xfrm>
        </p:grpSpPr>
        <p:sp>
          <p:nvSpPr>
            <p:cNvPr id="309" name="Google Shape;309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9315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1" name="Google Shape;311;p23"/>
          <p:cNvGrpSpPr/>
          <p:nvPr/>
        </p:nvGrpSpPr>
        <p:grpSpPr>
          <a:xfrm>
            <a:off x="1472813" y="5475302"/>
            <a:ext cx="1584850" cy="562334"/>
            <a:chOff x="1336050" y="4966138"/>
            <a:chExt cx="1438200" cy="510300"/>
          </a:xfrm>
        </p:grpSpPr>
        <p:sp>
          <p:nvSpPr>
            <p:cNvPr id="312" name="Google Shape;312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14" name="Google Shape;314;p23"/>
          <p:cNvSpPr/>
          <p:nvPr/>
        </p:nvSpPr>
        <p:spPr>
          <a:xfrm>
            <a:off x="5434938" y="5475302"/>
            <a:ext cx="792425" cy="562334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15" name="Google Shape;315;p23"/>
          <p:cNvGrpSpPr/>
          <p:nvPr/>
        </p:nvGrpSpPr>
        <p:grpSpPr>
          <a:xfrm>
            <a:off x="2265238" y="5475302"/>
            <a:ext cx="2377275" cy="562334"/>
            <a:chOff x="2055150" y="4966138"/>
            <a:chExt cx="2157300" cy="510300"/>
          </a:xfrm>
        </p:grpSpPr>
        <p:sp>
          <p:nvSpPr>
            <p:cNvPr id="316" name="Google Shape;316;p23"/>
            <p:cNvSpPr/>
            <p:nvPr/>
          </p:nvSpPr>
          <p:spPr>
            <a:xfrm>
              <a:off x="34933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8" name="Google Shape;318;p23"/>
          <p:cNvGrpSpPr/>
          <p:nvPr/>
        </p:nvGrpSpPr>
        <p:grpSpPr>
          <a:xfrm>
            <a:off x="1472813" y="5475302"/>
            <a:ext cx="3962125" cy="562334"/>
            <a:chOff x="1336050" y="4966138"/>
            <a:chExt cx="3595500" cy="510300"/>
          </a:xfrm>
        </p:grpSpPr>
        <p:sp>
          <p:nvSpPr>
            <p:cNvPr id="319" name="Google Shape;319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2124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21" name="Google Shape;321;p23"/>
          <p:cNvGrpSpPr/>
          <p:nvPr/>
        </p:nvGrpSpPr>
        <p:grpSpPr>
          <a:xfrm>
            <a:off x="1472812" y="5475302"/>
            <a:ext cx="2377275" cy="562334"/>
            <a:chOff x="1336050" y="4966138"/>
            <a:chExt cx="2157300" cy="510300"/>
          </a:xfrm>
        </p:grpSpPr>
        <p:sp>
          <p:nvSpPr>
            <p:cNvPr id="322" name="Google Shape;322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27742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4" name="Google Shape;324;p23"/>
          <p:cNvSpPr/>
          <p:nvPr/>
        </p:nvSpPr>
        <p:spPr>
          <a:xfrm>
            <a:off x="4642513" y="5475302"/>
            <a:ext cx="792425" cy="562334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25" name="Google Shape;325;p23"/>
          <p:cNvGrpSpPr/>
          <p:nvPr/>
        </p:nvGrpSpPr>
        <p:grpSpPr>
          <a:xfrm>
            <a:off x="1472814" y="5475302"/>
            <a:ext cx="3169699" cy="562334"/>
            <a:chOff x="1336050" y="4966138"/>
            <a:chExt cx="2876400" cy="510300"/>
          </a:xfrm>
        </p:grpSpPr>
        <p:sp>
          <p:nvSpPr>
            <p:cNvPr id="326" name="Google Shape;326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34933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28" name="Google Shape;328;p23"/>
          <p:cNvGrpSpPr/>
          <p:nvPr/>
        </p:nvGrpSpPr>
        <p:grpSpPr>
          <a:xfrm>
            <a:off x="1472813" y="5475302"/>
            <a:ext cx="1584850" cy="562334"/>
            <a:chOff x="1336050" y="4966138"/>
            <a:chExt cx="1438200" cy="510300"/>
          </a:xfrm>
        </p:grpSpPr>
        <p:sp>
          <p:nvSpPr>
            <p:cNvPr id="329" name="Google Shape;329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31" name="Google Shape;331;p23"/>
          <p:cNvSpPr/>
          <p:nvPr/>
        </p:nvSpPr>
        <p:spPr>
          <a:xfrm>
            <a:off x="3850088" y="5475302"/>
            <a:ext cx="792425" cy="562334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2" name="Google Shape;332;p23"/>
          <p:cNvGrpSpPr/>
          <p:nvPr/>
        </p:nvGrpSpPr>
        <p:grpSpPr>
          <a:xfrm>
            <a:off x="1472812" y="5475302"/>
            <a:ext cx="2377275" cy="562334"/>
            <a:chOff x="1336050" y="4966138"/>
            <a:chExt cx="2157300" cy="510300"/>
          </a:xfrm>
        </p:grpSpPr>
        <p:sp>
          <p:nvSpPr>
            <p:cNvPr id="333" name="Google Shape;333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27742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35" name="Google Shape;335;p23"/>
          <p:cNvGrpSpPr/>
          <p:nvPr/>
        </p:nvGrpSpPr>
        <p:grpSpPr>
          <a:xfrm>
            <a:off x="1472813" y="5475302"/>
            <a:ext cx="1584850" cy="562334"/>
            <a:chOff x="1336050" y="4966138"/>
            <a:chExt cx="1438200" cy="510300"/>
          </a:xfrm>
        </p:grpSpPr>
        <p:sp>
          <p:nvSpPr>
            <p:cNvPr id="336" name="Google Shape;336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38" name="Google Shape;338;p23"/>
          <p:cNvSpPr/>
          <p:nvPr/>
        </p:nvSpPr>
        <p:spPr>
          <a:xfrm>
            <a:off x="3057663" y="5475302"/>
            <a:ext cx="792425" cy="562334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39" name="Google Shape;339;p23"/>
          <p:cNvGrpSpPr/>
          <p:nvPr/>
        </p:nvGrpSpPr>
        <p:grpSpPr>
          <a:xfrm>
            <a:off x="1472813" y="5475302"/>
            <a:ext cx="1584850" cy="562334"/>
            <a:chOff x="1336050" y="4966138"/>
            <a:chExt cx="1438200" cy="510300"/>
          </a:xfrm>
        </p:grpSpPr>
        <p:sp>
          <p:nvSpPr>
            <p:cNvPr id="340" name="Google Shape;340;p23"/>
            <p:cNvSpPr/>
            <p:nvPr/>
          </p:nvSpPr>
          <p:spPr>
            <a:xfrm>
              <a:off x="13360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2055150" y="4966138"/>
              <a:ext cx="719100" cy="51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42" name="Google Shape;342;p23"/>
          <p:cNvSpPr/>
          <p:nvPr/>
        </p:nvSpPr>
        <p:spPr>
          <a:xfrm>
            <a:off x="2265238" y="5475302"/>
            <a:ext cx="792425" cy="562334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26</a:t>
            </a:fld>
            <a:endParaRPr kern="0"/>
          </a:p>
        </p:txBody>
      </p:sp>
      <p:sp>
        <p:nvSpPr>
          <p:cNvPr id="344" name="Google Shape;344;p23"/>
          <p:cNvSpPr/>
          <p:nvPr/>
        </p:nvSpPr>
        <p:spPr>
          <a:xfrm>
            <a:off x="1082358" y="4592804"/>
            <a:ext cx="8129215" cy="228735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6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1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09FCD-C0DD-4265-8C2F-1581ED5DE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DA9F0-4F55-4773-9055-6992244E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r>
              <a:rPr lang="en-US" dirty="0"/>
              <a:t>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0ECBD-A523-4394-B7E7-64696B7B2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28050-C620-4AC8-8CFD-8C78431C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8" y="1356833"/>
            <a:ext cx="8529501" cy="56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7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Articulation Points using DFS</a:t>
            </a:r>
          </a:p>
          <a:p>
            <a:r>
              <a:rPr lang="en-US" dirty="0">
                <a:latin typeface="Calibri" panose="020F0502020204030204" pitchFamily="34" charset="0"/>
              </a:rPr>
              <a:t>Minimum Spanning Tree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/>
          </a:bodyPr>
          <a:lstStyle/>
          <a:p>
            <a:r>
              <a:rPr lang="en-US" dirty="0"/>
              <a:t>Prim’s MST Algorithm</a:t>
            </a:r>
          </a:p>
          <a:p>
            <a:pPr lvl="1"/>
            <a:r>
              <a:rPr lang="en-US" dirty="0"/>
              <a:t>How does prim algorithm works?</a:t>
            </a:r>
          </a:p>
          <a:p>
            <a:pPr lvl="1"/>
            <a:r>
              <a:rPr lang="en-US" dirty="0"/>
              <a:t>Runtime of basic and enhanced</a:t>
            </a:r>
          </a:p>
          <a:p>
            <a:pPr lvl="2"/>
            <a:r>
              <a:rPr lang="en-US" dirty="0"/>
              <a:t>when calculating the run-time of v^3, why you choose v/2 term as the largest one?</a:t>
            </a:r>
          </a:p>
          <a:p>
            <a:pPr lvl="2"/>
            <a:r>
              <a:rPr lang="en-US" dirty="0"/>
              <a:t>why the previous run-time for Prim's is v^3 but the latter one is v^2 while both of them are Prim's? Is it because that the latter one is a more optimal advancement of Prim's?</a:t>
            </a:r>
          </a:p>
          <a:p>
            <a:pPr lvl="1"/>
            <a:r>
              <a:rPr lang="en-US" dirty="0"/>
              <a:t>updating arrays for improved prim's algorithm</a:t>
            </a:r>
          </a:p>
          <a:p>
            <a:pPr lvl="2"/>
            <a:r>
              <a:rPr lang="en-US" dirty="0"/>
              <a:t>got lost when updating the parent and best edge arrays</a:t>
            </a:r>
          </a:p>
          <a:p>
            <a:pPr lvl="2"/>
            <a:r>
              <a:rPr lang="en-US" dirty="0"/>
              <a:t>keeping track of which nodes are green or gray</a:t>
            </a:r>
          </a:p>
          <a:p>
            <a:pPr lvl="1"/>
            <a:r>
              <a:rPr lang="en-US" dirty="0"/>
              <a:t>implementing Prim's algorithm</a:t>
            </a:r>
          </a:p>
          <a:p>
            <a:pPr lvl="2"/>
            <a:r>
              <a:rPr lang="en-US" dirty="0"/>
              <a:t>What would pseudocode for Prim's algorithm look like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9C86-15D6-4DC2-AA84-7D430430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8948-8926-438F-909C-5412B4A7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5A05A-C87C-4592-A4A5-44602BFA13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DC13D-2C33-4DDB-8261-5B381BD196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689B2-8265-49D2-8657-EFC24B1F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89276"/>
            <a:ext cx="9574530" cy="63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9F63-9D47-40FF-9E8E-981DC703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Runtime of naïve implementation of Prim’s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09C1-DC0F-4ABF-ADDF-0100DAE0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EBDB-D88F-44FD-8E2D-C5BECCA917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67213-1980-44CB-B51B-377A92F475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A5191-B82B-4DF3-AD17-DBC1D6C3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1458171"/>
            <a:ext cx="8209461" cy="54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6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6F34-0C1D-5445-B7E8-6546C42A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42F3-3C19-C142-A1C8-F0116B6B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find an articulation point</a:t>
            </a:r>
          </a:p>
          <a:p>
            <a:pPr lvl="1"/>
            <a:r>
              <a:rPr lang="en-US" dirty="0"/>
              <a:t>what is the method for finding articulation point called using low and num and does it affect finding MSTs?</a:t>
            </a:r>
          </a:p>
          <a:p>
            <a:pPr lvl="1"/>
            <a:r>
              <a:rPr lang="en-US" dirty="0"/>
              <a:t>could you reiterate what low is in Prim’s?</a:t>
            </a:r>
          </a:p>
          <a:p>
            <a:pPr lvl="1"/>
            <a:r>
              <a:rPr lang="en-US" dirty="0"/>
              <a:t>finding low value in articulation points</a:t>
            </a:r>
          </a:p>
          <a:p>
            <a:pPr lvl="1"/>
            <a:r>
              <a:rPr lang="en-US" dirty="0"/>
              <a:t>when you determine the articulation point, the second case is when root has more than 1 child. What does "more </a:t>
            </a:r>
            <a:r>
              <a:rPr lang="en-US" dirty="0" err="1"/>
              <a:t>thaan</a:t>
            </a:r>
            <a:r>
              <a:rPr lang="en-US" dirty="0"/>
              <a:t> one child" mean in a graph?</a:t>
            </a:r>
          </a:p>
          <a:p>
            <a:r>
              <a:rPr lang="en-US" dirty="0"/>
              <a:t>How do you determine the weights of the edges?</a:t>
            </a:r>
          </a:p>
          <a:p>
            <a:r>
              <a:rPr lang="en-US" dirty="0"/>
              <a:t>travelling salesman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F02E-3783-1A4D-BBD1-1D411CD6E8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BD837-B0C7-1641-AB43-3BF30B81B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1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0D5E-EC98-4DBD-9551-1D9130A3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0367-AD6D-4051-9828-FD91B245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9466D-EA2A-485E-B481-F9EBCB3260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50CBB-E101-4712-AC95-50D08F63E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779BC-38F3-4E38-8D15-9C90573C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246934"/>
            <a:ext cx="8614410" cy="57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Priority Queue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1318</Words>
  <Application>Microsoft Macintosh PowerPoint</Application>
  <PresentationFormat>Custom</PresentationFormat>
  <Paragraphs>281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Droid Sans</vt:lpstr>
      <vt:lpstr>Helvetica</vt:lpstr>
      <vt:lpstr>Times New Roman</vt:lpstr>
      <vt:lpstr>1_Office Theme</vt:lpstr>
      <vt:lpstr>Office Theme</vt:lpstr>
      <vt:lpstr>2_Office Theme</vt:lpstr>
      <vt:lpstr>2_Pitt_minimal</vt:lpstr>
      <vt:lpstr>Algorithms and Data Structures 2 CS 1501</vt:lpstr>
      <vt:lpstr>Announcements</vt:lpstr>
      <vt:lpstr>Last lecture …</vt:lpstr>
      <vt:lpstr>Muddiest points (1/2)</vt:lpstr>
      <vt:lpstr>Prim’s MST Algorithm</vt:lpstr>
      <vt:lpstr>Runtime of naïve implementation of Prim’s</vt:lpstr>
      <vt:lpstr>Muddiest points (2/2)</vt:lpstr>
      <vt:lpstr>Articulation Points Algorithm</vt:lpstr>
      <vt:lpstr>This Lecture</vt:lpstr>
      <vt:lpstr>We mentioned priority queues in building Huffman tries</vt:lpstr>
      <vt:lpstr>Unsorted array PQ</vt:lpstr>
      <vt:lpstr>Sorted array PQ</vt:lpstr>
      <vt:lpstr>Amortized Time</vt:lpstr>
      <vt:lpstr>So what other options do we have?</vt:lpstr>
      <vt:lpstr>Is a BST overkill?</vt:lpstr>
      <vt:lpstr>The heap</vt:lpstr>
      <vt:lpstr>Heap Example</vt:lpstr>
      <vt:lpstr>Heap PQ runtimes</vt:lpstr>
      <vt:lpstr>Heap insert</vt:lpstr>
      <vt:lpstr>Min heap insert</vt:lpstr>
      <vt:lpstr>Heap remove</vt:lpstr>
      <vt:lpstr>Min heap removal</vt:lpstr>
      <vt:lpstr>Heap runtimes</vt:lpstr>
      <vt:lpstr>Heap implementation</vt:lpstr>
      <vt:lpstr>Storing a heap in an array</vt:lpstr>
      <vt:lpstr>Heap Sort</vt:lpstr>
      <vt:lpstr>Heapify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2021-09-01T05:46:13Z</dcterms:modified>
</cp:coreProperties>
</file>