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6"/>
  </p:notesMasterIdLst>
  <p:sldIdLst>
    <p:sldId id="405" r:id="rId4"/>
    <p:sldId id="496" r:id="rId5"/>
    <p:sldId id="498" r:id="rId6"/>
    <p:sldId id="499" r:id="rId7"/>
    <p:sldId id="508" r:id="rId8"/>
    <p:sldId id="509" r:id="rId9"/>
    <p:sldId id="392" r:id="rId10"/>
    <p:sldId id="506" r:id="rId11"/>
    <p:sldId id="259" r:id="rId12"/>
    <p:sldId id="393" r:id="rId13"/>
    <p:sldId id="394" r:id="rId14"/>
    <p:sldId id="395" r:id="rId15"/>
    <p:sldId id="503" r:id="rId16"/>
    <p:sldId id="396" r:id="rId17"/>
    <p:sldId id="504" r:id="rId18"/>
    <p:sldId id="397" r:id="rId19"/>
    <p:sldId id="398" r:id="rId20"/>
    <p:sldId id="399" r:id="rId21"/>
    <p:sldId id="400" r:id="rId22"/>
    <p:sldId id="505" r:id="rId23"/>
    <p:sldId id="401" r:id="rId24"/>
    <p:sldId id="402" r:id="rId2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519C6-0E93-9B44-A8F6-7C77C2B5C5C2}" v="1" dt="2021-09-01T05:38:2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 delMainMaster">
      <pc:chgData name="Khattab, Sherif" userId="c83b1e15-36f3-4f46-aceb-05aac24c545e" providerId="ADAL" clId="{FB7609DE-4E49-B943-8CC1-A94C3EC91022}" dt="2021-01-31T03:29:22.866" v="983" actId="20577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">
        <pc:chgData name="Khattab, Sherif" userId="c83b1e15-36f3-4f46-aceb-05aac24c545e" providerId="ADAL" clId="{FB7609DE-4E49-B943-8CC1-A94C3EC91022}" dt="2021-01-31T03:29:22.866" v="983" actId="20577"/>
        <pc:sldMkLst>
          <pc:docMk/>
          <pc:sldMk cId="2597936913" sldId="396"/>
        </pc:sldMkLst>
        <pc:spChg chg="mod">
          <ac:chgData name="Khattab, Sherif" userId="c83b1e15-36f3-4f46-aceb-05aac24c545e" providerId="ADAL" clId="{FB7609DE-4E49-B943-8CC1-A94C3EC91022}" dt="2021-01-31T03:29:22.866" v="983" actId="20577"/>
          <ac:spMkLst>
            <pc:docMk/>
            <pc:sldMk cId="2597936913" sldId="396"/>
            <ac:spMk id="277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318118368" sldId="404"/>
        </pc:sldMkLst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20:13:22.525" v="982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20:13:22.525" v="982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496682011" sldId="1747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1456819960" sldId="1749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838362889" sldId="1756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537966333" sldId="1859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FB7609DE-4E49-B943-8CC1-A94C3EC91022}" dt="2021-01-27T20:13:13.097" v="981" actId="2696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B4519C6-0E93-9B44-A8F6-7C77C2B5C5C2}"/>
    <pc:docChg chg="modSld">
      <pc:chgData name="Khattab, Sherif" userId="c83b1e15-36f3-4f46-aceb-05aac24c545e" providerId="ADAL" clId="{0B4519C6-0E93-9B44-A8F6-7C77C2B5C5C2}" dt="2021-09-01T05:38:28.822" v="0"/>
      <pc:docMkLst>
        <pc:docMk/>
      </pc:docMkLst>
      <pc:sldChg chg="modSp">
        <pc:chgData name="Khattab, Sherif" userId="c83b1e15-36f3-4f46-aceb-05aac24c545e" providerId="ADAL" clId="{0B4519C6-0E93-9B44-A8F6-7C77C2B5C5C2}" dt="2021-09-01T05:38:28.822" v="0"/>
        <pc:sldMkLst>
          <pc:docMk/>
          <pc:sldMk cId="1894775455" sldId="405"/>
        </pc:sldMkLst>
        <pc:spChg chg="mod">
          <ac:chgData name="Khattab, Sherif" userId="c83b1e15-36f3-4f46-aceb-05aac24c545e" providerId="ADAL" clId="{0B4519C6-0E93-9B44-A8F6-7C77C2B5C5C2}" dt="2021-09-01T05:38:28.822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E86EF27-9E3A-4F9B-886D-7258ABF8F9A7}"/>
    <pc:docChg chg="custSel addSld delSld modSld">
      <pc:chgData name="Khattab, Sherif" userId="c83b1e15-36f3-4f46-aceb-05aac24c545e" providerId="ADAL" clId="{EE86EF27-9E3A-4F9B-886D-7258ABF8F9A7}" dt="2021-01-27T22:22:31.028" v="95" actId="1076"/>
      <pc:docMkLst>
        <pc:docMk/>
      </pc:docMkLst>
      <pc:sldChg chg="addSp delSp modSp mod">
        <pc:chgData name="Khattab, Sherif" userId="c83b1e15-36f3-4f46-aceb-05aac24c545e" providerId="ADAL" clId="{EE86EF27-9E3A-4F9B-886D-7258ABF8F9A7}" dt="2021-01-27T22:19:46.757" v="86" actId="1076"/>
        <pc:sldMkLst>
          <pc:docMk/>
          <pc:sldMk cId="2435766761" sldId="503"/>
        </pc:sldMkLst>
        <pc:spChg chg="del">
          <ac:chgData name="Khattab, Sherif" userId="c83b1e15-36f3-4f46-aceb-05aac24c545e" providerId="ADAL" clId="{EE86EF27-9E3A-4F9B-886D-7258ABF8F9A7}" dt="2021-01-27T22:19:45.123" v="85" actId="478"/>
          <ac:spMkLst>
            <pc:docMk/>
            <pc:sldMk cId="2435766761" sldId="503"/>
            <ac:spMk id="3" creationId="{FCCD1DD7-2D70-5442-9AA7-3080044E31DA}"/>
          </ac:spMkLst>
        </pc:spChg>
        <pc:picChg chg="add mod">
          <ac:chgData name="Khattab, Sherif" userId="c83b1e15-36f3-4f46-aceb-05aac24c545e" providerId="ADAL" clId="{EE86EF27-9E3A-4F9B-886D-7258ABF8F9A7}" dt="2021-01-27T22:19:46.757" v="86" actId="1076"/>
          <ac:picMkLst>
            <pc:docMk/>
            <pc:sldMk cId="2435766761" sldId="503"/>
            <ac:picMk id="7" creationId="{143E978B-7717-41CE-9A72-6904F9AD775B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0:32.035" v="91" actId="1076"/>
        <pc:sldMkLst>
          <pc:docMk/>
          <pc:sldMk cId="1128397823" sldId="504"/>
        </pc:sldMkLst>
        <pc:spChg chg="del">
          <ac:chgData name="Khattab, Sherif" userId="c83b1e15-36f3-4f46-aceb-05aac24c545e" providerId="ADAL" clId="{EE86EF27-9E3A-4F9B-886D-7258ABF8F9A7}" dt="2021-01-27T22:20:23.839" v="87" actId="478"/>
          <ac:spMkLst>
            <pc:docMk/>
            <pc:sldMk cId="1128397823" sldId="504"/>
            <ac:spMk id="3" creationId="{33545541-13E2-8842-8C5C-1343005ABAA7}"/>
          </ac:spMkLst>
        </pc:spChg>
        <pc:picChg chg="add mod">
          <ac:chgData name="Khattab, Sherif" userId="c83b1e15-36f3-4f46-aceb-05aac24c545e" providerId="ADAL" clId="{EE86EF27-9E3A-4F9B-886D-7258ABF8F9A7}" dt="2021-01-27T22:20:32.035" v="91" actId="1076"/>
          <ac:picMkLst>
            <pc:docMk/>
            <pc:sldMk cId="1128397823" sldId="504"/>
            <ac:picMk id="7" creationId="{4BBC57F5-7199-4E70-801A-F2912B300BE6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2:31.028" v="95" actId="1076"/>
        <pc:sldMkLst>
          <pc:docMk/>
          <pc:sldMk cId="729670177" sldId="505"/>
        </pc:sldMkLst>
        <pc:spChg chg="del">
          <ac:chgData name="Khattab, Sherif" userId="c83b1e15-36f3-4f46-aceb-05aac24c545e" providerId="ADAL" clId="{EE86EF27-9E3A-4F9B-886D-7258ABF8F9A7}" dt="2021-01-27T22:22:26.845" v="92" actId="478"/>
          <ac:spMkLst>
            <pc:docMk/>
            <pc:sldMk cId="729670177" sldId="505"/>
            <ac:spMk id="3" creationId="{A547B3B4-D05E-3244-B271-E398E2C99C3E}"/>
          </ac:spMkLst>
        </pc:spChg>
        <pc:picChg chg="add mod">
          <ac:chgData name="Khattab, Sherif" userId="c83b1e15-36f3-4f46-aceb-05aac24c545e" providerId="ADAL" clId="{EE86EF27-9E3A-4F9B-886D-7258ABF8F9A7}" dt="2021-01-27T22:22:31.028" v="95" actId="1076"/>
          <ac:picMkLst>
            <pc:docMk/>
            <pc:sldMk cId="729670177" sldId="505"/>
            <ac:picMk id="7" creationId="{AAF57E68-2F47-43B3-9BC2-ABC20C7234A9}"/>
          </ac:picMkLst>
        </pc:picChg>
      </pc:sldChg>
      <pc:sldChg chg="del">
        <pc:chgData name="Khattab, Sherif" userId="c83b1e15-36f3-4f46-aceb-05aac24c545e" providerId="ADAL" clId="{EE86EF27-9E3A-4F9B-886D-7258ABF8F9A7}" dt="2021-01-27T22:19:27.406" v="82" actId="47"/>
        <pc:sldMkLst>
          <pc:docMk/>
          <pc:sldMk cId="1569011807" sldId="507"/>
        </pc:sldMkLst>
      </pc:sldChg>
      <pc:sldChg chg="addSp delSp modSp new mod">
        <pc:chgData name="Khattab, Sherif" userId="c83b1e15-36f3-4f46-aceb-05aac24c545e" providerId="ADAL" clId="{EE86EF27-9E3A-4F9B-886D-7258ABF8F9A7}" dt="2021-01-27T22:18:01.972" v="22" actId="1076"/>
        <pc:sldMkLst>
          <pc:docMk/>
          <pc:sldMk cId="2003276944" sldId="508"/>
        </pc:sldMkLst>
        <pc:spChg chg="mod">
          <ac:chgData name="Khattab, Sherif" userId="c83b1e15-36f3-4f46-aceb-05aac24c545e" providerId="ADAL" clId="{EE86EF27-9E3A-4F9B-886D-7258ABF8F9A7}" dt="2021-01-27T22:17:26.100" v="14" actId="20577"/>
          <ac:spMkLst>
            <pc:docMk/>
            <pc:sldMk cId="2003276944" sldId="508"/>
            <ac:spMk id="2" creationId="{FEA35D18-8C70-4DA0-A211-9BD99557E4C3}"/>
          </ac:spMkLst>
        </pc:spChg>
        <pc:spChg chg="del">
          <ac:chgData name="Khattab, Sherif" userId="c83b1e15-36f3-4f46-aceb-05aac24c545e" providerId="ADAL" clId="{EE86EF27-9E3A-4F9B-886D-7258ABF8F9A7}" dt="2021-01-27T22:17:58.344" v="21" actId="478"/>
          <ac:spMkLst>
            <pc:docMk/>
            <pc:sldMk cId="2003276944" sldId="508"/>
            <ac:spMk id="3" creationId="{D7DF5FCC-9FBF-41E3-BF59-195B239BA5A4}"/>
          </ac:spMkLst>
        </pc:spChg>
        <pc:picChg chg="add mod">
          <ac:chgData name="Khattab, Sherif" userId="c83b1e15-36f3-4f46-aceb-05aac24c545e" providerId="ADAL" clId="{EE86EF27-9E3A-4F9B-886D-7258ABF8F9A7}" dt="2021-01-27T22:18:01.972" v="22" actId="1076"/>
          <ac:picMkLst>
            <pc:docMk/>
            <pc:sldMk cId="2003276944" sldId="508"/>
            <ac:picMk id="7" creationId="{AC4268DF-8B1B-470D-B4A5-09267A6A8F9E}"/>
          </ac:picMkLst>
        </pc:picChg>
      </pc:sldChg>
      <pc:sldChg chg="addSp delSp modSp new mod">
        <pc:chgData name="Khattab, Sherif" userId="c83b1e15-36f3-4f46-aceb-05aac24c545e" providerId="ADAL" clId="{EE86EF27-9E3A-4F9B-886D-7258ABF8F9A7}" dt="2021-01-27T22:18:47.732" v="81" actId="1076"/>
        <pc:sldMkLst>
          <pc:docMk/>
          <pc:sldMk cId="3714929240" sldId="509"/>
        </pc:sldMkLst>
        <pc:spChg chg="mod">
          <ac:chgData name="Khattab, Sherif" userId="c83b1e15-36f3-4f46-aceb-05aac24c545e" providerId="ADAL" clId="{EE86EF27-9E3A-4F9B-886D-7258ABF8F9A7}" dt="2021-01-27T22:18:37.972" v="76" actId="20577"/>
          <ac:spMkLst>
            <pc:docMk/>
            <pc:sldMk cId="3714929240" sldId="509"/>
            <ac:spMk id="2" creationId="{BC72EBE0-8817-4DA1-BFA1-9EFED06EF86F}"/>
          </ac:spMkLst>
        </pc:spChg>
        <pc:spChg chg="del">
          <ac:chgData name="Khattab, Sherif" userId="c83b1e15-36f3-4f46-aceb-05aac24c545e" providerId="ADAL" clId="{EE86EF27-9E3A-4F9B-886D-7258ABF8F9A7}" dt="2021-01-27T22:18:41.344" v="77" actId="478"/>
          <ac:spMkLst>
            <pc:docMk/>
            <pc:sldMk cId="3714929240" sldId="509"/>
            <ac:spMk id="3" creationId="{711EA805-B398-461E-B9E1-9B6645E03ECC}"/>
          </ac:spMkLst>
        </pc:spChg>
        <pc:picChg chg="add mod">
          <ac:chgData name="Khattab, Sherif" userId="c83b1e15-36f3-4f46-aceb-05aac24c545e" providerId="ADAL" clId="{EE86EF27-9E3A-4F9B-886D-7258ABF8F9A7}" dt="2021-01-27T22:18:47.732" v="81" actId="1076"/>
          <ac:picMkLst>
            <pc:docMk/>
            <pc:sldMk cId="3714929240" sldId="509"/>
            <ac:picMk id="7" creationId="{34802B9A-3D14-42D2-9B34-EEB09292A3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03bc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03bc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6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f29ac11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f29ac11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f29ac11_0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f29ac11_0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8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29ac11_0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29ac11_0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define </a:t>
            </a:r>
            <a:r>
              <a:rPr lang="en" i="1"/>
              <a:t>pruning rules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go past the edge of the board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reuse the same cells in the board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letter added must lead to the prefix of an actual word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the dictionary for each letter recursed to, if there is no word with the currently constructed string as a prefix, backtrack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Practically, this can be used for huge savings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01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273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a9008f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a9008f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3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f29ac11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f29ac11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128-bit binary password, if 8 bits are newline character, can prune since most won’t allow newline characters in password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73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f29ac11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f29ac11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3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f29ac11_0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f29ac11_0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7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f29ac11_0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f29ac11_0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1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f29ac11_0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f29ac11_0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03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 to our PIN cracking example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What if we have background knowledge that the PIN we’re trying to crack doesn’t have more than one 0?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5186388" y="2476454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4" name="Google Shape;174;p13"/>
          <p:cNvGrpSpPr/>
          <p:nvPr/>
        </p:nvGrpSpPr>
        <p:grpSpPr>
          <a:xfrm>
            <a:off x="2267941" y="3422968"/>
            <a:ext cx="3391703" cy="1108623"/>
            <a:chOff x="2106275" y="2173150"/>
            <a:chExt cx="3075600" cy="1005300"/>
          </a:xfrm>
        </p:grpSpPr>
        <p:sp>
          <p:nvSpPr>
            <p:cNvPr id="175" name="Google Shape;175;p13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6" name="Google Shape;176;p13"/>
            <p:cNvCxnSpPr>
              <a:stCxn id="173" idx="4"/>
              <a:endCxn id="175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3"/>
          <p:cNvGrpSpPr/>
          <p:nvPr/>
        </p:nvGrpSpPr>
        <p:grpSpPr>
          <a:xfrm>
            <a:off x="3659591" y="3422968"/>
            <a:ext cx="2000053" cy="1108623"/>
            <a:chOff x="3368225" y="2173150"/>
            <a:chExt cx="1813650" cy="1005300"/>
          </a:xfrm>
        </p:grpSpPr>
        <p:sp>
          <p:nvSpPr>
            <p:cNvPr id="178" name="Google Shape;178;p13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9" name="Google Shape;179;p13"/>
            <p:cNvCxnSpPr>
              <a:stCxn id="173" idx="4"/>
              <a:endCxn id="178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0" name="Google Shape;180;p13"/>
          <p:cNvGrpSpPr/>
          <p:nvPr/>
        </p:nvGrpSpPr>
        <p:grpSpPr>
          <a:xfrm>
            <a:off x="5086641" y="3422968"/>
            <a:ext cx="1146007" cy="1108623"/>
            <a:chOff x="4662275" y="2173150"/>
            <a:chExt cx="1039200" cy="1005300"/>
          </a:xfrm>
        </p:grpSpPr>
        <p:sp>
          <p:nvSpPr>
            <p:cNvPr id="181" name="Google Shape;181;p13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2" name="Google Shape;182;p13"/>
            <p:cNvCxnSpPr>
              <a:stCxn id="173" idx="4"/>
              <a:endCxn id="181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3" name="Google Shape;183;p13"/>
          <p:cNvGrpSpPr/>
          <p:nvPr/>
        </p:nvGrpSpPr>
        <p:grpSpPr>
          <a:xfrm>
            <a:off x="1634065" y="4531590"/>
            <a:ext cx="1206880" cy="1108623"/>
            <a:chOff x="1531475" y="3178450"/>
            <a:chExt cx="1094400" cy="1005300"/>
          </a:xfrm>
        </p:grpSpPr>
        <p:sp>
          <p:nvSpPr>
            <p:cNvPr id="184" name="Google Shape;184;p13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5" name="Google Shape;185;p13"/>
            <p:cNvCxnSpPr>
              <a:stCxn id="175" idx="2"/>
              <a:endCxn id="184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6" name="Google Shape;186;p13"/>
          <p:cNvGrpSpPr/>
          <p:nvPr/>
        </p:nvGrpSpPr>
        <p:grpSpPr>
          <a:xfrm>
            <a:off x="2840946" y="4531590"/>
            <a:ext cx="1323884" cy="1108623"/>
            <a:chOff x="2625875" y="3178450"/>
            <a:chExt cx="1200500" cy="1005300"/>
          </a:xfrm>
        </p:grpSpPr>
        <p:sp>
          <p:nvSpPr>
            <p:cNvPr id="187" name="Google Shape;187;p13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8" name="Google Shape;188;p13"/>
            <p:cNvCxnSpPr>
              <a:stCxn id="175" idx="2"/>
              <a:endCxn id="187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9" name="Google Shape;189;p13"/>
          <p:cNvGrpSpPr/>
          <p:nvPr/>
        </p:nvGrpSpPr>
        <p:grpSpPr>
          <a:xfrm>
            <a:off x="2840945" y="4531590"/>
            <a:ext cx="2776767" cy="1154471"/>
            <a:chOff x="2625875" y="3178450"/>
            <a:chExt cx="2517975" cy="1046875"/>
          </a:xfrm>
        </p:grpSpPr>
        <p:sp>
          <p:nvSpPr>
            <p:cNvPr id="190" name="Google Shape;190;p13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1" name="Google Shape;191;p13"/>
            <p:cNvCxnSpPr>
              <a:stCxn id="175" idx="2"/>
              <a:endCxn id="190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2" name="Google Shape;192;p13"/>
          <p:cNvGrpSpPr/>
          <p:nvPr/>
        </p:nvGrpSpPr>
        <p:grpSpPr>
          <a:xfrm>
            <a:off x="2415494" y="5640213"/>
            <a:ext cx="1176333" cy="1108623"/>
            <a:chOff x="980175" y="4183750"/>
            <a:chExt cx="1066700" cy="1005300"/>
          </a:xfrm>
        </p:grpSpPr>
        <p:sp>
          <p:nvSpPr>
            <p:cNvPr id="193" name="Google Shape;193;p13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4" name="Google Shape;194;p13"/>
            <p:cNvCxnSpPr>
              <a:stCxn id="187" idx="2"/>
              <a:endCxn id="193" idx="0"/>
            </p:cNvCxnSpPr>
            <p:nvPr/>
          </p:nvCxnSpPr>
          <p:spPr>
            <a:xfrm flipH="1">
              <a:off x="1499675" y="4183750"/>
              <a:ext cx="547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5" name="Google Shape;195;p13"/>
          <p:cNvGrpSpPr/>
          <p:nvPr/>
        </p:nvGrpSpPr>
        <p:grpSpPr>
          <a:xfrm>
            <a:off x="3591827" y="5640213"/>
            <a:ext cx="1299459" cy="1108623"/>
            <a:chOff x="2046875" y="4183750"/>
            <a:chExt cx="1178350" cy="1005300"/>
          </a:xfrm>
        </p:grpSpPr>
        <p:sp>
          <p:nvSpPr>
            <p:cNvPr id="196" name="Google Shape;196;p13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7" name="Google Shape;197;p13"/>
            <p:cNvCxnSpPr>
              <a:stCxn id="187" idx="2"/>
              <a:endCxn id="196" idx="0"/>
            </p:cNvCxnSpPr>
            <p:nvPr/>
          </p:nvCxnSpPr>
          <p:spPr>
            <a:xfrm>
              <a:off x="2046875" y="4183750"/>
              <a:ext cx="658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8" name="Google Shape;198;p13"/>
          <p:cNvGrpSpPr/>
          <p:nvPr/>
        </p:nvGrpSpPr>
        <p:grpSpPr>
          <a:xfrm>
            <a:off x="3591827" y="5640213"/>
            <a:ext cx="2629243" cy="1108623"/>
            <a:chOff x="2046875" y="4183750"/>
            <a:chExt cx="2384200" cy="1005300"/>
          </a:xfrm>
        </p:grpSpPr>
        <p:sp>
          <p:nvSpPr>
            <p:cNvPr id="199" name="Google Shape;199;p13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0" name="Google Shape;200;p13"/>
            <p:cNvCxnSpPr>
              <a:stCxn id="187" idx="2"/>
              <a:endCxn id="199" idx="0"/>
            </p:cNvCxnSpPr>
            <p:nvPr/>
          </p:nvCxnSpPr>
          <p:spPr>
            <a:xfrm>
              <a:off x="2046875" y="4183750"/>
              <a:ext cx="18645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1" name="Google Shape;201;p13"/>
          <p:cNvGrpSpPr/>
          <p:nvPr/>
        </p:nvGrpSpPr>
        <p:grpSpPr>
          <a:xfrm>
            <a:off x="2840780" y="4531590"/>
            <a:ext cx="5614573" cy="1108623"/>
            <a:chOff x="2625725" y="3178450"/>
            <a:chExt cx="5091300" cy="1005300"/>
          </a:xfrm>
        </p:grpSpPr>
        <p:sp>
          <p:nvSpPr>
            <p:cNvPr id="202" name="Google Shape;202;p13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3" name="Google Shape;203;p13"/>
            <p:cNvCxnSpPr>
              <a:endCxn id="202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3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5659646" y="3422968"/>
            <a:ext cx="3391703" cy="1108623"/>
            <a:chOff x="5181875" y="2173150"/>
            <a:chExt cx="3075600" cy="1005300"/>
          </a:xfrm>
        </p:grpSpPr>
        <p:sp>
          <p:nvSpPr>
            <p:cNvPr id="206" name="Google Shape;206;p13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7" name="Google Shape;207;p13"/>
            <p:cNvCxnSpPr>
              <a:stCxn id="173" idx="4"/>
              <a:endCxn id="206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13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3591826" y="5640213"/>
            <a:ext cx="5288812" cy="1108623"/>
            <a:chOff x="2046875" y="4183750"/>
            <a:chExt cx="4795900" cy="1005300"/>
          </a:xfrm>
        </p:grpSpPr>
        <p:sp>
          <p:nvSpPr>
            <p:cNvPr id="210" name="Google Shape;210;p13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1" name="Google Shape;211;p13"/>
            <p:cNvCxnSpPr>
              <a:stCxn id="187" idx="2"/>
              <a:endCxn id="210" idx="0"/>
            </p:cNvCxnSpPr>
            <p:nvPr/>
          </p:nvCxnSpPr>
          <p:spPr>
            <a:xfrm>
              <a:off x="2046875" y="4183750"/>
              <a:ext cx="4276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2" name="Google Shape;212;p13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13" name="Google Shape;213;p13"/>
          <p:cNvSpPr/>
          <p:nvPr/>
        </p:nvSpPr>
        <p:spPr>
          <a:xfrm>
            <a:off x="6026637" y="6964649"/>
            <a:ext cx="802933" cy="43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...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4057241" y="4531591"/>
            <a:ext cx="4674635" cy="2433059"/>
            <a:chOff x="3681988" y="4109250"/>
            <a:chExt cx="4238963" cy="2206300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3736038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16" name="Google Shape;21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7" name="Google Shape;21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8" name="Google Shape;21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9" name="Google Shape;21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0" name="Google Shape;220;p13"/>
            <p:cNvGrpSpPr/>
            <p:nvPr/>
          </p:nvGrpSpPr>
          <p:grpSpPr>
            <a:xfrm>
              <a:off x="3681988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1" name="Google Shape;22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4954075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6" name="Google Shape;22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9" name="Google Shape;22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0" name="Google Shape;230;p13"/>
            <p:cNvGrpSpPr/>
            <p:nvPr/>
          </p:nvGrpSpPr>
          <p:grpSpPr>
            <a:xfrm>
              <a:off x="4916963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1" name="Google Shape;23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3" name="Google Shape;23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4" name="Google Shape;23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5" name="Google Shape;235;p13"/>
            <p:cNvGrpSpPr/>
            <p:nvPr/>
          </p:nvGrpSpPr>
          <p:grpSpPr>
            <a:xfrm>
              <a:off x="7365975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6" name="Google Shape;23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7" name="Google Shape;23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9" name="Google Shape;23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0" name="Google Shape;240;p13"/>
            <p:cNvGrpSpPr/>
            <p:nvPr/>
          </p:nvGrpSpPr>
          <p:grpSpPr>
            <a:xfrm>
              <a:off x="4391025" y="5156125"/>
              <a:ext cx="361950" cy="195700"/>
              <a:chOff x="6843825" y="1409300"/>
              <a:chExt cx="361950" cy="195700"/>
            </a:xfrm>
          </p:grpSpPr>
          <p:cxnSp>
            <p:nvCxnSpPr>
              <p:cNvPr id="241" name="Google Shape;24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7559000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46" name="Google Shape;24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7" name="Google Shape;24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8" name="Google Shape;24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9" name="Google Shape;24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50" name="Google Shape;250;p13"/>
            <p:cNvGrpSpPr/>
            <p:nvPr/>
          </p:nvGrpSpPr>
          <p:grpSpPr>
            <a:xfrm>
              <a:off x="6949400" y="5114550"/>
              <a:ext cx="361950" cy="195700"/>
              <a:chOff x="6843825" y="1409300"/>
              <a:chExt cx="361950" cy="195700"/>
            </a:xfrm>
          </p:grpSpPr>
          <p:cxnSp>
            <p:nvCxnSpPr>
              <p:cNvPr id="251" name="Google Shape;25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2" name="Google Shape;25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3" name="Google Shape;25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6" name="Google Shape;256;p13"/>
          <p:cNvSpPr/>
          <p:nvPr/>
        </p:nvSpPr>
        <p:spPr>
          <a:xfrm>
            <a:off x="1027648" y="4858977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804250" y="5989379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82CD4-53D9-0548-8A3B-2C5F48EEDD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Pruning!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Removes entire subtrees of our search space exploration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When we can use it, it makes our algorithm practical for much larger values of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Does not, however, affect the asymptotic performance of an algorithm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exponential time requirement for our PIN example</a:t>
            </a: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5BC32-740B-244A-B334-A89E909896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/>
              <a:t>How to enumerate all these possibilities?</a:t>
            </a:r>
            <a:endParaRPr sz="4002"/>
          </a:p>
        </p:txBody>
      </p:sp>
      <p:sp>
        <p:nvSpPr>
          <p:cNvPr id="270" name="Google Shape;27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For the PIN example a whole bunch of for loops would do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 general, exhaustive search trees can be easily traversed via </a:t>
            </a:r>
            <a:r>
              <a:rPr lang="en">
                <a:solidFill>
                  <a:srgbClr val="002B5E"/>
                </a:solidFill>
              </a:rPr>
              <a:t>recursion</a:t>
            </a:r>
            <a:r>
              <a:rPr lang="en"/>
              <a:t> and </a:t>
            </a:r>
            <a:r>
              <a:rPr lang="en" i="1">
                <a:solidFill>
                  <a:srgbClr val="002B5E"/>
                </a:solidFill>
              </a:rPr>
              <a:t>backtracking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err="1">
                <a:solidFill>
                  <a:srgbClr val="002B5E"/>
                </a:solidFill>
              </a:rPr>
              <a:t>Recurse</a:t>
            </a:r>
            <a:r>
              <a:rPr lang="en">
                <a:solidFill>
                  <a:srgbClr val="002B5E"/>
                </a:solidFill>
              </a:rPr>
              <a:t> until its apparent no solution can be achieved along the current path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Undo the path to the point that you can start to move forward again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72" name="Google Shape;27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12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877F-C67D-0A4B-8208-0EE90A4DE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E978B-7717-41CE-9A72-6904F9AD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93" y="929004"/>
            <a:ext cx="9130393" cy="60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77" name="Google Shape;27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Place 8 queens on a chessboard such that no queen can take another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Queens can move horizontally, vertically, and diagonally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many ways can you place 8 pieces on a chess board?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64 C 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64! / (8! * (64-8)!) 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= 4,426,165,368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Meaning 35,409,322,944 total queen placements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Do we really need to look through all of these options?</a:t>
            </a:r>
            <a:endParaRPr dirty="0"/>
          </a:p>
        </p:txBody>
      </p:sp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14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8E8D3-4EE3-F942-B91D-1CE77AC142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7E1A-980D-FE4C-9AD4-B7D0A5EC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32FB4-B8FB-BF43-A766-02D91D44D3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8DD9-9DB5-414D-80F7-A7F6266A1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C57F5-7199-4E70-801A-F2912B30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0" y="830572"/>
            <a:ext cx="9572469" cy="6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 problem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Solutions only have one queen per column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8</a:t>
            </a:r>
            <a:r>
              <a:rPr lang="en" baseline="30000"/>
              <a:t>8</a:t>
            </a:r>
            <a:r>
              <a:rPr lang="en"/>
              <a:t> = 16,777,216 possible combinations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Solutions only have one queen per row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Combining these two observations, only 8! = 40,320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Looking quite feasible!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Finally, prune subtrees with queens on the same diagonal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16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C6100-C845-BC49-B6F0-44D2CE9F57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Backtracking Solution to 8 Queens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"/>
              <a:t>Basic idea:</a:t>
            </a:r>
            <a:endParaRPr/>
          </a:p>
          <a:p>
            <a:pPr lvl="1">
              <a:lnSpc>
                <a:spcPct val="150000"/>
              </a:lnSpc>
            </a:pPr>
            <a:r>
              <a:rPr lang="en" err="1"/>
              <a:t>Recurse</a:t>
            </a:r>
            <a:r>
              <a:rPr lang="en"/>
              <a:t> over columns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Each recursive call iterates through the rows of the board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Check rows/diagonals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Are they currently safe?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Place a queen in the current row/col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If you are at the end of the board, you've found a solution!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Otherwise, try recursive call for the next column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If they are not currently safe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Continue to the next row in the current recursive call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25F4C-0F4E-0B44-A237-0E4B364F40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8 Queens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1C6BE3-B013-7F44-BE30-B16B8CFB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4" name="Google Shape;39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1965406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965406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965406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965406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965406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65406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965406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1965406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767212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67212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67212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67212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67212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67212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767212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2767212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3569018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3569018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370820" y="1929257"/>
            <a:ext cx="801940" cy="684163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569018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569018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3569018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3569018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569018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370825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4370825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4370825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4370825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370825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370825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370825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4370825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172631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172631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172631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5172631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72631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5172631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172631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172631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974437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974437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974437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5974437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5974437" y="3981669"/>
            <a:ext cx="801940" cy="684163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5974437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5974437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5974437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76243" y="1245117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76243" y="1929256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776243" y="2613395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776243" y="3297533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776243" y="3981672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776243" y="4665810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6776243" y="534994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6776243" y="603408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578051" y="1245117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7578051" y="1929256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578051" y="2613395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7578051" y="3297533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7578051" y="3981672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7578051" y="4665810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578051" y="5349948"/>
            <a:ext cx="801807" cy="684137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7578051" y="6034088"/>
            <a:ext cx="801807" cy="684137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1965383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2767322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356873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4370677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17209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597403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F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6775975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G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7577914" y="671822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163443" y="603405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163443" y="53499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163443" y="466039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163443" y="398166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163443" y="32867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163443" y="2613434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63443" y="1929270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63443" y="124510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647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647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965296" y="124508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2767152" y="2613373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3568967" y="3981658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370770" y="1929237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5172613" y="3297536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172571" y="6034052"/>
            <a:ext cx="801940" cy="6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2867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7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1965330" y="1245133"/>
            <a:ext cx="4009218" cy="5473158"/>
            <a:chOff x="1785004" y="1129012"/>
            <a:chExt cx="3635563" cy="4963065"/>
          </a:xfrm>
        </p:grpSpPr>
        <p:grpSp>
          <p:nvGrpSpPr>
            <p:cNvPr id="386" name="Google Shape;386;p19"/>
            <p:cNvGrpSpPr/>
            <p:nvPr/>
          </p:nvGrpSpPr>
          <p:grpSpPr>
            <a:xfrm>
              <a:off x="2512104" y="2369814"/>
              <a:ext cx="2908463" cy="3722262"/>
              <a:chOff x="2512104" y="2369814"/>
              <a:chExt cx="2908463" cy="3722262"/>
            </a:xfrm>
          </p:grpSpPr>
          <p:grpSp>
            <p:nvGrpSpPr>
              <p:cNvPr id="387" name="Google Shape;387;p19"/>
              <p:cNvGrpSpPr/>
              <p:nvPr/>
            </p:nvGrpSpPr>
            <p:grpSpPr>
              <a:xfrm>
                <a:off x="4693354" y="2990202"/>
                <a:ext cx="727213" cy="3101875"/>
                <a:chOff x="4693354" y="2990202"/>
                <a:chExt cx="727213" cy="3101875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4693366" y="2990202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4693354" y="5471677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821" tIns="100821" rIns="100821" bIns="100821" anchor="ctr" anchorCtr="0">
                  <a:noAutofit/>
                </a:bodyPr>
                <a:lstStyle/>
                <a:p>
                  <a:pPr defTabSz="1008463">
                    <a:buClr>
                      <a:srgbClr val="000000"/>
                    </a:buClr>
                  </a:pPr>
                  <a:endParaRPr sz="1544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p19"/>
              <p:cNvSpPr/>
              <p:nvPr/>
            </p:nvSpPr>
            <p:spPr>
              <a:xfrm>
                <a:off x="2512104" y="2369814"/>
                <a:ext cx="727200" cy="620400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821" tIns="100821" rIns="100821" bIns="100821" anchor="ctr" anchorCtr="0">
                <a:noAutofit/>
              </a:bodyPr>
              <a:lstStyle/>
              <a:p>
                <a:pPr defTabSz="1008463">
                  <a:buClr>
                    <a:srgbClr val="000000"/>
                  </a:buClr>
                </a:pPr>
                <a:endParaRPr sz="1544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9"/>
            <p:cNvSpPr/>
            <p:nvPr/>
          </p:nvSpPr>
          <p:spPr>
            <a:xfrm>
              <a:off x="3966316" y="1749424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239204" y="3610561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785004" y="1129012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defTabSz="1008463">
                <a:buClr>
                  <a:srgbClr val="000000"/>
                </a:buClr>
              </a:pPr>
              <a:endParaRPr sz="1544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E9B5-A3D6-804C-B7CA-B0D7204A5A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Another problem:  Boggle</a:t>
            </a:r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idx="1"/>
          </p:nvPr>
        </p:nvSpPr>
        <p:spPr>
          <a:xfrm>
            <a:off x="-3703" y="714675"/>
            <a:ext cx="5763139" cy="6608363"/>
          </a:xfrm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Words at least 3 adjacent letters long must be assembled from a 4x4 grid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Adjacent letters are horizontally, vertically, or diagonally neighboring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Any cube in the grid can only be used once per word</a:t>
            </a: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19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401" name="Google Shape;401;p20" descr="Bogg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386" y="1609950"/>
            <a:ext cx="3826968" cy="53152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2767A-4F3F-9E47-9FF6-66140BFE54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Homework 1 is due this Friday at 11:59 pm</a:t>
            </a:r>
          </a:p>
          <a:p>
            <a:pPr lvl="1"/>
            <a:r>
              <a:rPr lang="en-US"/>
              <a:t>(special) late deadline: Monday 2/8 at 11:59 pm</a:t>
            </a:r>
          </a:p>
          <a:p>
            <a:r>
              <a:rPr lang="en-US"/>
              <a:t>Tophat questions assigned as homework</a:t>
            </a:r>
          </a:p>
          <a:p>
            <a:pPr lvl="1"/>
            <a:r>
              <a:rPr lang="en-US"/>
              <a:t>(special) late deadline: Monday 2/8 at 11:59 pm</a:t>
            </a:r>
          </a:p>
          <a:p>
            <a:r>
              <a:rPr lang="en-US"/>
              <a:t>Lab 1 will be posted this week</a:t>
            </a:r>
          </a:p>
          <a:p>
            <a:pPr lvl="1"/>
            <a:r>
              <a:rPr lang="en-US"/>
              <a:t>Explained in recitations</a:t>
            </a:r>
          </a:p>
          <a:p>
            <a:pPr lvl="1"/>
            <a:r>
              <a:rPr lang="en-US"/>
              <a:t>We will use Github Classroom</a:t>
            </a:r>
          </a:p>
          <a:p>
            <a:r>
              <a:rPr lang="en-US"/>
              <a:t>Slack channel(s) for student-to-student communications?</a:t>
            </a:r>
          </a:p>
          <a:p>
            <a:pPr marL="457063" lvl="1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AA09-81BB-B44F-B753-EDAACC6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78EA-4BAD-2E48-A84B-557C10FAC7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1441D-51BB-0947-BB79-090A1001A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57E68-2F47-43B3-9BC2-ABC20C72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2" y="749513"/>
            <a:ext cx="9392194" cy="62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Recursing through Boggle letters</a:t>
            </a:r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"/>
              <a:t>Have 8 different options from each cube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From B[</a:t>
            </a:r>
            <a:r>
              <a:rPr lang="en" err="1"/>
              <a:t>i</a:t>
            </a:r>
            <a:r>
              <a:rPr lang="en"/>
              <a:t>][j]: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B[i-1][j+1]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</a:t>
            </a:r>
            <a:r>
              <a:rPr lang="en" err="1"/>
              <a:t>i</a:t>
            </a:r>
            <a:r>
              <a:rPr lang="en"/>
              <a:t>][j+1]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B[i+1][j-1]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B[i+1][j]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B[i+1][j+1]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Naively, the runtime here would be 16!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= 20,922,789,888,000</a:t>
            </a:r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7B10-F206-1744-8E96-B3CA21F8C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Where do we prune?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1C75F-4DC8-2144-BA02-D9E72D4D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675"/>
            <a:ext cx="6606862" cy="6608363"/>
          </a:xfrm>
        </p:spPr>
        <p:txBody>
          <a:bodyPr/>
          <a:lstStyle/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go past the edge of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reuse the same cells in the board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Each letter added must lead to the prefix of an actual word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Check the dictionary for each letter recursed to, if there is no word with the currently constructed string as a prefix, backtrack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Practically, this can be used for huge savings</a:t>
            </a:r>
          </a:p>
        </p:txBody>
      </p:sp>
      <p:sp>
        <p:nvSpPr>
          <p:cNvPr id="416" name="Google Shape;41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22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F6D95-4784-6648-9931-65F7FF54B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8" name="Google Shape;401;p20" descr="Boggle.jpg">
            <a:extLst>
              <a:ext uri="{FF2B5EF4-FFF2-40B4-BE49-F238E27FC236}">
                <a16:creationId xmlns:a16="http://schemas.microsoft.com/office/drawing/2014/main" id="{789DE477-7E78-B64D-B4B9-045378CD88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506" y="1700102"/>
            <a:ext cx="3826968" cy="5315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0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nary>
                  </m:oMath>
                </a14:m>
                <a:r>
                  <a:rPr lang="en-US" dirty="0"/>
                  <a:t> technique for modeling runtime of algorithms</a:t>
                </a:r>
              </a:p>
              <a:p>
                <a:pPr lvl="1"/>
                <a:r>
                  <a:rPr lang="en-US" dirty="0"/>
                  <a:t>3 examples</a:t>
                </a:r>
              </a:p>
              <a:p>
                <a:r>
                  <a:rPr lang="en-US" dirty="0"/>
                  <a:t>Exhaustive (brute-force) search algorithms</a:t>
                </a:r>
              </a:p>
              <a:p>
                <a:pPr lvl="1"/>
                <a:r>
                  <a:rPr lang="en-US" dirty="0"/>
                  <a:t>Search space</a:t>
                </a:r>
              </a:p>
              <a:p>
                <a:pPr lvl="2"/>
                <a:r>
                  <a:rPr lang="en-US" dirty="0"/>
                  <a:t>Size</a:t>
                </a:r>
              </a:p>
              <a:p>
                <a:pPr lvl="2"/>
                <a:r>
                  <a:rPr lang="en-US" dirty="0"/>
                  <a:t>As a tree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  <a:blipFill>
                <a:blip r:embed="rId2"/>
                <a:stretch>
                  <a:fillRect l="-2295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Determining big O, theta, and omega based on f(n)</a:t>
            </a:r>
          </a:p>
          <a:p>
            <a:r>
              <a:rPr lang="en-US"/>
              <a:t>Worst case vs Best case runtime</a:t>
            </a:r>
          </a:p>
          <a:p>
            <a:r>
              <a:rPr lang="en-US"/>
              <a:t>More practice</a:t>
            </a:r>
          </a:p>
          <a:p>
            <a:r>
              <a:rPr lang="en-US"/>
              <a:t>knowing which discrete math model to apply to stacked algorithmic structures</a:t>
            </a:r>
          </a:p>
          <a:p>
            <a:r>
              <a:rPr lang="en-US"/>
              <a:t>The series calculation to figure out the number of times it ran, I think I need to brush up on this.</a:t>
            </a:r>
          </a:p>
          <a:p>
            <a:endParaRPr lang="en-US"/>
          </a:p>
          <a:p>
            <a:r>
              <a:rPr lang="en-US"/>
              <a:t>Understanding different layers when analyzing an algorithm... like the different colors. Like if the outside is n then the will also impact the inside?</a:t>
            </a:r>
          </a:p>
          <a:p>
            <a:r>
              <a:rPr lang="en-US"/>
              <a:t>Understanding how to tell if you are determining big O, big theta etc.</a:t>
            </a:r>
          </a:p>
          <a:p>
            <a:r>
              <a:rPr lang="en-US"/>
              <a:t>Run time of each block, and how to combine them in whole</a:t>
            </a:r>
          </a:p>
          <a:p>
            <a:r>
              <a:rPr lang="en-US"/>
              <a:t>using theta vs big o</a:t>
            </a:r>
          </a:p>
          <a:p>
            <a:r>
              <a:rPr lang="en-US"/>
              <a:t>The frequency of each statement in </a:t>
            </a:r>
            <a:r>
              <a:rPr lang="en-US" err="1"/>
              <a:t>BubbleSort</a:t>
            </a:r>
            <a:r>
              <a:rPr lang="en-US"/>
              <a:t> and Improved </a:t>
            </a:r>
            <a:r>
              <a:rPr lang="en-US" err="1"/>
              <a:t>BubbleSort</a:t>
            </a:r>
            <a:endParaRPr lang="en-US"/>
          </a:p>
          <a:p>
            <a:r>
              <a:rPr lang="en-US"/>
              <a:t>I think I need more explanation on the “improved” bubble sort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D18-8C70-4DA0-A211-9BD99557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vs Theta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286A-C531-41CF-B245-52826A65E9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CBDA-6AA2-44A7-A752-2B36D2F4E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268DF-8B1B-470D-B4A5-09267A6A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714675"/>
            <a:ext cx="9699171" cy="64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EBE0-8817-4DA1-BFA1-9EFED06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couple useful Math formulae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2EDF2-677F-47BF-B16F-D5EE7CE452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1E89-09B6-4A9D-AEBF-3495A3591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02B9A-3D14-42D2-9B34-EEB09292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714675"/>
            <a:ext cx="9554713" cy="63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5079" y="1986635"/>
            <a:ext cx="7421816" cy="3839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49182" y="3188541"/>
            <a:ext cx="6744132" cy="25540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49969" y="3555794"/>
            <a:ext cx="6026229" cy="1318803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18008" y="4290277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2444" y="1438781"/>
            <a:ext cx="7255545" cy="48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7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today’s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Pruning</a:t>
            </a:r>
            <a:r>
              <a:rPr lang="en-US" dirty="0"/>
              <a:t> to reduce search space size</a:t>
            </a:r>
          </a:p>
          <a:p>
            <a:r>
              <a:rPr lang="en-US" dirty="0"/>
              <a:t>Backtracking algorithm</a:t>
            </a:r>
          </a:p>
          <a:p>
            <a:pPr lvl="1"/>
            <a:r>
              <a:rPr lang="en-US" dirty="0"/>
              <a:t>Overall (recursive) structure</a:t>
            </a:r>
          </a:p>
          <a:p>
            <a:pPr lvl="1"/>
            <a:r>
              <a:rPr lang="en-US" dirty="0"/>
              <a:t>Relationship to the search space tree</a:t>
            </a:r>
          </a:p>
          <a:p>
            <a:r>
              <a:rPr lang="en-US" dirty="0"/>
              <a:t>More examples</a:t>
            </a:r>
          </a:p>
          <a:p>
            <a:pPr lvl="1"/>
            <a:r>
              <a:rPr lang="en-US" dirty="0"/>
              <a:t>8 Queens</a:t>
            </a:r>
          </a:p>
          <a:p>
            <a:pPr lvl="1"/>
            <a:r>
              <a:rPr lang="en-US" dirty="0"/>
              <a:t>Boggle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04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1400</Words>
  <Application>Microsoft Macintosh PowerPoint</Application>
  <PresentationFormat>Custom</PresentationFormat>
  <Paragraphs>248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Muddiest points</vt:lpstr>
      <vt:lpstr>Big O vs Theta</vt:lpstr>
      <vt:lpstr>A couple useful Math formulae</vt:lpstr>
      <vt:lpstr>“Improved” bubble sort</vt:lpstr>
      <vt:lpstr>In today’s lecture …</vt:lpstr>
      <vt:lpstr>PIN cracking example</vt:lpstr>
      <vt:lpstr>Back to our PIN cracking example</vt:lpstr>
      <vt:lpstr>Pruning!</vt:lpstr>
      <vt:lpstr>How to enumerate all these possibilities?</vt:lpstr>
      <vt:lpstr>Backtracking Algorithm</vt:lpstr>
      <vt:lpstr>8 queens problem</vt:lpstr>
      <vt:lpstr>Search Space</vt:lpstr>
      <vt:lpstr>8 queens problem</vt:lpstr>
      <vt:lpstr>Backtracking Solution to 8 Queens</vt:lpstr>
      <vt:lpstr>8 Queens</vt:lpstr>
      <vt:lpstr>Another problem:  Boggle</vt:lpstr>
      <vt:lpstr>Search Space</vt:lpstr>
      <vt:lpstr>Recursing through Boggle letters</vt:lpstr>
      <vt:lpstr>Where do we prune?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2021-09-01T05:38:30Z</dcterms:modified>
</cp:coreProperties>
</file>