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21" r:id="rId4"/>
    <p:sldMasterId id="2147483728" r:id="rId5"/>
  </p:sldMasterIdLst>
  <p:notesMasterIdLst>
    <p:notesMasterId r:id="rId42"/>
  </p:notesMasterIdLst>
  <p:sldIdLst>
    <p:sldId id="405" r:id="rId6"/>
    <p:sldId id="496" r:id="rId7"/>
    <p:sldId id="498" r:id="rId8"/>
    <p:sldId id="499" r:id="rId9"/>
    <p:sldId id="1867" r:id="rId10"/>
    <p:sldId id="1868" r:id="rId11"/>
    <p:sldId id="1869" r:id="rId12"/>
    <p:sldId id="1870" r:id="rId13"/>
    <p:sldId id="1871" r:id="rId14"/>
    <p:sldId id="1860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257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1872" r:id="rId40"/>
    <p:sldId id="269" r:id="rId41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14DAF-6B8A-8B45-A7E7-F7CD50A95C87}" v="1" dt="2021-09-01T05:52:14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01607E2B-662B-4482-9651-553F1764D87B}"/>
    <pc:docChg chg="custSel addSld delSld modSld">
      <pc:chgData name="Khattab, Sherif" userId="c83b1e15-36f3-4f46-aceb-05aac24c545e" providerId="ADAL" clId="{01607E2B-662B-4482-9651-553F1764D87B}" dt="2021-04-08T16:41:01.114" v="278" actId="47"/>
      <pc:docMkLst>
        <pc:docMk/>
      </pc:docMkLst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673104949" sldId="258"/>
        </pc:sldMkLst>
      </pc:sldChg>
      <pc:sldChg chg="addSp delSp modSp mod">
        <pc:chgData name="Khattab, Sherif" userId="c83b1e15-36f3-4f46-aceb-05aac24c545e" providerId="ADAL" clId="{01607E2B-662B-4482-9651-553F1764D87B}" dt="2021-04-08T16:40:03.605" v="269" actId="1076"/>
        <pc:sldMkLst>
          <pc:docMk/>
          <pc:sldMk cId="331398946" sldId="264"/>
        </pc:sldMkLst>
        <pc:picChg chg="add del mod">
          <ac:chgData name="Khattab, Sherif" userId="c83b1e15-36f3-4f46-aceb-05aac24c545e" providerId="ADAL" clId="{01607E2B-662B-4482-9651-553F1764D87B}" dt="2021-04-08T16:39:39.304" v="255" actId="478"/>
          <ac:picMkLst>
            <pc:docMk/>
            <pc:sldMk cId="331398946" sldId="264"/>
            <ac:picMk id="4" creationId="{9A7E3FD0-A844-4C03-9907-2451ACBE603D}"/>
          </ac:picMkLst>
        </pc:picChg>
        <pc:picChg chg="add mod">
          <ac:chgData name="Khattab, Sherif" userId="c83b1e15-36f3-4f46-aceb-05aac24c545e" providerId="ADAL" clId="{01607E2B-662B-4482-9651-553F1764D87B}" dt="2021-04-08T16:40:03.605" v="269" actId="1076"/>
          <ac:picMkLst>
            <pc:docMk/>
            <pc:sldMk cId="331398946" sldId="264"/>
            <ac:picMk id="7" creationId="{FD1520F9-373E-4FC6-BB91-131B01CE02EC}"/>
          </ac:picMkLst>
        </pc:picChg>
        <pc:inkChg chg="add del">
          <ac:chgData name="Khattab, Sherif" userId="c83b1e15-36f3-4f46-aceb-05aac24c545e" providerId="ADAL" clId="{01607E2B-662B-4482-9651-553F1764D87B}" dt="2021-04-08T16:37:08.448" v="224"/>
          <ac:inkMkLst>
            <pc:docMk/>
            <pc:sldMk cId="331398946" sldId="264"/>
            <ac:inkMk id="2" creationId="{1B949C20-B46E-47EF-A4AA-CD0D1169B636}"/>
          </ac:inkMkLst>
        </pc:inkChg>
        <pc:inkChg chg="add del">
          <ac:chgData name="Khattab, Sherif" userId="c83b1e15-36f3-4f46-aceb-05aac24c545e" providerId="ADAL" clId="{01607E2B-662B-4482-9651-553F1764D87B}" dt="2021-04-08T16:39:41.476" v="257"/>
          <ac:inkMkLst>
            <pc:docMk/>
            <pc:sldMk cId="331398946" sldId="264"/>
            <ac:inkMk id="5" creationId="{D1545EB0-7CAE-4260-9F28-2B4B14F8AD4C}"/>
          </ac:inkMkLst>
        </pc:inkChg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081739200" sldId="28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300588395" sldId="29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320017512" sldId="29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125131373" sldId="29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829444329" sldId="30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792735718" sldId="30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642509351" sldId="30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900921563" sldId="30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495136949" sldId="30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472447338" sldId="30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921691997" sldId="31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15542525" sldId="31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773047705" sldId="31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539072160" sldId="31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151240988" sldId="31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815502335" sldId="31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64833864" sldId="31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705573844" sldId="31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03120336" sldId="31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432367266" sldId="31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057578471" sldId="32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059773787" sldId="32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571831297" sldId="32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735436112" sldId="32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293668777" sldId="32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270343444" sldId="32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423758535" sldId="326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030823026" sldId="328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282120946" sldId="33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624517345" sldId="33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323645996" sldId="335"/>
        </pc:sldMkLst>
      </pc:sldChg>
      <pc:sldChg chg="addSp modSp mod">
        <pc:chgData name="Khattab, Sherif" userId="c83b1e15-36f3-4f46-aceb-05aac24c545e" providerId="ADAL" clId="{01607E2B-662B-4482-9651-553F1764D87B}" dt="2021-04-08T16:36:45.007" v="222" actId="1076"/>
        <pc:sldMkLst>
          <pc:docMk/>
          <pc:sldMk cId="3516466948" sldId="339"/>
        </pc:sldMkLst>
        <pc:picChg chg="add mod">
          <ac:chgData name="Khattab, Sherif" userId="c83b1e15-36f3-4f46-aceb-05aac24c545e" providerId="ADAL" clId="{01607E2B-662B-4482-9651-553F1764D87B}" dt="2021-04-08T16:36:45.007" v="222" actId="1076"/>
          <ac:picMkLst>
            <pc:docMk/>
            <pc:sldMk cId="3516466948" sldId="339"/>
            <ac:picMk id="3" creationId="{F4D6A9CC-BA8C-46BB-9A21-5E8979AAB814}"/>
          </ac:picMkLst>
        </pc:picChg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2209270529" sldId="1861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584709819" sldId="1862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014859714" sldId="1863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1440734450" sldId="1864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4082975913" sldId="1865"/>
        </pc:sldMkLst>
      </pc:sldChg>
      <pc:sldChg chg="del">
        <pc:chgData name="Khattab, Sherif" userId="c83b1e15-36f3-4f46-aceb-05aac24c545e" providerId="ADAL" clId="{01607E2B-662B-4482-9651-553F1764D87B}" dt="2021-04-08T16:41:01.114" v="278" actId="47"/>
        <pc:sldMkLst>
          <pc:docMk/>
          <pc:sldMk cId="3586403115" sldId="1866"/>
        </pc:sldMkLst>
      </pc:sldChg>
      <pc:sldChg chg="addSp modSp new mod">
        <pc:chgData name="Khattab, Sherif" userId="c83b1e15-36f3-4f46-aceb-05aac24c545e" providerId="ADAL" clId="{01607E2B-662B-4482-9651-553F1764D87B}" dt="2021-04-08T16:34:36.639" v="119" actId="20577"/>
        <pc:sldMkLst>
          <pc:docMk/>
          <pc:sldMk cId="2734493688" sldId="1867"/>
        </pc:sldMkLst>
        <pc:spChg chg="mod">
          <ac:chgData name="Khattab, Sherif" userId="c83b1e15-36f3-4f46-aceb-05aac24c545e" providerId="ADAL" clId="{01607E2B-662B-4482-9651-553F1764D87B}" dt="2021-04-08T16:34:01.997" v="15" actId="20577"/>
          <ac:spMkLst>
            <pc:docMk/>
            <pc:sldMk cId="2734493688" sldId="1867"/>
            <ac:spMk id="2" creationId="{5A21EEDE-553C-42EA-A02C-D8B89C4F23D6}"/>
          </ac:spMkLst>
        </pc:spChg>
        <pc:spChg chg="mod">
          <ac:chgData name="Khattab, Sherif" userId="c83b1e15-36f3-4f46-aceb-05aac24c545e" providerId="ADAL" clId="{01607E2B-662B-4482-9651-553F1764D87B}" dt="2021-04-08T16:34:36.639" v="119" actId="20577"/>
          <ac:spMkLst>
            <pc:docMk/>
            <pc:sldMk cId="2734493688" sldId="1867"/>
            <ac:spMk id="3" creationId="{4A9C0D36-9801-423C-A45B-B3515EDBBE5C}"/>
          </ac:spMkLst>
        </pc:spChg>
        <pc:picChg chg="add mod">
          <ac:chgData name="Khattab, Sherif" userId="c83b1e15-36f3-4f46-aceb-05aac24c545e" providerId="ADAL" clId="{01607E2B-662B-4482-9651-553F1764D87B}" dt="2021-04-08T16:34:10.809" v="21" actId="1076"/>
          <ac:picMkLst>
            <pc:docMk/>
            <pc:sldMk cId="2734493688" sldId="1867"/>
            <ac:picMk id="7" creationId="{533477EC-FB49-423E-9567-A2F6DAA7ABC4}"/>
          </ac:picMkLst>
        </pc:picChg>
      </pc:sldChg>
      <pc:sldChg chg="addSp modSp new mod">
        <pc:chgData name="Khattab, Sherif" userId="c83b1e15-36f3-4f46-aceb-05aac24c545e" providerId="ADAL" clId="{01607E2B-662B-4482-9651-553F1764D87B}" dt="2021-04-08T16:35:13.922" v="143" actId="1076"/>
        <pc:sldMkLst>
          <pc:docMk/>
          <pc:sldMk cId="1977779080" sldId="1868"/>
        </pc:sldMkLst>
        <pc:spChg chg="mod">
          <ac:chgData name="Khattab, Sherif" userId="c83b1e15-36f3-4f46-aceb-05aac24c545e" providerId="ADAL" clId="{01607E2B-662B-4482-9651-553F1764D87B}" dt="2021-04-08T16:35:07.407" v="140" actId="20577"/>
          <ac:spMkLst>
            <pc:docMk/>
            <pc:sldMk cId="1977779080" sldId="1868"/>
            <ac:spMk id="2" creationId="{16274F39-DB42-415A-B677-9B99FD33B65E}"/>
          </ac:spMkLst>
        </pc:spChg>
        <pc:picChg chg="add mod">
          <ac:chgData name="Khattab, Sherif" userId="c83b1e15-36f3-4f46-aceb-05aac24c545e" providerId="ADAL" clId="{01607E2B-662B-4482-9651-553F1764D87B}" dt="2021-04-08T16:35:13.922" v="143" actId="1076"/>
          <ac:picMkLst>
            <pc:docMk/>
            <pc:sldMk cId="1977779080" sldId="1868"/>
            <ac:picMk id="7" creationId="{66587FB9-F508-4B2E-BBEB-16227F59DFBE}"/>
          </ac:picMkLst>
        </pc:picChg>
      </pc:sldChg>
      <pc:sldChg chg="addSp modSp new mod">
        <pc:chgData name="Khattab, Sherif" userId="c83b1e15-36f3-4f46-aceb-05aac24c545e" providerId="ADAL" clId="{01607E2B-662B-4482-9651-553F1764D87B}" dt="2021-04-08T16:35:50.454" v="187" actId="1076"/>
        <pc:sldMkLst>
          <pc:docMk/>
          <pc:sldMk cId="2906129988" sldId="1869"/>
        </pc:sldMkLst>
        <pc:spChg chg="mod">
          <ac:chgData name="Khattab, Sherif" userId="c83b1e15-36f3-4f46-aceb-05aac24c545e" providerId="ADAL" clId="{01607E2B-662B-4482-9651-553F1764D87B}" dt="2021-04-08T16:35:45.719" v="184" actId="20577"/>
          <ac:spMkLst>
            <pc:docMk/>
            <pc:sldMk cId="2906129988" sldId="1869"/>
            <ac:spMk id="2" creationId="{CB879DAE-535E-4EFE-A71A-38C4B1B0C956}"/>
          </ac:spMkLst>
        </pc:spChg>
        <pc:picChg chg="add mod">
          <ac:chgData name="Khattab, Sherif" userId="c83b1e15-36f3-4f46-aceb-05aac24c545e" providerId="ADAL" clId="{01607E2B-662B-4482-9651-553F1764D87B}" dt="2021-04-08T16:35:50.454" v="187" actId="1076"/>
          <ac:picMkLst>
            <pc:docMk/>
            <pc:sldMk cId="2906129988" sldId="1869"/>
            <ac:picMk id="7" creationId="{242015AA-643D-460E-A13A-252B86C6D161}"/>
          </ac:picMkLst>
        </pc:picChg>
      </pc:sldChg>
      <pc:sldChg chg="addSp modSp new mod">
        <pc:chgData name="Khattab, Sherif" userId="c83b1e15-36f3-4f46-aceb-05aac24c545e" providerId="ADAL" clId="{01607E2B-662B-4482-9651-553F1764D87B}" dt="2021-04-08T16:36:13.399" v="204" actId="1076"/>
        <pc:sldMkLst>
          <pc:docMk/>
          <pc:sldMk cId="56154017" sldId="1870"/>
        </pc:sldMkLst>
        <pc:spChg chg="mod">
          <ac:chgData name="Khattab, Sherif" userId="c83b1e15-36f3-4f46-aceb-05aac24c545e" providerId="ADAL" clId="{01607E2B-662B-4482-9651-553F1764D87B}" dt="2021-04-08T16:36:08.729" v="201" actId="20577"/>
          <ac:spMkLst>
            <pc:docMk/>
            <pc:sldMk cId="56154017" sldId="1870"/>
            <ac:spMk id="2" creationId="{F1A4D850-58A3-42F8-A217-CA0955886BCF}"/>
          </ac:spMkLst>
        </pc:spChg>
        <pc:picChg chg="add mod">
          <ac:chgData name="Khattab, Sherif" userId="c83b1e15-36f3-4f46-aceb-05aac24c545e" providerId="ADAL" clId="{01607E2B-662B-4482-9651-553F1764D87B}" dt="2021-04-08T16:36:13.399" v="204" actId="1076"/>
          <ac:picMkLst>
            <pc:docMk/>
            <pc:sldMk cId="56154017" sldId="1870"/>
            <ac:picMk id="7" creationId="{2FBACFC3-BB2F-413E-A451-CB0215BAF091}"/>
          </ac:picMkLst>
        </pc:picChg>
      </pc:sldChg>
      <pc:sldChg chg="addSp modSp new mod">
        <pc:chgData name="Khattab, Sherif" userId="c83b1e15-36f3-4f46-aceb-05aac24c545e" providerId="ADAL" clId="{01607E2B-662B-4482-9651-553F1764D87B}" dt="2021-04-08T16:39:15.859" v="254" actId="1076"/>
        <pc:sldMkLst>
          <pc:docMk/>
          <pc:sldMk cId="2170317430" sldId="1871"/>
        </pc:sldMkLst>
        <pc:spChg chg="mod">
          <ac:chgData name="Khattab, Sherif" userId="c83b1e15-36f3-4f46-aceb-05aac24c545e" providerId="ADAL" clId="{01607E2B-662B-4482-9651-553F1764D87B}" dt="2021-04-08T16:36:18.925" v="218" actId="20577"/>
          <ac:spMkLst>
            <pc:docMk/>
            <pc:sldMk cId="2170317430" sldId="1871"/>
            <ac:spMk id="2" creationId="{6DDDB515-37F8-4155-9884-343BCC9D5DE2}"/>
          </ac:spMkLst>
        </pc:spChg>
        <pc:picChg chg="add mod">
          <ac:chgData name="Khattab, Sherif" userId="c83b1e15-36f3-4f46-aceb-05aac24c545e" providerId="ADAL" clId="{01607E2B-662B-4482-9651-553F1764D87B}" dt="2021-04-08T16:39:15.859" v="254" actId="1076"/>
          <ac:picMkLst>
            <pc:docMk/>
            <pc:sldMk cId="2170317430" sldId="1871"/>
            <ac:picMk id="7" creationId="{9CF70082-EEB4-49D5-8FE3-7620E3833119}"/>
          </ac:picMkLst>
        </pc:picChg>
      </pc:sldChg>
      <pc:sldChg chg="addSp delSp modSp new mod">
        <pc:chgData name="Khattab, Sherif" userId="c83b1e15-36f3-4f46-aceb-05aac24c545e" providerId="ADAL" clId="{01607E2B-662B-4482-9651-553F1764D87B}" dt="2021-04-08T16:40:36.525" v="277" actId="1076"/>
        <pc:sldMkLst>
          <pc:docMk/>
          <pc:sldMk cId="3238271961" sldId="1872"/>
        </pc:sldMkLst>
        <pc:spChg chg="mod">
          <ac:chgData name="Khattab, Sherif" userId="c83b1e15-36f3-4f46-aceb-05aac24c545e" providerId="ADAL" clId="{01607E2B-662B-4482-9651-553F1764D87B}" dt="2021-04-08T16:38:22.517" v="246" actId="20577"/>
          <ac:spMkLst>
            <pc:docMk/>
            <pc:sldMk cId="3238271961" sldId="1872"/>
            <ac:spMk id="3" creationId="{DA02C75A-D687-4F42-9CB3-70C8F0494B6F}"/>
          </ac:spMkLst>
        </pc:spChg>
        <pc:picChg chg="add del mod">
          <ac:chgData name="Khattab, Sherif" userId="c83b1e15-36f3-4f46-aceb-05aac24c545e" providerId="ADAL" clId="{01607E2B-662B-4482-9651-553F1764D87B}" dt="2021-04-08T16:40:27.904" v="270" actId="478"/>
          <ac:picMkLst>
            <pc:docMk/>
            <pc:sldMk cId="3238271961" sldId="1872"/>
            <ac:picMk id="6" creationId="{A403AF19-47D9-4119-AD0A-43C0A53F82FF}"/>
          </ac:picMkLst>
        </pc:picChg>
        <pc:picChg chg="add mod">
          <ac:chgData name="Khattab, Sherif" userId="c83b1e15-36f3-4f46-aceb-05aac24c545e" providerId="ADAL" clId="{01607E2B-662B-4482-9651-553F1764D87B}" dt="2021-04-08T16:40:36.525" v="277" actId="1076"/>
          <ac:picMkLst>
            <pc:docMk/>
            <pc:sldMk cId="3238271961" sldId="1872"/>
            <ac:picMk id="8" creationId="{468A2F0C-D9B6-46A2-ADF3-31D5A4C753EA}"/>
          </ac:picMkLst>
        </pc:picChg>
      </pc:sldChg>
    </pc:docChg>
  </pc:docChgLst>
  <pc:docChgLst>
    <pc:chgData name="Khattab, Sherif" userId="c83b1e15-36f3-4f46-aceb-05aac24c545e" providerId="ADAL" clId="{16914DAF-6B8A-8B45-A7E7-F7CD50A95C87}"/>
    <pc:docChg chg="modSld">
      <pc:chgData name="Khattab, Sherif" userId="c83b1e15-36f3-4f46-aceb-05aac24c545e" providerId="ADAL" clId="{16914DAF-6B8A-8B45-A7E7-F7CD50A95C87}" dt="2021-09-01T05:52:14.787" v="0"/>
      <pc:docMkLst>
        <pc:docMk/>
      </pc:docMkLst>
      <pc:sldChg chg="modSp">
        <pc:chgData name="Khattab, Sherif" userId="c83b1e15-36f3-4f46-aceb-05aac24c545e" providerId="ADAL" clId="{16914DAF-6B8A-8B45-A7E7-F7CD50A95C87}" dt="2021-09-01T05:52:14.787" v="0"/>
        <pc:sldMkLst>
          <pc:docMk/>
          <pc:sldMk cId="1894775455" sldId="405"/>
        </pc:sldMkLst>
        <pc:spChg chg="mod">
          <ac:chgData name="Khattab, Sherif" userId="c83b1e15-36f3-4f46-aceb-05aac24c545e" providerId="ADAL" clId="{16914DAF-6B8A-8B45-A7E7-F7CD50A95C87}" dt="2021-09-01T05:52:14.787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29444329" sldId="30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0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e84be58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e84be58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48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e84be58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e84be58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56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84be58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84be58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is the set of seen vertices reachable from 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470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e84be58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e84be58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720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e84be58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e84be58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Red:  edge begin used in BFS pathfinding alg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Blue:  edge has flow allocated to 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9924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ba5c32d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ba5c32d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309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ba5c32d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ba5c32d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729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a5c32d0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a5c32d0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the size of our input?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as stated this is also n</a:t>
            </a:r>
            <a:r>
              <a:rPr lang="en" baseline="30000"/>
              <a:t>2</a:t>
            </a:r>
            <a:r>
              <a:rPr lang="en"/>
              <a:t> space, but need not be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12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a5c32d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a5c32d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793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7fac27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7fac27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04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0307913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f0307913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86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a5c32d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a5c32d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414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a5c32d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a5c32d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45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ba5c32d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ba5c32d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415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a5c32d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a5c32d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76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ba5c32d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ba5c32d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99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fdcd6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fdcd6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this does NOT cover nearly all possible recurrence relations, just really handy for alot of them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need more different techniques for more problematic recurrences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1665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fdcd6e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fdcd6e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 = 2T(n/2) + n lg n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falls into a gap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lg n is asymptotically larger than n, but not polynomially larger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365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09ec06e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f09ec06e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00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9a04653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9a04653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48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f09ec06e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f09ec06e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85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e84be5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e84be5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Will the max flow always be the edges going into or out of the source/sink?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get the students to imagine a graph where this is the case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3443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e84be58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e84be58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6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84be58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e84be58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78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3b933b6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b3b933b6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Will the max flow always be the edges going into or out of the source/sink?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get the students to imagine a graph where this is the case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415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5729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9635920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8626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8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630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881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3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04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 Flow implementation issues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 Cu</a:t>
            </a:r>
            <a:r>
              <a:rPr lang="en-US" dirty="0">
                <a:latin typeface="Calibri" panose="020F0502020204030204" pitchFamily="34" charset="0"/>
              </a:rPr>
              <a:t>t</a:t>
            </a:r>
          </a:p>
          <a:p>
            <a:r>
              <a:rPr lang="en-US" dirty="0">
                <a:latin typeface="Calibri" panose="020F0502020204030204" pitchFamily="34" charset="0"/>
              </a:rPr>
              <a:t>(Big)Integer Algorithms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multiplication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exponentiation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GCD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Representing the graph: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Similar to a directed graph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Can store an adjacency list of directed edges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Actually, more than simply directed edges</a:t>
            </a:r>
            <a:endParaRPr i="1"/>
          </a:p>
          <a:p>
            <a:pPr lvl="3">
              <a:lnSpc>
                <a:spcPct val="200000"/>
              </a:lnSpc>
            </a:pPr>
            <a:r>
              <a:rPr lang="en"/>
              <a:t>Flow edges</a:t>
            </a:r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Implementation concerns</a:t>
            </a:r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4878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For each edge, we need to store: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Start point, the from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End point, the to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Capacity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Flow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Residual capacities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For forwards and backwards edges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Flow edge implementation</a:t>
            </a:r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632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>
            <a:spLocks noGrp="1"/>
          </p:cNvSpPr>
          <p:nvPr>
            <p:ph type="body" idx="1"/>
          </p:nvPr>
        </p:nvSpPr>
        <p:spPr>
          <a:xfrm>
            <a:off x="504349" y="1268993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class FlowEdge {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final int v;             // from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final int w;             // to 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final double capacity;   // capacity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double flow;             // flow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public double residualCapacityTo(int vertex) {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     (vertex == v) return flow;              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if (vertex == w) return capacity - flow;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else throw new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07641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IllegalArgumentException("Illegal endpoint");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FlowEdge.java</a:t>
            </a:r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3990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>
            <a:spLocks noGrp="1"/>
          </p:cNvSpPr>
          <p:nvPr>
            <p:ph type="body" idx="1"/>
          </p:nvPr>
        </p:nvSpPr>
        <p:spPr>
          <a:xfrm>
            <a:off x="504349" y="1268993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edgeTo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[|V|]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marked = [|V|]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Queue q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q.enqueue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marked[s] = true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while !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q.isEmpty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 = 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q.dequeue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each (v, w) in 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AdjList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[v]: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residualCapacity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(v, w) &gt; 0: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07641" indent="503821">
              <a:buClr>
                <a:schemeClr val="dk1"/>
              </a:buClr>
              <a:buSzPts val="1100"/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!marked[w]: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11461" indent="503821"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edgeTo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[w] = v;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11461" indent="503821">
              <a:buNone/>
            </a:pP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marked[w] = true;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11461" indent="503821">
              <a:buNone/>
            </a:pPr>
            <a:r>
              <a:rPr lang="en" sz="220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q.enqueue</a:t>
            </a:r>
            <a:r>
              <a:rPr lang="en" sz="220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(w);</a:t>
            </a:r>
            <a:endParaRPr sz="220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65"/>
              <a:t>BFS search for an augmenting path (pseudocode)</a:t>
            </a:r>
            <a:endParaRPr sz="2865"/>
          </a:p>
        </p:txBody>
      </p:sp>
      <p:sp>
        <p:nvSpPr>
          <p:cNvPr id="279" name="Google Shape;279;p24"/>
          <p:cNvSpPr txBox="1"/>
          <p:nvPr/>
        </p:nvSpPr>
        <p:spPr>
          <a:xfrm>
            <a:off x="5274767" y="1501124"/>
            <a:ext cx="4298335" cy="192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defTabSz="1007641"/>
            <a:r>
              <a:rPr lang="en" sz="220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Each FlowEdge object is stored in the adjacency list twice:</a:t>
            </a:r>
            <a:endParaRPr sz="220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defTabSz="1007641"/>
            <a:br>
              <a:rPr lang="en" sz="220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220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Once for its forward edge</a:t>
            </a:r>
            <a:endParaRPr sz="220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defTabSz="1007641"/>
            <a:r>
              <a:rPr lang="en" sz="220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Once for its backwards edge</a:t>
            </a:r>
            <a:endParaRPr sz="220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80" name="Google Shape;280;p24"/>
          <p:cNvCxnSpPr>
            <a:stCxn id="279" idx="2"/>
          </p:cNvCxnSpPr>
          <p:nvPr/>
        </p:nvCxnSpPr>
        <p:spPr>
          <a:xfrm flipH="1">
            <a:off x="4486310" y="3430117"/>
            <a:ext cx="2937625" cy="871106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14</a:t>
            </a:fld>
            <a:endParaRPr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6A9CC-BA8C-46BB-9A21-5E8979AA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30" y="3443915"/>
            <a:ext cx="2991123" cy="19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 example to review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8636870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3445928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3445941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5904391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92" name="Google Shape;292;p25"/>
          <p:cNvCxnSpPr>
            <a:stCxn id="287" idx="7"/>
            <a:endCxn id="289" idx="3"/>
          </p:cNvCxnSpPr>
          <p:nvPr/>
        </p:nvCxnSpPr>
        <p:spPr>
          <a:xfrm rot="10800000" flipH="1">
            <a:off x="1303473" y="2409444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25"/>
          <p:cNvCxnSpPr>
            <a:stCxn id="287" idx="5"/>
            <a:endCxn id="290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25"/>
          <p:cNvCxnSpPr>
            <a:stCxn id="290" idx="7"/>
            <a:endCxn id="291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25"/>
          <p:cNvCxnSpPr>
            <a:stCxn id="289" idx="5"/>
            <a:endCxn id="291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25"/>
          <p:cNvCxnSpPr>
            <a:stCxn id="291" idx="6"/>
            <a:endCxn id="288" idx="2"/>
          </p:cNvCxnSpPr>
          <p:nvPr/>
        </p:nvCxnSpPr>
        <p:spPr>
          <a:xfrm>
            <a:off x="6840622" y="4105459"/>
            <a:ext cx="179609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25"/>
          <p:cNvCxnSpPr>
            <a:stCxn id="289" idx="6"/>
            <a:endCxn id="288" idx="1"/>
          </p:cNvCxnSpPr>
          <p:nvPr/>
        </p:nvCxnSpPr>
        <p:spPr>
          <a:xfrm>
            <a:off x="4382159" y="2078307"/>
            <a:ext cx="4391892" cy="1696259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25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1601826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4968172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4968172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7270637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7173402" y="1970423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04" name="Google Shape;304;p25"/>
          <p:cNvCxnSpPr>
            <a:stCxn id="287" idx="7"/>
            <a:endCxn id="289" idx="3"/>
          </p:cNvCxnSpPr>
          <p:nvPr/>
        </p:nvCxnSpPr>
        <p:spPr>
          <a:xfrm rot="10800000" flipH="1">
            <a:off x="1303473" y="2409444"/>
            <a:ext cx="2279420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25"/>
          <p:cNvCxnSpPr>
            <a:stCxn id="287" idx="5"/>
            <a:endCxn id="290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5"/>
          <p:cNvCxnSpPr>
            <a:stCxn id="289" idx="5"/>
            <a:endCxn id="291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25"/>
          <p:cNvCxnSpPr>
            <a:stCxn id="289" idx="6"/>
            <a:endCxn id="288" idx="1"/>
          </p:cNvCxnSpPr>
          <p:nvPr/>
        </p:nvCxnSpPr>
        <p:spPr>
          <a:xfrm>
            <a:off x="4382159" y="2078307"/>
            <a:ext cx="4391892" cy="1696259"/>
          </a:xfrm>
          <a:prstGeom prst="curvedConnector2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25"/>
          <p:cNvSpPr/>
          <p:nvPr/>
        </p:nvSpPr>
        <p:spPr>
          <a:xfrm>
            <a:off x="7173402" y="19704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10" name="Google Shape;310;p25"/>
          <p:cNvCxnSpPr>
            <a:stCxn id="291" idx="6"/>
            <a:endCxn id="288" idx="2"/>
          </p:cNvCxnSpPr>
          <p:nvPr/>
        </p:nvCxnSpPr>
        <p:spPr>
          <a:xfrm>
            <a:off x="6840622" y="4105459"/>
            <a:ext cx="179609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25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4968172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7270623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14" name="Google Shape;314;p25"/>
          <p:cNvCxnSpPr>
            <a:stCxn id="290" idx="7"/>
            <a:endCxn id="291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25"/>
          <p:cNvSpPr/>
          <p:nvPr/>
        </p:nvSpPr>
        <p:spPr>
          <a:xfrm>
            <a:off x="496815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160183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7270637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8" name="Google Shape;318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3787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An st-cut on G is a set of edges in G that, if removed, will partition the vertices of G into two disjoint sets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One contains 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One contains 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May be many st-cuts for a given graph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Let’s focus on finding the minimum st-cut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 st-cut with the smallest capacity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May not be unique</a:t>
            </a:r>
            <a:endParaRPr/>
          </a:p>
        </p:txBody>
      </p:sp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Let's separate the graph</a:t>
            </a:r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4292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>
            <a:spLocks noGrp="1"/>
          </p:cNvSpPr>
          <p:nvPr>
            <p:ph type="body" idx="1"/>
          </p:nvPr>
        </p:nvSpPr>
        <p:spPr>
          <a:xfrm>
            <a:off x="504349" y="2320960"/>
            <a:ext cx="9068753" cy="491984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We could examine residual graphs</a:t>
            </a:r>
            <a:endParaRPr/>
          </a:p>
          <a:p>
            <a:pPr lvl="1" indent="-405855">
              <a:lnSpc>
                <a:spcPct val="200000"/>
              </a:lnSpc>
              <a:buSzPts val="2200"/>
            </a:pPr>
            <a:r>
              <a:rPr lang="en"/>
              <a:t>Specifically, try and allocate flow in the graph until we get to a residual graph with no existing augmenting paths</a:t>
            </a:r>
            <a:endParaRPr/>
          </a:p>
          <a:p>
            <a:pPr lvl="2" indent="-405855">
              <a:lnSpc>
                <a:spcPct val="200000"/>
              </a:lnSpc>
              <a:buSzPts val="2200"/>
            </a:pPr>
            <a:r>
              <a:rPr lang="en"/>
              <a:t>A set of saturated edges will make a minimum st-cut</a:t>
            </a:r>
            <a:endParaRPr/>
          </a:p>
        </p:txBody>
      </p:sp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How do we find the min st-cut?</a:t>
            </a:r>
            <a:endParaRPr/>
          </a:p>
        </p:txBody>
      </p:sp>
      <p:sp>
        <p:nvSpPr>
          <p:cNvPr id="332" name="Google Shape;332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201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 cut example</a:t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8636870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3445928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3445941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5904391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43" name="Google Shape;343;p28"/>
          <p:cNvCxnSpPr>
            <a:stCxn id="338" idx="7"/>
            <a:endCxn id="340" idx="3"/>
          </p:cNvCxnSpPr>
          <p:nvPr/>
        </p:nvCxnSpPr>
        <p:spPr>
          <a:xfrm rot="10800000" flipH="1">
            <a:off x="1303473" y="2409444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28"/>
          <p:cNvCxnSpPr>
            <a:stCxn id="338" idx="5"/>
            <a:endCxn id="341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28"/>
          <p:cNvCxnSpPr>
            <a:stCxn id="341" idx="7"/>
            <a:endCxn id="342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28"/>
          <p:cNvCxnSpPr>
            <a:stCxn id="340" idx="5"/>
            <a:endCxn id="342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28"/>
          <p:cNvCxnSpPr>
            <a:stCxn id="342" idx="6"/>
            <a:endCxn id="339" idx="2"/>
          </p:cNvCxnSpPr>
          <p:nvPr/>
        </p:nvCxnSpPr>
        <p:spPr>
          <a:xfrm>
            <a:off x="6840622" y="4105459"/>
            <a:ext cx="179609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28"/>
          <p:cNvCxnSpPr>
            <a:stCxn id="340" idx="6"/>
            <a:endCxn id="339" idx="1"/>
          </p:cNvCxnSpPr>
          <p:nvPr/>
        </p:nvCxnSpPr>
        <p:spPr>
          <a:xfrm>
            <a:off x="4382159" y="2078307"/>
            <a:ext cx="4391892" cy="1696259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" name="Google Shape;349;p28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601826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4968172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4968172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7270637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7173402" y="1970423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55" name="Google Shape;355;p28"/>
          <p:cNvCxnSpPr>
            <a:stCxn id="338" idx="7"/>
            <a:endCxn id="340" idx="3"/>
          </p:cNvCxnSpPr>
          <p:nvPr/>
        </p:nvCxnSpPr>
        <p:spPr>
          <a:xfrm rot="10800000" flipH="1">
            <a:off x="1303473" y="2409444"/>
            <a:ext cx="2279420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28"/>
          <p:cNvCxnSpPr>
            <a:stCxn id="338" idx="5"/>
            <a:endCxn id="341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28"/>
          <p:cNvCxnSpPr>
            <a:stCxn id="340" idx="5"/>
            <a:endCxn id="342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28"/>
          <p:cNvCxnSpPr>
            <a:stCxn id="340" idx="6"/>
            <a:endCxn id="339" idx="1"/>
          </p:cNvCxnSpPr>
          <p:nvPr/>
        </p:nvCxnSpPr>
        <p:spPr>
          <a:xfrm>
            <a:off x="4382159" y="2078307"/>
            <a:ext cx="4391892" cy="1696259"/>
          </a:xfrm>
          <a:prstGeom prst="curvedConnector2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8"/>
          <p:cNvSpPr/>
          <p:nvPr/>
        </p:nvSpPr>
        <p:spPr>
          <a:xfrm>
            <a:off x="7173402" y="19704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61" name="Google Shape;361;p28"/>
          <p:cNvCxnSpPr>
            <a:stCxn id="342" idx="6"/>
            <a:endCxn id="339" idx="2"/>
          </p:cNvCxnSpPr>
          <p:nvPr/>
        </p:nvCxnSpPr>
        <p:spPr>
          <a:xfrm>
            <a:off x="6840622" y="4105459"/>
            <a:ext cx="179609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8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4968172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7270623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65" name="Google Shape;365;p28"/>
          <p:cNvCxnSpPr>
            <a:stCxn id="341" idx="7"/>
            <a:endCxn id="342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8"/>
          <p:cNvSpPr/>
          <p:nvPr/>
        </p:nvSpPr>
        <p:spPr>
          <a:xfrm>
            <a:off x="496815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160183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7270637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9" name="Google Shape;369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3616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 special case of duality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I.e., you can look at an optimization problem from two angles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In this case to find the maximum flow or minimum cut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 general, dual problems do not have to have equal solutions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The differences in solutions to the two ways of looking at the problem is referred to as the </a:t>
            </a:r>
            <a:r>
              <a:rPr lang="en" i="1">
                <a:solidFill>
                  <a:srgbClr val="002B5E"/>
                </a:solidFill>
              </a:rPr>
              <a:t>duality gap</a:t>
            </a:r>
            <a:endParaRPr i="1">
              <a:solidFill>
                <a:srgbClr val="002B5E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If the duality gap = 0, strong duality holds</a:t>
            </a:r>
            <a:endParaRPr>
              <a:solidFill>
                <a:srgbClr val="002B5E"/>
              </a:solidFill>
            </a:endParaRPr>
          </a:p>
          <a:p>
            <a:pPr lvl="4"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Max flow/min cut uphold strong duality</a:t>
            </a:r>
            <a:endParaRPr>
              <a:solidFill>
                <a:srgbClr val="002B5E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If the duality gap &gt; 0, weak duality holds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375" name="Google Shape;375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Max flow == min cut</a:t>
            </a: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24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4/9: Lab 9</a:t>
            </a:r>
          </a:p>
          <a:p>
            <a:pPr lvl="1"/>
            <a:r>
              <a:rPr lang="en-US" dirty="0"/>
              <a:t>4/12: Homework 11</a:t>
            </a:r>
          </a:p>
          <a:p>
            <a:pPr lvl="1"/>
            <a:r>
              <a:rPr lang="en-US" dirty="0"/>
              <a:t>4/16: Lab 10</a:t>
            </a:r>
          </a:p>
          <a:p>
            <a:pPr lvl="1"/>
            <a:r>
              <a:rPr lang="en-US" dirty="0"/>
              <a:t>4/19: Assignment 4</a:t>
            </a:r>
          </a:p>
          <a:p>
            <a:pPr lvl="1"/>
            <a:r>
              <a:rPr lang="en-US" dirty="0"/>
              <a:t>5/2: Assignment 5 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First, run Ford Fulkerson to produce a residual graph with no further augmenting paths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The last attempt to find an augmenting path will visit every vertex reachable from 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Edges with only one endpoint in this set comprise a minimum st-cut</a:t>
            </a:r>
            <a:endParaRPr/>
          </a:p>
        </p:txBody>
      </p:sp>
      <p:sp>
        <p:nvSpPr>
          <p:cNvPr id="382" name="Google Shape;382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a minimum st-cut</a:t>
            </a:r>
            <a:endParaRPr/>
          </a:p>
        </p:txBody>
      </p:sp>
      <p:sp>
        <p:nvSpPr>
          <p:cNvPr id="383" name="Google Shape;383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7934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the min cut</a:t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8636870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3445928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3445941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5904391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94" name="Google Shape;394;p31"/>
          <p:cNvCxnSpPr>
            <a:stCxn id="389" idx="7"/>
            <a:endCxn id="391" idx="3"/>
          </p:cNvCxnSpPr>
          <p:nvPr/>
        </p:nvCxnSpPr>
        <p:spPr>
          <a:xfrm rot="10800000" flipH="1">
            <a:off x="1303473" y="2409444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31"/>
          <p:cNvCxnSpPr>
            <a:stCxn id="389" idx="5"/>
            <a:endCxn id="392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31"/>
          <p:cNvCxnSpPr>
            <a:stCxn id="392" idx="7"/>
            <a:endCxn id="393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" name="Google Shape;397;p31"/>
          <p:cNvCxnSpPr>
            <a:stCxn id="391" idx="5"/>
            <a:endCxn id="393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1"/>
          <p:cNvCxnSpPr>
            <a:stCxn id="393" idx="6"/>
            <a:endCxn id="390" idx="2"/>
          </p:cNvCxnSpPr>
          <p:nvPr/>
        </p:nvCxnSpPr>
        <p:spPr>
          <a:xfrm>
            <a:off x="6840622" y="4105459"/>
            <a:ext cx="179609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1"/>
          <p:cNvCxnSpPr>
            <a:stCxn id="391" idx="6"/>
            <a:endCxn id="390" idx="1"/>
          </p:cNvCxnSpPr>
          <p:nvPr/>
        </p:nvCxnSpPr>
        <p:spPr>
          <a:xfrm>
            <a:off x="4382159" y="2078307"/>
            <a:ext cx="4391892" cy="1696259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Google Shape;400;p31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1" name="Google Shape;401;p31"/>
          <p:cNvSpPr/>
          <p:nvPr/>
        </p:nvSpPr>
        <p:spPr>
          <a:xfrm>
            <a:off x="1601826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4968172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3" name="Google Shape;403;p31"/>
          <p:cNvSpPr/>
          <p:nvPr/>
        </p:nvSpPr>
        <p:spPr>
          <a:xfrm>
            <a:off x="4968172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4" name="Google Shape;404;p31"/>
          <p:cNvSpPr/>
          <p:nvPr/>
        </p:nvSpPr>
        <p:spPr>
          <a:xfrm>
            <a:off x="7270637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5" name="Google Shape;405;p31"/>
          <p:cNvSpPr/>
          <p:nvPr/>
        </p:nvSpPr>
        <p:spPr>
          <a:xfrm>
            <a:off x="7173402" y="1970423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06" name="Google Shape;406;p31"/>
          <p:cNvCxnSpPr>
            <a:stCxn id="389" idx="5"/>
            <a:endCxn id="392" idx="1"/>
          </p:cNvCxnSpPr>
          <p:nvPr/>
        </p:nvCxnSpPr>
        <p:spPr>
          <a:xfrm>
            <a:off x="1303473" y="4436467"/>
            <a:ext cx="2279420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31"/>
          <p:cNvCxnSpPr>
            <a:stCxn id="391" idx="5"/>
            <a:endCxn id="393" idx="1"/>
          </p:cNvCxnSpPr>
          <p:nvPr/>
        </p:nvCxnSpPr>
        <p:spPr>
          <a:xfrm>
            <a:off x="4245050" y="2409315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31"/>
          <p:cNvSpPr/>
          <p:nvPr/>
        </p:nvSpPr>
        <p:spPr>
          <a:xfrm>
            <a:off x="7173402" y="1970423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9" name="Google Shape;409;p31"/>
          <p:cNvSpPr/>
          <p:nvPr/>
        </p:nvSpPr>
        <p:spPr>
          <a:xfrm>
            <a:off x="1601826" y="2546422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4968172" y="2546409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11" name="Google Shape;411;p31"/>
          <p:cNvCxnSpPr>
            <a:stCxn id="392" idx="7"/>
            <a:endCxn id="393" idx="3"/>
          </p:cNvCxnSpPr>
          <p:nvPr/>
        </p:nvCxnSpPr>
        <p:spPr>
          <a:xfrm rot="10800000" flipH="1">
            <a:off x="4245065" y="4436596"/>
            <a:ext cx="1796428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1"/>
          <p:cNvSpPr/>
          <p:nvPr/>
        </p:nvSpPr>
        <p:spPr>
          <a:xfrm>
            <a:off x="496815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1601839" y="5225471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7270554" y="4205710"/>
            <a:ext cx="936232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15" name="Google Shape;415;p31"/>
          <p:cNvGrpSpPr/>
          <p:nvPr/>
        </p:nvGrpSpPr>
        <p:grpSpPr>
          <a:xfrm>
            <a:off x="6352354" y="1440047"/>
            <a:ext cx="2421712" cy="5007451"/>
            <a:chOff x="5764075" y="1304275"/>
            <a:chExt cx="2197625" cy="4544100"/>
          </a:xfrm>
        </p:grpSpPr>
        <p:cxnSp>
          <p:nvCxnSpPr>
            <p:cNvPr id="416" name="Google Shape;416;p31"/>
            <p:cNvCxnSpPr/>
            <p:nvPr/>
          </p:nvCxnSpPr>
          <p:spPr>
            <a:xfrm>
              <a:off x="5764075" y="1304275"/>
              <a:ext cx="1192200" cy="4544100"/>
            </a:xfrm>
            <a:prstGeom prst="straightConnector1">
              <a:avLst/>
            </a:prstGeom>
            <a:noFill/>
            <a:ln w="114300" cap="flat" cmpd="sng">
              <a:solidFill>
                <a:srgbClr val="674EA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7" name="Google Shape;417;p31"/>
            <p:cNvSpPr/>
            <p:nvPr/>
          </p:nvSpPr>
          <p:spPr>
            <a:xfrm>
              <a:off x="7112100" y="4835800"/>
              <a:ext cx="849600" cy="7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b="1" kern="0">
                  <a:solidFill>
                    <a:srgbClr val="674EA7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Min Cut</a:t>
              </a:r>
              <a:endParaRPr sz="2424" b="1" kern="0">
                <a:solidFill>
                  <a:srgbClr val="674EA7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18" name="Google Shape;418;p31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3445941" y="5664495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3445941" y="1610191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5904266" y="3637343"/>
            <a:ext cx="936232" cy="936232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2" name="Google Shape;422;p3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1637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>
            <a:spLocks noGrp="1"/>
          </p:cNvSpPr>
          <p:nvPr>
            <p:ph type="body" idx="1"/>
          </p:nvPr>
        </p:nvSpPr>
        <p:spPr>
          <a:xfrm>
            <a:off x="504349" y="2691027"/>
            <a:ext cx="9068753" cy="454991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Is it possible?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would we measure the Max flow / min cut?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would an algorithm to solve this problem look like?</a:t>
            </a:r>
            <a:endParaRPr/>
          </a:p>
        </p:txBody>
      </p:sp>
      <p:sp>
        <p:nvSpPr>
          <p:cNvPr id="428" name="Google Shape;428;p3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Max flow / min cut on unweighted graphs</a:t>
            </a:r>
            <a:endParaRPr/>
          </a:p>
        </p:txBody>
      </p:sp>
      <p:sp>
        <p:nvSpPr>
          <p:cNvPr id="429" name="Google Shape;429;p3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340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Unweighted network flow</a:t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504349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6" name="Google Shape;436;p33"/>
          <p:cNvSpPr/>
          <p:nvPr/>
        </p:nvSpPr>
        <p:spPr>
          <a:xfrm>
            <a:off x="8636870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7" name="Google Shape;437;p33"/>
          <p:cNvSpPr/>
          <p:nvPr/>
        </p:nvSpPr>
        <p:spPr>
          <a:xfrm>
            <a:off x="3272864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8" name="Google Shape;438;p33"/>
          <p:cNvSpPr/>
          <p:nvPr/>
        </p:nvSpPr>
        <p:spPr>
          <a:xfrm>
            <a:off x="3272877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9" name="Google Shape;439;p33"/>
          <p:cNvSpPr/>
          <p:nvPr/>
        </p:nvSpPr>
        <p:spPr>
          <a:xfrm>
            <a:off x="3272864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40" name="Google Shape;440;p33"/>
          <p:cNvCxnSpPr>
            <a:stCxn id="435" idx="7"/>
            <a:endCxn id="437" idx="3"/>
          </p:cNvCxnSpPr>
          <p:nvPr/>
        </p:nvCxnSpPr>
        <p:spPr>
          <a:xfrm rot="10800000" flipH="1">
            <a:off x="1303473" y="2409444"/>
            <a:ext cx="2106521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33"/>
          <p:cNvCxnSpPr>
            <a:stCxn id="435" idx="6"/>
            <a:endCxn id="438" idx="2"/>
          </p:cNvCxnSpPr>
          <p:nvPr/>
        </p:nvCxnSpPr>
        <p:spPr>
          <a:xfrm>
            <a:off x="1440581" y="4105459"/>
            <a:ext cx="183246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33"/>
          <p:cNvCxnSpPr>
            <a:stCxn id="435" idx="5"/>
            <a:endCxn id="439" idx="1"/>
          </p:cNvCxnSpPr>
          <p:nvPr/>
        </p:nvCxnSpPr>
        <p:spPr>
          <a:xfrm>
            <a:off x="1303473" y="4436467"/>
            <a:ext cx="2106521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3" name="Google Shape;443;p33"/>
          <p:cNvSpPr/>
          <p:nvPr/>
        </p:nvSpPr>
        <p:spPr>
          <a:xfrm>
            <a:off x="5954861" y="1610191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4" name="Google Shape;444;p33"/>
          <p:cNvSpPr/>
          <p:nvPr/>
        </p:nvSpPr>
        <p:spPr>
          <a:xfrm>
            <a:off x="5954874" y="3637343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5954861" y="5664495"/>
            <a:ext cx="936232" cy="936232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46" name="Google Shape;446;p33"/>
          <p:cNvCxnSpPr>
            <a:stCxn id="443" idx="5"/>
            <a:endCxn id="436" idx="1"/>
          </p:cNvCxnSpPr>
          <p:nvPr/>
        </p:nvCxnSpPr>
        <p:spPr>
          <a:xfrm>
            <a:off x="6753983" y="2409315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33"/>
          <p:cNvCxnSpPr>
            <a:stCxn id="444" idx="6"/>
            <a:endCxn id="436" idx="2"/>
          </p:cNvCxnSpPr>
          <p:nvPr/>
        </p:nvCxnSpPr>
        <p:spPr>
          <a:xfrm>
            <a:off x="6891106" y="4105459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33"/>
          <p:cNvCxnSpPr>
            <a:stCxn id="445" idx="7"/>
            <a:endCxn id="436" idx="3"/>
          </p:cNvCxnSpPr>
          <p:nvPr/>
        </p:nvCxnSpPr>
        <p:spPr>
          <a:xfrm rot="10800000" flipH="1">
            <a:off x="6753983" y="4436596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33"/>
          <p:cNvCxnSpPr>
            <a:stCxn id="437" idx="6"/>
            <a:endCxn id="443" idx="2"/>
          </p:cNvCxnSpPr>
          <p:nvPr/>
        </p:nvCxnSpPr>
        <p:spPr>
          <a:xfrm>
            <a:off x="4209096" y="2078307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33"/>
          <p:cNvCxnSpPr>
            <a:stCxn id="437" idx="5"/>
            <a:endCxn id="444" idx="1"/>
          </p:cNvCxnSpPr>
          <p:nvPr/>
        </p:nvCxnSpPr>
        <p:spPr>
          <a:xfrm>
            <a:off x="4071987" y="2409315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3"/>
          <p:cNvCxnSpPr>
            <a:stCxn id="438" idx="6"/>
            <a:endCxn id="444" idx="2"/>
          </p:cNvCxnSpPr>
          <p:nvPr/>
        </p:nvCxnSpPr>
        <p:spPr>
          <a:xfrm>
            <a:off x="4209109" y="4105459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33"/>
          <p:cNvCxnSpPr>
            <a:stCxn id="438" idx="5"/>
            <a:endCxn id="445" idx="1"/>
          </p:cNvCxnSpPr>
          <p:nvPr/>
        </p:nvCxnSpPr>
        <p:spPr>
          <a:xfrm>
            <a:off x="4072001" y="4436467"/>
            <a:ext cx="2019907" cy="1365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33"/>
          <p:cNvCxnSpPr>
            <a:stCxn id="439" idx="6"/>
            <a:endCxn id="445" idx="2"/>
          </p:cNvCxnSpPr>
          <p:nvPr/>
        </p:nvCxnSpPr>
        <p:spPr>
          <a:xfrm>
            <a:off x="4209096" y="6132610"/>
            <a:ext cx="1745847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33"/>
          <p:cNvCxnSpPr>
            <a:stCxn id="435" idx="7"/>
            <a:endCxn id="437" idx="3"/>
          </p:cNvCxnSpPr>
          <p:nvPr/>
        </p:nvCxnSpPr>
        <p:spPr>
          <a:xfrm rot="10800000" flipH="1">
            <a:off x="1303473" y="2409444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33"/>
          <p:cNvCxnSpPr>
            <a:stCxn id="435" idx="6"/>
            <a:endCxn id="438" idx="2"/>
          </p:cNvCxnSpPr>
          <p:nvPr/>
        </p:nvCxnSpPr>
        <p:spPr>
          <a:xfrm>
            <a:off x="1440581" y="4105459"/>
            <a:ext cx="1832462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33"/>
          <p:cNvCxnSpPr>
            <a:stCxn id="435" idx="5"/>
            <a:endCxn id="439" idx="1"/>
          </p:cNvCxnSpPr>
          <p:nvPr/>
        </p:nvCxnSpPr>
        <p:spPr>
          <a:xfrm>
            <a:off x="1303473" y="4436467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33"/>
          <p:cNvCxnSpPr>
            <a:stCxn id="437" idx="5"/>
            <a:endCxn id="444" idx="1"/>
          </p:cNvCxnSpPr>
          <p:nvPr/>
        </p:nvCxnSpPr>
        <p:spPr>
          <a:xfrm>
            <a:off x="4071987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33"/>
          <p:cNvCxnSpPr>
            <a:stCxn id="437" idx="6"/>
            <a:endCxn id="443" idx="2"/>
          </p:cNvCxnSpPr>
          <p:nvPr/>
        </p:nvCxnSpPr>
        <p:spPr>
          <a:xfrm>
            <a:off x="4209096" y="2078307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3"/>
          <p:cNvCxnSpPr>
            <a:stCxn id="438" idx="5"/>
            <a:endCxn id="445" idx="1"/>
          </p:cNvCxnSpPr>
          <p:nvPr/>
        </p:nvCxnSpPr>
        <p:spPr>
          <a:xfrm>
            <a:off x="4072001" y="4436467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3"/>
          <p:cNvCxnSpPr>
            <a:stCxn id="444" idx="6"/>
            <a:endCxn id="436" idx="2"/>
          </p:cNvCxnSpPr>
          <p:nvPr/>
        </p:nvCxnSpPr>
        <p:spPr>
          <a:xfrm>
            <a:off x="6891106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3"/>
          <p:cNvCxnSpPr>
            <a:stCxn id="435" idx="7"/>
            <a:endCxn id="437" idx="3"/>
          </p:cNvCxnSpPr>
          <p:nvPr/>
        </p:nvCxnSpPr>
        <p:spPr>
          <a:xfrm rot="10800000" flipH="1">
            <a:off x="1303473" y="2409444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3"/>
          <p:cNvCxnSpPr>
            <a:stCxn id="437" idx="5"/>
            <a:endCxn id="444" idx="1"/>
          </p:cNvCxnSpPr>
          <p:nvPr/>
        </p:nvCxnSpPr>
        <p:spPr>
          <a:xfrm>
            <a:off x="4071987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3"/>
          <p:cNvCxnSpPr>
            <a:stCxn id="444" idx="6"/>
            <a:endCxn id="436" idx="2"/>
          </p:cNvCxnSpPr>
          <p:nvPr/>
        </p:nvCxnSpPr>
        <p:spPr>
          <a:xfrm>
            <a:off x="6891106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3"/>
          <p:cNvCxnSpPr>
            <a:stCxn id="438" idx="6"/>
            <a:endCxn id="444" idx="2"/>
          </p:cNvCxnSpPr>
          <p:nvPr/>
        </p:nvCxnSpPr>
        <p:spPr>
          <a:xfrm>
            <a:off x="4209109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33"/>
          <p:cNvCxnSpPr>
            <a:stCxn id="445" idx="7"/>
            <a:endCxn id="436" idx="3"/>
          </p:cNvCxnSpPr>
          <p:nvPr/>
        </p:nvCxnSpPr>
        <p:spPr>
          <a:xfrm rot="10800000" flipH="1">
            <a:off x="6753983" y="4436596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33"/>
          <p:cNvCxnSpPr>
            <a:stCxn id="435" idx="6"/>
            <a:endCxn id="438" idx="2"/>
          </p:cNvCxnSpPr>
          <p:nvPr/>
        </p:nvCxnSpPr>
        <p:spPr>
          <a:xfrm>
            <a:off x="1440581" y="4105459"/>
            <a:ext cx="1832462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33"/>
          <p:cNvCxnSpPr>
            <a:stCxn id="438" idx="5"/>
            <a:endCxn id="445" idx="1"/>
          </p:cNvCxnSpPr>
          <p:nvPr/>
        </p:nvCxnSpPr>
        <p:spPr>
          <a:xfrm>
            <a:off x="4072001" y="4436467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33"/>
          <p:cNvCxnSpPr>
            <a:stCxn id="445" idx="7"/>
            <a:endCxn id="436" idx="3"/>
          </p:cNvCxnSpPr>
          <p:nvPr/>
        </p:nvCxnSpPr>
        <p:spPr>
          <a:xfrm rot="10800000" flipH="1">
            <a:off x="6753983" y="4436596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33"/>
          <p:cNvCxnSpPr>
            <a:stCxn id="439" idx="6"/>
            <a:endCxn id="445" idx="2"/>
          </p:cNvCxnSpPr>
          <p:nvPr/>
        </p:nvCxnSpPr>
        <p:spPr>
          <a:xfrm>
            <a:off x="4209096" y="6132610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33"/>
          <p:cNvCxnSpPr>
            <a:stCxn id="445" idx="1"/>
            <a:endCxn id="438" idx="5"/>
          </p:cNvCxnSpPr>
          <p:nvPr/>
        </p:nvCxnSpPr>
        <p:spPr>
          <a:xfrm rot="10800000">
            <a:off x="4072062" y="4436596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3"/>
          <p:cNvCxnSpPr>
            <a:stCxn id="444" idx="1"/>
            <a:endCxn id="437" idx="5"/>
          </p:cNvCxnSpPr>
          <p:nvPr/>
        </p:nvCxnSpPr>
        <p:spPr>
          <a:xfrm rot="10800000">
            <a:off x="4072075" y="2409444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33"/>
          <p:cNvCxnSpPr>
            <a:stCxn id="443" idx="5"/>
            <a:endCxn id="436" idx="1"/>
          </p:cNvCxnSpPr>
          <p:nvPr/>
        </p:nvCxnSpPr>
        <p:spPr>
          <a:xfrm>
            <a:off x="6753983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33"/>
          <p:cNvCxnSpPr>
            <a:stCxn id="435" idx="5"/>
            <a:endCxn id="439" idx="1"/>
          </p:cNvCxnSpPr>
          <p:nvPr/>
        </p:nvCxnSpPr>
        <p:spPr>
          <a:xfrm>
            <a:off x="1303473" y="4436467"/>
            <a:ext cx="2106521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3"/>
          <p:cNvCxnSpPr>
            <a:stCxn id="439" idx="6"/>
            <a:endCxn id="445" idx="2"/>
          </p:cNvCxnSpPr>
          <p:nvPr/>
        </p:nvCxnSpPr>
        <p:spPr>
          <a:xfrm>
            <a:off x="4209096" y="6132610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33"/>
          <p:cNvCxnSpPr>
            <a:stCxn id="438" idx="6"/>
            <a:endCxn id="444" idx="2"/>
          </p:cNvCxnSpPr>
          <p:nvPr/>
        </p:nvCxnSpPr>
        <p:spPr>
          <a:xfrm>
            <a:off x="4209109" y="4105459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33"/>
          <p:cNvCxnSpPr>
            <a:stCxn id="437" idx="6"/>
            <a:endCxn id="443" idx="2"/>
          </p:cNvCxnSpPr>
          <p:nvPr/>
        </p:nvCxnSpPr>
        <p:spPr>
          <a:xfrm>
            <a:off x="4209096" y="2078307"/>
            <a:ext cx="1745847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33"/>
          <p:cNvCxnSpPr>
            <a:stCxn id="443" idx="5"/>
            <a:endCxn id="436" idx="1"/>
          </p:cNvCxnSpPr>
          <p:nvPr/>
        </p:nvCxnSpPr>
        <p:spPr>
          <a:xfrm>
            <a:off x="6753983" y="2409315"/>
            <a:ext cx="2019907" cy="136500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3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66413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Say we have 5 baskets with 8 apples in each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How do we determine how many apples we have?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Count them all?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That would take a while…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Since we know we have 8 in each basket, and 5 baskets, lets simply add 8 + 8 + 8 + 8 + 8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= 40!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This is essentially multiplication!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8 * 5 = 8 + 8 + 8 + 8 + 8</a:t>
            </a:r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Integer multiplication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2242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4555200"/>
            <a:ext cx="9068753" cy="1576254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1007641" indent="503821">
              <a:lnSpc>
                <a:spcPct val="115000"/>
              </a:lnSpc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3852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007641" indent="503821">
              <a:lnSpc>
                <a:spcPct val="115000"/>
              </a:lnSpc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+  102720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007641" indent="503821">
              <a:lnSpc>
                <a:spcPct val="115000"/>
              </a:lnSpc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+  642000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007641" indent="503821">
              <a:lnSpc>
                <a:spcPct val="115000"/>
              </a:lnSpc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+ 1284000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007641" indent="503821">
              <a:lnSpc>
                <a:spcPct val="115000"/>
              </a:lnSpc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04349" y="6598219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1007641" indent="503821">
              <a:lnSpc>
                <a:spcPct val="115000"/>
              </a:lnSpc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= 2032572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What about bigger numbers?</a:t>
            </a:r>
            <a:endParaRPr/>
          </a:p>
        </p:txBody>
      </p:sp>
      <p:cxnSp>
        <p:nvCxnSpPr>
          <p:cNvPr id="53" name="Google Shape;53;p10"/>
          <p:cNvCxnSpPr/>
          <p:nvPr/>
        </p:nvCxnSpPr>
        <p:spPr>
          <a:xfrm>
            <a:off x="2140165" y="4611207"/>
            <a:ext cx="1782873" cy="0"/>
          </a:xfrm>
          <a:prstGeom prst="straightConnector1">
            <a:avLst/>
          </a:prstGeom>
          <a:noFill/>
          <a:ln w="3810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/>
          <p:nvPr/>
        </p:nvCxnSpPr>
        <p:spPr>
          <a:xfrm>
            <a:off x="2140165" y="6721999"/>
            <a:ext cx="1782873" cy="0"/>
          </a:xfrm>
          <a:prstGeom prst="straightConnector1">
            <a:avLst/>
          </a:prstGeom>
          <a:noFill/>
          <a:ln w="3810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303481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Like 1284 * 1583, I mean!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That would take way longer than counting the 40 apples!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Let's think of it like this: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1284 * 1583 = 1284*3 + 1284*80 + 1284*500 + 1284*1000</a:t>
            </a:r>
            <a:endParaRPr/>
          </a:p>
          <a:p>
            <a:pPr indent="0">
              <a:lnSpc>
                <a:spcPct val="115000"/>
              </a:lnSpc>
              <a:buNone/>
            </a:pPr>
            <a:endParaRPr sz="1102"/>
          </a:p>
          <a:p>
            <a:pPr marL="1007641" indent="503821">
              <a:lnSpc>
                <a:spcPct val="115000"/>
              </a:lnSpc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1284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007641" indent="503821">
              <a:lnSpc>
                <a:spcPct val="115000"/>
              </a:lnSpc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x		1583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809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… and learned it quite some time ago …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So why bring it up now?  What is there to cover about multiplication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What is the runtime of this multiplication algorithm?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For 2 n-digit numbers: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n</a:t>
            </a:r>
            <a:r>
              <a:rPr lang="en" baseline="30000"/>
              <a:t>2</a:t>
            </a: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OK, I’m guessing we all knew that...</a:t>
            </a: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510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Assuming x86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Given two 32</a:t>
            </a:r>
            <a:r>
              <a:rPr lang="ar-SA" dirty="0"/>
              <a:t>-</a:t>
            </a:r>
            <a:r>
              <a:rPr lang="en" dirty="0"/>
              <a:t>bit integers, MUL will produce a 64</a:t>
            </a:r>
            <a:r>
              <a:rPr lang="ar-SA" dirty="0"/>
              <a:t>-</a:t>
            </a:r>
            <a:r>
              <a:rPr lang="en" dirty="0"/>
              <a:t>bit integer in a few cycles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What about when we need to multiply large </a:t>
            </a:r>
            <a:r>
              <a:rPr lang="en" dirty="0" err="1"/>
              <a:t>ints</a:t>
            </a:r>
            <a:r>
              <a:rPr lang="en" dirty="0"/>
              <a:t>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VERY large </a:t>
            </a:r>
            <a:r>
              <a:rPr lang="en" dirty="0" err="1"/>
              <a:t>ints</a:t>
            </a:r>
            <a:r>
              <a:rPr lang="en" dirty="0"/>
              <a:t>?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RSA keys should be 2048 bits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Back to grade school…</a:t>
            </a:r>
            <a:endParaRPr dirty="0"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Yeah, but the processor has a MUL instruction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08668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504349" y="6500282"/>
            <a:ext cx="6641559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r">
              <a:buNone/>
            </a:pPr>
            <a:r>
              <a:rPr lang="en" sz="1983" b="1">
                <a:latin typeface="Consolas"/>
                <a:ea typeface="Consolas"/>
                <a:cs typeface="Consolas"/>
                <a:sym typeface="Consolas"/>
              </a:rPr>
              <a:t>111110000001110111100</a:t>
            </a:r>
            <a:endParaRPr sz="1983" b="1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504349" y="2123984"/>
            <a:ext cx="6641559" cy="430990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4030562" indent="503821" algn="r">
              <a:buClr>
                <a:schemeClr val="dk1"/>
              </a:buClr>
              <a:buSzPts val="1100"/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10100000100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101000001000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1010000010000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10100000100000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000000000000000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1010000010000000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00000000000000000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000000000000000000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0000000000000000000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10100000100000000000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101000001000000000000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504349" y="1213096"/>
            <a:ext cx="6641559" cy="116235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4030562" indent="503821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10100000100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buNone/>
            </a:pPr>
            <a:r>
              <a:rPr lang="en" sz="1983">
                <a:latin typeface="Consolas"/>
                <a:ea typeface="Consolas"/>
                <a:cs typeface="Consolas"/>
                <a:sym typeface="Consolas"/>
              </a:rPr>
              <a:t>x	11000101111</a:t>
            </a:r>
            <a:endParaRPr sz="198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Gradeschool algorithm on binary numbers</a:t>
            </a:r>
            <a:endParaRPr/>
          </a:p>
        </p:txBody>
      </p:sp>
      <p:cxnSp>
        <p:nvCxnSpPr>
          <p:cNvPr id="79" name="Google Shape;79;p13"/>
          <p:cNvCxnSpPr/>
          <p:nvPr/>
        </p:nvCxnSpPr>
        <p:spPr>
          <a:xfrm>
            <a:off x="4622540" y="2123983"/>
            <a:ext cx="2523396" cy="0"/>
          </a:xfrm>
          <a:prstGeom prst="straightConnector1">
            <a:avLst/>
          </a:prstGeom>
          <a:noFill/>
          <a:ln w="3810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/>
          <p:nvPr/>
        </p:nvCxnSpPr>
        <p:spPr>
          <a:xfrm>
            <a:off x="3374561" y="6603316"/>
            <a:ext cx="3771374" cy="0"/>
          </a:xfrm>
          <a:prstGeom prst="straightConnector1">
            <a:avLst/>
          </a:prstGeom>
          <a:noFill/>
          <a:ln w="3810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17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Let’s try to divide and conquer: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Break our n-bit integers in half: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x </a:t>
            </a:r>
            <a:r>
              <a:rPr lang="en" dirty="0">
                <a:solidFill>
                  <a:srgbClr val="002B5E"/>
                </a:solidFill>
              </a:rPr>
              <a:t>= 1001011011001000, n = 16</a:t>
            </a:r>
            <a:endParaRPr dirty="0">
              <a:solidFill>
                <a:srgbClr val="002B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Let the high-order bits be </a:t>
            </a:r>
            <a:r>
              <a:rPr lang="en" dirty="0" err="1">
                <a:solidFill>
                  <a:srgbClr val="002B5E"/>
                </a:solidFill>
              </a:rPr>
              <a:t>x</a:t>
            </a:r>
            <a:r>
              <a:rPr lang="en" baseline="-25000" dirty="0" err="1">
                <a:solidFill>
                  <a:srgbClr val="002B5E"/>
                </a:solidFill>
              </a:rPr>
              <a:t>H</a:t>
            </a:r>
            <a:r>
              <a:rPr lang="en" dirty="0">
                <a:solidFill>
                  <a:srgbClr val="002B5E"/>
                </a:solidFill>
              </a:rPr>
              <a:t> = 10010110</a:t>
            </a:r>
            <a:endParaRPr dirty="0">
              <a:solidFill>
                <a:srgbClr val="002B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Let the low-order bits be </a:t>
            </a:r>
            <a:r>
              <a:rPr lang="en" dirty="0" err="1">
                <a:solidFill>
                  <a:srgbClr val="002B5E"/>
                </a:solidFill>
              </a:rPr>
              <a:t>x</a:t>
            </a:r>
            <a:r>
              <a:rPr lang="en" baseline="-25000" dirty="0" err="1">
                <a:solidFill>
                  <a:srgbClr val="002B5E"/>
                </a:solidFill>
              </a:rPr>
              <a:t>L</a:t>
            </a:r>
            <a:r>
              <a:rPr lang="en" dirty="0">
                <a:solidFill>
                  <a:srgbClr val="002B5E"/>
                </a:solidFill>
              </a:rPr>
              <a:t> = 11001000</a:t>
            </a:r>
            <a:endParaRPr dirty="0">
              <a:solidFill>
                <a:srgbClr val="002B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x = 2</a:t>
            </a:r>
            <a:r>
              <a:rPr lang="en" baseline="30000" dirty="0">
                <a:solidFill>
                  <a:srgbClr val="002B5E"/>
                </a:solidFill>
              </a:rPr>
              <a:t>n/2</a:t>
            </a:r>
            <a:r>
              <a:rPr lang="en" dirty="0">
                <a:solidFill>
                  <a:srgbClr val="002B5E"/>
                </a:solidFill>
              </a:rPr>
              <a:t>x</a:t>
            </a:r>
            <a:r>
              <a:rPr lang="en" baseline="-25000" dirty="0">
                <a:solidFill>
                  <a:srgbClr val="002B5E"/>
                </a:solidFill>
              </a:rPr>
              <a:t>H</a:t>
            </a:r>
            <a:r>
              <a:rPr lang="en" dirty="0">
                <a:solidFill>
                  <a:srgbClr val="002B5E"/>
                </a:solidFill>
              </a:rPr>
              <a:t> + </a:t>
            </a:r>
            <a:r>
              <a:rPr lang="en" dirty="0" err="1">
                <a:solidFill>
                  <a:srgbClr val="002B5E"/>
                </a:solidFill>
              </a:rPr>
              <a:t>x</a:t>
            </a:r>
            <a:r>
              <a:rPr lang="en" baseline="-25000" dirty="0" err="1">
                <a:solidFill>
                  <a:srgbClr val="002B5E"/>
                </a:solidFill>
              </a:rPr>
              <a:t>L</a:t>
            </a:r>
            <a:endParaRPr baseline="-25000" dirty="0">
              <a:solidFill>
                <a:srgbClr val="002B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Do the same for y</a:t>
            </a:r>
            <a:endParaRPr dirty="0">
              <a:solidFill>
                <a:srgbClr val="002B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x * y = (2</a:t>
            </a:r>
            <a:r>
              <a:rPr lang="en" baseline="30000" dirty="0">
                <a:solidFill>
                  <a:srgbClr val="002B5E"/>
                </a:solidFill>
              </a:rPr>
              <a:t>n/2</a:t>
            </a:r>
            <a:r>
              <a:rPr lang="en" dirty="0">
                <a:solidFill>
                  <a:srgbClr val="002B5E"/>
                </a:solidFill>
              </a:rPr>
              <a:t>x</a:t>
            </a:r>
            <a:r>
              <a:rPr lang="en" baseline="-25000" dirty="0">
                <a:solidFill>
                  <a:srgbClr val="002B5E"/>
                </a:solidFill>
              </a:rPr>
              <a:t>H</a:t>
            </a:r>
            <a:r>
              <a:rPr lang="en" dirty="0">
                <a:solidFill>
                  <a:srgbClr val="002B5E"/>
                </a:solidFill>
              </a:rPr>
              <a:t> + </a:t>
            </a:r>
            <a:r>
              <a:rPr lang="en" dirty="0" err="1">
                <a:solidFill>
                  <a:srgbClr val="002B5E"/>
                </a:solidFill>
              </a:rPr>
              <a:t>x</a:t>
            </a:r>
            <a:r>
              <a:rPr lang="en" baseline="-25000" dirty="0" err="1">
                <a:solidFill>
                  <a:srgbClr val="002B5E"/>
                </a:solidFill>
              </a:rPr>
              <a:t>L</a:t>
            </a:r>
            <a:r>
              <a:rPr lang="en" dirty="0">
                <a:solidFill>
                  <a:srgbClr val="002B5E"/>
                </a:solidFill>
              </a:rPr>
              <a:t>) * (2</a:t>
            </a:r>
            <a:r>
              <a:rPr lang="en" baseline="30000" dirty="0">
                <a:solidFill>
                  <a:srgbClr val="002B5E"/>
                </a:solidFill>
              </a:rPr>
              <a:t>n/2</a:t>
            </a:r>
            <a:r>
              <a:rPr lang="en" dirty="0">
                <a:solidFill>
                  <a:srgbClr val="002B5E"/>
                </a:solidFill>
              </a:rPr>
              <a:t>y</a:t>
            </a:r>
            <a:r>
              <a:rPr lang="en" baseline="-25000" dirty="0">
                <a:solidFill>
                  <a:srgbClr val="002B5E"/>
                </a:solidFill>
              </a:rPr>
              <a:t>H</a:t>
            </a:r>
            <a:r>
              <a:rPr lang="en" dirty="0">
                <a:solidFill>
                  <a:srgbClr val="002B5E"/>
                </a:solidFill>
              </a:rPr>
              <a:t> + </a:t>
            </a:r>
            <a:r>
              <a:rPr lang="en" dirty="0" err="1">
                <a:solidFill>
                  <a:srgbClr val="002B5E"/>
                </a:solidFill>
              </a:rPr>
              <a:t>y</a:t>
            </a:r>
            <a:r>
              <a:rPr lang="en" baseline="-25000" dirty="0" err="1">
                <a:solidFill>
                  <a:srgbClr val="002B5E"/>
                </a:solidFill>
              </a:rPr>
              <a:t>L</a:t>
            </a:r>
            <a:r>
              <a:rPr lang="en" dirty="0">
                <a:solidFill>
                  <a:srgbClr val="002B5E"/>
                </a:solidFill>
              </a:rPr>
              <a:t>)</a:t>
            </a:r>
            <a:endParaRPr dirty="0">
              <a:solidFill>
                <a:srgbClr val="002B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x * y = 2</a:t>
            </a:r>
            <a:r>
              <a:rPr lang="en" baseline="30000" dirty="0">
                <a:solidFill>
                  <a:srgbClr val="002B5E"/>
                </a:solidFill>
              </a:rPr>
              <a:t>n</a:t>
            </a:r>
            <a:r>
              <a:rPr lang="en" dirty="0">
                <a:solidFill>
                  <a:srgbClr val="002B5E"/>
                </a:solidFill>
              </a:rPr>
              <a:t>x</a:t>
            </a:r>
            <a:r>
              <a:rPr lang="en" baseline="-25000" dirty="0">
                <a:solidFill>
                  <a:srgbClr val="002B5E"/>
                </a:solidFill>
              </a:rPr>
              <a:t>H</a:t>
            </a:r>
            <a:r>
              <a:rPr lang="en" dirty="0">
                <a:solidFill>
                  <a:srgbClr val="002B5E"/>
                </a:solidFill>
              </a:rPr>
              <a:t>y</a:t>
            </a:r>
            <a:r>
              <a:rPr lang="en" baseline="-25000" dirty="0">
                <a:solidFill>
                  <a:srgbClr val="002B5E"/>
                </a:solidFill>
              </a:rPr>
              <a:t>H</a:t>
            </a:r>
            <a:r>
              <a:rPr lang="en" dirty="0">
                <a:solidFill>
                  <a:srgbClr val="002B5E"/>
                </a:solidFill>
              </a:rPr>
              <a:t> + 2</a:t>
            </a:r>
            <a:r>
              <a:rPr lang="en" baseline="30000" dirty="0">
                <a:solidFill>
                  <a:srgbClr val="002B5E"/>
                </a:solidFill>
              </a:rPr>
              <a:t>n/2</a:t>
            </a:r>
            <a:r>
              <a:rPr lang="en" dirty="0">
                <a:solidFill>
                  <a:srgbClr val="002B5E"/>
                </a:solidFill>
              </a:rPr>
              <a:t>(</a:t>
            </a:r>
            <a:r>
              <a:rPr lang="en" dirty="0" err="1">
                <a:solidFill>
                  <a:srgbClr val="002B5E"/>
                </a:solidFill>
              </a:rPr>
              <a:t>x</a:t>
            </a:r>
            <a:r>
              <a:rPr lang="en" baseline="-25000" dirty="0" err="1">
                <a:solidFill>
                  <a:srgbClr val="002B5E"/>
                </a:solidFill>
              </a:rPr>
              <a:t>H</a:t>
            </a:r>
            <a:r>
              <a:rPr lang="en" dirty="0" err="1">
                <a:solidFill>
                  <a:srgbClr val="002B5E"/>
                </a:solidFill>
              </a:rPr>
              <a:t>y</a:t>
            </a:r>
            <a:r>
              <a:rPr lang="en" baseline="-25000" dirty="0" err="1">
                <a:solidFill>
                  <a:srgbClr val="002B5E"/>
                </a:solidFill>
              </a:rPr>
              <a:t>L</a:t>
            </a:r>
            <a:r>
              <a:rPr lang="en" dirty="0">
                <a:solidFill>
                  <a:srgbClr val="002B5E"/>
                </a:solidFill>
              </a:rPr>
              <a:t> + </a:t>
            </a:r>
            <a:r>
              <a:rPr lang="en" dirty="0" err="1">
                <a:solidFill>
                  <a:srgbClr val="002B5E"/>
                </a:solidFill>
              </a:rPr>
              <a:t>x</a:t>
            </a:r>
            <a:r>
              <a:rPr lang="en" baseline="-25000" dirty="0" err="1">
                <a:solidFill>
                  <a:srgbClr val="002B5E"/>
                </a:solidFill>
              </a:rPr>
              <a:t>L</a:t>
            </a:r>
            <a:r>
              <a:rPr lang="en" dirty="0" err="1">
                <a:solidFill>
                  <a:srgbClr val="002B5E"/>
                </a:solidFill>
              </a:rPr>
              <a:t>y</a:t>
            </a:r>
            <a:r>
              <a:rPr lang="en" baseline="-25000" dirty="0" err="1">
                <a:solidFill>
                  <a:srgbClr val="002B5E"/>
                </a:solidFill>
              </a:rPr>
              <a:t>H</a:t>
            </a:r>
            <a:r>
              <a:rPr lang="en" dirty="0">
                <a:solidFill>
                  <a:srgbClr val="002B5E"/>
                </a:solidFill>
              </a:rPr>
              <a:t>) + </a:t>
            </a:r>
            <a:r>
              <a:rPr lang="en" dirty="0" err="1">
                <a:solidFill>
                  <a:srgbClr val="002B5E"/>
                </a:solidFill>
              </a:rPr>
              <a:t>x</a:t>
            </a:r>
            <a:r>
              <a:rPr lang="en" baseline="-25000" dirty="0" err="1">
                <a:solidFill>
                  <a:srgbClr val="002B5E"/>
                </a:solidFill>
              </a:rPr>
              <a:t>L</a:t>
            </a:r>
            <a:r>
              <a:rPr lang="en" dirty="0" err="1">
                <a:solidFill>
                  <a:srgbClr val="002B5E"/>
                </a:solidFill>
              </a:rPr>
              <a:t>y</a:t>
            </a:r>
            <a:r>
              <a:rPr lang="en" baseline="-25000" dirty="0" err="1">
                <a:solidFill>
                  <a:srgbClr val="002B5E"/>
                </a:solidFill>
              </a:rPr>
              <a:t>L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How can we improve our runtime?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3119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Ford-Fulkerson Maximum Flow “Algorithm”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Backwards Edges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Edmonds Karp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Priority-First Search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014687" y="3387527"/>
            <a:ext cx="4048078" cy="7877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/>
              <a:t>2</a:t>
            </a:r>
            <a:r>
              <a:rPr lang="en" sz="2204" baseline="30000"/>
              <a:t>n</a:t>
            </a:r>
            <a:r>
              <a:rPr lang="en" sz="2204"/>
              <a:t>x</a:t>
            </a:r>
            <a:r>
              <a:rPr lang="en" sz="2204" baseline="-25000"/>
              <a:t>H</a:t>
            </a:r>
            <a:r>
              <a:rPr lang="en" sz="2204"/>
              <a:t>y</a:t>
            </a:r>
            <a:r>
              <a:rPr lang="en" sz="2204" baseline="-25000"/>
              <a:t>H</a:t>
            </a:r>
            <a:r>
              <a:rPr lang="en" sz="2204"/>
              <a:t> + 2</a:t>
            </a:r>
            <a:r>
              <a:rPr lang="en" sz="2204" baseline="30000"/>
              <a:t>n/2</a:t>
            </a:r>
            <a:r>
              <a:rPr lang="en" sz="2204"/>
              <a:t>(x</a:t>
            </a:r>
            <a:r>
              <a:rPr lang="en" sz="2204" baseline="-25000"/>
              <a:t>H</a:t>
            </a:r>
            <a:r>
              <a:rPr lang="en" sz="2204"/>
              <a:t>y</a:t>
            </a:r>
            <a:r>
              <a:rPr lang="en" sz="2204" baseline="-25000"/>
              <a:t>L</a:t>
            </a:r>
            <a:r>
              <a:rPr lang="en" sz="2204"/>
              <a:t> + x</a:t>
            </a:r>
            <a:r>
              <a:rPr lang="en" sz="2204" baseline="-25000"/>
              <a:t>L</a:t>
            </a:r>
            <a:r>
              <a:rPr lang="en" sz="2204"/>
              <a:t>y</a:t>
            </a:r>
            <a:r>
              <a:rPr lang="en" sz="2204" baseline="-25000"/>
              <a:t>H</a:t>
            </a:r>
            <a:r>
              <a:rPr lang="en" sz="2204"/>
              <a:t>) + x</a:t>
            </a:r>
            <a:r>
              <a:rPr lang="en" sz="2204" baseline="-25000"/>
              <a:t>L</a:t>
            </a:r>
            <a:r>
              <a:rPr lang="en" sz="2204"/>
              <a:t>y</a:t>
            </a:r>
            <a:r>
              <a:rPr lang="en" sz="2204" baseline="-25000"/>
              <a:t>L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 does this mean?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465863" y="1351559"/>
            <a:ext cx="4823973" cy="7877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4 multiplications of n/2 bit integers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96" name="Google Shape;96;p15"/>
          <p:cNvCxnSpPr>
            <a:stCxn id="95" idx="2"/>
          </p:cNvCxnSpPr>
          <p:nvPr/>
        </p:nvCxnSpPr>
        <p:spPr>
          <a:xfrm>
            <a:off x="2877849" y="2139356"/>
            <a:ext cx="656883" cy="1485673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5"/>
          <p:cNvCxnSpPr>
            <a:stCxn id="95" idx="2"/>
          </p:cNvCxnSpPr>
          <p:nvPr/>
        </p:nvCxnSpPr>
        <p:spPr>
          <a:xfrm>
            <a:off x="2877849" y="2139356"/>
            <a:ext cx="1963046" cy="1493937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5"/>
          <p:cNvCxnSpPr>
            <a:stCxn id="95" idx="2"/>
          </p:cNvCxnSpPr>
          <p:nvPr/>
        </p:nvCxnSpPr>
        <p:spPr>
          <a:xfrm>
            <a:off x="2877849" y="2139356"/>
            <a:ext cx="2764727" cy="1509806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5"/>
          <p:cNvCxnSpPr>
            <a:stCxn id="95" idx="2"/>
          </p:cNvCxnSpPr>
          <p:nvPr/>
        </p:nvCxnSpPr>
        <p:spPr>
          <a:xfrm>
            <a:off x="2877849" y="2139356"/>
            <a:ext cx="3622278" cy="1493937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5089665" y="2096489"/>
            <a:ext cx="4823973" cy="7877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3 additions of n-bit integers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101" name="Google Shape;101;p15"/>
          <p:cNvCxnSpPr>
            <a:stCxn id="100" idx="2"/>
          </p:cNvCxnSpPr>
          <p:nvPr/>
        </p:nvCxnSpPr>
        <p:spPr>
          <a:xfrm flipH="1">
            <a:off x="4103843" y="2884286"/>
            <a:ext cx="3397807" cy="684652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5"/>
          <p:cNvCxnSpPr/>
          <p:nvPr/>
        </p:nvCxnSpPr>
        <p:spPr>
          <a:xfrm flipH="1">
            <a:off x="5434139" y="2884286"/>
            <a:ext cx="2067512" cy="724985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5"/>
          <p:cNvCxnSpPr>
            <a:stCxn id="100" idx="2"/>
          </p:cNvCxnSpPr>
          <p:nvPr/>
        </p:nvCxnSpPr>
        <p:spPr>
          <a:xfrm flipH="1">
            <a:off x="6201769" y="2884286"/>
            <a:ext cx="1299881" cy="786805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840895" y="4468309"/>
            <a:ext cx="4823973" cy="7877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A couple shifts of up to n positions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105" name="Google Shape;105;p15"/>
          <p:cNvCxnSpPr>
            <a:stCxn id="104" idx="0"/>
          </p:cNvCxnSpPr>
          <p:nvPr/>
        </p:nvCxnSpPr>
        <p:spPr>
          <a:xfrm rot="10800000">
            <a:off x="4640556" y="3945977"/>
            <a:ext cx="2612325" cy="522332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>
            <a:stCxn id="104" idx="0"/>
          </p:cNvCxnSpPr>
          <p:nvPr/>
        </p:nvCxnSpPr>
        <p:spPr>
          <a:xfrm rot="10800000">
            <a:off x="3446796" y="3913579"/>
            <a:ext cx="3806086" cy="55473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65862" y="5366275"/>
            <a:ext cx="7083889" cy="7877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Actually 16 multiplications of n/4 bit integers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 rot="10800000">
            <a:off x="1427026" y="1998139"/>
            <a:ext cx="0" cy="336607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65862" y="6156138"/>
            <a:ext cx="7083889" cy="7877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Actually 64 multiplications of n/8 bit integers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 rot="10800000">
            <a:off x="1419036" y="5949105"/>
            <a:ext cx="0" cy="35274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465862" y="6772276"/>
            <a:ext cx="7083889" cy="7877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...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6434532" y="5366275"/>
            <a:ext cx="3044737" cy="7877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(plus additions/shifts)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434532" y="6155476"/>
            <a:ext cx="3044737" cy="7877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>
                <a:solidFill>
                  <a:srgbClr val="980000"/>
                </a:solidFill>
              </a:rPr>
              <a:t>(plus additions/shifts)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30</a:t>
            </a:fld>
            <a:endParaRPr ker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520F9-373E-4FC6-BB91-131B01CE0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053" y="363807"/>
            <a:ext cx="2664285" cy="17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Recursion really complicates our analysis…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We’ll use a </a:t>
            </a:r>
            <a:r>
              <a:rPr lang="en" i="1">
                <a:solidFill>
                  <a:srgbClr val="002B5E"/>
                </a:solidFill>
              </a:rPr>
              <a:t>recurrence relation</a:t>
            </a:r>
            <a:r>
              <a:rPr lang="en"/>
              <a:t> to analyze the recursive runtime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Goal is to determine: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How much work is done in the current recursive call?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How much work is passed on to future recursive calls?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All in terms of input size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what's the runtime???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8840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Assuming we cut integers exactly in half at each call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I.e., input bit lengths are a power of 2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Work in the current call: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Shifts and additions are Θ(n)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Work left to future calls: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4 more multiplications on half of the input size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T(n) = 4T(n/2) + Θ(n)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424"/>
              <a:t>Recurrence relation for divide and conquer multiplication</a:t>
            </a:r>
            <a:endParaRPr sz="2424"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7675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Need to solve the recurrence relation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Remove the recursive component and express it purely in terms of n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 “cookbook” approach to solving recurrence relations: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The master theorem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Soooo… what’s the runtime?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0892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Usable on recurrence relations of the following form:</a:t>
            </a:r>
            <a:endParaRPr/>
          </a:p>
          <a:p>
            <a:pPr marL="0" indent="0" algn="ctr">
              <a:lnSpc>
                <a:spcPct val="150000"/>
              </a:lnSpc>
              <a:buNone/>
            </a:pPr>
            <a:r>
              <a:rPr lang="en"/>
              <a:t>T(n) = aT(n/b) + f(n)</a:t>
            </a:r>
            <a:endParaRPr/>
          </a:p>
          <a:p>
            <a:pPr>
              <a:lnSpc>
                <a:spcPct val="150000"/>
              </a:lnSpc>
            </a:pPr>
            <a:r>
              <a:rPr lang="en"/>
              <a:t>Where: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 is a constant &gt;= 1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 is a constant &gt; 1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and f(n) is an asymptotically positive function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The master theorem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5212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9D8848-93F0-42B1-B859-6F136A2B3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02C75A-D687-4F42-9CB3-70C8F049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8BDBB-8853-45A9-B696-2B659D2149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8A2F0C-D9B6-46A2-ADF3-31D5A4C7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32" y="1535703"/>
            <a:ext cx="8559838" cy="570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71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269091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T(n) = </a:t>
            </a:r>
            <a:r>
              <a:rPr lang="en">
                <a:highlight>
                  <a:srgbClr val="E6B8AF"/>
                </a:highlight>
              </a:rPr>
              <a:t>a</a:t>
            </a:r>
            <a:r>
              <a:rPr lang="en"/>
              <a:t>T(n/</a:t>
            </a:r>
            <a:r>
              <a:rPr lang="en">
                <a:highlight>
                  <a:srgbClr val="C9DAF8"/>
                </a:highlight>
              </a:rPr>
              <a:t>b</a:t>
            </a:r>
            <a:r>
              <a:rPr lang="en"/>
              <a:t>) + </a:t>
            </a:r>
            <a:r>
              <a:rPr lang="en">
                <a:highlight>
                  <a:srgbClr val="D9D2E9"/>
                </a:highlight>
              </a:rPr>
              <a:t>f(n)</a:t>
            </a:r>
            <a:endParaRPr>
              <a:highlight>
                <a:srgbClr val="D9D2E9"/>
              </a:highlight>
            </a:endParaRPr>
          </a:p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If </a:t>
            </a:r>
            <a:r>
              <a:rPr lang="en">
                <a:highlight>
                  <a:srgbClr val="D9D2E9"/>
                </a:highlight>
              </a:rPr>
              <a:t>f(n)</a:t>
            </a:r>
            <a:r>
              <a:rPr lang="en"/>
              <a:t> is O(n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 - ε</a:t>
            </a:r>
            <a:r>
              <a:rPr lang="en"/>
              <a:t>):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T(n) is Θ(n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</a:t>
            </a:r>
            <a:r>
              <a:rPr lang="en"/>
              <a:t>)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If </a:t>
            </a:r>
            <a:r>
              <a:rPr lang="en">
                <a:highlight>
                  <a:srgbClr val="D9D2E9"/>
                </a:highlight>
              </a:rPr>
              <a:t>f(n)</a:t>
            </a:r>
            <a:r>
              <a:rPr lang="en"/>
              <a:t> is Θ(n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</a:t>
            </a:r>
            <a:r>
              <a:rPr lang="en"/>
              <a:t>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T(n) is Θ(n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</a:t>
            </a:r>
            <a:r>
              <a:rPr lang="en"/>
              <a:t> lg n)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If </a:t>
            </a:r>
            <a:r>
              <a:rPr lang="en">
                <a:highlight>
                  <a:srgbClr val="D9D2E9"/>
                </a:highlight>
              </a:rPr>
              <a:t>f(n)</a:t>
            </a:r>
            <a:r>
              <a:rPr lang="en"/>
              <a:t> is Ω(n</a:t>
            </a:r>
            <a:r>
              <a:rPr lang="en" baseline="30000"/>
              <a:t>log_</a:t>
            </a:r>
            <a:r>
              <a:rPr lang="en" baseline="30000">
                <a:highlight>
                  <a:srgbClr val="C9DAF8"/>
                </a:highlight>
              </a:rPr>
              <a:t>b</a:t>
            </a:r>
            <a:r>
              <a:rPr lang="en" baseline="30000"/>
              <a:t>(</a:t>
            </a:r>
            <a:r>
              <a:rPr lang="en" baseline="30000">
                <a:highlight>
                  <a:srgbClr val="E6B8AF"/>
                </a:highlight>
              </a:rPr>
              <a:t>a</a:t>
            </a:r>
            <a:r>
              <a:rPr lang="en" baseline="30000"/>
              <a:t>) + ε</a:t>
            </a:r>
            <a:r>
              <a:rPr lang="en"/>
              <a:t>) and (</a:t>
            </a:r>
            <a:r>
              <a:rPr lang="en">
                <a:highlight>
                  <a:srgbClr val="E6B8AF"/>
                </a:highlight>
              </a:rPr>
              <a:t>a</a:t>
            </a:r>
            <a:r>
              <a:rPr lang="en"/>
              <a:t> * </a:t>
            </a:r>
            <a:r>
              <a:rPr lang="en">
                <a:highlight>
                  <a:srgbClr val="FCE5CD"/>
                </a:highlight>
              </a:rPr>
              <a:t>f(n/b)</a:t>
            </a:r>
            <a:r>
              <a:rPr lang="en"/>
              <a:t> &lt;= c * </a:t>
            </a:r>
            <a:r>
              <a:rPr lang="en">
                <a:highlight>
                  <a:srgbClr val="D9D2E9"/>
                </a:highlight>
              </a:rPr>
              <a:t>f(n)</a:t>
            </a:r>
            <a:r>
              <a:rPr lang="en"/>
              <a:t>) </a:t>
            </a:r>
            <a:r>
              <a:rPr lang="en" sz="2204"/>
              <a:t>for some c &lt; 1:</a:t>
            </a:r>
            <a:endParaRPr sz="2204"/>
          </a:p>
          <a:p>
            <a:pPr lvl="1">
              <a:lnSpc>
                <a:spcPct val="150000"/>
              </a:lnSpc>
            </a:pPr>
            <a:r>
              <a:rPr lang="en"/>
              <a:t>T(n) is Θ(</a:t>
            </a:r>
            <a:r>
              <a:rPr lang="en">
                <a:highlight>
                  <a:srgbClr val="D9D2E9"/>
                </a:highlight>
              </a:rPr>
              <a:t>f(n)</a:t>
            </a:r>
            <a:r>
              <a:rPr lang="en"/>
              <a:t>)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Applying the master theorem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4305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is an augmenting path</a:t>
            </a:r>
          </a:p>
          <a:p>
            <a:r>
              <a:rPr lang="en-US" dirty="0"/>
              <a:t>residual graph</a:t>
            </a:r>
          </a:p>
          <a:p>
            <a:r>
              <a:rPr lang="en-US" dirty="0"/>
              <a:t>Backwards edges</a:t>
            </a:r>
          </a:p>
          <a:p>
            <a:pPr lvl="1"/>
            <a:r>
              <a:rPr lang="en-US" dirty="0"/>
              <a:t>Finding the values of backwards edges</a:t>
            </a:r>
          </a:p>
          <a:p>
            <a:pPr lvl="1"/>
            <a:r>
              <a:rPr lang="en-US" dirty="0"/>
              <a:t>Why you can put flow through a backwards edge since it is not the direction that the flow is supposed to move in. (especially when the normal edge is full)</a:t>
            </a:r>
          </a:p>
          <a:p>
            <a:pPr lvl="1"/>
            <a:r>
              <a:rPr lang="en-US" dirty="0"/>
              <a:t>How can we go from an edge like 3/5 and then take a backwards edge 0/1 without losing flow</a:t>
            </a:r>
          </a:p>
          <a:p>
            <a:pPr lvl="1"/>
            <a:r>
              <a:rPr lang="en-US" dirty="0"/>
              <a:t>Is it implied that all graphs where we are considering a flow network will have backwards edges?</a:t>
            </a:r>
          </a:p>
          <a:p>
            <a:pPr lvl="1"/>
            <a:r>
              <a:rPr lang="en-US" dirty="0"/>
              <a:t>Second Tophat question I thought there was no path?</a:t>
            </a:r>
          </a:p>
          <a:p>
            <a:pPr lvl="1"/>
            <a:r>
              <a:rPr lang="en-US" dirty="0"/>
              <a:t>Are there any conventions for drawing backwards/forwards edges? Is there a way to distinguish between the two?</a:t>
            </a:r>
          </a:p>
          <a:p>
            <a:pPr lvl="1"/>
            <a:r>
              <a:rPr lang="en-US" dirty="0"/>
              <a:t>difference between flow and capacity for forward vs backward edges</a:t>
            </a:r>
          </a:p>
          <a:p>
            <a:pPr lvl="1"/>
            <a:r>
              <a:rPr lang="en-US" dirty="0"/>
              <a:t>Why the runtime goes to 2000 in the example with the /1</a:t>
            </a:r>
          </a:p>
          <a:p>
            <a:r>
              <a:rPr lang="en-US" dirty="0"/>
              <a:t>PFS</a:t>
            </a:r>
          </a:p>
          <a:p>
            <a:pPr lvl="1"/>
            <a:r>
              <a:rPr lang="en-US" dirty="0"/>
              <a:t>How we choose the path</a:t>
            </a:r>
          </a:p>
          <a:p>
            <a:pPr lvl="1"/>
            <a:r>
              <a:rPr lang="en-US" dirty="0"/>
              <a:t>Determining priority values using PFS</a:t>
            </a:r>
          </a:p>
          <a:p>
            <a:pPr lvl="1"/>
            <a:r>
              <a:rPr lang="en-US" dirty="0"/>
              <a:t>Edmonds Karp and using BFS and PFS	</a:t>
            </a:r>
          </a:p>
          <a:p>
            <a:pPr lvl="1"/>
            <a:r>
              <a:rPr lang="en-US" dirty="0"/>
              <a:t>the last top hat example?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EEDE-553C-42EA-A02C-D8B89C4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0D36-9801-423C-A45B-B3515EDB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flow to a backwards edge means rerouting flow from the corresponding forward edge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DF09B-561C-443A-B010-3A9A9C8F1A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77A01-3663-40E8-B762-C9B0F04F32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477EC-FB49-423E-9567-A2F6DAA7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6" y="1867988"/>
            <a:ext cx="7572499" cy="50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4F39-DB42-415A-B677-9B99FD33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Tophat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3061-395F-4031-BE6D-DB20921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332A-7755-4AB8-B07D-06FCC190E9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184D3-C05F-454B-B965-E5FEDFC80F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87FB9-F508-4B2E-BBEB-16227F59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8" y="830333"/>
            <a:ext cx="9024956" cy="60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9DAE-535E-4EFE-A71A-38C4B1B0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runtime of Ford-Fulkerson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7205-F89C-4229-B2F0-2D7FB9AB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9680B-7D09-41D2-95E1-823E500F90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BDACF-3DE6-491E-BA2D-FDAD8E9988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015AA-643D-460E-A13A-252B86C6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2" y="1293222"/>
            <a:ext cx="8417656" cy="56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2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D850-58A3-42F8-A217-CA095588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PFS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5AC4-56E8-4F6B-9A3E-AB98B91D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D4CE3-01E5-48D2-BDBA-163C095682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9331E-D78D-4FFF-82A3-FBC7AB8DC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ACFC3-BB2F-413E-A451-CB0215BA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6" y="1044390"/>
            <a:ext cx="8209461" cy="5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B515-37F8-4155-9884-343BCC9D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46CF-0303-414E-9187-2CB6D3F0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ED762-AB3A-4BE6-B9B0-4F346B04F0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DFCC-202E-4D21-9C11-123CA25B5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70082-EEB4-49D5-8FE3-7620E383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6" y="1221377"/>
            <a:ext cx="8535198" cy="5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74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2012</Words>
  <Application>Microsoft Macintosh PowerPoint</Application>
  <PresentationFormat>Custom</PresentationFormat>
  <Paragraphs>363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1_Pitt_minimal</vt:lpstr>
      <vt:lpstr>Pitt_minimal</vt:lpstr>
      <vt:lpstr>Algorithms and Data Structures 2 CS 1501</vt:lpstr>
      <vt:lpstr>Announcements</vt:lpstr>
      <vt:lpstr>Last lecture …</vt:lpstr>
      <vt:lpstr>Muddiest points</vt:lpstr>
      <vt:lpstr>Backwards edges</vt:lpstr>
      <vt:lpstr>2nd Tophat Question</vt:lpstr>
      <vt:lpstr>Worst-case runtime of Ford-Fulkerson</vt:lpstr>
      <vt:lpstr>PFS Example 1</vt:lpstr>
      <vt:lpstr>PFS Example 2</vt:lpstr>
      <vt:lpstr>This Lecture</vt:lpstr>
      <vt:lpstr>Implementation concerns</vt:lpstr>
      <vt:lpstr>Flow edge implementation</vt:lpstr>
      <vt:lpstr>FlowEdge.java</vt:lpstr>
      <vt:lpstr>BFS search for an augmenting path (pseudocode)</vt:lpstr>
      <vt:lpstr>An example to review</vt:lpstr>
      <vt:lpstr>Let's separate the graph</vt:lpstr>
      <vt:lpstr>How do we find the min st-cut?</vt:lpstr>
      <vt:lpstr>Min cut example</vt:lpstr>
      <vt:lpstr>Max flow == min cut</vt:lpstr>
      <vt:lpstr>Determining a minimum st-cut</vt:lpstr>
      <vt:lpstr>Determining the min cut</vt:lpstr>
      <vt:lpstr>Max flow / min cut on unweighted graphs</vt:lpstr>
      <vt:lpstr>Unweighted network flow</vt:lpstr>
      <vt:lpstr>Integer multiplication</vt:lpstr>
      <vt:lpstr>What about bigger numbers?</vt:lpstr>
      <vt:lpstr>OK, I’m guessing we all knew that...</vt:lpstr>
      <vt:lpstr>Yeah, but the processor has a MUL instruction</vt:lpstr>
      <vt:lpstr>Gradeschool algorithm on binary numbers</vt:lpstr>
      <vt:lpstr>How can we improve our runtime?</vt:lpstr>
      <vt:lpstr>So what does this mean?</vt:lpstr>
      <vt:lpstr>So what's the runtime???</vt:lpstr>
      <vt:lpstr>Recurrence relation for divide and conquer multiplication</vt:lpstr>
      <vt:lpstr>Soooo… what’s the runtime?</vt:lpstr>
      <vt:lpstr>The master theorem</vt:lpstr>
      <vt:lpstr>Recursion Tree</vt:lpstr>
      <vt:lpstr>Applying the master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2021-09-01T05:52:15Z</dcterms:modified>
</cp:coreProperties>
</file>