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8" r:id="rId4"/>
  </p:sldMasterIdLst>
  <p:notesMasterIdLst>
    <p:notesMasterId r:id="rId30"/>
  </p:notesMasterIdLst>
  <p:sldIdLst>
    <p:sldId id="405" r:id="rId5"/>
    <p:sldId id="496" r:id="rId6"/>
    <p:sldId id="498" r:id="rId7"/>
    <p:sldId id="499" r:id="rId8"/>
    <p:sldId id="1868" r:id="rId9"/>
    <p:sldId id="1867" r:id="rId10"/>
    <p:sldId id="1869" r:id="rId11"/>
    <p:sldId id="1870" r:id="rId12"/>
    <p:sldId id="1872" r:id="rId13"/>
    <p:sldId id="1860" r:id="rId14"/>
    <p:sldId id="269" r:id="rId15"/>
    <p:sldId id="270" r:id="rId16"/>
    <p:sldId id="187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1873" r:id="rId27"/>
    <p:sldId id="258" r:id="rId28"/>
    <p:sldId id="280" r:id="rId29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0A144-32C5-2240-8EFE-CE1B206C871B}" v="1" dt="2021-09-01T05:52:07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8912"/>
  </p:normalViewPr>
  <p:slideViewPr>
    <p:cSldViewPr snapToGrid="0">
      <p:cViewPr varScale="1">
        <p:scale>
          <a:sx n="98" d="100"/>
          <a:sy n="98" d="100"/>
        </p:scale>
        <p:origin x="1976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8770A144-32C5-2240-8EFE-CE1B206C871B}"/>
    <pc:docChg chg="custSel modSld">
      <pc:chgData name="Khattab, Sherif" userId="c83b1e15-36f3-4f46-aceb-05aac24c545e" providerId="ADAL" clId="{8770A144-32C5-2240-8EFE-CE1B206C871B}" dt="2021-09-01T05:52:10.052" v="1" actId="478"/>
      <pc:docMkLst>
        <pc:docMk/>
      </pc:docMkLst>
      <pc:sldChg chg="delSp modSp mod">
        <pc:chgData name="Khattab, Sherif" userId="c83b1e15-36f3-4f46-aceb-05aac24c545e" providerId="ADAL" clId="{8770A144-32C5-2240-8EFE-CE1B206C871B}" dt="2021-09-01T05:52:10.052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8770A144-32C5-2240-8EFE-CE1B206C871B}" dt="2021-09-01T05:52:07.41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8770A144-32C5-2240-8EFE-CE1B206C871B}" dt="2021-09-01T05:52:10.052" v="1" actId="478"/>
          <ac:spMkLst>
            <pc:docMk/>
            <pc:sldMk cId="1894775455" sldId="405"/>
            <ac:spMk id="5" creationId="{97CCB1ED-EA85-40B6-B4CC-08EBB7CF308B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D1BBD97B-FC8D-49FB-A751-4F5D7192CEF9}"/>
    <pc:docChg chg="undo custSel addSld delSld modSld">
      <pc:chgData name="Khattab, Sherif" userId="c83b1e15-36f3-4f46-aceb-05aac24c545e" providerId="ADAL" clId="{D1BBD97B-FC8D-49FB-A751-4F5D7192CEF9}" dt="2021-04-13T13:32:23.013" v="354" actId="47"/>
      <pc:docMkLst>
        <pc:docMk/>
      </pc:docMkLst>
      <pc:sldChg chg="addSp delSp modSp mod">
        <pc:chgData name="Khattab, Sherif" userId="c83b1e15-36f3-4f46-aceb-05aac24c545e" providerId="ADAL" clId="{D1BBD97B-FC8D-49FB-A751-4F5D7192CEF9}" dt="2021-04-13T13:26:16.722" v="294" actId="1076"/>
        <pc:sldMkLst>
          <pc:docMk/>
          <pc:sldMk cId="1247366534" sldId="276"/>
        </pc:sldMkLst>
        <pc:picChg chg="add mod">
          <ac:chgData name="Khattab, Sherif" userId="c83b1e15-36f3-4f46-aceb-05aac24c545e" providerId="ADAL" clId="{D1BBD97B-FC8D-49FB-A751-4F5D7192CEF9}" dt="2021-04-13T13:26:16.722" v="294" actId="1076"/>
          <ac:picMkLst>
            <pc:docMk/>
            <pc:sldMk cId="1247366534" sldId="276"/>
            <ac:picMk id="4" creationId="{A939F392-04D8-4E1F-89B3-61898F0D2B1A}"/>
          </ac:picMkLst>
        </pc:picChg>
        <pc:inkChg chg="add del">
          <ac:chgData name="Khattab, Sherif" userId="c83b1e15-36f3-4f46-aceb-05aac24c545e" providerId="ADAL" clId="{D1BBD97B-FC8D-49FB-A751-4F5D7192CEF9}" dt="2021-04-13T13:25:58.588" v="288"/>
          <ac:inkMkLst>
            <pc:docMk/>
            <pc:sldMk cId="1247366534" sldId="276"/>
            <ac:inkMk id="2" creationId="{7EDAB397-D1CD-481A-8889-C524E92D938F}"/>
          </ac:inkMkLst>
        </pc:inkChg>
      </pc:sldChg>
      <pc:sldChg chg="addSp delSp modSp mod">
        <pc:chgData name="Khattab, Sherif" userId="c83b1e15-36f3-4f46-aceb-05aac24c545e" providerId="ADAL" clId="{D1BBD97B-FC8D-49FB-A751-4F5D7192CEF9}" dt="2021-04-13T13:27:27.218" v="304" actId="1076"/>
        <pc:sldMkLst>
          <pc:docMk/>
          <pc:sldMk cId="3021670718" sldId="278"/>
        </pc:sldMkLst>
        <pc:picChg chg="add del mod">
          <ac:chgData name="Khattab, Sherif" userId="c83b1e15-36f3-4f46-aceb-05aac24c545e" providerId="ADAL" clId="{D1BBD97B-FC8D-49FB-A751-4F5D7192CEF9}" dt="2021-04-13T13:27:11.210" v="300" actId="478"/>
          <ac:picMkLst>
            <pc:docMk/>
            <pc:sldMk cId="3021670718" sldId="278"/>
            <ac:picMk id="3" creationId="{4FD15897-7139-42FC-947F-70AFB7B74B4D}"/>
          </ac:picMkLst>
        </pc:picChg>
        <pc:picChg chg="add mod">
          <ac:chgData name="Khattab, Sherif" userId="c83b1e15-36f3-4f46-aceb-05aac24c545e" providerId="ADAL" clId="{D1BBD97B-FC8D-49FB-A751-4F5D7192CEF9}" dt="2021-04-13T13:27:27.218" v="304" actId="1076"/>
          <ac:picMkLst>
            <pc:docMk/>
            <pc:sldMk cId="3021670718" sldId="278"/>
            <ac:picMk id="5" creationId="{4BEA786F-0B34-442D-85B0-4F97B9A2B331}"/>
          </ac:picMkLst>
        </pc:picChg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81739200" sldId="28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300588395" sldId="29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320017512" sldId="29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125131373" sldId="29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829444329" sldId="30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792735718" sldId="30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642509351" sldId="30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900921563" sldId="30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495136949" sldId="30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472447338" sldId="30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921691997" sldId="31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15542525" sldId="31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773047705" sldId="31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539072160" sldId="31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151240988" sldId="31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815502335" sldId="31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64833864" sldId="31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705573844" sldId="31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03120336" sldId="31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432367266" sldId="31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57578471" sldId="32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059773787" sldId="32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571831297" sldId="32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735436112" sldId="32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293668777" sldId="32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270343444" sldId="32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423758535" sldId="32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30823026" sldId="32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282120946" sldId="33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624517345" sldId="33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323645996" sldId="335"/>
        </pc:sldMkLst>
      </pc:sldChg>
      <pc:sldChg chg="modSp mod">
        <pc:chgData name="Khattab, Sherif" userId="c83b1e15-36f3-4f46-aceb-05aac24c545e" providerId="ADAL" clId="{D1BBD97B-FC8D-49FB-A751-4F5D7192CEF9}" dt="2021-04-13T13:20:56.164" v="2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1BBD97B-FC8D-49FB-A751-4F5D7192CEF9}" dt="2021-04-13T13:20:56.164" v="2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209270529" sldId="186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584709819" sldId="186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014859714" sldId="186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440734450" sldId="186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82975913" sldId="186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586403115" sldId="1866"/>
        </pc:sldMkLst>
      </pc:sldChg>
      <pc:sldChg chg="addSp modSp new mod">
        <pc:chgData name="Khattab, Sherif" userId="c83b1e15-36f3-4f46-aceb-05aac24c545e" providerId="ADAL" clId="{D1BBD97B-FC8D-49FB-A751-4F5D7192CEF9}" dt="2021-04-13T13:21:34.214" v="54" actId="1076"/>
        <pc:sldMkLst>
          <pc:docMk/>
          <pc:sldMk cId="291645902" sldId="1867"/>
        </pc:sldMkLst>
        <pc:spChg chg="mod">
          <ac:chgData name="Khattab, Sherif" userId="c83b1e15-36f3-4f46-aceb-05aac24c545e" providerId="ADAL" clId="{D1BBD97B-FC8D-49FB-A751-4F5D7192CEF9}" dt="2021-04-13T13:21:23.845" v="49" actId="20577"/>
          <ac:spMkLst>
            <pc:docMk/>
            <pc:sldMk cId="291645902" sldId="1867"/>
            <ac:spMk id="2" creationId="{608062AC-6A0D-48AB-B699-3F27B91A21F1}"/>
          </ac:spMkLst>
        </pc:spChg>
        <pc:picChg chg="add mod">
          <ac:chgData name="Khattab, Sherif" userId="c83b1e15-36f3-4f46-aceb-05aac24c545e" providerId="ADAL" clId="{D1BBD97B-FC8D-49FB-A751-4F5D7192CEF9}" dt="2021-04-13T13:21:34.214" v="54" actId="1076"/>
          <ac:picMkLst>
            <pc:docMk/>
            <pc:sldMk cId="291645902" sldId="1867"/>
            <ac:picMk id="7" creationId="{5B7B3248-8DA6-457D-9FCD-C894BCDE36E7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9:15.671" v="334" actId="1076"/>
        <pc:sldMkLst>
          <pc:docMk/>
          <pc:sldMk cId="204318462" sldId="1868"/>
        </pc:sldMkLst>
        <pc:spChg chg="mod">
          <ac:chgData name="Khattab, Sherif" userId="c83b1e15-36f3-4f46-aceb-05aac24c545e" providerId="ADAL" clId="{D1BBD97B-FC8D-49FB-A751-4F5D7192CEF9}" dt="2021-04-13T13:21:43.597" v="81" actId="20577"/>
          <ac:spMkLst>
            <pc:docMk/>
            <pc:sldMk cId="204318462" sldId="1868"/>
            <ac:spMk id="2" creationId="{27D23D4D-272E-4014-B083-1BBBCA839553}"/>
          </ac:spMkLst>
        </pc:spChg>
        <pc:picChg chg="add mod">
          <ac:chgData name="Khattab, Sherif" userId="c83b1e15-36f3-4f46-aceb-05aac24c545e" providerId="ADAL" clId="{D1BBD97B-FC8D-49FB-A751-4F5D7192CEF9}" dt="2021-04-13T13:29:15.671" v="334" actId="1076"/>
          <ac:picMkLst>
            <pc:docMk/>
            <pc:sldMk cId="204318462" sldId="1868"/>
            <ac:picMk id="7" creationId="{6BB349EE-51BF-47C4-85D2-3204ED4054DC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2:49.413" v="119" actId="20577"/>
        <pc:sldMkLst>
          <pc:docMk/>
          <pc:sldMk cId="537398390" sldId="1869"/>
        </pc:sldMkLst>
        <pc:spChg chg="mod">
          <ac:chgData name="Khattab, Sherif" userId="c83b1e15-36f3-4f46-aceb-05aac24c545e" providerId="ADAL" clId="{D1BBD97B-FC8D-49FB-A751-4F5D7192CEF9}" dt="2021-04-13T13:22:49.413" v="119" actId="20577"/>
          <ac:spMkLst>
            <pc:docMk/>
            <pc:sldMk cId="537398390" sldId="1869"/>
            <ac:spMk id="2" creationId="{4CF17836-DCA3-4793-B865-8EF09E047467}"/>
          </ac:spMkLst>
        </pc:spChg>
        <pc:picChg chg="add mod">
          <ac:chgData name="Khattab, Sherif" userId="c83b1e15-36f3-4f46-aceb-05aac24c545e" providerId="ADAL" clId="{D1BBD97B-FC8D-49FB-A751-4F5D7192CEF9}" dt="2021-04-13T13:22:38.242" v="90" actId="1076"/>
          <ac:picMkLst>
            <pc:docMk/>
            <pc:sldMk cId="537398390" sldId="1869"/>
            <ac:picMk id="7" creationId="{58F7C66D-5617-4418-9409-D0D4A8F26850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31:14.184" v="353" actId="1076"/>
        <pc:sldMkLst>
          <pc:docMk/>
          <pc:sldMk cId="343318798" sldId="1870"/>
        </pc:sldMkLst>
        <pc:spChg chg="mod">
          <ac:chgData name="Khattab, Sherif" userId="c83b1e15-36f3-4f46-aceb-05aac24c545e" providerId="ADAL" clId="{D1BBD97B-FC8D-49FB-A751-4F5D7192CEF9}" dt="2021-04-13T13:23:19.631" v="153" actId="20577"/>
          <ac:spMkLst>
            <pc:docMk/>
            <pc:sldMk cId="343318798" sldId="1870"/>
            <ac:spMk id="2" creationId="{31EDBB3E-22D6-485B-B503-89A71948D25B}"/>
          </ac:spMkLst>
        </pc:spChg>
        <pc:picChg chg="add mod">
          <ac:chgData name="Khattab, Sherif" userId="c83b1e15-36f3-4f46-aceb-05aac24c545e" providerId="ADAL" clId="{D1BBD97B-FC8D-49FB-A751-4F5D7192CEF9}" dt="2021-04-13T13:30:02.926" v="339" actId="1076"/>
          <ac:picMkLst>
            <pc:docMk/>
            <pc:sldMk cId="343318798" sldId="1870"/>
            <ac:picMk id="7" creationId="{A530BACF-5849-4FA1-B0DF-1CD4C7A9BC90}"/>
          </ac:picMkLst>
        </pc:picChg>
        <pc:picChg chg="add mod">
          <ac:chgData name="Khattab, Sherif" userId="c83b1e15-36f3-4f46-aceb-05aac24c545e" providerId="ADAL" clId="{D1BBD97B-FC8D-49FB-A751-4F5D7192CEF9}" dt="2021-04-13T13:30:09.418" v="341" actId="1076"/>
          <ac:picMkLst>
            <pc:docMk/>
            <pc:sldMk cId="343318798" sldId="1870"/>
            <ac:picMk id="9" creationId="{00C18A49-9064-4429-A546-15C4DAB42433}"/>
          </ac:picMkLst>
        </pc:picChg>
        <pc:picChg chg="add mod">
          <ac:chgData name="Khattab, Sherif" userId="c83b1e15-36f3-4f46-aceb-05aac24c545e" providerId="ADAL" clId="{D1BBD97B-FC8D-49FB-A751-4F5D7192CEF9}" dt="2021-04-13T13:31:14.184" v="353" actId="1076"/>
          <ac:picMkLst>
            <pc:docMk/>
            <pc:sldMk cId="343318798" sldId="1870"/>
            <ac:picMk id="12" creationId="{823FFEAA-8D6B-452B-9EBB-20E447ADD59E}"/>
          </ac:picMkLst>
        </pc:picChg>
        <pc:inkChg chg="add del">
          <ac:chgData name="Khattab, Sherif" userId="c83b1e15-36f3-4f46-aceb-05aac24c545e" providerId="ADAL" clId="{D1BBD97B-FC8D-49FB-A751-4F5D7192CEF9}" dt="2021-04-13T13:30:22.733" v="343"/>
          <ac:inkMkLst>
            <pc:docMk/>
            <pc:sldMk cId="343318798" sldId="1870"/>
            <ac:inkMk id="10" creationId="{85C9B0E3-62A4-4E48-A71E-D08EAC1047B8}"/>
          </ac:inkMkLst>
        </pc:inkChg>
      </pc:sldChg>
      <pc:sldChg chg="addSp modSp new mod">
        <pc:chgData name="Khattab, Sherif" userId="c83b1e15-36f3-4f46-aceb-05aac24c545e" providerId="ADAL" clId="{D1BBD97B-FC8D-49FB-A751-4F5D7192CEF9}" dt="2021-04-13T13:25:19.184" v="286" actId="1076"/>
        <pc:sldMkLst>
          <pc:docMk/>
          <pc:sldMk cId="3462944586" sldId="1871"/>
        </pc:sldMkLst>
        <pc:spChg chg="mod">
          <ac:chgData name="Khattab, Sherif" userId="c83b1e15-36f3-4f46-aceb-05aac24c545e" providerId="ADAL" clId="{D1BBD97B-FC8D-49FB-A751-4F5D7192CEF9}" dt="2021-04-13T13:25:11" v="281" actId="20577"/>
          <ac:spMkLst>
            <pc:docMk/>
            <pc:sldMk cId="3462944586" sldId="1871"/>
            <ac:spMk id="3" creationId="{459A8960-540C-44F8-87B8-42CC63414C44}"/>
          </ac:spMkLst>
        </pc:spChg>
        <pc:picChg chg="add mod">
          <ac:chgData name="Khattab, Sherif" userId="c83b1e15-36f3-4f46-aceb-05aac24c545e" providerId="ADAL" clId="{D1BBD97B-FC8D-49FB-A751-4F5D7192CEF9}" dt="2021-04-13T13:25:19.184" v="286" actId="1076"/>
          <ac:picMkLst>
            <pc:docMk/>
            <pc:sldMk cId="3462944586" sldId="1871"/>
            <ac:picMk id="6" creationId="{934C25F5-92BF-48D3-98F5-E3E649CFE70C}"/>
          </ac:picMkLst>
        </pc:picChg>
      </pc:sldChg>
      <pc:sldChg chg="new del">
        <pc:chgData name="Khattab, Sherif" userId="c83b1e15-36f3-4f46-aceb-05aac24c545e" providerId="ADAL" clId="{D1BBD97B-FC8D-49FB-A751-4F5D7192CEF9}" dt="2021-04-13T13:23:59.956" v="160" actId="47"/>
        <pc:sldMkLst>
          <pc:docMk/>
          <pc:sldMk cId="2560502885" sldId="1872"/>
        </pc:sldMkLst>
      </pc:sldChg>
      <pc:sldChg chg="addSp modSp new mod">
        <pc:chgData name="Khattab, Sherif" userId="c83b1e15-36f3-4f46-aceb-05aac24c545e" providerId="ADAL" clId="{D1BBD97B-FC8D-49FB-A751-4F5D7192CEF9}" dt="2021-04-13T13:24:37.370" v="240" actId="1076"/>
        <pc:sldMkLst>
          <pc:docMk/>
          <pc:sldMk cId="3985324492" sldId="1872"/>
        </pc:sldMkLst>
        <pc:spChg chg="mod">
          <ac:chgData name="Khattab, Sherif" userId="c83b1e15-36f3-4f46-aceb-05aac24c545e" providerId="ADAL" clId="{D1BBD97B-FC8D-49FB-A751-4F5D7192CEF9}" dt="2021-04-13T13:24:31.253" v="237" actId="404"/>
          <ac:spMkLst>
            <pc:docMk/>
            <pc:sldMk cId="3985324492" sldId="1872"/>
            <ac:spMk id="2" creationId="{69F581DD-2407-4298-8990-F46AB0542850}"/>
          </ac:spMkLst>
        </pc:spChg>
        <pc:picChg chg="add mod">
          <ac:chgData name="Khattab, Sherif" userId="c83b1e15-36f3-4f46-aceb-05aac24c545e" providerId="ADAL" clId="{D1BBD97B-FC8D-49FB-A751-4F5D7192CEF9}" dt="2021-04-13T13:24:37.370" v="240" actId="1076"/>
          <ac:picMkLst>
            <pc:docMk/>
            <pc:sldMk cId="3985324492" sldId="1872"/>
            <ac:picMk id="7" creationId="{20FF532D-A1B4-4A40-B118-031D7DD567AC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28:36.819" v="331" actId="14100"/>
        <pc:sldMkLst>
          <pc:docMk/>
          <pc:sldMk cId="3971115291" sldId="1873"/>
        </pc:sldMkLst>
        <pc:spChg chg="mod">
          <ac:chgData name="Khattab, Sherif" userId="c83b1e15-36f3-4f46-aceb-05aac24c545e" providerId="ADAL" clId="{D1BBD97B-FC8D-49FB-A751-4F5D7192CEF9}" dt="2021-04-13T13:27:59.111" v="323" actId="20577"/>
          <ac:spMkLst>
            <pc:docMk/>
            <pc:sldMk cId="3971115291" sldId="1873"/>
            <ac:spMk id="3" creationId="{78E79DC9-0BD2-4260-AEF8-83981D1702D4}"/>
          </ac:spMkLst>
        </pc:spChg>
        <pc:picChg chg="add mod">
          <ac:chgData name="Khattab, Sherif" userId="c83b1e15-36f3-4f46-aceb-05aac24c545e" providerId="ADAL" clId="{D1BBD97B-FC8D-49FB-A751-4F5D7192CEF9}" dt="2021-04-13T13:28:36.819" v="331" actId="14100"/>
          <ac:picMkLst>
            <pc:docMk/>
            <pc:sldMk cId="3971115291" sldId="1873"/>
            <ac:picMk id="7" creationId="{BD75B7E8-F873-4DF5-96BA-D9CA0CDB9219}"/>
          </ac:picMkLst>
        </pc:picChg>
        <pc:inkChg chg="add del">
          <ac:chgData name="Khattab, Sherif" userId="c83b1e15-36f3-4f46-aceb-05aac24c545e" providerId="ADAL" clId="{D1BBD97B-FC8D-49FB-A751-4F5D7192CEF9}" dt="2021-04-13T13:28:02.291" v="325"/>
          <ac:inkMkLst>
            <pc:docMk/>
            <pc:sldMk cId="3971115291" sldId="1873"/>
            <ac:inkMk id="5" creationId="{82B83160-FBDA-4E84-824E-21D01BA509C3}"/>
          </ac:inkMkLst>
        </pc:ink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0284A636-5B73-6543-83B8-C538901CDEDE}"/>
    <pc:docChg chg="undo custSel delSld modSld delMainMaster">
      <pc:chgData name="Khattab, Sherif" userId="c83b1e15-36f3-4f46-aceb-05aac24c545e" providerId="ADAL" clId="{0284A636-5B73-6543-83B8-C538901CDEDE}" dt="2021-04-12T13:17:33.514" v="298"/>
      <pc:docMkLst>
        <pc:docMk/>
      </pc:docMkLst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284A636-5B73-6543-83B8-C538901CDEDE}" dt="2021-04-12T13:07:30.894" v="9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84A636-5B73-6543-83B8-C538901CDEDE}" dt="2021-04-12T13:07:30.894" v="9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284A636-5B73-6543-83B8-C538901CDEDE}" dt="2021-04-12T13:07:50.403" v="10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284A636-5B73-6543-83B8-C538901CDEDE}" dt="2021-04-12T13:07:50.403" v="10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284A636-5B73-6543-83B8-C538901CDEDE}" dt="2021-04-12T13:17:33.514" v="298"/>
        <pc:sldMkLst>
          <pc:docMk/>
          <pc:sldMk cId="2823856332" sldId="499"/>
        </pc:sldMkLst>
        <pc:spChg chg="mod">
          <ac:chgData name="Khattab, Sherif" userId="c83b1e15-36f3-4f46-aceb-05aac24c545e" providerId="ADAL" clId="{0284A636-5B73-6543-83B8-C538901CDEDE}" dt="2021-04-12T13:17:05.409" v="29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284A636-5B73-6543-83B8-C538901CDEDE}" dt="2021-04-12T13:08:15.140" v="15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0284A636-5B73-6543-83B8-C538901CDEDE}" dt="2021-04-12T13:08:15.140" v="153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0284A636-5B73-6543-83B8-C538901CDEDE}" dt="2021-04-12T13:09:03.963" v="15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ba5c32d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ba5c32d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Practical penalties of extra additions/subtractions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estimates say 320-640 bits is the tipping point for karatsubas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669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ba5c32d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ba5c32d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GNU Multi-Precision Library uses </a:t>
            </a:r>
            <a:r>
              <a:rPr lang="en" dirty="0">
                <a:solidFill>
                  <a:schemeClr val="dk1"/>
                </a:solidFill>
              </a:rPr>
              <a:t>Schönhage–Strassen</a:t>
            </a:r>
            <a:r>
              <a:rPr lang="en" dirty="0"/>
              <a:t> for 1728 to 7808 64-bit words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BigInteger</a:t>
            </a:r>
            <a:r>
              <a:rPr lang="en" dirty="0">
                <a:solidFill>
                  <a:schemeClr val="dk1"/>
                </a:solidFill>
              </a:rPr>
              <a:t> will look over </a:t>
            </a:r>
            <a:r>
              <a:rPr lang="en" dirty="0" err="1">
                <a:solidFill>
                  <a:schemeClr val="dk1"/>
                </a:solidFill>
              </a:rPr>
              <a:t>gradeschool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 err="1">
                <a:solidFill>
                  <a:schemeClr val="dk1"/>
                </a:solidFill>
              </a:rPr>
              <a:t>karatsuba</a:t>
            </a:r>
            <a:r>
              <a:rPr lang="en" dirty="0">
                <a:solidFill>
                  <a:schemeClr val="dk1"/>
                </a:solidFill>
              </a:rPr>
              <a:t>, and toom3 (</a:t>
            </a:r>
            <a:r>
              <a:rPr lang="en" dirty="0" err="1">
                <a:solidFill>
                  <a:schemeClr val="dk1"/>
                </a:solidFill>
              </a:rPr>
              <a:t>toom</a:t>
            </a:r>
            <a:r>
              <a:rPr lang="en" dirty="0">
                <a:solidFill>
                  <a:schemeClr val="dk1"/>
                </a:solidFill>
              </a:rPr>
              <a:t>-cook variant)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Java implementation of Schönhage–Strassen which uses it above 74,000 decimal digits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567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bd08702a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bd08702a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for θ(y) or "linear"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842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bd08702a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bd08702a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the size of our input?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 to multiple using gradeschool: n^2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609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bd08702a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bd08702a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2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fdcd6e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fdcd6e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 = 2T(n/2) + n lg n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falls into a gap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lg n is asymptotically larger than n, but not polynomially larger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365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fdcd6e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fdcd6e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2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38d454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38d454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ba5c32d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ba5c32d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3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ba5c32d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ba5c32d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38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ba5c32d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ba5c32d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19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a5c32d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a5c32d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10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a5c32d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a5c32d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49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9635920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862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8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309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8819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3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4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(Big)Integer Algorithms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Karatsuba multiplication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exponentiation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GCD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RSA encryption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269091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T(n) = </a:t>
            </a:r>
            <a:r>
              <a:rPr lang="en">
                <a:highlight>
                  <a:srgbClr val="E6B8AF"/>
                </a:highlight>
              </a:rPr>
              <a:t>a</a:t>
            </a:r>
            <a:r>
              <a:rPr lang="en"/>
              <a:t>T(n/</a:t>
            </a:r>
            <a:r>
              <a:rPr lang="en">
                <a:highlight>
                  <a:srgbClr val="C9DAF8"/>
                </a:highlight>
              </a:rPr>
              <a:t>b</a:t>
            </a:r>
            <a:r>
              <a:rPr lang="en"/>
              <a:t>) + </a:t>
            </a:r>
            <a:r>
              <a:rPr lang="en">
                <a:highlight>
                  <a:srgbClr val="D9D2E9"/>
                </a:highlight>
              </a:rPr>
              <a:t>f(n)</a:t>
            </a:r>
            <a:endParaRPr>
              <a:highlight>
                <a:srgbClr val="D9D2E9"/>
              </a:highlight>
            </a:endParaRP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If </a:t>
            </a:r>
            <a:r>
              <a:rPr lang="en">
                <a:highlight>
                  <a:srgbClr val="D9D2E9"/>
                </a:highlight>
              </a:rPr>
              <a:t>f(n)</a:t>
            </a:r>
            <a:r>
              <a:rPr lang="en"/>
              <a:t> is O(n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 - ε</a:t>
            </a:r>
            <a:r>
              <a:rPr lang="en"/>
              <a:t>):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T(n) is Θ(n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</a:t>
            </a:r>
            <a:r>
              <a:rPr lang="en"/>
              <a:t>)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If </a:t>
            </a:r>
            <a:r>
              <a:rPr lang="en">
                <a:highlight>
                  <a:srgbClr val="D9D2E9"/>
                </a:highlight>
              </a:rPr>
              <a:t>f(n)</a:t>
            </a:r>
            <a:r>
              <a:rPr lang="en"/>
              <a:t> is Θ(n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</a:t>
            </a:r>
            <a:r>
              <a:rPr lang="en"/>
              <a:t>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T(n) is Θ(n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</a:t>
            </a:r>
            <a:r>
              <a:rPr lang="en"/>
              <a:t> lg n)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If </a:t>
            </a:r>
            <a:r>
              <a:rPr lang="en">
                <a:highlight>
                  <a:srgbClr val="D9D2E9"/>
                </a:highlight>
              </a:rPr>
              <a:t>f(n)</a:t>
            </a:r>
            <a:r>
              <a:rPr lang="en"/>
              <a:t> is Ω(n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 + ε</a:t>
            </a:r>
            <a:r>
              <a:rPr lang="en"/>
              <a:t>) and (</a:t>
            </a:r>
            <a:r>
              <a:rPr lang="en">
                <a:highlight>
                  <a:srgbClr val="E6B8AF"/>
                </a:highlight>
              </a:rPr>
              <a:t>a</a:t>
            </a:r>
            <a:r>
              <a:rPr lang="en"/>
              <a:t> * </a:t>
            </a:r>
            <a:r>
              <a:rPr lang="en">
                <a:highlight>
                  <a:srgbClr val="FCE5CD"/>
                </a:highlight>
              </a:rPr>
              <a:t>f(n/b)</a:t>
            </a:r>
            <a:r>
              <a:rPr lang="en"/>
              <a:t> &lt;= c * </a:t>
            </a:r>
            <a:r>
              <a:rPr lang="en">
                <a:highlight>
                  <a:srgbClr val="D9D2E9"/>
                </a:highlight>
              </a:rPr>
              <a:t>f(n)</a:t>
            </a:r>
            <a:r>
              <a:rPr lang="en"/>
              <a:t>) </a:t>
            </a:r>
            <a:r>
              <a:rPr lang="en" sz="2204"/>
              <a:t>for some c &lt; 1:</a:t>
            </a:r>
            <a:endParaRPr sz="2204"/>
          </a:p>
          <a:p>
            <a:pPr lvl="1">
              <a:lnSpc>
                <a:spcPct val="150000"/>
              </a:lnSpc>
            </a:pPr>
            <a:r>
              <a:rPr lang="en"/>
              <a:t>T(n) is Θ(</a:t>
            </a:r>
            <a:r>
              <a:rPr lang="en">
                <a:highlight>
                  <a:srgbClr val="D9D2E9"/>
                </a:highlight>
              </a:rPr>
              <a:t>f(n)</a:t>
            </a:r>
            <a:r>
              <a:rPr lang="en"/>
              <a:t>)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Applying the master theorem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4305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Mergesort master theorem analysis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338543" y="2128474"/>
            <a:ext cx="4481813" cy="3305902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503821" indent="-349875" defTabSz="1007641">
              <a:lnSpc>
                <a:spcPct val="150000"/>
              </a:lnSpc>
              <a:spcBef>
                <a:spcPts val="661"/>
              </a:spcBef>
              <a:buClr>
                <a:srgbClr val="002B5E"/>
              </a:buClr>
              <a:buSzPts val="1400"/>
              <a:buFont typeface="Droid Sans"/>
              <a:buChar char="●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If </a:t>
            </a:r>
            <a:r>
              <a:rPr lang="en" sz="1543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f(n)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is O(n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- ε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):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1007641" lvl="1" indent="-349875" defTabSz="1007641">
              <a:lnSpc>
                <a:spcPct val="150000"/>
              </a:lnSpc>
              <a:buClr>
                <a:srgbClr val="002B5E"/>
              </a:buClr>
              <a:buSzPts val="1400"/>
              <a:buFont typeface="Droid Sans"/>
              <a:buChar char="○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is Θ(n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503821" indent="-349875" defTabSz="1007641">
              <a:lnSpc>
                <a:spcPct val="150000"/>
              </a:lnSpc>
              <a:buClr>
                <a:srgbClr val="002B5E"/>
              </a:buClr>
              <a:buSzPts val="1400"/>
              <a:buFont typeface="Droid Sans"/>
              <a:buChar char="●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If </a:t>
            </a:r>
            <a:r>
              <a:rPr lang="en" sz="1543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f(n)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is Θ(n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1007641" lvl="1" indent="-349875" defTabSz="1007641">
              <a:lnSpc>
                <a:spcPct val="150000"/>
              </a:lnSpc>
              <a:buClr>
                <a:srgbClr val="002B5E"/>
              </a:buClr>
              <a:buSzPts val="1400"/>
              <a:buFont typeface="Droid Sans"/>
              <a:buChar char="○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is Θ(n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lg n)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503821" indent="-349875" defTabSz="1007641">
              <a:lnSpc>
                <a:spcPct val="150000"/>
              </a:lnSpc>
              <a:buClr>
                <a:srgbClr val="002B5E"/>
              </a:buClr>
              <a:buSzPts val="1400"/>
              <a:buFont typeface="Droid Sans"/>
              <a:buChar char="●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If </a:t>
            </a:r>
            <a:r>
              <a:rPr lang="en" sz="1543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f(n)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is Ω(n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+ ε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</a:t>
            </a:r>
            <a:b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and (</a:t>
            </a:r>
            <a:r>
              <a:rPr lang="en" sz="1543" kern="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* </a:t>
            </a:r>
            <a:r>
              <a:rPr lang="en" sz="1543" kern="0">
                <a:solidFill>
                  <a:srgbClr val="002B5E"/>
                </a:solidFill>
                <a:highlight>
                  <a:srgbClr val="FCE5CD"/>
                </a:highlight>
                <a:latin typeface="Droid Sans"/>
                <a:ea typeface="Droid Sans"/>
                <a:cs typeface="Droid Sans"/>
                <a:sym typeface="Droid Sans"/>
              </a:rPr>
              <a:t>f(n/b)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&lt;= c * </a:t>
            </a:r>
            <a:r>
              <a:rPr lang="en" sz="1543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f(n)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for some c &lt; 1: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1007641" lvl="1" indent="-349875" defTabSz="1007641">
              <a:lnSpc>
                <a:spcPct val="150000"/>
              </a:lnSpc>
              <a:buClr>
                <a:srgbClr val="002B5E"/>
              </a:buClr>
              <a:buSzPts val="1400"/>
              <a:buFont typeface="Droid Sans"/>
              <a:buChar char="○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is Θ(</a:t>
            </a:r>
            <a:r>
              <a:rPr lang="en" sz="1543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f(n)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12</a:t>
            </a:fld>
            <a:endParaRPr kern="0"/>
          </a:p>
        </p:txBody>
      </p:sp>
      <p:sp>
        <p:nvSpPr>
          <p:cNvPr id="157" name="Google Shape;157;p21"/>
          <p:cNvSpPr/>
          <p:nvPr/>
        </p:nvSpPr>
        <p:spPr>
          <a:xfrm>
            <a:off x="5818257" y="1376850"/>
            <a:ext cx="3611699" cy="578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= 2T(n/2) + Θ(n)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04349" y="1376850"/>
            <a:ext cx="5313909" cy="578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Recurrence relation for mergesort?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818257" y="1376850"/>
            <a:ext cx="3611699" cy="578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= </a:t>
            </a:r>
            <a:r>
              <a:rPr lang="en" sz="2424" kern="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2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T(n/</a:t>
            </a:r>
            <a:r>
              <a:rPr lang="en" sz="2424" kern="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2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+ </a:t>
            </a:r>
            <a:r>
              <a:rPr lang="en" sz="2424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Θ(n)</a:t>
            </a:r>
            <a:endParaRPr sz="2424" kern="0">
              <a:solidFill>
                <a:srgbClr val="002B5E"/>
              </a:solidFill>
              <a:highlight>
                <a:srgbClr val="D9D2E9"/>
              </a:highligh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504349" y="2147800"/>
            <a:ext cx="9068753" cy="357566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>
                <a:highlight>
                  <a:srgbClr val="E6B8AF"/>
                </a:highlight>
              </a:rPr>
              <a:t>a = 2</a:t>
            </a:r>
            <a:endParaRPr>
              <a:highlight>
                <a:srgbClr val="E6B8AF"/>
              </a:highligh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>
                <a:highlight>
                  <a:srgbClr val="C9DAF8"/>
                </a:highlight>
              </a:rPr>
              <a:t>b = 2</a:t>
            </a:r>
            <a:endParaRPr>
              <a:highlight>
                <a:srgbClr val="C9DAF8"/>
              </a:highligh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>
                <a:highlight>
                  <a:srgbClr val="D9D2E9"/>
                </a:highlight>
              </a:rPr>
              <a:t>f(n) is Θ(n)</a:t>
            </a:r>
            <a:endParaRPr>
              <a:highlight>
                <a:srgbClr val="D9D2E9"/>
              </a:highligh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So...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</a:t>
            </a:r>
            <a:r>
              <a:rPr lang="en"/>
              <a:t> = …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n</a:t>
            </a:r>
            <a:r>
              <a:rPr lang="en" baseline="30000">
                <a:highlight>
                  <a:srgbClr val="C9DAF8"/>
                </a:highlight>
              </a:rPr>
              <a:t>lg</a:t>
            </a:r>
            <a:r>
              <a:rPr lang="en" baseline="30000"/>
              <a:t> </a:t>
            </a:r>
            <a:r>
              <a:rPr lang="en" baseline="30000">
                <a:highlight>
                  <a:srgbClr val="E6B8AF"/>
                </a:highlight>
              </a:rPr>
              <a:t>2</a:t>
            </a:r>
            <a:r>
              <a:rPr lang="en"/>
              <a:t> = n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504349" y="5723479"/>
            <a:ext cx="8438317" cy="138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1007641" lvl="1" indent="-391860" defTabSz="1007641">
              <a:lnSpc>
                <a:spcPct val="150000"/>
              </a:lnSpc>
              <a:spcBef>
                <a:spcPts val="661"/>
              </a:spcBef>
              <a:buClr>
                <a:srgbClr val="002B5E"/>
              </a:buClr>
              <a:buSzPts val="2000"/>
              <a:buFont typeface="Droid Sans"/>
              <a:buChar char="○"/>
            </a:pPr>
            <a:r>
              <a:rPr lang="en"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Being </a:t>
            </a:r>
            <a:r>
              <a:rPr lang="en" sz="2204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Θ(n)</a:t>
            </a:r>
            <a:r>
              <a:rPr lang="en"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means f(n) is Θ(n</a:t>
            </a:r>
            <a:r>
              <a:rPr lang="en" sz="220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log_b(a)</a:t>
            </a:r>
            <a:r>
              <a:rPr lang="en"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endParaRPr sz="220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1007641" lvl="1" indent="-391860" defTabSz="1007641">
              <a:lnSpc>
                <a:spcPct val="150000"/>
              </a:lnSpc>
              <a:buClr>
                <a:srgbClr val="002B5E"/>
              </a:buClr>
              <a:buSzPts val="2000"/>
              <a:buFont typeface="Droid Sans"/>
              <a:buChar char="○"/>
            </a:pPr>
            <a:r>
              <a:rPr lang="en"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= 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Θ(n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2424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2424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lg n) = Θ(n</a:t>
            </a:r>
            <a:r>
              <a:rPr lang="en" sz="2424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lg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2424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2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lg n) = Θ(n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lg n)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62" name="Google Shape;162;p21"/>
          <p:cNvCxnSpPr/>
          <p:nvPr/>
        </p:nvCxnSpPr>
        <p:spPr>
          <a:xfrm rot="10800000" flipH="1">
            <a:off x="4003261" y="3643873"/>
            <a:ext cx="1699565" cy="52563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057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2ADC9F-5565-459F-81DD-B6F2CCC83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A8960-540C-44F8-87B8-42CC634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Master Theorem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62D07-23A7-483C-ADC2-04B11F846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C25F5-92BF-48D3-98F5-E3E649CF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1417097"/>
            <a:ext cx="8132036" cy="54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4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423453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T(n) = </a:t>
            </a:r>
            <a:r>
              <a:rPr lang="en">
                <a:highlight>
                  <a:srgbClr val="E6B8AF"/>
                </a:highlight>
              </a:rPr>
              <a:t>4</a:t>
            </a:r>
            <a:r>
              <a:rPr lang="en"/>
              <a:t>T(n/</a:t>
            </a:r>
            <a:r>
              <a:rPr lang="en">
                <a:highlight>
                  <a:srgbClr val="C9DAF8"/>
                </a:highlight>
              </a:rPr>
              <a:t>2</a:t>
            </a:r>
            <a:r>
              <a:rPr lang="en"/>
              <a:t>) + </a:t>
            </a:r>
            <a:r>
              <a:rPr lang="en">
                <a:highlight>
                  <a:srgbClr val="D9D2E9"/>
                </a:highlight>
              </a:rPr>
              <a:t>Θ(n)</a:t>
            </a:r>
            <a:endParaRPr/>
          </a:p>
          <a:p>
            <a:pPr>
              <a:lnSpc>
                <a:spcPct val="150000"/>
              </a:lnSpc>
            </a:pPr>
            <a:r>
              <a:rPr lang="en">
                <a:highlight>
                  <a:srgbClr val="E6B8AF"/>
                </a:highlight>
              </a:rPr>
              <a:t>a = 4</a:t>
            </a:r>
            <a:endParaRPr>
              <a:highlight>
                <a:srgbClr val="E6B8AF"/>
              </a:highligh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>
                <a:highlight>
                  <a:srgbClr val="C9DAF8"/>
                </a:highlight>
              </a:rPr>
              <a:t>b = 2</a:t>
            </a:r>
            <a:endParaRPr>
              <a:highlight>
                <a:srgbClr val="C9DAF8"/>
              </a:highligh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>
                <a:highlight>
                  <a:srgbClr val="D9D2E9"/>
                </a:highlight>
              </a:rPr>
              <a:t>f(n) is Θ(n)</a:t>
            </a:r>
            <a:endParaRPr>
              <a:highlight>
                <a:srgbClr val="D9D2E9"/>
              </a:highligh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So...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</a:t>
            </a:r>
            <a:r>
              <a:rPr lang="en"/>
              <a:t> = …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n</a:t>
            </a:r>
            <a:r>
              <a:rPr lang="en" baseline="30000">
                <a:highlight>
                  <a:srgbClr val="C9DAF8"/>
                </a:highlight>
              </a:rPr>
              <a:t>lg</a:t>
            </a:r>
            <a:r>
              <a:rPr lang="en" baseline="30000"/>
              <a:t> </a:t>
            </a:r>
            <a:r>
              <a:rPr lang="en" baseline="30000">
                <a:highlight>
                  <a:srgbClr val="E6B8AF"/>
                </a:highlight>
              </a:rPr>
              <a:t>4</a:t>
            </a:r>
            <a:r>
              <a:rPr lang="en"/>
              <a:t> = n</a:t>
            </a:r>
            <a:r>
              <a:rPr lang="en" baseline="30000"/>
              <a:t>2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For our divide and conquer multiplication approach</a:t>
            </a:r>
            <a:endParaRPr sz="2645"/>
          </a:p>
        </p:txBody>
      </p:sp>
      <p:sp>
        <p:nvSpPr>
          <p:cNvPr id="169" name="Google Shape;169;p22"/>
          <p:cNvSpPr txBox="1"/>
          <p:nvPr/>
        </p:nvSpPr>
        <p:spPr>
          <a:xfrm>
            <a:off x="5338543" y="2128474"/>
            <a:ext cx="4481813" cy="3305902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503821" indent="-349875" defTabSz="1007641">
              <a:lnSpc>
                <a:spcPct val="150000"/>
              </a:lnSpc>
              <a:spcBef>
                <a:spcPts val="661"/>
              </a:spcBef>
              <a:buClr>
                <a:srgbClr val="002B5E"/>
              </a:buClr>
              <a:buSzPts val="1400"/>
              <a:buFont typeface="Droid Sans"/>
              <a:buChar char="●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If </a:t>
            </a:r>
            <a:r>
              <a:rPr lang="en" sz="1543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f(n)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is O(n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- ε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):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1007641" lvl="1" indent="-349875" defTabSz="1007641">
              <a:lnSpc>
                <a:spcPct val="150000"/>
              </a:lnSpc>
              <a:buClr>
                <a:srgbClr val="002B5E"/>
              </a:buClr>
              <a:buSzPts val="1400"/>
              <a:buFont typeface="Droid Sans"/>
              <a:buChar char="○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is Θ(n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503821" indent="-349875" defTabSz="1007641">
              <a:lnSpc>
                <a:spcPct val="150000"/>
              </a:lnSpc>
              <a:buClr>
                <a:srgbClr val="002B5E"/>
              </a:buClr>
              <a:buSzPts val="1400"/>
              <a:buFont typeface="Droid Sans"/>
              <a:buChar char="●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If </a:t>
            </a:r>
            <a:r>
              <a:rPr lang="en" sz="1543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f(n)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is Θ(n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1007641" lvl="1" indent="-349875" defTabSz="1007641">
              <a:lnSpc>
                <a:spcPct val="150000"/>
              </a:lnSpc>
              <a:buClr>
                <a:srgbClr val="002B5E"/>
              </a:buClr>
              <a:buSzPts val="1400"/>
              <a:buFont typeface="Droid Sans"/>
              <a:buChar char="○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is Θ(n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lg n)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503821" indent="-349875" defTabSz="1007641">
              <a:lnSpc>
                <a:spcPct val="150000"/>
              </a:lnSpc>
              <a:buClr>
                <a:srgbClr val="002B5E"/>
              </a:buClr>
              <a:buSzPts val="1400"/>
              <a:buFont typeface="Droid Sans"/>
              <a:buChar char="●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If </a:t>
            </a:r>
            <a:r>
              <a:rPr lang="en" sz="1543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f(n)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is Ω(n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1543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+ ε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</a:t>
            </a:r>
            <a:b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and (</a:t>
            </a:r>
            <a:r>
              <a:rPr lang="en" sz="1543" kern="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* </a:t>
            </a:r>
            <a:r>
              <a:rPr lang="en" sz="1543" kern="0">
                <a:solidFill>
                  <a:srgbClr val="002B5E"/>
                </a:solidFill>
                <a:highlight>
                  <a:srgbClr val="FCE5CD"/>
                </a:highlight>
                <a:latin typeface="Droid Sans"/>
                <a:ea typeface="Droid Sans"/>
                <a:cs typeface="Droid Sans"/>
                <a:sym typeface="Droid Sans"/>
              </a:rPr>
              <a:t>f(n/b)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&lt;= c * </a:t>
            </a:r>
            <a:r>
              <a:rPr lang="en" sz="1543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f(n)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for some c &lt; 1: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1007641" lvl="1" indent="-349875" defTabSz="1007641">
              <a:lnSpc>
                <a:spcPct val="150000"/>
              </a:lnSpc>
              <a:buClr>
                <a:srgbClr val="002B5E"/>
              </a:buClr>
              <a:buSzPts val="1400"/>
              <a:buFont typeface="Droid Sans"/>
              <a:buChar char="○"/>
            </a:pP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is Θ(</a:t>
            </a:r>
            <a:r>
              <a:rPr lang="en" sz="1543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f(n)</a:t>
            </a:r>
            <a:r>
              <a:rPr lang="en" sz="1543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endParaRPr sz="1543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04349" y="5653256"/>
            <a:ext cx="8438317" cy="138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1007641" lvl="1" indent="-391860" defTabSz="1007641">
              <a:lnSpc>
                <a:spcPct val="150000"/>
              </a:lnSpc>
              <a:spcBef>
                <a:spcPts val="661"/>
              </a:spcBef>
              <a:buClr>
                <a:srgbClr val="002B5E"/>
              </a:buClr>
              <a:buSzPts val="2000"/>
              <a:buFont typeface="Droid Sans"/>
              <a:buChar char="○"/>
            </a:pPr>
            <a:r>
              <a:rPr lang="en"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Being </a:t>
            </a:r>
            <a:r>
              <a:rPr lang="en" sz="2204" kern="0">
                <a:solidFill>
                  <a:srgbClr val="002B5E"/>
                </a:solidFill>
                <a:highlight>
                  <a:srgbClr val="D9D2E9"/>
                </a:highlight>
                <a:latin typeface="Droid Sans"/>
                <a:ea typeface="Droid Sans"/>
                <a:cs typeface="Droid Sans"/>
                <a:sym typeface="Droid Sans"/>
              </a:rPr>
              <a:t>Θ(n)</a:t>
            </a:r>
            <a:r>
              <a:rPr lang="en"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means f(n) is polynomially smaller than n</a:t>
            </a:r>
            <a:r>
              <a:rPr lang="en" sz="220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20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1007641" lvl="1" indent="-391860" defTabSz="1007641">
              <a:lnSpc>
                <a:spcPct val="150000"/>
              </a:lnSpc>
              <a:buClr>
                <a:srgbClr val="002B5E"/>
              </a:buClr>
              <a:buSzPts val="2000"/>
              <a:buFont typeface="Droid Sans"/>
              <a:buChar char="○"/>
            </a:pPr>
            <a:r>
              <a:rPr lang="en"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= 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Θ(n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log_</a:t>
            </a:r>
            <a:r>
              <a:rPr lang="en" sz="2424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b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" sz="2424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a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= Θ(n</a:t>
            </a:r>
            <a:r>
              <a:rPr lang="en" sz="2424" kern="0" baseline="30000">
                <a:solidFill>
                  <a:srgbClr val="002B5E"/>
                </a:solidFill>
                <a:highlight>
                  <a:srgbClr val="C9DAF8"/>
                </a:highlight>
                <a:latin typeface="Droid Sans"/>
                <a:ea typeface="Droid Sans"/>
                <a:cs typeface="Droid Sans"/>
                <a:sym typeface="Droid Sans"/>
              </a:rPr>
              <a:t>lg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2424" kern="0" baseline="30000">
                <a:solidFill>
                  <a:srgbClr val="002B5E"/>
                </a:solidFill>
                <a:highlight>
                  <a:srgbClr val="E6B8AF"/>
                </a:highlight>
                <a:latin typeface="Droid Sans"/>
                <a:ea typeface="Droid Sans"/>
                <a:cs typeface="Droid Sans"/>
                <a:sym typeface="Droid Sans"/>
              </a:rPr>
              <a:t>4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 = Θ(n</a:t>
            </a:r>
            <a:r>
              <a:rPr lang="en" sz="2424" kern="0" baseline="30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1" name="Google Shape;171;p22"/>
          <p:cNvCxnSpPr/>
          <p:nvPr/>
        </p:nvCxnSpPr>
        <p:spPr>
          <a:xfrm rot="10800000" flipH="1">
            <a:off x="4003261" y="2954592"/>
            <a:ext cx="1730971" cy="741844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085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Leaves us back where we started with the grade school algorithm…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Actually, the overhead of doing all of the dividing and conquering will make it slower than grade school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@#$%^&amp;*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60081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199808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Let’s look for a smarter way to divide and conquer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Look at the recurrence relation again to see where we can improve our runtime: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WHY EVEN BOTHER?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3385774" y="3697263"/>
            <a:ext cx="3305902" cy="100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T(n) = 4T(n/2) + Θ(n)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5586872" y="4765566"/>
            <a:ext cx="4174694" cy="105557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Can we reduce the amount of work done by the current call?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188" name="Google Shape;188;p24"/>
          <p:cNvCxnSpPr>
            <a:stCxn id="187" idx="0"/>
          </p:cNvCxnSpPr>
          <p:nvPr/>
        </p:nvCxnSpPr>
        <p:spPr>
          <a:xfrm rot="10800000">
            <a:off x="6371693" y="4338443"/>
            <a:ext cx="1302526" cy="42712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2514338" y="6480254"/>
            <a:ext cx="504877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Can we reduce the subproblem size?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190" name="Google Shape;190;p24"/>
          <p:cNvCxnSpPr>
            <a:stCxn id="189" idx="0"/>
          </p:cNvCxnSpPr>
          <p:nvPr/>
        </p:nvCxnSpPr>
        <p:spPr>
          <a:xfrm rot="10800000">
            <a:off x="4977236" y="4466628"/>
            <a:ext cx="61490" cy="2013626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302110" y="5310543"/>
            <a:ext cx="3633518" cy="100168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Can we reduce the number of subproblems?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192" name="Google Shape;192;p24"/>
          <p:cNvCxnSpPr>
            <a:stCxn id="191" idx="0"/>
          </p:cNvCxnSpPr>
          <p:nvPr/>
        </p:nvCxnSpPr>
        <p:spPr>
          <a:xfrm rot="10800000" flipH="1">
            <a:off x="2118869" y="4378609"/>
            <a:ext cx="2217269" cy="931934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21278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196833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By reducing the number of recursive calls (subproblems), we can improve the runtime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x * y = 2</a:t>
            </a:r>
            <a:r>
              <a:rPr lang="en" baseline="30000">
                <a:solidFill>
                  <a:srgbClr val="002B5E"/>
                </a:solidFill>
              </a:rPr>
              <a:t>n</a:t>
            </a:r>
            <a:r>
              <a:rPr lang="en">
                <a:solidFill>
                  <a:srgbClr val="002B5E"/>
                </a:solidFill>
              </a:rPr>
              <a:t>x</a:t>
            </a:r>
            <a:r>
              <a:rPr lang="en" baseline="-25000">
                <a:solidFill>
                  <a:srgbClr val="002B5E"/>
                </a:solidFill>
              </a:rPr>
              <a:t>H</a:t>
            </a:r>
            <a:r>
              <a:rPr lang="en">
                <a:solidFill>
                  <a:srgbClr val="002B5E"/>
                </a:solidFill>
              </a:rPr>
              <a:t>y</a:t>
            </a:r>
            <a:r>
              <a:rPr lang="en" baseline="-25000">
                <a:solidFill>
                  <a:srgbClr val="002B5E"/>
                </a:solidFill>
              </a:rPr>
              <a:t>H</a:t>
            </a:r>
            <a:r>
              <a:rPr lang="en">
                <a:solidFill>
                  <a:srgbClr val="002B5E"/>
                </a:solidFill>
              </a:rPr>
              <a:t> + 2</a:t>
            </a:r>
            <a:r>
              <a:rPr lang="en" baseline="30000">
                <a:solidFill>
                  <a:srgbClr val="002B5E"/>
                </a:solidFill>
              </a:rPr>
              <a:t>n/2</a:t>
            </a:r>
            <a:r>
              <a:rPr lang="en">
                <a:solidFill>
                  <a:srgbClr val="002B5E"/>
                </a:solidFill>
              </a:rPr>
              <a:t>(x</a:t>
            </a:r>
            <a:r>
              <a:rPr lang="en" baseline="-25000">
                <a:solidFill>
                  <a:srgbClr val="002B5E"/>
                </a:solidFill>
              </a:rPr>
              <a:t>H</a:t>
            </a:r>
            <a:r>
              <a:rPr lang="en">
                <a:solidFill>
                  <a:srgbClr val="002B5E"/>
                </a:solidFill>
              </a:rPr>
              <a:t>y</a:t>
            </a:r>
            <a:r>
              <a:rPr lang="en" baseline="-25000">
                <a:solidFill>
                  <a:srgbClr val="002B5E"/>
                </a:solidFill>
              </a:rPr>
              <a:t>L</a:t>
            </a:r>
            <a:r>
              <a:rPr lang="en">
                <a:solidFill>
                  <a:srgbClr val="002B5E"/>
                </a:solidFill>
              </a:rPr>
              <a:t> + x</a:t>
            </a:r>
            <a:r>
              <a:rPr lang="en" baseline="-25000">
                <a:solidFill>
                  <a:srgbClr val="002B5E"/>
                </a:solidFill>
              </a:rPr>
              <a:t>L</a:t>
            </a:r>
            <a:r>
              <a:rPr lang="en">
                <a:solidFill>
                  <a:srgbClr val="002B5E"/>
                </a:solidFill>
              </a:rPr>
              <a:t>y</a:t>
            </a:r>
            <a:r>
              <a:rPr lang="en" baseline="-25000">
                <a:solidFill>
                  <a:srgbClr val="002B5E"/>
                </a:solidFill>
              </a:rPr>
              <a:t>H</a:t>
            </a:r>
            <a:r>
              <a:rPr lang="en">
                <a:solidFill>
                  <a:srgbClr val="002B5E"/>
                </a:solidFill>
              </a:rPr>
              <a:t>) + x</a:t>
            </a:r>
            <a:r>
              <a:rPr lang="en" baseline="-25000">
                <a:solidFill>
                  <a:srgbClr val="002B5E"/>
                </a:solidFill>
              </a:rPr>
              <a:t>L</a:t>
            </a:r>
            <a:r>
              <a:rPr lang="en">
                <a:solidFill>
                  <a:srgbClr val="002B5E"/>
                </a:solidFill>
              </a:rPr>
              <a:t>y</a:t>
            </a:r>
            <a:r>
              <a:rPr lang="en" baseline="-25000">
                <a:solidFill>
                  <a:srgbClr val="002B5E"/>
                </a:solidFill>
              </a:rPr>
              <a:t>L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Karatsuba’s algorithm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2241519" y="3130713"/>
            <a:ext cx="628121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M1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3619585" y="3130713"/>
            <a:ext cx="628121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M2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4492784" y="3130713"/>
            <a:ext cx="628121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M3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5430062" y="3130713"/>
            <a:ext cx="628121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M4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504349" y="4202376"/>
            <a:ext cx="9068753" cy="265431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We don’t actually need to do both M2 and M3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We just need the sum of M2 and M3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If we can find this sum using only 1 multiplication, we decrease the number of recursive calls and hence improve our runtime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5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M1 = x</a:t>
            </a:r>
            <a:r>
              <a:rPr lang="en" baseline="-25000"/>
              <a:t>h</a:t>
            </a:r>
            <a:r>
              <a:rPr lang="en"/>
              <a:t>y</a:t>
            </a:r>
            <a:r>
              <a:rPr lang="en" baseline="-25000"/>
              <a:t>h</a:t>
            </a:r>
            <a:r>
              <a:rPr lang="en"/>
              <a:t>; M2 = x</a:t>
            </a:r>
            <a:r>
              <a:rPr lang="en" baseline="-25000"/>
              <a:t>h</a:t>
            </a:r>
            <a:r>
              <a:rPr lang="en"/>
              <a:t>y</a:t>
            </a:r>
            <a:r>
              <a:rPr lang="en" baseline="-25000"/>
              <a:t>l</a:t>
            </a:r>
            <a:r>
              <a:rPr lang="en"/>
              <a:t>; M3 = x</a:t>
            </a:r>
            <a:r>
              <a:rPr lang="en" baseline="-25000"/>
              <a:t>l</a:t>
            </a:r>
            <a:r>
              <a:rPr lang="en"/>
              <a:t>y</a:t>
            </a:r>
            <a:r>
              <a:rPr lang="en" baseline="-25000"/>
              <a:t>h</a:t>
            </a:r>
            <a:r>
              <a:rPr lang="en"/>
              <a:t>; M4 = x</a:t>
            </a:r>
            <a:r>
              <a:rPr lang="en" baseline="-25000"/>
              <a:t>l</a:t>
            </a:r>
            <a:r>
              <a:rPr lang="en"/>
              <a:t>y</a:t>
            </a:r>
            <a:r>
              <a:rPr lang="en" baseline="-25000"/>
              <a:t>l</a:t>
            </a:r>
            <a:r>
              <a:rPr lang="en"/>
              <a:t>;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The sum of all of them can be expressed as a single mult: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M1 + M2 + M3 + M4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= x</a:t>
            </a:r>
            <a:r>
              <a:rPr lang="en" baseline="-25000"/>
              <a:t>h</a:t>
            </a:r>
            <a:r>
              <a:rPr lang="en"/>
              <a:t>y</a:t>
            </a:r>
            <a:r>
              <a:rPr lang="en" baseline="-25000"/>
              <a:t>h </a:t>
            </a:r>
            <a:r>
              <a:rPr lang="en"/>
              <a:t>+ x</a:t>
            </a:r>
            <a:r>
              <a:rPr lang="en" baseline="-25000"/>
              <a:t>h</a:t>
            </a:r>
            <a:r>
              <a:rPr lang="en"/>
              <a:t>y</a:t>
            </a:r>
            <a:r>
              <a:rPr lang="en" baseline="-25000"/>
              <a:t>l</a:t>
            </a:r>
            <a:r>
              <a:rPr lang="en"/>
              <a:t> + x</a:t>
            </a:r>
            <a:r>
              <a:rPr lang="en" baseline="-25000"/>
              <a:t>l</a:t>
            </a:r>
            <a:r>
              <a:rPr lang="en"/>
              <a:t>y</a:t>
            </a:r>
            <a:r>
              <a:rPr lang="en" baseline="-25000"/>
              <a:t>h</a:t>
            </a:r>
            <a:r>
              <a:rPr lang="en"/>
              <a:t> + x</a:t>
            </a:r>
            <a:r>
              <a:rPr lang="en" baseline="-25000"/>
              <a:t>l</a:t>
            </a:r>
            <a:r>
              <a:rPr lang="en"/>
              <a:t>y</a:t>
            </a:r>
            <a:r>
              <a:rPr lang="en" baseline="-25000"/>
              <a:t>l</a:t>
            </a:r>
            <a:endParaRPr baseline="-25000"/>
          </a:p>
          <a:p>
            <a:pPr lvl="1">
              <a:lnSpc>
                <a:spcPct val="115000"/>
              </a:lnSpc>
            </a:pPr>
            <a:r>
              <a:rPr lang="en"/>
              <a:t>= (x</a:t>
            </a:r>
            <a:r>
              <a:rPr lang="en" baseline="-25000"/>
              <a:t>h</a:t>
            </a:r>
            <a:r>
              <a:rPr lang="en"/>
              <a:t> + x</a:t>
            </a:r>
            <a:r>
              <a:rPr lang="en" baseline="-25000"/>
              <a:t>l</a:t>
            </a:r>
            <a:r>
              <a:rPr lang="en"/>
              <a:t>) * (y</a:t>
            </a:r>
            <a:r>
              <a:rPr lang="en" baseline="-25000"/>
              <a:t>h</a:t>
            </a:r>
            <a:r>
              <a:rPr lang="en"/>
              <a:t> + y</a:t>
            </a:r>
            <a:r>
              <a:rPr lang="en" baseline="-25000"/>
              <a:t>l</a:t>
            </a:r>
            <a:r>
              <a:rPr lang="en"/>
              <a:t>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Lets call this single multiplication M5: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M5 = </a:t>
            </a:r>
            <a:r>
              <a:rPr lang="en" sz="2424"/>
              <a:t>(x</a:t>
            </a:r>
            <a:r>
              <a:rPr lang="en" sz="2424" baseline="-25000"/>
              <a:t>h</a:t>
            </a:r>
            <a:r>
              <a:rPr lang="en" sz="2424"/>
              <a:t> + x</a:t>
            </a:r>
            <a:r>
              <a:rPr lang="en" sz="2424" baseline="-25000"/>
              <a:t>l</a:t>
            </a:r>
            <a:r>
              <a:rPr lang="en" sz="2424"/>
              <a:t>) * (y</a:t>
            </a:r>
            <a:r>
              <a:rPr lang="en" sz="2424" baseline="-25000"/>
              <a:t>h</a:t>
            </a:r>
            <a:r>
              <a:rPr lang="en" sz="2424"/>
              <a:t> + y</a:t>
            </a:r>
            <a:r>
              <a:rPr lang="en" sz="2424" baseline="-25000"/>
              <a:t>l</a:t>
            </a:r>
            <a:r>
              <a:rPr lang="en" sz="2424"/>
              <a:t>) = M1 + M2 + M3 + M4</a:t>
            </a:r>
            <a:endParaRPr sz="2424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Hence, M5 - M1 - M4 = M2 + M3</a:t>
            </a:r>
            <a:endParaRPr sz="2424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So: </a:t>
            </a:r>
            <a:r>
              <a:rPr lang="en">
                <a:solidFill>
                  <a:srgbClr val="002B5E"/>
                </a:solidFill>
              </a:rPr>
              <a:t>x * y = 2</a:t>
            </a:r>
            <a:r>
              <a:rPr lang="en" baseline="30000">
                <a:solidFill>
                  <a:srgbClr val="002B5E"/>
                </a:solidFill>
              </a:rPr>
              <a:t>n</a:t>
            </a:r>
            <a:r>
              <a:rPr lang="en">
                <a:solidFill>
                  <a:srgbClr val="002B5E"/>
                </a:solidFill>
              </a:rPr>
              <a:t>M1 + 2</a:t>
            </a:r>
            <a:r>
              <a:rPr lang="en" baseline="30000">
                <a:solidFill>
                  <a:srgbClr val="002B5E"/>
                </a:solidFill>
              </a:rPr>
              <a:t>n/2</a:t>
            </a:r>
            <a:r>
              <a:rPr lang="en">
                <a:solidFill>
                  <a:srgbClr val="002B5E"/>
                </a:solidFill>
              </a:rPr>
              <a:t>(M5 - M1 - M4) + M4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Only 3 multiplications required!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/>
              <a:t>At the cost of 2 more additions, and 2 subtractions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Karatsuba craziness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72774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To get M5, we have to multiply (at most) n/2 + 1 bit ints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Asymptotically the same as our other recursive calls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Requires extra additions and subtractions…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But these are all Θ(n)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So, the recurrence relation for Karatsuba’s algorithm is: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T(n) = 3T(n/2) + Θ(n)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Which solves to be Θ(n</a:t>
            </a:r>
            <a:r>
              <a:rPr lang="en" baseline="30000"/>
              <a:t>lg 3</a:t>
            </a:r>
            <a:r>
              <a:rPr lang="en"/>
              <a:t>)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Asymptotic improvement over grade school algorithm!</a:t>
            </a:r>
            <a:endParaRPr/>
          </a:p>
          <a:p>
            <a:pPr lvl="4">
              <a:lnSpc>
                <a:spcPct val="150000"/>
              </a:lnSpc>
            </a:pPr>
            <a:r>
              <a:rPr lang="en"/>
              <a:t>For large n, this will translate into practical improvement</a:t>
            </a: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Karatsuba runtime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9F392-04D8-4E1F-89B3-61898F0D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08" y="5669207"/>
            <a:ext cx="2402138" cy="1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4/12: Homework 11</a:t>
            </a:r>
          </a:p>
          <a:p>
            <a:pPr lvl="1"/>
            <a:r>
              <a:rPr lang="en-US" dirty="0"/>
              <a:t>4/16: Lab 10</a:t>
            </a:r>
          </a:p>
          <a:p>
            <a:pPr lvl="1"/>
            <a:r>
              <a:rPr lang="en-US" dirty="0"/>
              <a:t>4/19: Homework 12</a:t>
            </a:r>
          </a:p>
          <a:p>
            <a:pPr lvl="1"/>
            <a:r>
              <a:rPr lang="en-US" dirty="0"/>
              <a:t>4/19: Assignment 4</a:t>
            </a:r>
          </a:p>
          <a:p>
            <a:pPr lvl="1"/>
            <a:r>
              <a:rPr lang="en-US" dirty="0"/>
              <a:t>4/23: Lab 11</a:t>
            </a:r>
          </a:p>
          <a:p>
            <a:pPr lvl="1"/>
            <a:r>
              <a:rPr lang="en-US" dirty="0"/>
              <a:t>4/30: Lab 12</a:t>
            </a:r>
          </a:p>
          <a:p>
            <a:pPr lvl="1"/>
            <a:r>
              <a:rPr lang="en-US" dirty="0"/>
              <a:t>5/2: Assignment 5 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r>
              <a:rPr lang="en-US" dirty="0"/>
              <a:t>OMETs</a:t>
            </a:r>
          </a:p>
          <a:p>
            <a:pPr lvl="1"/>
            <a:r>
              <a:rPr lang="en-US" dirty="0"/>
              <a:t>1 bonus point for entire class when response rate &gt;= 80%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504349" y="2444601"/>
            <a:ext cx="9068753" cy="479620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Can use a hybrid algorithm of grade school for large operands, Karatsuba’s algorithm for VERY large operands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Why are we still bothering with grade school at all?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Large integer multiplication in practice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9272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The Schönhage–Strassen algorithm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Uses Fast Fourier transforms to achieve better asymptotic runtime</a:t>
            </a:r>
            <a:endParaRPr dirty="0"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O(n log n log log n)</a:t>
            </a:r>
            <a:endParaRPr dirty="0"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Fastest asymptotic runtime known from 197</a:t>
            </a:r>
            <a:r>
              <a:rPr lang="en" dirty="0"/>
              <a:t>1</a:t>
            </a:r>
            <a:r>
              <a:rPr lang="en" dirty="0">
                <a:solidFill>
                  <a:srgbClr val="002B5E"/>
                </a:solidFill>
              </a:rPr>
              <a:t>-2007</a:t>
            </a:r>
            <a:endParaRPr dirty="0">
              <a:solidFill>
                <a:srgbClr val="002B5E"/>
              </a:solidFill>
            </a:endParaRPr>
          </a:p>
          <a:p>
            <a:pPr lvl="3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Required n to be astronomical to achieve practical improvements to runtime</a:t>
            </a:r>
            <a:endParaRPr dirty="0">
              <a:solidFill>
                <a:srgbClr val="002B5E"/>
              </a:solidFill>
            </a:endParaRPr>
          </a:p>
          <a:p>
            <a:pPr lvl="4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Numbers beyond 2</a:t>
            </a:r>
            <a:r>
              <a:rPr lang="en" baseline="30000" dirty="0">
                <a:solidFill>
                  <a:srgbClr val="002B5E"/>
                </a:solidFill>
              </a:rPr>
              <a:t>2^15</a:t>
            </a:r>
            <a:r>
              <a:rPr lang="en" dirty="0">
                <a:solidFill>
                  <a:srgbClr val="002B5E"/>
                </a:solidFill>
              </a:rPr>
              <a:t> to 2</a:t>
            </a:r>
            <a:r>
              <a:rPr lang="en" baseline="30000" dirty="0">
                <a:solidFill>
                  <a:srgbClr val="002B5E"/>
                </a:solidFill>
              </a:rPr>
              <a:t>2^17</a:t>
            </a:r>
            <a:endParaRPr baseline="30000" dirty="0">
              <a:solidFill>
                <a:srgbClr val="002B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err="1">
                <a:solidFill>
                  <a:srgbClr val="002B5E"/>
                </a:solidFill>
              </a:rPr>
              <a:t>Fürer</a:t>
            </a:r>
            <a:r>
              <a:rPr lang="en" dirty="0">
                <a:solidFill>
                  <a:srgbClr val="002B5E"/>
                </a:solidFill>
              </a:rPr>
              <a:t> was able to achieve even better asymptotic runtime in 2007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n log n 2</a:t>
            </a:r>
            <a:r>
              <a:rPr lang="en" baseline="30000" dirty="0">
                <a:solidFill>
                  <a:srgbClr val="002B5E"/>
                </a:solidFill>
              </a:rPr>
              <a:t>O(log^* n)</a:t>
            </a:r>
            <a:endParaRPr baseline="30000"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No practical difference for realistic values of n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Is this the best we can do?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21</a:t>
            </a:fld>
            <a:endParaRPr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A786F-0B34-442D-85B0-4F97B9A2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06" y="5362773"/>
            <a:ext cx="5244192" cy="20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109987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x</a:t>
            </a:r>
            <a:r>
              <a:rPr lang="en" baseline="30000"/>
              <a:t>y</a:t>
            </a:r>
            <a:endParaRPr baseline="30000"/>
          </a:p>
          <a:p>
            <a:pPr>
              <a:spcBef>
                <a:spcPts val="0"/>
              </a:spcBef>
            </a:pPr>
            <a:r>
              <a:rPr lang="en"/>
              <a:t>Can easily compute with a simple algorithm: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Exponentiation</a:t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3567268" y="2621853"/>
            <a:ext cx="2942915" cy="20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377866" indent="-377866" defTabSz="1007641">
              <a:buClr>
                <a:srgbClr val="000000"/>
              </a:buClr>
            </a:pPr>
            <a:r>
              <a:rPr lang="en" sz="2424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 = 1</a:t>
            </a:r>
            <a:endParaRPr sz="2424" kern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7866" indent="-377866" defTabSz="1007641">
              <a:buClr>
                <a:srgbClr val="000000"/>
              </a:buClr>
            </a:pPr>
            <a:r>
              <a:rPr lang="en" sz="2424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 = y</a:t>
            </a:r>
            <a:endParaRPr sz="2424" kern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7866" indent="-377866" defTabSz="1007641">
              <a:buClr>
                <a:srgbClr val="000000"/>
              </a:buClr>
            </a:pPr>
            <a:r>
              <a:rPr lang="en" sz="2424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while i &gt; 0:</a:t>
            </a:r>
            <a:endParaRPr sz="2424" kern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7866" indent="-377866" defTabSz="1007641">
              <a:buClr>
                <a:srgbClr val="000000"/>
              </a:buClr>
            </a:pPr>
            <a:r>
              <a:rPr lang="en" sz="2424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ans = ans * x</a:t>
            </a:r>
            <a:endParaRPr sz="2424" kern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7866" indent="-377866" defTabSz="1007641">
              <a:buClr>
                <a:srgbClr val="000000"/>
              </a:buClr>
            </a:pPr>
            <a:r>
              <a:rPr lang="en" sz="2424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i--</a:t>
            </a:r>
            <a:endParaRPr sz="2424" kern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04349" y="4657958"/>
            <a:ext cx="9068753" cy="210652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406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F6B86-C6CE-4782-8F08-4C71BDD7A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79DC9-0BD2-4260-AEF8-83981D17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9A49E-8121-42D9-AF35-E0ECE9CBE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5B7E8-F873-4DF5-96BA-D9CA0CDB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05" y="1192040"/>
            <a:ext cx="4127864" cy="60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1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327274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 = # of iterations * cost to multiply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Cost to multiply was covered in the last lecture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So how many iterations?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Single loop from 1 to y, so linear, right?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What is the size of our input?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n</a:t>
            </a:r>
            <a:endParaRPr/>
          </a:p>
          <a:p>
            <a:pPr lvl="4">
              <a:lnSpc>
                <a:spcPct val="150000"/>
              </a:lnSpc>
            </a:pPr>
            <a:r>
              <a:rPr lang="en"/>
              <a:t>The </a:t>
            </a:r>
            <a:r>
              <a:rPr lang="en" i="1"/>
              <a:t>bitlength</a:t>
            </a:r>
            <a:r>
              <a:rPr lang="en"/>
              <a:t> of y…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So, linear in the </a:t>
            </a:r>
            <a:r>
              <a:rPr lang="en" i="1"/>
              <a:t>value</a:t>
            </a:r>
            <a:r>
              <a:rPr lang="en"/>
              <a:t> of y…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But, increasing n by 1 doubles the number of iterations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Θ(2</a:t>
            </a:r>
            <a:r>
              <a:rPr lang="en" baseline="30000"/>
              <a:t>n</a:t>
            </a:r>
            <a:r>
              <a:rPr lang="en"/>
              <a:t>)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Exponential in the </a:t>
            </a:r>
            <a:r>
              <a:rPr lang="en" i="1"/>
              <a:t>bitlength</a:t>
            </a:r>
            <a:r>
              <a:rPr lang="en"/>
              <a:t> of y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Just like with multiplication, let's consider large integers... </a:t>
            </a:r>
            <a:endParaRPr sz="2424"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6731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Assuming 512 bit operands, 2</a:t>
            </a:r>
            <a:r>
              <a:rPr lang="en" baseline="30000" dirty="0"/>
              <a:t>512</a:t>
            </a:r>
            <a:r>
              <a:rPr lang="en" dirty="0"/>
              <a:t>: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13407807929942597099574024998205846127479365820592393377723561443721764030073546976801874298166903427690031858186486050853753882811946569946433649006084096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sz="2424" dirty="0"/>
              <a:t>Assuming we can do </a:t>
            </a:r>
            <a:r>
              <a:rPr lang="en" sz="2424" dirty="0" err="1"/>
              <a:t>mults</a:t>
            </a:r>
            <a:r>
              <a:rPr lang="en" sz="2424" dirty="0"/>
              <a:t> in 1 cycle…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Which we </a:t>
            </a:r>
            <a:r>
              <a:rPr lang="en" i="1" dirty="0"/>
              <a:t>can’t</a:t>
            </a:r>
            <a:r>
              <a:rPr lang="en" dirty="0"/>
              <a:t> as we learned last lecture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And further that these operations are completely parallelizable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16 4GHz cores = 64,000,000,000 cycles/second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(</a:t>
            </a:r>
            <a:r>
              <a:rPr lang="en" dirty="0">
                <a:solidFill>
                  <a:srgbClr val="002B5E"/>
                </a:solidFill>
              </a:rPr>
              <a:t>2</a:t>
            </a:r>
            <a:r>
              <a:rPr lang="en" baseline="30000" dirty="0">
                <a:solidFill>
                  <a:srgbClr val="002B5E"/>
                </a:solidFill>
              </a:rPr>
              <a:t>512 </a:t>
            </a:r>
            <a:r>
              <a:rPr lang="en" dirty="0">
                <a:solidFill>
                  <a:srgbClr val="002B5E"/>
                </a:solidFill>
              </a:rPr>
              <a:t>/ </a:t>
            </a:r>
            <a:r>
              <a:rPr lang="en" dirty="0"/>
              <a:t>6</a:t>
            </a:r>
            <a:r>
              <a:rPr lang="en" dirty="0">
                <a:solidFill>
                  <a:srgbClr val="002B5E"/>
                </a:solidFill>
              </a:rPr>
              <a:t>4000000000) / (3600 * 24 * 365) = </a:t>
            </a:r>
            <a:endParaRPr dirty="0"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dirty="0"/>
              <a:t>6.64</a:t>
            </a:r>
            <a:r>
              <a:rPr lang="en" dirty="0">
                <a:solidFill>
                  <a:srgbClr val="002B5E"/>
                </a:solidFill>
              </a:rPr>
              <a:t> * 10</a:t>
            </a:r>
            <a:r>
              <a:rPr lang="en" baseline="30000" dirty="0">
                <a:solidFill>
                  <a:srgbClr val="002B5E"/>
                </a:solidFill>
              </a:rPr>
              <a:t>1</a:t>
            </a:r>
            <a:r>
              <a:rPr lang="en" baseline="30000" dirty="0"/>
              <a:t>35</a:t>
            </a:r>
            <a:r>
              <a:rPr lang="en" dirty="0">
                <a:solidFill>
                  <a:srgbClr val="002B5E"/>
                </a:solidFill>
              </a:rPr>
              <a:t> years to compute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This is RIDICULOUSLY BAD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827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Max Flow implementation issues</a:t>
            </a:r>
          </a:p>
          <a:p>
            <a:r>
              <a:rPr lang="en-US" dirty="0">
                <a:latin typeface="Calibri" panose="020F0502020204030204" pitchFamily="34" charset="0"/>
              </a:rPr>
              <a:t>Min Cut</a:t>
            </a:r>
          </a:p>
          <a:p>
            <a:r>
              <a:rPr lang="en-US" dirty="0">
                <a:latin typeface="Calibri" panose="020F0502020204030204" pitchFamily="34" charset="0"/>
              </a:rPr>
              <a:t>(Big)Integer Algorithms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multiplication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min cut</a:t>
            </a:r>
          </a:p>
          <a:p>
            <a:pPr lvl="1"/>
            <a:r>
              <a:rPr lang="en-US" dirty="0"/>
              <a:t>finding minimum </a:t>
            </a:r>
            <a:r>
              <a:rPr lang="en-US" dirty="0" err="1"/>
              <a:t>st</a:t>
            </a:r>
            <a:r>
              <a:rPr lang="en-US" dirty="0"/>
              <a:t> cut</a:t>
            </a:r>
          </a:p>
          <a:p>
            <a:pPr lvl="1"/>
            <a:r>
              <a:rPr lang="en-US" dirty="0"/>
              <a:t>Could you restate what a min cut is?</a:t>
            </a:r>
          </a:p>
          <a:p>
            <a:pPr lvl="1"/>
            <a:r>
              <a:rPr lang="en-US" dirty="0"/>
              <a:t>min </a:t>
            </a:r>
            <a:r>
              <a:rPr lang="en-US" dirty="0" err="1"/>
              <a:t>st</a:t>
            </a:r>
            <a:r>
              <a:rPr lang="en-US" dirty="0"/>
              <a:t> cut finding and duality, how does it equal max flow??</a:t>
            </a:r>
          </a:p>
          <a:p>
            <a:pPr lvl="1"/>
            <a:r>
              <a:rPr lang="en-US" dirty="0"/>
              <a:t>why to use min cut / max flow</a:t>
            </a:r>
          </a:p>
          <a:p>
            <a:pPr lvl="1"/>
            <a:r>
              <a:rPr lang="en-US" dirty="0"/>
              <a:t>Min cut implementation/actual code</a:t>
            </a:r>
          </a:p>
          <a:p>
            <a:pPr lvl="1"/>
            <a:r>
              <a:rPr lang="en-US" dirty="0"/>
              <a:t>Can you explain duality again?</a:t>
            </a:r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master theorem pros/cons</a:t>
            </a:r>
          </a:p>
          <a:p>
            <a:pPr lvl="1"/>
            <a:r>
              <a:rPr lang="en-US" dirty="0"/>
              <a:t>divide and conquer. Honestly, </a:t>
            </a:r>
            <a:r>
              <a:rPr lang="en-US" dirty="0" err="1"/>
              <a:t>im</a:t>
            </a:r>
            <a:r>
              <a:rPr lang="en-US" dirty="0"/>
              <a:t> very confused about the last 10 minutes content of today's lecture.</a:t>
            </a:r>
          </a:p>
          <a:p>
            <a:pPr lvl="1"/>
            <a:r>
              <a:rPr lang="en-US" dirty="0"/>
              <a:t>The tree of nodes at the end of the lecture</a:t>
            </a:r>
          </a:p>
          <a:p>
            <a:r>
              <a:rPr lang="en-US" dirty="0"/>
              <a:t>The big integer recurrence relations</a:t>
            </a:r>
          </a:p>
          <a:p>
            <a:r>
              <a:rPr lang="en-US" dirty="0"/>
              <a:t>Difference between recurrence relation and recursion tree and how to derive a recurrence relation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D4D-272E-4014-B083-1BBBCA83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st</a:t>
            </a:r>
            <a:r>
              <a:rPr lang="en-US" dirty="0"/>
              <a:t>-cut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6A5D-A95D-484D-A474-C31F89B9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00EF9-87F3-4F59-A7EA-282C4DD50B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EA13C-72DB-4C1C-8742-5231FA6E0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349EE-51BF-47C4-85D2-3204ED40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1114073"/>
            <a:ext cx="8000456" cy="53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62AC-6A0D-48AB-B699-3F27B91A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st</a:t>
            </a:r>
            <a:r>
              <a:rPr lang="en-US" dirty="0"/>
              <a:t>-cut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CCF3-A7DC-4F12-BC6D-4BB5347F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2312D-FA81-48B1-9F7F-72A04A3C94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A17F2-305F-4013-BEC6-52FBE509B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B3248-8DA6-457D-9FCD-C894BCDE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6" y="864551"/>
            <a:ext cx="8973639" cy="59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7836-DCA3-4793-B865-8EF09E04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vs. Recursion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127D-5920-425E-BD81-73823CE5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DA394-2DE5-4342-97EF-665E53AA3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E4338-15E2-49F1-B7B7-CBE2ED5CE9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7C66D-5617-4418-9409-D0D4A8F2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5" y="762433"/>
            <a:ext cx="9750468" cy="65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BB3E-22D6-485B-B503-89A71948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cases of the Master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8BBD-7D20-4617-AF82-C3CEB5CC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B6F02-EF4E-4739-9AE6-EABB0520E8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40863-BB84-499F-9D20-5833E1F2CD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0BACF-5849-4FA1-B0DF-1CD4C7A9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0" y="974662"/>
            <a:ext cx="9463496" cy="6310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C18A49-9064-4429-A546-15C4DAB4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24" y="3776489"/>
            <a:ext cx="1004506" cy="6698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3FFEAA-8D6B-452B-9EBB-20E447AD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937" y="1887474"/>
            <a:ext cx="2089513" cy="3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81DD-2407-4298-8990-F46AB054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Master Theorem doesn’t apply: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54B1-2E42-4B0F-81C6-C934BF44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43C29-8585-4283-BA9C-7CF811FA10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5FC63-ED59-4E5B-9942-16A87F11E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F532D-A1B4-4A40-B118-031D7DD5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846228"/>
            <a:ext cx="9450433" cy="63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244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1780</Words>
  <Application>Microsoft Macintosh PowerPoint</Application>
  <PresentationFormat>Custom</PresentationFormat>
  <Paragraphs>223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Muddiest points</vt:lpstr>
      <vt:lpstr>Min st-cut Example 1</vt:lpstr>
      <vt:lpstr>Min st-cut Example 2</vt:lpstr>
      <vt:lpstr>Recurrence vs. Recursion Tree</vt:lpstr>
      <vt:lpstr>The 3 cases of the Master Theorem</vt:lpstr>
      <vt:lpstr>When Master Theorem doesn’t apply: Example</vt:lpstr>
      <vt:lpstr>This Lecture</vt:lpstr>
      <vt:lpstr>Applying the master theorem</vt:lpstr>
      <vt:lpstr>Mergesort master theorem analysis</vt:lpstr>
      <vt:lpstr>Binary Search Master Theorem Analysis</vt:lpstr>
      <vt:lpstr>For our divide and conquer multiplication approach</vt:lpstr>
      <vt:lpstr>@#$%^&amp;*</vt:lpstr>
      <vt:lpstr>SO WHY EVEN BOTHER?</vt:lpstr>
      <vt:lpstr>Karatsuba’s algorithm</vt:lpstr>
      <vt:lpstr>Karatsuba craziness</vt:lpstr>
      <vt:lpstr>Karatsuba runtime</vt:lpstr>
      <vt:lpstr>Large integer multiplication in practice</vt:lpstr>
      <vt:lpstr>Is this the best we can do?</vt:lpstr>
      <vt:lpstr>Exponentiation</vt:lpstr>
      <vt:lpstr>Runtime Analysis</vt:lpstr>
      <vt:lpstr>Just like with multiplication, let's consider large integers... </vt:lpstr>
      <vt:lpstr>This is RIDICULOUSLY BAD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2021-09-01T05:52:11Z</dcterms:modified>
</cp:coreProperties>
</file>