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24"/>
  </p:notesMasterIdLst>
  <p:sldIdLst>
    <p:sldId id="405" r:id="rId5"/>
    <p:sldId id="496" r:id="rId6"/>
    <p:sldId id="498" r:id="rId7"/>
    <p:sldId id="499" r:id="rId8"/>
    <p:sldId id="1862" r:id="rId9"/>
    <p:sldId id="1863" r:id="rId10"/>
    <p:sldId id="1864" r:id="rId11"/>
    <p:sldId id="1865" r:id="rId12"/>
    <p:sldId id="1866" r:id="rId13"/>
    <p:sldId id="1860" r:id="rId14"/>
    <p:sldId id="263" r:id="rId15"/>
    <p:sldId id="264" r:id="rId16"/>
    <p:sldId id="265" r:id="rId17"/>
    <p:sldId id="1861" r:id="rId18"/>
    <p:sldId id="266" r:id="rId19"/>
    <p:sldId id="267" r:id="rId20"/>
    <p:sldId id="268" r:id="rId21"/>
    <p:sldId id="269" r:id="rId22"/>
    <p:sldId id="270" r:id="rId2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2AB6C-B6C5-2D4C-871C-4957A9DD4224}" v="1" dt="2021-09-01T05:40:3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9E2AB6C-B6C5-2D4C-871C-4957A9DD4224}"/>
    <pc:docChg chg="modSld">
      <pc:chgData name="Khattab, Sherif" userId="c83b1e15-36f3-4f46-aceb-05aac24c545e" providerId="ADAL" clId="{E9E2AB6C-B6C5-2D4C-871C-4957A9DD4224}" dt="2021-09-01T05:40:30.447" v="0"/>
      <pc:docMkLst>
        <pc:docMk/>
      </pc:docMkLst>
      <pc:sldChg chg="modSp">
        <pc:chgData name="Khattab, Sherif" userId="c83b1e15-36f3-4f46-aceb-05aac24c545e" providerId="ADAL" clId="{E9E2AB6C-B6C5-2D4C-871C-4957A9DD4224}" dt="2021-09-01T05:40:30.447" v="0"/>
        <pc:sldMkLst>
          <pc:docMk/>
          <pc:sldMk cId="1894775455" sldId="405"/>
        </pc:sldMkLst>
        <pc:spChg chg="mod">
          <ac:chgData name="Khattab, Sherif" userId="c83b1e15-36f3-4f46-aceb-05aac24c545e" providerId="ADAL" clId="{E9E2AB6C-B6C5-2D4C-871C-4957A9DD4224}" dt="2021-09-01T05:40:30.44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25AB8C29-03ED-4E65-B561-A3ABDA0C5027}"/>
    <pc:docChg chg="custSel addSld delSld modSld">
      <pc:chgData name="Sherif Khattab" userId="c83b1e15-36f3-4f46-aceb-05aac24c545e" providerId="ADAL" clId="{25AB8C29-03ED-4E65-B561-A3ABDA0C5027}" dt="2021-02-24T00:17:14.782" v="210" actId="20577"/>
      <pc:docMkLst>
        <pc:docMk/>
      </pc:docMkLst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42265227" sldId="25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31118870" sldId="25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5359375" sldId="26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758073367" sldId="26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57869667" sldId="26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543874095" sldId="277"/>
        </pc:sldMkLst>
      </pc:sldChg>
      <pc:sldChg chg="delSp modSp mod">
        <pc:chgData name="Sherif Khattab" userId="c83b1e15-36f3-4f46-aceb-05aac24c545e" providerId="ADAL" clId="{25AB8C29-03ED-4E65-B561-A3ABDA0C5027}" dt="2021-02-24T00:13:47.898" v="86" actId="478"/>
        <pc:sldMkLst>
          <pc:docMk/>
          <pc:sldMk cId="1894775455" sldId="405"/>
        </pc:sldMkLst>
        <pc:spChg chg="del mod">
          <ac:chgData name="Sherif Khattab" userId="c83b1e15-36f3-4f46-aceb-05aac24c545e" providerId="ADAL" clId="{25AB8C29-03ED-4E65-B561-A3ABDA0C5027}" dt="2021-02-24T00:13:47.898" v="86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5AB8C29-03ED-4E65-B561-A3ABDA0C5027}" dt="2021-02-22T15:59:10.619" v="8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5AB8C29-03ED-4E65-B561-A3ABDA0C5027}" dt="2021-02-22T15:59:10.619" v="8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5AB8C29-03ED-4E65-B561-A3ABDA0C5027}" dt="2021-02-24T00:17:14.782" v="210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5AB8C29-03ED-4E65-B561-A3ABDA0C5027}" dt="2021-02-24T00:17:14.782" v="21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5AB8C29-03ED-4E65-B561-A3ABDA0C5027}" dt="2021-02-24T00:14:29.982" v="109" actId="1076"/>
        <pc:sldMkLst>
          <pc:docMk/>
          <pc:sldMk cId="845085292" sldId="1862"/>
        </pc:sldMkLst>
        <pc:spChg chg="mod">
          <ac:chgData name="Sherif Khattab" userId="c83b1e15-36f3-4f46-aceb-05aac24c545e" providerId="ADAL" clId="{25AB8C29-03ED-4E65-B561-A3ABDA0C5027}" dt="2021-02-24T00:14:23.183" v="106" actId="20577"/>
          <ac:spMkLst>
            <pc:docMk/>
            <pc:sldMk cId="845085292" sldId="1862"/>
            <ac:spMk id="2" creationId="{B2EDC2BF-87D2-44C2-B4DB-F55E667941E1}"/>
          </ac:spMkLst>
        </pc:spChg>
        <pc:picChg chg="add mod">
          <ac:chgData name="Sherif Khattab" userId="c83b1e15-36f3-4f46-aceb-05aac24c545e" providerId="ADAL" clId="{25AB8C29-03ED-4E65-B561-A3ABDA0C5027}" dt="2021-02-24T00:14:29.982" v="109" actId="1076"/>
          <ac:picMkLst>
            <pc:docMk/>
            <pc:sldMk cId="845085292" sldId="1862"/>
            <ac:picMk id="7" creationId="{0BDDA9B1-7B45-4638-8FE3-662BAD5E0A4E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409369998" sldId="1862"/>
        </pc:sldMkLst>
      </pc:sldChg>
      <pc:sldChg chg="addSp modSp new mod">
        <pc:chgData name="Sherif Khattab" userId="c83b1e15-36f3-4f46-aceb-05aac24c545e" providerId="ADAL" clId="{25AB8C29-03ED-4E65-B561-A3ABDA0C5027}" dt="2021-02-24T00:15:10.470" v="140" actId="1076"/>
        <pc:sldMkLst>
          <pc:docMk/>
          <pc:sldMk cId="3313429713" sldId="1863"/>
        </pc:sldMkLst>
        <pc:spChg chg="mod">
          <ac:chgData name="Sherif Khattab" userId="c83b1e15-36f3-4f46-aceb-05aac24c545e" providerId="ADAL" clId="{25AB8C29-03ED-4E65-B561-A3ABDA0C5027}" dt="2021-02-24T00:15:01.734" v="137" actId="20577"/>
          <ac:spMkLst>
            <pc:docMk/>
            <pc:sldMk cId="3313429713" sldId="1863"/>
            <ac:spMk id="2" creationId="{A54CABF7-C726-4EF1-8077-4505EC20DED9}"/>
          </ac:spMkLst>
        </pc:spChg>
        <pc:picChg chg="add mod">
          <ac:chgData name="Sherif Khattab" userId="c83b1e15-36f3-4f46-aceb-05aac24c545e" providerId="ADAL" clId="{25AB8C29-03ED-4E65-B561-A3ABDA0C5027}" dt="2021-02-24T00:15:10.470" v="140" actId="1076"/>
          <ac:picMkLst>
            <pc:docMk/>
            <pc:sldMk cId="3313429713" sldId="1863"/>
            <ac:picMk id="7" creationId="{5772112D-403A-4C12-9CC1-C9DCBD1B8EA3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37516041" sldId="186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432008761" sldId="1864"/>
        </pc:sldMkLst>
      </pc:sldChg>
      <pc:sldChg chg="addSp modSp new mod">
        <pc:chgData name="Sherif Khattab" userId="c83b1e15-36f3-4f46-aceb-05aac24c545e" providerId="ADAL" clId="{25AB8C29-03ED-4E65-B561-A3ABDA0C5027}" dt="2021-02-24T00:15:40.415" v="159" actId="1076"/>
        <pc:sldMkLst>
          <pc:docMk/>
          <pc:sldMk cId="3898921978" sldId="1864"/>
        </pc:sldMkLst>
        <pc:spChg chg="mod">
          <ac:chgData name="Sherif Khattab" userId="c83b1e15-36f3-4f46-aceb-05aac24c545e" providerId="ADAL" clId="{25AB8C29-03ED-4E65-B561-A3ABDA0C5027}" dt="2021-02-24T00:15:30.404" v="155" actId="20577"/>
          <ac:spMkLst>
            <pc:docMk/>
            <pc:sldMk cId="3898921978" sldId="1864"/>
            <ac:spMk id="2" creationId="{9FB78B7F-1297-43F4-9811-5A1621076398}"/>
          </ac:spMkLst>
        </pc:spChg>
        <pc:picChg chg="add mod">
          <ac:chgData name="Sherif Khattab" userId="c83b1e15-36f3-4f46-aceb-05aac24c545e" providerId="ADAL" clId="{25AB8C29-03ED-4E65-B561-A3ABDA0C5027}" dt="2021-02-24T00:15:40.415" v="159" actId="1076"/>
          <ac:picMkLst>
            <pc:docMk/>
            <pc:sldMk cId="3898921978" sldId="1864"/>
            <ac:picMk id="7" creationId="{856376B5-AFF3-4B18-A428-F16F6A2F5F3F}"/>
          </ac:picMkLst>
        </pc:picChg>
      </pc:sldChg>
      <pc:sldChg chg="addSp modSp new mod">
        <pc:chgData name="Sherif Khattab" userId="c83b1e15-36f3-4f46-aceb-05aac24c545e" providerId="ADAL" clId="{25AB8C29-03ED-4E65-B561-A3ABDA0C5027}" dt="2021-02-24T00:16:13.404" v="181" actId="1076"/>
        <pc:sldMkLst>
          <pc:docMk/>
          <pc:sldMk cId="2298878030" sldId="1865"/>
        </pc:sldMkLst>
        <pc:spChg chg="mod">
          <ac:chgData name="Sherif Khattab" userId="c83b1e15-36f3-4f46-aceb-05aac24c545e" providerId="ADAL" clId="{25AB8C29-03ED-4E65-B561-A3ABDA0C5027}" dt="2021-02-24T00:16:06.066" v="178" actId="20577"/>
          <ac:spMkLst>
            <pc:docMk/>
            <pc:sldMk cId="2298878030" sldId="1865"/>
            <ac:spMk id="2" creationId="{D895659F-74A8-4436-8443-7C9ADA5D7047}"/>
          </ac:spMkLst>
        </pc:spChg>
        <pc:picChg chg="add mod">
          <ac:chgData name="Sherif Khattab" userId="c83b1e15-36f3-4f46-aceb-05aac24c545e" providerId="ADAL" clId="{25AB8C29-03ED-4E65-B561-A3ABDA0C5027}" dt="2021-02-24T00:16:13.404" v="181" actId="1076"/>
          <ac:picMkLst>
            <pc:docMk/>
            <pc:sldMk cId="2298878030" sldId="1865"/>
            <ac:picMk id="7" creationId="{C4D0685B-0E89-4C4F-8F87-5AB8D05B94C7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123381846" sldId="1865"/>
        </pc:sldMkLst>
      </pc:sldChg>
      <pc:sldChg chg="addSp modSp new mod">
        <pc:chgData name="Sherif Khattab" userId="c83b1e15-36f3-4f46-aceb-05aac24c545e" providerId="ADAL" clId="{25AB8C29-03ED-4E65-B561-A3ABDA0C5027}" dt="2021-02-24T00:16:43.542" v="209" actId="1076"/>
        <pc:sldMkLst>
          <pc:docMk/>
          <pc:sldMk cId="1944272139" sldId="1866"/>
        </pc:sldMkLst>
        <pc:spChg chg="mod">
          <ac:chgData name="Sherif Khattab" userId="c83b1e15-36f3-4f46-aceb-05aac24c545e" providerId="ADAL" clId="{25AB8C29-03ED-4E65-B561-A3ABDA0C5027}" dt="2021-02-24T00:16:35.258" v="206" actId="20577"/>
          <ac:spMkLst>
            <pc:docMk/>
            <pc:sldMk cId="1944272139" sldId="1866"/>
            <ac:spMk id="2" creationId="{A0CBFB3E-428D-4948-82DA-2FBD4D5A973F}"/>
          </ac:spMkLst>
        </pc:spChg>
        <pc:picChg chg="add mod">
          <ac:chgData name="Sherif Khattab" userId="c83b1e15-36f3-4f46-aceb-05aac24c545e" providerId="ADAL" clId="{25AB8C29-03ED-4E65-B561-A3ABDA0C5027}" dt="2021-02-24T00:16:43.542" v="209" actId="1076"/>
          <ac:picMkLst>
            <pc:docMk/>
            <pc:sldMk cId="1944272139" sldId="1866"/>
            <ac:picMk id="7" creationId="{2678D5EC-F575-4761-A500-CFFBAF39C67C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970844411" sldId="186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66987801" sldId="1867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22877061" sldId="186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96204835" sldId="186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687974841" sldId="187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728089416" sldId="18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8e63a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8e63a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b, the bit length of the key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 from DSTs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this time we don’t have full key comparisons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Characters are exactly the same as 8 bit ints (assuming simple ascii)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would have huge bit lengths (go back to prev slide to hit this home)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vary in length, which we could handle with RSTs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69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8e63a6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8e63a6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6b471e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6b471e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1 bit per level, now looking at 8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where a string ends?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what keys are in the trie?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 do we store values in the trie?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22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8e63a6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8e63a6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Θ(w) where w is the character length of the string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constant!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what do we really gain over RSTs?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strings, w &lt; b, and overall tree height is reduced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24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874a7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874a7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# of checks with 2</a:t>
            </a:r>
            <a:r>
              <a:rPr lang="en" baseline="30000"/>
              <a:t>20</a:t>
            </a:r>
            <a:r>
              <a:rPr lang="en"/>
              <a:t> keys in an RST?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lg(2</a:t>
            </a:r>
            <a:r>
              <a:rPr lang="en" baseline="30000"/>
              <a:t>20</a:t>
            </a:r>
            <a:r>
              <a:rPr lang="en"/>
              <a:t>) = 20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an R-way trie, assuming 8-bit ASCII?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</a:t>
            </a:r>
            <a:r>
              <a:rPr lang="en" baseline="-25000"/>
              <a:t>256</a:t>
            </a:r>
            <a:r>
              <a:rPr lang="en"/>
              <a:t>(2</a:t>
            </a:r>
            <a:r>
              <a:rPr lang="en" baseline="30000"/>
              <a:t>20</a:t>
            </a:r>
            <a:r>
              <a:rPr lang="en"/>
              <a:t>) = 2.5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6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a8e63a62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a8e63a62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1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radix search tries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multiway tries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83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algn="ctr" defTabSz="1007641">
                  <a:buClr>
                    <a:srgbClr val="000000"/>
                  </a:buClr>
                </a:pPr>
                <a:r>
                  <a:rPr lang="en" sz="2424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algn="ctr" defTabSz="1007641">
                  <a:buClr>
                    <a:srgbClr val="000000"/>
                  </a:buClr>
                </a:pPr>
                <a:r>
                  <a:rPr lang="en" sz="2424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defTabSz="1007641">
                    <a:buClr>
                      <a:srgbClr val="000000"/>
                    </a:buClr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1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Would this structure work as well for other key data types?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Strings?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analysis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E2DE5-563A-BD42-B2A2-9C4B0D2A5C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298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Radix Search </a:t>
            </a:r>
            <a:r>
              <a:rPr lang="en-US" err="1"/>
              <a:t>Trie</a:t>
            </a:r>
            <a:endParaRPr lang="en-US"/>
          </a:p>
          <a:p>
            <a:pPr lvl="1"/>
            <a:r>
              <a:rPr lang="en-US"/>
              <a:t>how are they built/purpose of them</a:t>
            </a:r>
          </a:p>
          <a:p>
            <a:pPr lvl="1"/>
            <a:r>
              <a:rPr lang="en-US"/>
              <a:t>is </a:t>
            </a:r>
            <a:r>
              <a:rPr lang="en-US" err="1"/>
              <a:t>rst</a:t>
            </a:r>
            <a:r>
              <a:rPr lang="en-US"/>
              <a:t> a radix search </a:t>
            </a:r>
            <a:r>
              <a:rPr lang="en-US" err="1"/>
              <a:t>trie</a:t>
            </a:r>
            <a:r>
              <a:rPr lang="en-US"/>
              <a:t>?</a:t>
            </a:r>
          </a:p>
          <a:p>
            <a:pPr lvl="1"/>
            <a:r>
              <a:rPr lang="en-US"/>
              <a:t>sorting RST</a:t>
            </a:r>
          </a:p>
          <a:p>
            <a:pPr lvl="1"/>
            <a:r>
              <a:rPr lang="en-US"/>
              <a:t>Is radix search tree the same as digital search tree?</a:t>
            </a:r>
          </a:p>
          <a:p>
            <a:pPr lvl="1"/>
            <a:r>
              <a:rPr lang="en-US"/>
              <a:t>When to use radix search tries</a:t>
            </a:r>
          </a:p>
          <a:p>
            <a:pPr lvl="1"/>
            <a:r>
              <a:rPr lang="en-US"/>
              <a:t>storing in RST</a:t>
            </a:r>
          </a:p>
          <a:p>
            <a:pPr lvl="1"/>
            <a:r>
              <a:rPr lang="en-US"/>
              <a:t>where to store values in RST</a:t>
            </a:r>
          </a:p>
          <a:p>
            <a:pPr lvl="1"/>
            <a:r>
              <a:rPr lang="en-US"/>
              <a:t>how to search RST</a:t>
            </a:r>
          </a:p>
          <a:p>
            <a:pPr lvl="1"/>
            <a:r>
              <a:rPr lang="en-US"/>
              <a:t>determining where internal values should go in </a:t>
            </a:r>
            <a:r>
              <a:rPr lang="en-US" err="1"/>
              <a:t>rst</a:t>
            </a:r>
            <a:endParaRPr lang="en-US"/>
          </a:p>
          <a:p>
            <a:pPr lvl="1"/>
            <a:r>
              <a:rPr lang="en-US"/>
              <a:t>general node operations in </a:t>
            </a:r>
            <a:r>
              <a:rPr lang="en-US" err="1"/>
              <a:t>rst</a:t>
            </a:r>
            <a:endParaRPr lang="en-US"/>
          </a:p>
          <a:p>
            <a:pPr lvl="1"/>
            <a:r>
              <a:rPr lang="en-US"/>
              <a:t>Difference </a:t>
            </a:r>
            <a:r>
              <a:rPr lang="en-US" err="1"/>
              <a:t>btwn</a:t>
            </a:r>
            <a:r>
              <a:rPr lang="en-US"/>
              <a:t> storing key vs value in RST</a:t>
            </a:r>
          </a:p>
          <a:p>
            <a:pPr lvl="1"/>
            <a:r>
              <a:rPr lang="en-US"/>
              <a:t>Difference between radix and digital search trees</a:t>
            </a:r>
          </a:p>
          <a:p>
            <a:pPr lvl="1"/>
            <a:r>
              <a:rPr lang="en-US"/>
              <a:t>how can </a:t>
            </a:r>
            <a:r>
              <a:rPr lang="en-US" err="1"/>
              <a:t>dst</a:t>
            </a:r>
            <a:r>
              <a:rPr lang="en-US"/>
              <a:t> and </a:t>
            </a:r>
            <a:r>
              <a:rPr lang="en-US" err="1"/>
              <a:t>rst</a:t>
            </a:r>
            <a:r>
              <a:rPr lang="en-US"/>
              <a:t> be used on strings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our binary-based Radix search </a:t>
            </a:r>
            <a:r>
              <a:rPr lang="en" err="1"/>
              <a:t>trie</a:t>
            </a:r>
            <a:r>
              <a:rPr lang="en"/>
              <a:t>, we considered one bit at a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if we applied the same method to characters in a string?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would this new structure look like?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inserting the following strings into an </a:t>
            </a:r>
            <a:r>
              <a:rPr lang="en" err="1"/>
              <a:t>trie</a:t>
            </a:r>
            <a:r>
              <a:rPr lang="en"/>
              <a:t>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she, sells, sea, shells, by, the, sea, shore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Larger branching factor tries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3CDBE5-C836-F643-8C06-E222BB808D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5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trie example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544162" y="1432733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44162" y="1995398"/>
            <a:ext cx="562665" cy="904826"/>
            <a:chOff x="4123200" y="1808238"/>
            <a:chExt cx="510600" cy="821100"/>
          </a:xfrm>
        </p:grpSpPr>
        <p:cxnSp>
          <p:nvCxnSpPr>
            <p:cNvPr id="229" name="Google Shape;229;p19"/>
            <p:cNvCxnSpPr>
              <a:stCxn id="227" idx="4"/>
              <a:endCxn id="230" idx="0"/>
            </p:cNvCxnSpPr>
            <p:nvPr/>
          </p:nvCxnSpPr>
          <p:spPr>
            <a:xfrm>
              <a:off x="4378500" y="1808238"/>
              <a:ext cx="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23200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825494" y="2900224"/>
            <a:ext cx="1471898" cy="1013094"/>
            <a:chOff x="4378500" y="2629338"/>
            <a:chExt cx="1335700" cy="919350"/>
          </a:xfrm>
        </p:grpSpPr>
        <p:sp>
          <p:nvSpPr>
            <p:cNvPr id="232" name="Google Shape;232;p19"/>
            <p:cNvSpPr/>
            <p:nvPr/>
          </p:nvSpPr>
          <p:spPr>
            <a:xfrm>
              <a:off x="5203600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19"/>
            <p:cNvCxnSpPr>
              <a:stCxn id="230" idx="4"/>
              <a:endCxn id="232" idx="0"/>
            </p:cNvCxnSpPr>
            <p:nvPr/>
          </p:nvCxnSpPr>
          <p:spPr>
            <a:xfrm>
              <a:off x="4378500" y="2629338"/>
              <a:ext cx="10803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734728" y="3913317"/>
            <a:ext cx="562665" cy="902030"/>
            <a:chOff x="5203600" y="3548688"/>
            <a:chExt cx="510600" cy="818563"/>
          </a:xfrm>
        </p:grpSpPr>
        <p:sp>
          <p:nvSpPr>
            <p:cNvPr id="235" name="Google Shape;235;p19"/>
            <p:cNvSpPr/>
            <p:nvPr/>
          </p:nvSpPr>
          <p:spPr>
            <a:xfrm>
              <a:off x="5203600" y="3856650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32" idx="4"/>
              <a:endCxn id="235" idx="0"/>
            </p:cNvCxnSpPr>
            <p:nvPr/>
          </p:nvCxnSpPr>
          <p:spPr>
            <a:xfrm>
              <a:off x="5458900" y="3548688"/>
              <a:ext cx="0" cy="3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19"/>
          <p:cNvGrpSpPr/>
          <p:nvPr/>
        </p:nvGrpSpPr>
        <p:grpSpPr>
          <a:xfrm>
            <a:off x="5734728" y="4815346"/>
            <a:ext cx="562665" cy="2536055"/>
            <a:chOff x="5203600" y="4367250"/>
            <a:chExt cx="510600" cy="2301388"/>
          </a:xfrm>
        </p:grpSpPr>
        <p:sp>
          <p:nvSpPr>
            <p:cNvPr id="238" name="Google Shape;238;p19"/>
            <p:cNvSpPr/>
            <p:nvPr/>
          </p:nvSpPr>
          <p:spPr>
            <a:xfrm>
              <a:off x="5203600" y="46751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03600" y="54166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03600" y="61580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35" idx="4"/>
              <a:endCxn id="238" idx="0"/>
            </p:cNvCxnSpPr>
            <p:nvPr/>
          </p:nvCxnSpPr>
          <p:spPr>
            <a:xfrm>
              <a:off x="5458900" y="4367250"/>
              <a:ext cx="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9"/>
            <p:cNvCxnSpPr>
              <a:stCxn id="238" idx="4"/>
              <a:endCxn id="239" idx="0"/>
            </p:cNvCxnSpPr>
            <p:nvPr/>
          </p:nvCxnSpPr>
          <p:spPr>
            <a:xfrm>
              <a:off x="5458900" y="51857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9"/>
            <p:cNvCxnSpPr>
              <a:stCxn id="239" idx="4"/>
              <a:endCxn id="240" idx="0"/>
            </p:cNvCxnSpPr>
            <p:nvPr/>
          </p:nvCxnSpPr>
          <p:spPr>
            <a:xfrm>
              <a:off x="5458900" y="59272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19"/>
          <p:cNvGrpSpPr/>
          <p:nvPr/>
        </p:nvGrpSpPr>
        <p:grpSpPr>
          <a:xfrm>
            <a:off x="1033928" y="1995398"/>
            <a:ext cx="3791567" cy="1917920"/>
            <a:chOff x="937775" y="1808238"/>
            <a:chExt cx="3440725" cy="1740450"/>
          </a:xfrm>
        </p:grpSpPr>
        <p:cxnSp>
          <p:nvCxnSpPr>
            <p:cNvPr id="245" name="Google Shape;245;p19"/>
            <p:cNvCxnSpPr>
              <a:stCxn id="227" idx="4"/>
              <a:endCxn id="246" idx="0"/>
            </p:cNvCxnSpPr>
            <p:nvPr/>
          </p:nvCxnSpPr>
          <p:spPr>
            <a:xfrm flipH="1">
              <a:off x="1193100" y="1808238"/>
              <a:ext cx="31854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9"/>
            <p:cNvSpPr/>
            <p:nvPr/>
          </p:nvSpPr>
          <p:spPr>
            <a:xfrm>
              <a:off x="93777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93777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8" name="Google Shape;248;p19"/>
            <p:cNvCxnSpPr>
              <a:stCxn id="246" idx="4"/>
              <a:endCxn id="247" idx="0"/>
            </p:cNvCxnSpPr>
            <p:nvPr/>
          </p:nvCxnSpPr>
          <p:spPr>
            <a:xfrm>
              <a:off x="1193075" y="2629338"/>
              <a:ext cx="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>
            <a:off x="4825495" y="1995398"/>
            <a:ext cx="4268376" cy="2820018"/>
            <a:chOff x="4378500" y="1808238"/>
            <a:chExt cx="3873413" cy="2559075"/>
          </a:xfrm>
        </p:grpSpPr>
        <p:sp>
          <p:nvSpPr>
            <p:cNvPr id="250" name="Google Shape;250;p19"/>
            <p:cNvSpPr/>
            <p:nvPr/>
          </p:nvSpPr>
          <p:spPr>
            <a:xfrm>
              <a:off x="773952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1" name="Google Shape;251;p19"/>
            <p:cNvCxnSpPr>
              <a:stCxn id="227" idx="4"/>
              <a:endCxn id="250" idx="0"/>
            </p:cNvCxnSpPr>
            <p:nvPr/>
          </p:nvCxnSpPr>
          <p:spPr>
            <a:xfrm>
              <a:off x="4378500" y="1808238"/>
              <a:ext cx="36162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9"/>
            <p:cNvSpPr/>
            <p:nvPr/>
          </p:nvSpPr>
          <p:spPr>
            <a:xfrm>
              <a:off x="7741313" y="303816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737738" y="38567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4" name="Google Shape;254;p19"/>
            <p:cNvCxnSpPr>
              <a:stCxn id="250" idx="4"/>
              <a:endCxn id="252" idx="0"/>
            </p:cNvCxnSpPr>
            <p:nvPr/>
          </p:nvCxnSpPr>
          <p:spPr>
            <a:xfrm>
              <a:off x="7994825" y="2629338"/>
              <a:ext cx="1800" cy="40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9"/>
            <p:cNvCxnSpPr>
              <a:stCxn id="252" idx="4"/>
              <a:endCxn id="253" idx="0"/>
            </p:cNvCxnSpPr>
            <p:nvPr/>
          </p:nvCxnSpPr>
          <p:spPr>
            <a:xfrm flipH="1">
              <a:off x="7993013" y="3548763"/>
              <a:ext cx="360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3696777" y="2900224"/>
            <a:ext cx="1128718" cy="1013094"/>
            <a:chOff x="3354225" y="2629338"/>
            <a:chExt cx="1024275" cy="919350"/>
          </a:xfrm>
        </p:grpSpPr>
        <p:sp>
          <p:nvSpPr>
            <p:cNvPr id="257" name="Google Shape;257;p19"/>
            <p:cNvSpPr/>
            <p:nvPr/>
          </p:nvSpPr>
          <p:spPr>
            <a:xfrm>
              <a:off x="335422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8" name="Google Shape;258;p19"/>
            <p:cNvCxnSpPr>
              <a:stCxn id="230" idx="4"/>
              <a:endCxn id="257" idx="0"/>
            </p:cNvCxnSpPr>
            <p:nvPr/>
          </p:nvCxnSpPr>
          <p:spPr>
            <a:xfrm flipH="1">
              <a:off x="3609600" y="2629338"/>
              <a:ext cx="7689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19"/>
          <p:cNvGrpSpPr/>
          <p:nvPr/>
        </p:nvGrpSpPr>
        <p:grpSpPr>
          <a:xfrm>
            <a:off x="2968349" y="3913318"/>
            <a:ext cx="1009761" cy="987032"/>
            <a:chOff x="2693200" y="3548688"/>
            <a:chExt cx="916325" cy="895700"/>
          </a:xfrm>
        </p:grpSpPr>
        <p:sp>
          <p:nvSpPr>
            <p:cNvPr id="260" name="Google Shape;260;p19"/>
            <p:cNvSpPr/>
            <p:nvPr/>
          </p:nvSpPr>
          <p:spPr>
            <a:xfrm>
              <a:off x="2693200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1" name="Google Shape;261;p19"/>
            <p:cNvCxnSpPr>
              <a:stCxn id="257" idx="4"/>
              <a:endCxn id="260" idx="0"/>
            </p:cNvCxnSpPr>
            <p:nvPr/>
          </p:nvCxnSpPr>
          <p:spPr>
            <a:xfrm flipH="1">
              <a:off x="2948625" y="3548688"/>
              <a:ext cx="6609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" name="Google Shape;262;p19"/>
          <p:cNvGrpSpPr/>
          <p:nvPr/>
        </p:nvGrpSpPr>
        <p:grpSpPr>
          <a:xfrm>
            <a:off x="3978110" y="3913318"/>
            <a:ext cx="843997" cy="2621085"/>
            <a:chOff x="3609525" y="3548688"/>
            <a:chExt cx="765900" cy="2378550"/>
          </a:xfrm>
        </p:grpSpPr>
        <p:sp>
          <p:nvSpPr>
            <p:cNvPr id="263" name="Google Shape;263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19"/>
            <p:cNvCxnSpPr>
              <a:stCxn id="257" idx="4"/>
              <a:endCxn id="263" idx="0"/>
            </p:cNvCxnSpPr>
            <p:nvPr/>
          </p:nvCxnSpPr>
          <p:spPr>
            <a:xfrm>
              <a:off x="3609525" y="3548688"/>
              <a:ext cx="5106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9"/>
            <p:cNvCxnSpPr>
              <a:stCxn id="263" idx="4"/>
              <a:endCxn id="264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9"/>
            <p:cNvCxnSpPr>
              <a:stCxn id="264" idx="4"/>
              <a:endCxn id="265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9"/>
          <p:cNvGrpSpPr/>
          <p:nvPr/>
        </p:nvGrpSpPr>
        <p:grpSpPr>
          <a:xfrm>
            <a:off x="6016060" y="3913318"/>
            <a:ext cx="1632180" cy="2543810"/>
            <a:chOff x="2894275" y="3618813"/>
            <a:chExt cx="1481150" cy="2308425"/>
          </a:xfrm>
        </p:grpSpPr>
        <p:sp>
          <p:nvSpPr>
            <p:cNvPr id="270" name="Google Shape;270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3" name="Google Shape;273;p19"/>
            <p:cNvCxnSpPr>
              <a:stCxn id="232" idx="4"/>
              <a:endCxn id="270" idx="0"/>
            </p:cNvCxnSpPr>
            <p:nvPr/>
          </p:nvCxnSpPr>
          <p:spPr>
            <a:xfrm>
              <a:off x="2894275" y="3618813"/>
              <a:ext cx="1225800" cy="31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9"/>
            <p:cNvCxnSpPr>
              <a:stCxn id="270" idx="4"/>
              <a:endCxn id="271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9"/>
            <p:cNvCxnSpPr>
              <a:stCxn id="271" idx="4"/>
              <a:endCxn id="272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6A99E-6711-3540-9776-34AEA8595B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7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94992-E9B4-C045-A198-4CCF7253B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Miss times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 an average of log</a:t>
            </a:r>
            <a:r>
              <a:rPr lang="en" baseline="-25000"/>
              <a:t>R</a:t>
            </a:r>
            <a:r>
              <a:rPr lang="en"/>
              <a:t>(n) nodes to be examined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Where R is the size of the alphabet being considered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Proof in Proposition H of Section 5.2 of the text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 lvl="1">
              <a:lnSpc>
                <a:spcPct val="150000"/>
              </a:lnSpc>
              <a:spcBef>
                <a:spcPts val="529"/>
              </a:spcBef>
            </a:pPr>
            <a:r>
              <a:rPr lang="en"/>
              <a:t>Average # of checks with 2</a:t>
            </a:r>
            <a:r>
              <a:rPr lang="en" baseline="30000"/>
              <a:t>20 </a:t>
            </a:r>
            <a:r>
              <a:rPr lang="en"/>
              <a:t>keys in an 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 large branching factor trie, assuming 8-bits at a time?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analysis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0CB38-E641-0948-8455-9D16CAB8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30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See TrieSt.java</a:t>
            </a:r>
            <a:endParaRPr/>
          </a:p>
          <a:p>
            <a:pPr lvl="1"/>
            <a:r>
              <a:rPr lang="en"/>
              <a:t>Implements an R-way trie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Basic node object: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class Node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Object val;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Node[] next = new Node[R];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4663974" y="2351952"/>
            <a:ext cx="5094066" cy="1406331"/>
            <a:chOff x="4231925" y="2131800"/>
            <a:chExt cx="4622700" cy="1276200"/>
          </a:xfrm>
        </p:grpSpPr>
        <p:sp>
          <p:nvSpPr>
            <p:cNvPr id="298" name="Google Shape;298;p22"/>
            <p:cNvSpPr txBox="1"/>
            <p:nvPr/>
          </p:nvSpPr>
          <p:spPr>
            <a:xfrm>
              <a:off x="4231925" y="2131800"/>
              <a:ext cx="46227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220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Where R is the branching factor</a:t>
              </a:r>
              <a:endParaRPr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9" name="Google Shape;299;p22"/>
            <p:cNvCxnSpPr>
              <a:stCxn id="298" idx="2"/>
            </p:cNvCxnSpPr>
            <p:nvPr/>
          </p:nvCxnSpPr>
          <p:spPr>
            <a:xfrm flipH="1">
              <a:off x="5076875" y="2668800"/>
              <a:ext cx="1466400" cy="7392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504349" y="4529717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Non-null val means we have traversed to a valid key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Again, note that keys are not directly stored in the trie at all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F250E-D904-8F4B-8979-AD844CE3152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8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2/26: Lab 4 and Homework 5</a:t>
            </a:r>
          </a:p>
          <a:p>
            <a:pPr lvl="1"/>
            <a:r>
              <a:rPr lang="en-US"/>
              <a:t>3/12: Assignment 2</a:t>
            </a:r>
          </a:p>
          <a:p>
            <a:pPr lvl="1"/>
            <a:r>
              <a:rPr lang="en-US"/>
              <a:t>Tophat questions are due one week after each lecture</a:t>
            </a:r>
          </a:p>
          <a:p>
            <a:r>
              <a:rPr lang="en-US"/>
              <a:t>Expectations regarding help from TAs</a:t>
            </a:r>
          </a:p>
          <a:p>
            <a:pPr lvl="1"/>
            <a:r>
              <a:rPr lang="en-US"/>
              <a:t>Office hours</a:t>
            </a:r>
          </a:p>
          <a:p>
            <a:pPr lvl="1"/>
            <a:r>
              <a:rPr lang="en-US"/>
              <a:t>Piazza</a:t>
            </a:r>
          </a:p>
          <a:p>
            <a:r>
              <a:rPr lang="en-US"/>
              <a:t>Midterm on 3/3</a:t>
            </a:r>
          </a:p>
          <a:p>
            <a:pPr lvl="1"/>
            <a:r>
              <a:rPr lang="en-US"/>
              <a:t>2-3 days time-window to start the exam</a:t>
            </a:r>
          </a:p>
          <a:p>
            <a:r>
              <a:rPr lang="en-US"/>
              <a:t>Ungraded homework assignments on string matching and hashing</a:t>
            </a:r>
          </a:p>
          <a:p>
            <a:r>
              <a:rPr lang="en-US"/>
              <a:t>Self-care!</a:t>
            </a:r>
          </a:p>
          <a:p>
            <a:r>
              <a:rPr lang="en-US"/>
              <a:t>Study spaces on campus are back open.</a:t>
            </a:r>
          </a:p>
          <a:p>
            <a:r>
              <a:rPr lang="en-US"/>
              <a:t>Research Summer Work</a:t>
            </a:r>
          </a:p>
          <a:p>
            <a:pPr lvl="1"/>
            <a:r>
              <a:rPr lang="en-US"/>
              <a:t>Mascaro Center for Sustainable Innovation at the School of Engineering</a:t>
            </a:r>
          </a:p>
          <a:p>
            <a:pPr lvl="1"/>
            <a:r>
              <a:rPr lang="en-US"/>
              <a:t>Applications due 2/24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Symbol Table ADT</a:t>
            </a:r>
          </a:p>
          <a:p>
            <a:r>
              <a:rPr lang="en-US">
                <a:latin typeface="Calibri" panose="020F0502020204030204" pitchFamily="34" charset="0"/>
              </a:rPr>
              <a:t>Running-time comparison:</a:t>
            </a:r>
          </a:p>
          <a:p>
            <a:pPr lvl="2"/>
            <a:r>
              <a:rPr lang="en-US">
                <a:latin typeface="Calibri" panose="020F0502020204030204" pitchFamily="34" charset="0"/>
              </a:rPr>
              <a:t>Array (sorted and unsorted)</a:t>
            </a:r>
          </a:p>
          <a:p>
            <a:pPr lvl="2"/>
            <a:r>
              <a:rPr lang="en-US">
                <a:latin typeface="Calibri" panose="020F0502020204030204" pitchFamily="34" charset="0"/>
              </a:rPr>
              <a:t>linked-list (sorted and unsorted) </a:t>
            </a:r>
          </a:p>
          <a:p>
            <a:pPr lvl="2"/>
            <a:r>
              <a:rPr lang="en-US">
                <a:latin typeface="Calibri" panose="020F0502020204030204" pitchFamily="34" charset="0"/>
              </a:rPr>
              <a:t>binary search tree (BST)</a:t>
            </a:r>
          </a:p>
          <a:p>
            <a:pPr lvl="2"/>
            <a:r>
              <a:rPr lang="en-US">
                <a:latin typeface="Calibri" panose="020F0502020204030204" pitchFamily="34" charset="0"/>
              </a:rPr>
              <a:t>Red-black BST</a:t>
            </a:r>
            <a:endParaRPr lang="en-US"/>
          </a:p>
          <a:p>
            <a:r>
              <a:rPr lang="en-US">
                <a:latin typeface="Calibri" panose="020F0502020204030204" pitchFamily="34" charset="0"/>
              </a:rPr>
              <a:t>Digital search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Bit length vs n</a:t>
            </a:r>
          </a:p>
          <a:p>
            <a:r>
              <a:rPr lang="en-US"/>
              <a:t>Could you please repeat how we are able to define an "average case"? Wouldn't you only be sure of the best and worst?</a:t>
            </a:r>
          </a:p>
          <a:p>
            <a:r>
              <a:rPr lang="en-US"/>
              <a:t>DST</a:t>
            </a:r>
          </a:p>
          <a:p>
            <a:pPr lvl="1"/>
            <a:r>
              <a:rPr lang="en-US"/>
              <a:t>I understand the worst case and average case of DST are theta(b) and theta(</a:t>
            </a:r>
            <a:r>
              <a:rPr lang="en-US" err="1"/>
              <a:t>logn</a:t>
            </a:r>
            <a:r>
              <a:rPr lang="en-US"/>
              <a:t>). But can you explain again why b&gt;=</a:t>
            </a:r>
            <a:r>
              <a:rPr lang="en-US" err="1"/>
              <a:t>logn</a:t>
            </a:r>
            <a:r>
              <a:rPr lang="en-US"/>
              <a:t>? and when b is greater than </a:t>
            </a:r>
            <a:r>
              <a:rPr lang="en-US" err="1"/>
              <a:t>logn</a:t>
            </a:r>
            <a:r>
              <a:rPr lang="en-US"/>
              <a:t>? and when they are equal? Still a bit confused about this part.</a:t>
            </a:r>
          </a:p>
          <a:p>
            <a:pPr lvl="1"/>
            <a:r>
              <a:rPr lang="en-US"/>
              <a:t>why the worst case is theta(b). What is n in “b &gt;= </a:t>
            </a:r>
            <a:r>
              <a:rPr lang="en-US" err="1"/>
              <a:t>logn</a:t>
            </a:r>
            <a:r>
              <a:rPr lang="en-US"/>
              <a:t>”</a:t>
            </a:r>
          </a:p>
          <a:p>
            <a:pPr lvl="1"/>
            <a:r>
              <a:rPr lang="en-US"/>
              <a:t>DST insert</a:t>
            </a:r>
          </a:p>
          <a:p>
            <a:pPr lvl="1"/>
            <a:r>
              <a:rPr lang="en-US"/>
              <a:t>when to use digital search trees</a:t>
            </a:r>
          </a:p>
          <a:p>
            <a:pPr lvl="1"/>
            <a:r>
              <a:rPr lang="en-US"/>
              <a:t>how to locate the node according to its key in digital search tree</a:t>
            </a:r>
          </a:p>
          <a:p>
            <a:r>
              <a:rPr lang="en-US"/>
              <a:t>BST/RB-BST</a:t>
            </a:r>
          </a:p>
          <a:p>
            <a:pPr lvl="1"/>
            <a:r>
              <a:rPr lang="en-US"/>
              <a:t>could you specify again how the delete work in BST in pictures? Like giving us an example please? Sorry</a:t>
            </a:r>
          </a:p>
          <a:p>
            <a:pPr lvl="1"/>
            <a:r>
              <a:rPr lang="en-US"/>
              <a:t>how to know when to use Red-Black BST ops</a:t>
            </a:r>
          </a:p>
          <a:p>
            <a:r>
              <a:rPr lang="en-US"/>
              <a:t>Why do we need a symbol table ADT? Just curios what they are used for</a:t>
            </a:r>
          </a:p>
          <a:p>
            <a:r>
              <a:rPr lang="en-US"/>
              <a:t>Why is windows bad?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2BF-87D2-44C2-B4DB-F55E667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vs. bit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2C2-46E1-4D9B-83DC-E02C687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139FC-5D15-44FD-BC17-1A805EA28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7138-8905-4EFB-99F8-CD55FBE9B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A9B1-7B45-4638-8FE3-662BAD5E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886172"/>
            <a:ext cx="9231474" cy="6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F7-C726-4EF1-8077-4505EC2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967D-602D-4389-94C7-C89E4A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43CAE-F9AC-4949-B808-C77B8017A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BA84-2964-4E16-8E20-06CF29A1F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2112D-403A-4C12-9CC1-C9DCBD1B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900667"/>
            <a:ext cx="9386985" cy="6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B7F-1297-43F4-9811-5A16210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C7F-787F-4A3F-AE44-B57DC75C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4757-64E3-4194-8BD8-4924BE5CEF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E86B-8539-4F43-BEC1-856886F96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376B5-AFF3-4B18-A428-F16F6A2F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2" y="953065"/>
            <a:ext cx="9107067" cy="60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659F-74A8-4436-8443-7C9ADA5D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46D5-AE4E-4441-8FCB-0A9C9C1A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6EDEB-73BC-4D21-8854-1047A40977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8D064-FE04-41FF-8174-95682068CC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0685B-0E89-4C4F-8F87-5AB8D05B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7" y="1036891"/>
            <a:ext cx="8715181" cy="5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FB3E-428D-4948-82DA-2FBD4D5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BE7C-6DCD-4B50-A367-3905224D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3B333-ADF0-4DD9-B12F-B48BC6E55F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E533-DDFA-492B-84AD-DA2944E39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D5EC-F575-4761-A500-CFFBAF39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7" y="1100566"/>
            <a:ext cx="8526801" cy="56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72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Macintosh PowerPoint</Application>
  <PresentationFormat>Custom</PresentationFormat>
  <Paragraphs>216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 (1/2)</vt:lpstr>
      <vt:lpstr>n vs. bit length</vt:lpstr>
      <vt:lpstr>Average-case Analysis</vt:lpstr>
      <vt:lpstr>DST Operations</vt:lpstr>
      <vt:lpstr>BST Delete</vt:lpstr>
      <vt:lpstr>Red-Black BST Operations</vt:lpstr>
      <vt:lpstr>This Lecture</vt:lpstr>
      <vt:lpstr>Radix search tries (RSTs)</vt:lpstr>
      <vt:lpstr>RST example</vt:lpstr>
      <vt:lpstr>RST analysis</vt:lpstr>
      <vt:lpstr>Muddiest points (2/2)</vt:lpstr>
      <vt:lpstr>Larger branching factor tries</vt:lpstr>
      <vt:lpstr>Another trie example</vt:lpstr>
      <vt:lpstr>Analysis</vt:lpstr>
      <vt:lpstr>Further analysis</vt:lpstr>
      <vt:lpstr>Implementation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2021-09-01T05:40:32Z</dcterms:modified>
</cp:coreProperties>
</file>