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14" r:id="rId4"/>
  </p:sldMasterIdLst>
  <p:notesMasterIdLst>
    <p:notesMasterId r:id="rId27"/>
  </p:notesMasterIdLst>
  <p:sldIdLst>
    <p:sldId id="405" r:id="rId5"/>
    <p:sldId id="496" r:id="rId6"/>
    <p:sldId id="498" r:id="rId7"/>
    <p:sldId id="499" r:id="rId8"/>
    <p:sldId id="1878" r:id="rId9"/>
    <p:sldId id="1877" r:id="rId10"/>
    <p:sldId id="1883" r:id="rId11"/>
    <p:sldId id="1882" r:id="rId12"/>
    <p:sldId id="1881" r:id="rId13"/>
    <p:sldId id="1860" r:id="rId14"/>
    <p:sldId id="1862" r:id="rId15"/>
    <p:sldId id="1880" r:id="rId16"/>
    <p:sldId id="1863" r:id="rId17"/>
    <p:sldId id="1864" r:id="rId18"/>
    <p:sldId id="1865" r:id="rId19"/>
    <p:sldId id="1866" r:id="rId20"/>
    <p:sldId id="1879" r:id="rId21"/>
    <p:sldId id="1867" r:id="rId22"/>
    <p:sldId id="1868" r:id="rId23"/>
    <p:sldId id="1869" r:id="rId24"/>
    <p:sldId id="1870" r:id="rId25"/>
    <p:sldId id="1871" r:id="rId26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F826D-A687-1644-B7E9-CFBA43290F11}" v="1" dt="2021-09-01T05:40:18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B0F826D-A687-1644-B7E9-CFBA43290F11}"/>
    <pc:docChg chg="custSel modSld">
      <pc:chgData name="Khattab, Sherif" userId="c83b1e15-36f3-4f46-aceb-05aac24c545e" providerId="ADAL" clId="{AB0F826D-A687-1644-B7E9-CFBA43290F11}" dt="2021-09-01T05:40:20.618" v="1" actId="478"/>
      <pc:docMkLst>
        <pc:docMk/>
      </pc:docMkLst>
      <pc:sldChg chg="delSp modSp mod">
        <pc:chgData name="Khattab, Sherif" userId="c83b1e15-36f3-4f46-aceb-05aac24c545e" providerId="ADAL" clId="{AB0F826D-A687-1644-B7E9-CFBA43290F11}" dt="2021-09-01T05:40:20.618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AB0F826D-A687-1644-B7E9-CFBA43290F11}" dt="2021-09-01T05:40:18.04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AB0F826D-A687-1644-B7E9-CFBA43290F11}" dt="2021-09-01T05:40:20.618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delSld modSld">
      <pc:chgData name="Sherif Khattab" userId="c83b1e15-36f3-4f46-aceb-05aac24c545e" providerId="ADAL" clId="{B89D7EC5-2BC1-44E9-BCB3-5E75435B1298}" dt="2021-03-01T22:11:57.561" v="170" actId="47"/>
      <pc:docMkLst>
        <pc:docMk/>
      </pc:docMkLst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242669048" sldId="1876"/>
        </pc:sldMkLst>
      </pc:sldChg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311a66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311a66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29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492b8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492b8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through to verify that this code works is left as an exercise to the students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62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311a662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311a662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48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311a662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311a662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delimiters are wasteful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 board: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sends message: 10000110101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Is that: 1, 00, 00, 1, 101, 01 (A, T, T, A, C, K)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or: 100, 001, 10101 (R, U, 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209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b311a662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b311a662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02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f5a72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f5a72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0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311a662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311a662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tree for abracadabra, use it to construct compressed string,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493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b311a66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b311a66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Probably best to create a lookup table for encoding…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Traverse the tree and construct the table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you can simply lookup and output the appropriate code for each character in the input string!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Here, we’ll use the trie we constructed earlier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Descend the trie according to the bits of the compressed file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hit a leaf, output the appropriate character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to the root and repeat…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80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9492b8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9492b88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queues will be the subject of a lecture yet to come...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930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311a66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311a66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8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Huffman Compression</a:t>
            </a:r>
          </a:p>
          <a:p>
            <a:r>
              <a:rPr lang="en-US">
                <a:latin typeface="Calibri" panose="020F0502020204030204" pitchFamily="34" charset="0"/>
              </a:rPr>
              <a:t>Run-length encoding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LZW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What if we used </a:t>
            </a:r>
            <a:r>
              <a:rPr lang="en" i="1">
                <a:solidFill>
                  <a:srgbClr val="002B5E"/>
                </a:solidFill>
              </a:rPr>
              <a:t>variable length</a:t>
            </a:r>
            <a:r>
              <a:rPr lang="en"/>
              <a:t> codewords instead of the constant 8?  Could we store the same info in less space?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Different characters are represented using codes of different bit lengths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If all characters in the alphabet have the same usage frequency, we can’t beat block storage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On a character by character basis…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What about different usage frequencies between characters?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In English, R, S, T, L, N, E are used much more than Q or X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rmAutofit fontScale="90000"/>
          </a:bodyPr>
          <a:lstStyle/>
          <a:p>
            <a:r>
              <a:rPr lang="en"/>
              <a:t>Considerations for compressing ASCII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40936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20225-9C01-4854-950B-5145302AE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11B56-A000-4F30-B7D8-EB4463F6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size codewords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39A87-1759-4F66-95DB-45B3EDB7A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317A-0F5B-4F12-8EB4-A173CBEDF4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87EC5-DDFE-436C-A1D3-BF62FFB2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79599"/>
            <a:ext cx="8350250" cy="55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6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225859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Decoding was easy for block codes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Grab the next 8 bits in the </a:t>
            </a:r>
            <a:r>
              <a:rPr lang="en" err="1"/>
              <a:t>bitstring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How can we decode a </a:t>
            </a:r>
            <a:r>
              <a:rPr lang="en" err="1"/>
              <a:t>bitstring</a:t>
            </a:r>
            <a:r>
              <a:rPr lang="en"/>
              <a:t> that is made of variable length code words?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BAD example of variable length encoding: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Variable length encoding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04349" y="3776467"/>
            <a:ext cx="4537682" cy="325862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r">
              <a:buNone/>
            </a:pPr>
            <a:r>
              <a:rPr lang="en" sz="1983"/>
              <a:t>1</a:t>
            </a:r>
            <a:endParaRPr sz="1983"/>
          </a:p>
          <a:p>
            <a:pPr marL="0" indent="0" algn="r">
              <a:buNone/>
            </a:pPr>
            <a:r>
              <a:rPr lang="en" sz="1983"/>
              <a:t>00</a:t>
            </a:r>
            <a:endParaRPr sz="1983"/>
          </a:p>
          <a:p>
            <a:pPr marL="0" indent="0" algn="r">
              <a:buNone/>
            </a:pPr>
            <a:r>
              <a:rPr lang="en" sz="1983"/>
              <a:t>01</a:t>
            </a:r>
            <a:endParaRPr sz="1983"/>
          </a:p>
          <a:p>
            <a:pPr marL="0" indent="0" algn="r">
              <a:buNone/>
            </a:pPr>
            <a:r>
              <a:rPr lang="en" sz="1983"/>
              <a:t>001</a:t>
            </a:r>
            <a:endParaRPr sz="1983"/>
          </a:p>
          <a:p>
            <a:pPr marL="0" indent="0" algn="r">
              <a:buNone/>
            </a:pPr>
            <a:r>
              <a:rPr lang="en" sz="1983"/>
              <a:t>100</a:t>
            </a:r>
            <a:endParaRPr sz="1983"/>
          </a:p>
          <a:p>
            <a:pPr marL="0" indent="0" algn="r">
              <a:buNone/>
            </a:pPr>
            <a:r>
              <a:rPr lang="en" sz="1983"/>
              <a:t>101</a:t>
            </a:r>
            <a:endParaRPr sz="1983"/>
          </a:p>
          <a:p>
            <a:pPr marL="0" indent="0" algn="r">
              <a:buNone/>
            </a:pPr>
            <a:r>
              <a:rPr lang="en" sz="1983"/>
              <a:t>10101</a:t>
            </a:r>
            <a:endParaRPr sz="1983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5042031" y="3776467"/>
            <a:ext cx="4537682" cy="325862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/>
              <a:t>A</a:t>
            </a:r>
            <a:endParaRPr sz="1983"/>
          </a:p>
          <a:p>
            <a:pPr marL="0" indent="0">
              <a:buNone/>
            </a:pPr>
            <a:r>
              <a:rPr lang="en" sz="1983"/>
              <a:t>T</a:t>
            </a:r>
            <a:endParaRPr sz="1983"/>
          </a:p>
          <a:p>
            <a:pPr marL="0" indent="0">
              <a:buNone/>
            </a:pPr>
            <a:r>
              <a:rPr lang="en" sz="1983"/>
              <a:t>K</a:t>
            </a:r>
            <a:endParaRPr sz="1983"/>
          </a:p>
          <a:p>
            <a:pPr marL="0" indent="0">
              <a:buNone/>
            </a:pPr>
            <a:r>
              <a:rPr lang="en" sz="1983"/>
              <a:t>U</a:t>
            </a:r>
            <a:endParaRPr sz="1983"/>
          </a:p>
          <a:p>
            <a:pPr marL="0" indent="0">
              <a:buNone/>
            </a:pPr>
            <a:r>
              <a:rPr lang="en" sz="1983"/>
              <a:t>R</a:t>
            </a:r>
            <a:endParaRPr sz="1983"/>
          </a:p>
          <a:p>
            <a:pPr marL="0" indent="0">
              <a:buNone/>
            </a:pPr>
            <a:r>
              <a:rPr lang="en" sz="1983"/>
              <a:t>C</a:t>
            </a:r>
            <a:endParaRPr sz="1983"/>
          </a:p>
          <a:p>
            <a:pPr marL="0" indent="0">
              <a:buNone/>
            </a:pPr>
            <a:r>
              <a:rPr lang="en" sz="1983"/>
              <a:t>N</a:t>
            </a:r>
            <a:endParaRPr sz="1983"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3751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504349" y="1975081"/>
            <a:ext cx="9068753" cy="526564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Codes must be </a:t>
            </a:r>
            <a:r>
              <a:rPr lang="en" i="1">
                <a:solidFill>
                  <a:srgbClr val="002B5E"/>
                </a:solidFill>
              </a:rPr>
              <a:t>prefix free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No code can be a prefix of any other in the scheme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Using this, we can achieve compression by: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Using fewer bits to represent more common characters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Using longer codes to represent less common characters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00"/>
              <a:t>Variable length encoding for lossless compression</a:t>
            </a:r>
            <a:endParaRPr sz="2800"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4320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504349" y="5628240"/>
            <a:ext cx="9068753" cy="161262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buNone/>
            </a:pPr>
            <a:r>
              <a:rPr lang="en"/>
              <a:t>Huffman encoding!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-116116" y="219480"/>
            <a:ext cx="10280649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rmAutofit fontScale="90000"/>
          </a:bodyPr>
          <a:lstStyle/>
          <a:p>
            <a:r>
              <a:rPr lang="en"/>
              <a:t>How can we create these prefix-free codes?</a:t>
            </a:r>
            <a:endParaRPr/>
          </a:p>
        </p:txBody>
      </p:sp>
      <p:pic>
        <p:nvPicPr>
          <p:cNvPr id="125" name="Google Shape;125;p17" descr="huffman_david.99-10-1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089" y="1382862"/>
            <a:ext cx="3043276" cy="424538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233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Assume we have K characters that are used in the file to be compressed and each has a weight (its frequency of use)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Create a forest, F, of K single-node trees, one for each character, with the single node storing that char’s weight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while |F| &gt;  1: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Select </a:t>
            </a:r>
            <a:r>
              <a:rPr lang="en">
                <a:solidFill>
                  <a:srgbClr val="002B5E"/>
                </a:solidFill>
              </a:rPr>
              <a:t>T1, T2 ∈ F that have the smallest weights in F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Create a new tree node N whose weight is the sum of T1 and T2’s weights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Add T1 and T2 as children (subtrees) of N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Remove T1 and T2 from F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Add the new tree rooted by N to F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Build a tree for “ABRACADABRA!”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Generating Huffman codes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9708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98161E-B515-40F1-BD3F-8B6DE4E57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55EAA-ED9B-4170-A01E-F1933B7C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Huffman Tree Construction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4F0C-B7CD-4512-9E9D-053B20605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DD4D-2A2C-4806-8F98-64BD229EAF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73A7A-247D-4E72-9A51-F6028DF9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15" y="1351223"/>
            <a:ext cx="8414662" cy="56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504349" y="1510434"/>
            <a:ext cx="9068753" cy="573045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To encode/decode, we'll need to read in characters and output codes/read in codes and output characters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…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Sounds like we'll need a symbol table!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What implementation would be best?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Same for encoding and decoding?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Note that this means we need access to the trie to expand a compressed file!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concerns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69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Need to efficiently be able to select lowest weight trees to merge when constructing the trie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Can accomplish this using a </a:t>
            </a:r>
            <a:r>
              <a:rPr lang="en" i="1"/>
              <a:t>priority queue</a:t>
            </a:r>
            <a:endParaRPr i="1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Need to be able to read/write bitstrings!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Unless we pick multiples of 8 bits for our codewords, we will need to read/write fractions of bytes for our codewords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We’re not actually going to do I/O on fraction of bytes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We’ll maintain a buffer of bytes and perform bit processing on this buffer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See BinaryStdIn.java and BinaryStdOut.java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Further implementation concerns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228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3/5: Lab 5 and Homework 6</a:t>
            </a:r>
          </a:p>
          <a:p>
            <a:pPr lvl="1"/>
            <a:r>
              <a:rPr lang="en-US"/>
              <a:t>3/12: Assignment 2</a:t>
            </a:r>
          </a:p>
          <a:p>
            <a:pPr lvl="1"/>
            <a:r>
              <a:rPr lang="en-US"/>
              <a:t>Tophat questions are due one week after each lecture</a:t>
            </a:r>
          </a:p>
          <a:p>
            <a:r>
              <a:rPr lang="en-US"/>
              <a:t>Midterm Exam on 3/3 until 3/5</a:t>
            </a:r>
          </a:p>
          <a:p>
            <a:pPr lvl="1"/>
            <a:r>
              <a:rPr lang="en-US"/>
              <a:t>3-day time-window to start the exam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504349" y="1185520"/>
            <a:ext cx="9068753" cy="283778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writeBit(boolean bit)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add bit to buffer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buffer &lt;&lt;=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(bit) buffer |=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if buffer is full (8 bits), write out as a single byte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N++;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(N == 8) clearBuffer();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04349" y="4231827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????????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4880180" y="4674350"/>
            <a:ext cx="132170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buffer: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5386396" y="5835878"/>
            <a:ext cx="841022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N: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504349" y="4573189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504349" y="4923945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504349" y="5276520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504349" y="666075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504349" y="595742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504349" y="5616063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504349" y="6308182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???????0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???????1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??????10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?????100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?????101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????1010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???10100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??101000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?1010000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10100001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00000000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962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tries as bitstrings</a:t>
            </a:r>
            <a:endParaRPr/>
          </a:p>
        </p:txBody>
      </p:sp>
      <p:pic>
        <p:nvPicPr>
          <p:cNvPr id="193" name="Google Shape;193;p22" descr="trie_wr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0" y="1308721"/>
            <a:ext cx="9068752" cy="533840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68797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504349" y="1071742"/>
            <a:ext cx="9068753" cy="41366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writeTrie(Node x){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(x.isLeaf())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BinaryStdOut.write(x.ch);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writeTrie(x.left);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writeTrie(x.right);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504349" y="5066264"/>
            <a:ext cx="9068753" cy="225660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Node readTrie()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(BinaryStdIn.readBoolean())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Node(BinaryStdIn.readChar(), 0, null, null);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Node('\0', 0, readTrie(), readTrie());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280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de la </a:t>
            </a:r>
            <a:r>
              <a:rPr lang="en-US" err="1">
                <a:latin typeface="Calibri" panose="020F0502020204030204" pitchFamily="34" charset="0"/>
              </a:rPr>
              <a:t>Briandais</a:t>
            </a:r>
            <a:r>
              <a:rPr lang="en-US">
                <a:latin typeface="Calibri" panose="020F0502020204030204" pitchFamily="34" charset="0"/>
              </a:rPr>
              <a:t> trees</a:t>
            </a:r>
          </a:p>
          <a:p>
            <a:r>
              <a:rPr lang="en-US">
                <a:latin typeface="Calibri" panose="020F0502020204030204" pitchFamily="34" charset="0"/>
              </a:rPr>
              <a:t>Introduction to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DLB</a:t>
            </a:r>
          </a:p>
          <a:p>
            <a:pPr lvl="1"/>
            <a:r>
              <a:rPr lang="en-US"/>
              <a:t>why exactly is RST with array faster than DLB?</a:t>
            </a:r>
          </a:p>
          <a:p>
            <a:pPr lvl="1"/>
            <a:r>
              <a:rPr lang="en-US"/>
              <a:t>DLB Runtime</a:t>
            </a:r>
          </a:p>
          <a:p>
            <a:pPr lvl="2"/>
            <a:r>
              <a:rPr lang="en-US"/>
              <a:t>why DLB has a run time of search hit insert theta(w*R) ? what does w mean?</a:t>
            </a:r>
          </a:p>
          <a:p>
            <a:pPr lvl="1"/>
            <a:r>
              <a:rPr lang="en-US"/>
              <a:t>application of DLB</a:t>
            </a:r>
          </a:p>
          <a:p>
            <a:pPr lvl="1"/>
            <a:r>
              <a:rPr lang="en-US"/>
              <a:t>When to use DLB versus R-way tries</a:t>
            </a:r>
          </a:p>
          <a:p>
            <a:pPr lvl="2"/>
            <a:r>
              <a:rPr lang="en-US"/>
              <a:t>to what extend is few/many keys</a:t>
            </a:r>
          </a:p>
          <a:p>
            <a:pPr lvl="1"/>
            <a:r>
              <a:rPr lang="en-US"/>
              <a:t>Does the last node (leaf) with the terminating symbol contain all the important information?</a:t>
            </a:r>
          </a:p>
          <a:p>
            <a:pPr lvl="1"/>
            <a:r>
              <a:rPr lang="en-US"/>
              <a:t>a refresher on the code of linked lists would be helpful</a:t>
            </a:r>
          </a:p>
          <a:p>
            <a:pPr lvl="1"/>
            <a:r>
              <a:rPr lang="en-US"/>
              <a:t>Will we learn about removing nodes?</a:t>
            </a:r>
          </a:p>
          <a:p>
            <a:pPr lvl="1"/>
            <a:r>
              <a:rPr lang="en-US"/>
              <a:t>DLB trees - specifically where to store a value if we have a valid word</a:t>
            </a:r>
          </a:p>
          <a:p>
            <a:pPr lvl="1"/>
            <a:r>
              <a:rPr lang="en-US"/>
              <a:t>search miss performance for DLBs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7490-158E-8840-A7E3-F124FA2D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9C8C-1EC7-8B4E-AD7E-FC78C677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traversing DLBs</a:t>
            </a:r>
          </a:p>
          <a:p>
            <a:pPr lvl="1"/>
            <a:r>
              <a:rPr lang="en-US"/>
              <a:t>how prefix words are linked to the rest of words in DLBs</a:t>
            </a:r>
          </a:p>
          <a:p>
            <a:pPr lvl="1"/>
            <a:r>
              <a:rPr lang="en-US" err="1"/>
              <a:t>i'm</a:t>
            </a:r>
            <a:r>
              <a:rPr lang="en-US"/>
              <a:t> confused about how child links in a DLB work</a:t>
            </a:r>
          </a:p>
          <a:p>
            <a:pPr lvl="1"/>
            <a:r>
              <a:rPr lang="en-US"/>
              <a:t>how to know when to go down to a child node vs over to sibling node of LL when traversing a DLB</a:t>
            </a:r>
          </a:p>
          <a:p>
            <a:pPr lvl="1"/>
            <a:r>
              <a:rPr lang="en-US"/>
              <a:t>How can a node point to another character and a child in DLB</a:t>
            </a:r>
          </a:p>
          <a:p>
            <a:pPr lvl="1"/>
            <a:r>
              <a:rPr lang="en-US"/>
              <a:t>traversing </a:t>
            </a:r>
            <a:r>
              <a:rPr lang="en-US" err="1"/>
              <a:t>dlbs</a:t>
            </a:r>
            <a:r>
              <a:rPr lang="en-US"/>
              <a:t>, why is the second character skipped?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24B0-454F-4A47-80D8-8CE90E0994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B48B4-4D4A-5B45-948D-A8F9E050C7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13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81D5-B1C6-9145-AC10-D01A9895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9A0A-771B-9D45-B594-D6657F06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top-hat question about having k bits &amp; how that relates to going through strings</a:t>
            </a:r>
          </a:p>
          <a:p>
            <a:pPr lvl="1"/>
            <a:r>
              <a:rPr lang="en-US"/>
              <a:t>branching factor of multi way RST</a:t>
            </a:r>
          </a:p>
          <a:p>
            <a:r>
              <a:rPr lang="en-US"/>
              <a:t>compare the different types of trees and tries and their runtimes and uses. like when to use which one</a:t>
            </a:r>
          </a:p>
          <a:p>
            <a:r>
              <a:rPr lang="en-US"/>
              <a:t>DST Runtimes</a:t>
            </a:r>
          </a:p>
          <a:p>
            <a:r>
              <a:rPr lang="en-US"/>
              <a:t>compression</a:t>
            </a:r>
          </a:p>
          <a:p>
            <a:pPr lvl="1"/>
            <a:r>
              <a:rPr lang="en-US"/>
              <a:t>fixed variable compression</a:t>
            </a:r>
          </a:p>
          <a:p>
            <a:pPr lvl="1"/>
            <a:r>
              <a:rPr lang="en-US"/>
              <a:t>Huffman compression</a:t>
            </a:r>
          </a:p>
          <a:p>
            <a:pPr lvl="1"/>
            <a:r>
              <a:rPr lang="en-US"/>
              <a:t>How can a block store more information than what is being stored</a:t>
            </a:r>
          </a:p>
          <a:p>
            <a:pPr lvl="1"/>
            <a:r>
              <a:rPr lang="en-US"/>
              <a:t>how does lossy compression choose what to cut out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8A1DA-74D4-FA4F-A352-B456EF24E8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64FD1-A992-E44B-8DE3-79975840E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94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BF9-2CCB-451C-BC74-B1BC41B2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R-way RST vs. DLB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B9FB61-B0CE-47D5-AB77-C6CC010B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46" y="899135"/>
            <a:ext cx="9268824" cy="61804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412C7-8C48-47FD-B1AB-06426DB942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747A5-F663-4344-94A6-7ED2CCAFD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34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D307-C913-4BC9-A50F-425A4DD5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Comparison for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7586-99B1-42C0-9057-B7FD8F26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96641-57E2-4111-946C-EC74F90F34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4B7C-2236-450A-AE1F-1D348B369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1FE8F-9DDA-42FD-A96E-125650E3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59299"/>
            <a:ext cx="8223250" cy="54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1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538D-C362-4DFB-9B44-F0C247DE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7EE8-5F8E-4B33-A71C-317D39D0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E02C5-7A4E-4125-AB4E-CC55AD9A95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11E00-8BC5-4FD5-9959-638D9C53E6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61695-A7F2-48AE-8AB1-F6EA40F2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1351087"/>
            <a:ext cx="8064500" cy="53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687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Microsoft Macintosh PowerPoint</Application>
  <PresentationFormat>Custom</PresentationFormat>
  <Paragraphs>216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Muddiest points (1/3)</vt:lpstr>
      <vt:lpstr>Muddiest Points (2/3)</vt:lpstr>
      <vt:lpstr>Muddiest Points (3/3)</vt:lpstr>
      <vt:lpstr>R-way RST vs. DLB</vt:lpstr>
      <vt:lpstr>Runtime Comparison for Search Trees</vt:lpstr>
      <vt:lpstr>Big O Approximation</vt:lpstr>
      <vt:lpstr>This Lecture</vt:lpstr>
      <vt:lpstr>Considerations for compressing ASCII</vt:lpstr>
      <vt:lpstr>Variable size codewords</vt:lpstr>
      <vt:lpstr>Variable length encoding</vt:lpstr>
      <vt:lpstr>Variable length encoding for lossless compression</vt:lpstr>
      <vt:lpstr>How can we create these prefix-free codes?</vt:lpstr>
      <vt:lpstr>Generating Huffman codes</vt:lpstr>
      <vt:lpstr>Huffman Tree Construction Example</vt:lpstr>
      <vt:lpstr>Implementation concerns</vt:lpstr>
      <vt:lpstr>Further implementation concerns</vt:lpstr>
      <vt:lpstr>Binary I/O</vt:lpstr>
      <vt:lpstr>Representing tries as bitstrings</vt:lpstr>
      <vt:lpstr>Binary 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2021-09-01T05:40:21Z</dcterms:modified>
</cp:coreProperties>
</file>