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9" r:id="rId2"/>
    <p:sldMasterId id="2147483711" r:id="rId3"/>
    <p:sldMasterId id="2147483714" r:id="rId4"/>
  </p:sldMasterIdLst>
  <p:notesMasterIdLst>
    <p:notesMasterId r:id="rId33"/>
  </p:notesMasterIdLst>
  <p:sldIdLst>
    <p:sldId id="405" r:id="rId5"/>
    <p:sldId id="496" r:id="rId6"/>
    <p:sldId id="1861" r:id="rId7"/>
    <p:sldId id="498" r:id="rId8"/>
    <p:sldId id="499" r:id="rId9"/>
    <p:sldId id="1862" r:id="rId10"/>
    <p:sldId id="1863" r:id="rId11"/>
    <p:sldId id="1864" r:id="rId12"/>
    <p:sldId id="1860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9B34A-D1E2-7A46-BDCD-1F4F66AFD015}" v="1" dt="2021-09-01T05:46:30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8912"/>
  </p:normalViewPr>
  <p:slideViewPr>
    <p:cSldViewPr snapToGrid="0">
      <p:cViewPr varScale="1">
        <p:scale>
          <a:sx n="98" d="100"/>
          <a:sy n="98" d="100"/>
        </p:scale>
        <p:origin x="2208" y="208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58C9B34A-D1E2-7A46-BDCD-1F4F66AFD015}"/>
    <pc:docChg chg="modSld">
      <pc:chgData name="Khattab, Sherif" userId="c83b1e15-36f3-4f46-aceb-05aac24c545e" providerId="ADAL" clId="{58C9B34A-D1E2-7A46-BDCD-1F4F66AFD015}" dt="2021-09-01T05:46:30.351" v="0"/>
      <pc:docMkLst>
        <pc:docMk/>
      </pc:docMkLst>
      <pc:sldChg chg="modSp">
        <pc:chgData name="Khattab, Sherif" userId="c83b1e15-36f3-4f46-aceb-05aac24c545e" providerId="ADAL" clId="{58C9B34A-D1E2-7A46-BDCD-1F4F66AFD015}" dt="2021-09-01T05:46:30.351" v="0"/>
        <pc:sldMkLst>
          <pc:docMk/>
          <pc:sldMk cId="1894775455" sldId="405"/>
        </pc:sldMkLst>
        <pc:spChg chg="mod">
          <ac:chgData name="Khattab, Sherif" userId="c83b1e15-36f3-4f46-aceb-05aac24c545e" providerId="ADAL" clId="{58C9B34A-D1E2-7A46-BDCD-1F4F66AFD015}" dt="2021-09-01T05:46:30.351" v="0"/>
          <ac:spMkLst>
            <pc:docMk/>
            <pc:sldMk cId="1894775455" sldId="405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Sherif Khattab" userId="c83b1e15-36f3-4f46-aceb-05aac24c545e" providerId="ADAL" clId="{B89D7EC5-2BC1-44E9-BCB3-5E75435B1298}"/>
    <pc:docChg chg="custSel addSld modSld">
      <pc:chgData name="Sherif Khattab" userId="c83b1e15-36f3-4f46-aceb-05aac24c545e" providerId="ADAL" clId="{B89D7EC5-2BC1-44E9-BCB3-5E75435B1298}" dt="2021-03-01T22:11:31.919" v="169" actId="1076"/>
      <pc:docMkLst>
        <pc:docMk/>
      </pc:docMkLst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69FEAAB5-A0EE-354C-A3DB-8B14349CBC8D}"/>
    <pc:docChg chg="custSel addSld delSld modSld">
      <pc:chgData name="Khattab, Sherif" userId="c83b1e15-36f3-4f46-aceb-05aac24c545e" providerId="ADAL" clId="{69FEAAB5-A0EE-354C-A3DB-8B14349CBC8D}" dt="2021-03-08T17:08:57.273" v="456" actId="2696"/>
      <pc:docMkLst>
        <pc:docMk/>
      </pc:docMkLst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038690732" sldId="25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4114396763" sldId="25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548519257" sldId="26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182164892" sldId="261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148140160" sldId="262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9085927" sldId="263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17434728" sldId="264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900722422" sldId="265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01655546" sldId="266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7382172" sldId="267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6379280" sldId="26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5361259" sldId="26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943686169" sldId="27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473750578" sldId="2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543100911" sldId="278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821614231" sldId="279"/>
        </pc:sldMkLst>
      </pc:sldChg>
      <pc:sldChg chg="modSp mod modNotesTx">
        <pc:chgData name="Khattab, Sherif" userId="c83b1e15-36f3-4f46-aceb-05aac24c545e" providerId="ADAL" clId="{69FEAAB5-A0EE-354C-A3DB-8B14349CBC8D}" dt="2021-03-08T13:34:03.642" v="162" actId="20577"/>
        <pc:sldMkLst>
          <pc:docMk/>
          <pc:sldMk cId="1118126329" sldId="280"/>
        </pc:sldMkLst>
        <pc:spChg chg="mod">
          <ac:chgData name="Khattab, Sherif" userId="c83b1e15-36f3-4f46-aceb-05aac24c545e" providerId="ADAL" clId="{69FEAAB5-A0EE-354C-A3DB-8B14349CBC8D}" dt="2021-03-08T13:33:54.048" v="158" actId="404"/>
          <ac:spMkLst>
            <pc:docMk/>
            <pc:sldMk cId="1118126329" sldId="280"/>
            <ac:spMk id="256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22.473" v="166" actId="404"/>
        <pc:sldMkLst>
          <pc:docMk/>
          <pc:sldMk cId="403657541" sldId="282"/>
        </pc:sldMkLst>
        <pc:spChg chg="mod">
          <ac:chgData name="Khattab, Sherif" userId="c83b1e15-36f3-4f46-aceb-05aac24c545e" providerId="ADAL" clId="{69FEAAB5-A0EE-354C-A3DB-8B14349CBC8D}" dt="2021-03-08T13:34:22.473" v="166" actId="404"/>
          <ac:spMkLst>
            <pc:docMk/>
            <pc:sldMk cId="403657541" sldId="282"/>
            <ac:spMk id="273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43.384" v="168" actId="404"/>
        <pc:sldMkLst>
          <pc:docMk/>
          <pc:sldMk cId="334331292" sldId="290"/>
        </pc:sldMkLst>
        <pc:spChg chg="mod">
          <ac:chgData name="Khattab, Sherif" userId="c83b1e15-36f3-4f46-aceb-05aac24c545e" providerId="ADAL" clId="{69FEAAB5-A0EE-354C-A3DB-8B14349CBC8D}" dt="2021-03-08T13:34:43.384" v="168" actId="404"/>
          <ac:spMkLst>
            <pc:docMk/>
            <pc:sldMk cId="334331292" sldId="290"/>
            <ac:spMk id="462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1.502" v="171" actId="404"/>
        <pc:sldMkLst>
          <pc:docMk/>
          <pc:sldMk cId="783626647" sldId="291"/>
        </pc:sldMkLst>
        <pc:spChg chg="mod">
          <ac:chgData name="Khattab, Sherif" userId="c83b1e15-36f3-4f46-aceb-05aac24c545e" providerId="ADAL" clId="{69FEAAB5-A0EE-354C-A3DB-8B14349CBC8D}" dt="2021-03-08T13:34:51.502" v="171" actId="404"/>
          <ac:spMkLst>
            <pc:docMk/>
            <pc:sldMk cId="783626647" sldId="291"/>
            <ac:spMk id="469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9.574" v="173" actId="404"/>
        <pc:sldMkLst>
          <pc:docMk/>
          <pc:sldMk cId="2731882681" sldId="294"/>
        </pc:sldMkLst>
        <pc:spChg chg="mod">
          <ac:chgData name="Khattab, Sherif" userId="c83b1e15-36f3-4f46-aceb-05aac24c545e" providerId="ADAL" clId="{69FEAAB5-A0EE-354C-A3DB-8B14349CBC8D}" dt="2021-03-08T13:34:59.574" v="173" actId="404"/>
          <ac:spMkLst>
            <pc:docMk/>
            <pc:sldMk cId="2731882681" sldId="294"/>
            <ac:spMk id="490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5:06.079" v="175" actId="404"/>
        <pc:sldMkLst>
          <pc:docMk/>
          <pc:sldMk cId="281243642" sldId="295"/>
        </pc:sldMkLst>
        <pc:spChg chg="mod">
          <ac:chgData name="Khattab, Sherif" userId="c83b1e15-36f3-4f46-aceb-05aac24c545e" providerId="ADAL" clId="{69FEAAB5-A0EE-354C-A3DB-8B14349CBC8D}" dt="2021-03-08T13:35:06.079" v="175" actId="404"/>
          <ac:spMkLst>
            <pc:docMk/>
            <pc:sldMk cId="281243642" sldId="295"/>
            <ac:spMk id="497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6:12.729" v="178" actId="403"/>
        <pc:sldMkLst>
          <pc:docMk/>
          <pc:sldMk cId="3433095069" sldId="298"/>
        </pc:sldMkLst>
        <pc:spChg chg="mod">
          <ac:chgData name="Khattab, Sherif" userId="c83b1e15-36f3-4f46-aceb-05aac24c545e" providerId="ADAL" clId="{69FEAAB5-A0EE-354C-A3DB-8B14349CBC8D}" dt="2021-03-08T13:36:12.729" v="178" actId="403"/>
          <ac:spMkLst>
            <pc:docMk/>
            <pc:sldMk cId="3433095069" sldId="298"/>
            <ac:spMk id="519" creationId="{00000000-0000-0000-0000-000000000000}"/>
          </ac:spMkLst>
        </pc:spChg>
      </pc:sldChg>
      <pc:sldChg chg="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67448653" sldId="299"/>
        </pc:sldMkLst>
      </pc:sldChg>
      <pc:sldChg chg="modSp del mod">
        <pc:chgData name="Khattab, Sherif" userId="c83b1e15-36f3-4f46-aceb-05aac24c545e" providerId="ADAL" clId="{69FEAAB5-A0EE-354C-A3DB-8B14349CBC8D}" dt="2021-03-08T17:08:57.273" v="456" actId="2696"/>
        <pc:sldMkLst>
          <pc:docMk/>
          <pc:sldMk cId="89067327" sldId="300"/>
        </pc:sldMkLst>
        <pc:spChg chg="mod">
          <ac:chgData name="Khattab, Sherif" userId="c83b1e15-36f3-4f46-aceb-05aac24c545e" providerId="ADAL" clId="{69FEAAB5-A0EE-354C-A3DB-8B14349CBC8D}" dt="2021-03-08T13:36:20.852" v="179" actId="404"/>
          <ac:spMkLst>
            <pc:docMk/>
            <pc:sldMk cId="89067327" sldId="300"/>
            <ac:spMk id="533" creationId="{00000000-0000-0000-0000-000000000000}"/>
          </ac:spMkLst>
        </pc:spChg>
      </pc:sldChg>
      <pc:sldChg chg="delSp mod">
        <pc:chgData name="Khattab, Sherif" userId="c83b1e15-36f3-4f46-aceb-05aac24c545e" providerId="ADAL" clId="{69FEAAB5-A0EE-354C-A3DB-8B14349CBC8D}" dt="2021-03-08T13:34:10.708" v="163" actId="478"/>
        <pc:sldMkLst>
          <pc:docMk/>
          <pc:sldMk cId="1894775455" sldId="405"/>
        </pc:sldMkLst>
        <pc:spChg chg="del">
          <ac:chgData name="Khattab, Sherif" userId="c83b1e15-36f3-4f46-aceb-05aac24c545e" providerId="ADAL" clId="{69FEAAB5-A0EE-354C-A3DB-8B14349CBC8D}" dt="2021-03-08T13:34:10.708" v="163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Khattab, Sherif" userId="c83b1e15-36f3-4f46-aceb-05aac24c545e" providerId="ADAL" clId="{69FEAAB5-A0EE-354C-A3DB-8B14349CBC8D}" dt="2021-03-08T13:40:30.763" v="38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FEAAB5-A0EE-354C-A3DB-8B14349CBC8D}" dt="2021-03-08T13:40:30.763" v="38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69FEAAB5-A0EE-354C-A3DB-8B14349CBC8D}" dt="2021-03-08T13:33:16.265" v="109"/>
        <pc:sldMkLst>
          <pc:docMk/>
          <pc:sldMk cId="2374057061" sldId="498"/>
        </pc:sldMkLst>
        <pc:spChg chg="mod">
          <ac:chgData name="Khattab, Sherif" userId="c83b1e15-36f3-4f46-aceb-05aac24c545e" providerId="ADAL" clId="{69FEAAB5-A0EE-354C-A3DB-8B14349CBC8D}" dt="2021-03-08T13:33:16.265" v="109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69FEAAB5-A0EE-354C-A3DB-8B14349CBC8D}" dt="2021-03-08T13:42:12.799" v="454"/>
        <pc:sldMkLst>
          <pc:docMk/>
          <pc:sldMk cId="2823856332" sldId="499"/>
        </pc:sldMkLst>
        <pc:spChg chg="mod">
          <ac:chgData name="Khattab, Sherif" userId="c83b1e15-36f3-4f46-aceb-05aac24c545e" providerId="ADAL" clId="{69FEAAB5-A0EE-354C-A3DB-8B14349CBC8D}" dt="2021-03-08T13:41:57.824" v="45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69FEAAB5-A0EE-354C-A3DB-8B14349CBC8D}" dt="2021-03-08T17:08:38.111" v="45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69FEAAB5-A0EE-354C-A3DB-8B14349CBC8D}" dt="2021-03-08T17:08:38.111" v="45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3657925594" sldId="1872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94571508" sldId="1873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77908616" sldId="1874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874707963" sldId="1875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242669048" sldId="1876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988493758" sldId="1877"/>
        </pc:sldMkLst>
      </pc:sldChg>
    </pc:docChg>
  </pc:docChgLst>
  <pc:docChgLst>
    <pc:chgData name="Khattab, Sherif" userId="c83b1e15-36f3-4f46-aceb-05aac24c545e" providerId="ADAL" clId="{805D2A8D-A775-E94A-BE78-514591ECBF92}"/>
    <pc:docChg chg="undo custSel addSld delSld modSld">
      <pc:chgData name="Khattab, Sherif" userId="c83b1e15-36f3-4f46-aceb-05aac24c545e" providerId="ADAL" clId="{805D2A8D-A775-E94A-BE78-514591ECBF92}" dt="2021-03-03T14:19:46.464" v="278" actId="20577"/>
      <pc:docMkLst>
        <pc:docMk/>
      </pc:docMkLst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43100911" sldId="27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43100911" sldId="278"/>
            <ac:spMk id="2" creationId="{1562C218-3CB0-6F40-B818-E2E46C79469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821614231" sldId="27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821614231" sldId="279"/>
            <ac:spMk id="2" creationId="{D0811AA4-AED8-6E4F-B78A-3C6CA239DDA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18126329" sldId="28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18126329" sldId="280"/>
            <ac:spMk id="2" creationId="{4D147D4A-6A94-C843-8266-4B8C38F42760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989359202" sldId="28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989359202" sldId="281"/>
            <ac:spMk id="2" creationId="{FB7A5388-BFA1-7946-B38C-2FB444B09CB6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3657541" sldId="28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3657541" sldId="282"/>
            <ac:spMk id="2" creationId="{CA63C201-F179-6C40-B2C5-950711000F5E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7258789" sldId="28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7258789" sldId="283"/>
            <ac:spMk id="2" creationId="{FEB45ADC-EEBA-A64D-9F30-3FE3EBEB3DAF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31190512" sldId="28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31190512" sldId="284"/>
            <ac:spMk id="2" creationId="{93407F9A-E819-BD42-81CA-16A2BBEC9179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549475221" sldId="28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549475221" sldId="285"/>
            <ac:spMk id="2" creationId="{C6027D03-DF63-B244-A39C-2C02B933295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304881813" sldId="28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304881813" sldId="286"/>
            <ac:spMk id="2" creationId="{AC7D3D52-61D0-EE42-ABA8-D1763B14D52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71186739" sldId="28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71186739" sldId="287"/>
            <ac:spMk id="2" creationId="{6970B4A1-569F-3F47-A2F4-ECFCC28DD93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56732566" sldId="28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56732566" sldId="288"/>
            <ac:spMk id="2" creationId="{8118E869-EC6A-3D40-89D4-7E9F71BD03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20448114" sldId="28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20448114" sldId="289"/>
            <ac:spMk id="2" creationId="{80712D52-4577-F14E-9982-AD36E879F57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34331292" sldId="29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34331292" sldId="290"/>
            <ac:spMk id="2" creationId="{2DA10742-A0F0-844D-89E8-4F871FEFFD28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783626647" sldId="29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83626647" sldId="291"/>
            <ac:spMk id="2" creationId="{FD3245B7-16FF-6443-97FD-2952652A27A4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237454185" sldId="29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237454185" sldId="292"/>
            <ac:spMk id="2" creationId="{FF6DF1C2-8890-6142-86A3-145CE8BB6FA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38941203" sldId="29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38941203" sldId="293"/>
            <ac:spMk id="2" creationId="{A81EF46E-C55C-F34E-9F40-9F52388CBF8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731882681" sldId="29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731882681" sldId="294"/>
            <ac:spMk id="2" creationId="{AEC9908A-A14D-E840-9074-5D05DEAC707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1243642" sldId="29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1243642" sldId="295"/>
            <ac:spMk id="2" creationId="{A2C3AC54-C168-E648-9785-69BA3F84E2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22206788" sldId="29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22206788" sldId="296"/>
            <ac:spMk id="2" creationId="{A190BAA4-2C1C-704C-AE3F-AF4180F034C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56178792" sldId="29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56178792" sldId="297"/>
            <ac:spMk id="2" creationId="{A983FCFA-EB88-7140-A90B-D1D1C737635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433095069" sldId="29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433095069" sldId="298"/>
            <ac:spMk id="2" creationId="{056B2C17-09C5-2343-AF1E-667C61E3C44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667448653" sldId="29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67448653" sldId="299"/>
            <ac:spMk id="2" creationId="{EEEC0DBE-8596-BB40-80A3-1C642A1B7535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89067327" sldId="30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89067327" sldId="300"/>
            <ac:spMk id="2" creationId="{AAA7B0A8-E6B5-7242-A6F5-C46F8E28A820}"/>
          </ac:spMkLst>
        </pc:spChg>
      </pc:sldChg>
      <pc:sldChg chg="modSp mod">
        <pc:chgData name="Khattab, Sherif" userId="c83b1e15-36f3-4f46-aceb-05aac24c545e" providerId="ADAL" clId="{805D2A8D-A775-E94A-BE78-514591ECBF92}" dt="2021-03-03T14:19:46.464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05D2A8D-A775-E94A-BE78-514591ECBF92}" dt="2021-03-03T14:19:46.464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05D2A8D-A775-E94A-BE78-514591ECBF92}" dt="2021-03-03T04:26:11.487" v="82"/>
        <pc:sldMkLst>
          <pc:docMk/>
          <pc:sldMk cId="2374057061" sldId="498"/>
        </pc:sldMkLst>
        <pc:spChg chg="mod">
          <ac:chgData name="Khattab, Sherif" userId="c83b1e15-36f3-4f46-aceb-05aac24c545e" providerId="ADAL" clId="{805D2A8D-A775-E94A-BE78-514591ECBF92}" dt="2021-03-03T04:26:11.487" v="8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05D2A8D-A775-E94A-BE78-514591ECBF92}" dt="2021-03-03T14:19:32.284" v="259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805D2A8D-A775-E94A-BE78-514591ECBF92}" dt="2021-03-03T14:19:32.284" v="25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805D2A8D-A775-E94A-BE78-514591ECBF92}" dt="2021-03-03T04:32:10.639" v="25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05D2A8D-A775-E94A-BE78-514591ECBF92}" dt="2021-03-03T04:26:31.432" v="93" actId="114"/>
        <pc:sldMkLst>
          <pc:docMk/>
          <pc:sldMk cId="1241308872" sldId="1860"/>
        </pc:sldMkLst>
        <pc:spChg chg="mod">
          <ac:chgData name="Khattab, Sherif" userId="c83b1e15-36f3-4f46-aceb-05aac24c545e" providerId="ADAL" clId="{805D2A8D-A775-E94A-BE78-514591ECBF92}" dt="2021-03-03T04:26:31.432" v="93" actId="114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805D2A8D-A775-E94A-BE78-514591ECBF92}" dt="2021-03-03T04:26:37.221" v="94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05D2A8D-A775-E94A-BE78-514591ECBF92}" dt="2021-03-03T04:26:38.093" v="96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805D2A8D-A775-E94A-BE78-514591ECBF92}" dt="2021-03-03T04:26:38.492" v="97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805D2A8D-A775-E94A-BE78-514591ECBF92}" dt="2021-03-03T04:26:38.814" v="9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805D2A8D-A775-E94A-BE78-514591ECBF92}" dt="2021-03-03T04:26:39.253" v="99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805D2A8D-A775-E94A-BE78-514591ECBF92}" dt="2021-03-03T04:26:40.291" v="101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805D2A8D-A775-E94A-BE78-514591ECBF92}" dt="2021-03-03T04:26:40.933" v="102" actId="2696"/>
        <pc:sldMkLst>
          <pc:docMk/>
          <pc:sldMk cId="422877061" sldId="1868"/>
        </pc:sldMkLst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496204835" sldId="186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96204835" sldId="1869"/>
            <ac:spMk id="2" creationId="{CB63DAB4-6DC2-6045-8E55-626698F6C2C1}"/>
          </ac:spMkLst>
        </pc:spChg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687974841" sldId="187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687974841" sldId="1870"/>
            <ac:spMk id="2" creationId="{DF4DF73F-E2B2-8841-B79B-360A2F072446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728089416" sldId="187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28089416" sldId="1871"/>
            <ac:spMk id="2" creationId="{A525DB47-9015-CD46-94EC-E3AAD2DAA39D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3657925594" sldId="187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57925594" sldId="1872"/>
            <ac:spMk id="2" creationId="{1A5A5A41-B04E-A746-A627-60E9C316B3C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94571508" sldId="187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94571508" sldId="1873"/>
            <ac:spMk id="2" creationId="{B939A5AB-2166-5B4A-85EF-23BC0ED2B3F1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477908616" sldId="187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77908616" sldId="1874"/>
            <ac:spMk id="2" creationId="{C4323E89-1D4F-A941-9938-70274436885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874707963" sldId="187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74707963" sldId="1875"/>
            <ac:spMk id="2" creationId="{0DB8BD6D-9DBE-6240-B6AA-264215060739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242669048" sldId="187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242669048" sldId="1876"/>
            <ac:spMk id="2" creationId="{3F978C84-9E45-ED4D-B297-87135D41EDE1}"/>
          </ac:spMkLst>
        </pc:spChg>
      </pc:sldChg>
      <pc:sldChg chg="del">
        <pc:chgData name="Khattab, Sherif" userId="c83b1e15-36f3-4f46-aceb-05aac24c545e" providerId="ADAL" clId="{805D2A8D-A775-E94A-BE78-514591ECBF92}" dt="2021-03-03T14:19:25.502" v="253" actId="2696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805D2A8D-A775-E94A-BE78-514591ECBF92}" dt="2021-03-03T14:19:23.649" v="252" actId="2696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805D2A8D-A775-E94A-BE78-514591ECBF92}" dt="2021-03-03T04:26:39.726" v="100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805D2A8D-A775-E94A-BE78-514591ECBF92}" dt="2021-03-03T04:26:37.678" v="95" actId="2696"/>
        <pc:sldMkLst>
          <pc:docMk/>
          <pc:sldMk cId="4145067663" sldId="1880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474068777" sldId="1881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69341335" sldId="1883"/>
        </pc:sldMkLst>
      </pc:sld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Sherif Khattab" userId="c83b1e15-36f3-4f46-aceb-05aac24c545e" providerId="ADAL" clId="{2AD665B8-1C37-413B-9F2A-17C30EA6D6F5}"/>
    <pc:docChg chg="addSld modSld">
      <pc:chgData name="Sherif Khattab" userId="c83b1e15-36f3-4f46-aceb-05aac24c545e" providerId="ADAL" clId="{2AD665B8-1C37-413B-9F2A-17C30EA6D6F5}" dt="2021-03-04T14:02:27.670" v="47" actId="20577"/>
      <pc:docMkLst>
        <pc:docMk/>
      </pc:docMkLst>
      <pc:sldChg chg="modSp mod">
        <pc:chgData name="Sherif Khattab" userId="c83b1e15-36f3-4f46-aceb-05aac24c545e" providerId="ADAL" clId="{2AD665B8-1C37-413B-9F2A-17C30EA6D6F5}" dt="2021-03-04T14:02:20.099" v="4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AD665B8-1C37-413B-9F2A-17C30EA6D6F5}" dt="2021-03-04T14:02:20.099" v="4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AD665B8-1C37-413B-9F2A-17C30EA6D6F5}" dt="2021-03-04T14:02:27.670" v="47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AD665B8-1C37-413B-9F2A-17C30EA6D6F5}" dt="2021-03-04T14:02:27.670" v="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AD665B8-1C37-413B-9F2A-17C30EA6D6F5}" dt="2021-03-04T14:02:02.244" v="38" actId="1076"/>
        <pc:sldMkLst>
          <pc:docMk/>
          <pc:sldMk cId="988493758" sldId="1877"/>
        </pc:sldMkLst>
        <pc:spChg chg="mod">
          <ac:chgData name="Sherif Khattab" userId="c83b1e15-36f3-4f46-aceb-05aac24c545e" providerId="ADAL" clId="{2AD665B8-1C37-413B-9F2A-17C30EA6D6F5}" dt="2021-03-04T14:01:52.540" v="33" actId="20577"/>
          <ac:spMkLst>
            <pc:docMk/>
            <pc:sldMk cId="988493758" sldId="1877"/>
            <ac:spMk id="3" creationId="{8402797C-BA24-42F1-8D49-CC3A20066C2D}"/>
          </ac:spMkLst>
        </pc:spChg>
        <pc:picChg chg="add mod">
          <ac:chgData name="Sherif Khattab" userId="c83b1e15-36f3-4f46-aceb-05aac24c545e" providerId="ADAL" clId="{2AD665B8-1C37-413B-9F2A-17C30EA6D6F5}" dt="2021-03-04T14:02:02.244" v="38" actId="1076"/>
          <ac:picMkLst>
            <pc:docMk/>
            <pc:sldMk cId="988493758" sldId="1877"/>
            <ac:picMk id="7" creationId="{06C3B930-CCD2-486B-8284-461D0023F22E}"/>
          </ac:picMkLst>
        </pc:picChg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Sherif Khattab" userId="c83b1e15-36f3-4f46-aceb-05aac24c545e" providerId="ADAL" clId="{224B30EC-8B15-4450-966C-53BA3101BC9E}"/>
    <pc:docChg chg="addSld modSld">
      <pc:chgData name="Sherif Khattab" userId="c83b1e15-36f3-4f46-aceb-05aac24c545e" providerId="ADAL" clId="{224B30EC-8B15-4450-966C-53BA3101BC9E}" dt="2021-03-09T04:37:53.478" v="86" actId="1076"/>
      <pc:docMkLst>
        <pc:docMk/>
      </pc:docMkLst>
      <pc:sldChg chg="addSp modSp new mod">
        <pc:chgData name="Sherif Khattab" userId="c83b1e15-36f3-4f46-aceb-05aac24c545e" providerId="ADAL" clId="{224B30EC-8B15-4450-966C-53BA3101BC9E}" dt="2021-03-09T04:36:13.199" v="23" actId="1076"/>
        <pc:sldMkLst>
          <pc:docMk/>
          <pc:sldMk cId="3816685616" sldId="1861"/>
        </pc:sldMkLst>
        <pc:spChg chg="mod">
          <ac:chgData name="Sherif Khattab" userId="c83b1e15-36f3-4f46-aceb-05aac24c545e" providerId="ADAL" clId="{224B30EC-8B15-4450-966C-53BA3101BC9E}" dt="2021-03-09T04:35:57.547" v="20" actId="20577"/>
          <ac:spMkLst>
            <pc:docMk/>
            <pc:sldMk cId="3816685616" sldId="1861"/>
            <ac:spMk id="2" creationId="{34949410-2A90-4024-8D82-CE8600121824}"/>
          </ac:spMkLst>
        </pc:spChg>
        <pc:picChg chg="add mod">
          <ac:chgData name="Sherif Khattab" userId="c83b1e15-36f3-4f46-aceb-05aac24c545e" providerId="ADAL" clId="{224B30EC-8B15-4450-966C-53BA3101BC9E}" dt="2021-03-09T04:36:13.199" v="23" actId="1076"/>
          <ac:picMkLst>
            <pc:docMk/>
            <pc:sldMk cId="3816685616" sldId="1861"/>
            <ac:picMk id="7" creationId="{5BB39317-36B0-4EF9-9094-C12C90452054}"/>
          </ac:picMkLst>
        </pc:picChg>
      </pc:sldChg>
      <pc:sldChg chg="addSp modSp new mod">
        <pc:chgData name="Sherif Khattab" userId="c83b1e15-36f3-4f46-aceb-05aac24c545e" providerId="ADAL" clId="{224B30EC-8B15-4450-966C-53BA3101BC9E}" dt="2021-03-09T04:36:55.802" v="52" actId="1076"/>
        <pc:sldMkLst>
          <pc:docMk/>
          <pc:sldMk cId="4190577998" sldId="1862"/>
        </pc:sldMkLst>
        <pc:spChg chg="mod">
          <ac:chgData name="Sherif Khattab" userId="c83b1e15-36f3-4f46-aceb-05aac24c545e" providerId="ADAL" clId="{224B30EC-8B15-4450-966C-53BA3101BC9E}" dt="2021-03-09T04:36:48.736" v="49" actId="20577"/>
          <ac:spMkLst>
            <pc:docMk/>
            <pc:sldMk cId="4190577998" sldId="1862"/>
            <ac:spMk id="2" creationId="{2EE7FBF4-D5EF-498B-B372-82DFA85DEFC1}"/>
          </ac:spMkLst>
        </pc:spChg>
        <pc:picChg chg="add mod">
          <ac:chgData name="Sherif Khattab" userId="c83b1e15-36f3-4f46-aceb-05aac24c545e" providerId="ADAL" clId="{224B30EC-8B15-4450-966C-53BA3101BC9E}" dt="2021-03-09T04:36:55.802" v="52" actId="1076"/>
          <ac:picMkLst>
            <pc:docMk/>
            <pc:sldMk cId="4190577998" sldId="1862"/>
            <ac:picMk id="7" creationId="{B469CD36-53A8-4E1F-868E-D62929A8BA01}"/>
          </ac:picMkLst>
        </pc:picChg>
      </pc:sldChg>
      <pc:sldChg chg="addSp modSp new mod">
        <pc:chgData name="Sherif Khattab" userId="c83b1e15-36f3-4f46-aceb-05aac24c545e" providerId="ADAL" clId="{224B30EC-8B15-4450-966C-53BA3101BC9E}" dt="2021-03-09T04:37:27.415" v="72" actId="1076"/>
        <pc:sldMkLst>
          <pc:docMk/>
          <pc:sldMk cId="178864396" sldId="1863"/>
        </pc:sldMkLst>
        <pc:spChg chg="mod">
          <ac:chgData name="Sherif Khattab" userId="c83b1e15-36f3-4f46-aceb-05aac24c545e" providerId="ADAL" clId="{224B30EC-8B15-4450-966C-53BA3101BC9E}" dt="2021-03-09T04:37:19.340" v="69" actId="20577"/>
          <ac:spMkLst>
            <pc:docMk/>
            <pc:sldMk cId="178864396" sldId="1863"/>
            <ac:spMk id="2" creationId="{F7A9778E-1319-4046-B7AE-C3EBC5949A8A}"/>
          </ac:spMkLst>
        </pc:spChg>
        <pc:picChg chg="add mod">
          <ac:chgData name="Sherif Khattab" userId="c83b1e15-36f3-4f46-aceb-05aac24c545e" providerId="ADAL" clId="{224B30EC-8B15-4450-966C-53BA3101BC9E}" dt="2021-03-09T04:37:27.415" v="72" actId="1076"/>
          <ac:picMkLst>
            <pc:docMk/>
            <pc:sldMk cId="178864396" sldId="1863"/>
            <ac:picMk id="7" creationId="{8FBB0052-649F-40D0-AAD6-2C19BE3F33C0}"/>
          </ac:picMkLst>
        </pc:picChg>
      </pc:sldChg>
      <pc:sldChg chg="addSp modSp new mod">
        <pc:chgData name="Sherif Khattab" userId="c83b1e15-36f3-4f46-aceb-05aac24c545e" providerId="ADAL" clId="{224B30EC-8B15-4450-966C-53BA3101BC9E}" dt="2021-03-09T04:37:53.478" v="86" actId="1076"/>
        <pc:sldMkLst>
          <pc:docMk/>
          <pc:sldMk cId="427169560" sldId="1864"/>
        </pc:sldMkLst>
        <pc:spChg chg="mod">
          <ac:chgData name="Sherif Khattab" userId="c83b1e15-36f3-4f46-aceb-05aac24c545e" providerId="ADAL" clId="{224B30EC-8B15-4450-966C-53BA3101BC9E}" dt="2021-03-09T04:37:46.220" v="83" actId="20577"/>
          <ac:spMkLst>
            <pc:docMk/>
            <pc:sldMk cId="427169560" sldId="1864"/>
            <ac:spMk id="2" creationId="{5E160BCE-613C-4BD0-8F71-6C3852CB1DDA}"/>
          </ac:spMkLst>
        </pc:spChg>
        <pc:picChg chg="add mod">
          <ac:chgData name="Sherif Khattab" userId="c83b1e15-36f3-4f46-aceb-05aac24c545e" providerId="ADAL" clId="{224B30EC-8B15-4450-966C-53BA3101BC9E}" dt="2021-03-09T04:37:53.478" v="86" actId="1076"/>
          <ac:picMkLst>
            <pc:docMk/>
            <pc:sldMk cId="427169560" sldId="1864"/>
            <ac:picMk id="7" creationId="{9BE8BC9A-123D-4C29-8D53-F74407AA12E1}"/>
          </ac:picMkLst>
        </pc:picChg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9/1/21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82f5a72b1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82f5a72b1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1860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2f5a72b1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82f5a72b1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a codeword is encountered that is not in the codebook, it must be: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prev_pattern</a:t>
            </a:r>
            <a:r>
              <a:rPr lang="en" dirty="0"/>
              <a:t> + </a:t>
            </a:r>
            <a:r>
              <a:rPr lang="en" dirty="0" err="1"/>
              <a:t>prev_pattern</a:t>
            </a:r>
            <a:r>
              <a:rPr lang="en" dirty="0"/>
              <a:t>[0]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9392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82f5a72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82f5a72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"/>
              <a:t>ENCODE:</a:t>
            </a:r>
            <a:br>
              <a:rPr lang="en"/>
            </a:br>
            <a:r>
              <a:rPr lang="en"/>
              <a:t>Two most likely candidates:</a:t>
            </a:r>
            <a:endParaRPr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 or Hash Table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allow lookups in time proportional to string length, independent of the number of strings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the new keys are all prefixes already in the tree, and plus one additional character, and since we are searching for prefixes</a:t>
            </a:r>
            <a:endParaRPr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Trie would be a great choice</a:t>
            </a:r>
            <a:endParaRPr/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memory issues would make us prefer the DLB</a:t>
            </a:r>
            <a:endParaRPr/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LZW.java uses a ternary search trie (TST).</a:t>
            </a:r>
            <a:endParaRPr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DECODE: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codewords are the key values, and the strings are returned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simply use the codeword values to index an array of strings</a:t>
            </a:r>
            <a:endParaRPr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Gives us constant time lookup of the codewords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LZW.java</a:t>
            </a:r>
            <a:endParaRPr sz="14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237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82f5a72b1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82f5a72b1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908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82f5a72b1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82f5a72b1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49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82f5a72b1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82f5a72b1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902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2f5a72b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2f5a72b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957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82f5a72b1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82f5a72b1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also:  lz4, lzham, bitknit as a close competitor to brotli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26565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82f5a72b1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82f5a72b1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70156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82f5a72b1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82f5a72b1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brief bio: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1937 MIT masters thesis showed electromechanical telephone switching relays could be used to solve </a:t>
            </a:r>
            <a:r>
              <a:rPr lang="en" dirty="0" err="1"/>
              <a:t>boolean</a:t>
            </a:r>
            <a:r>
              <a:rPr lang="en" dirty="0"/>
              <a:t> algebra 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foundation of digital circuit design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1940 PhD from MIT, became a researcher at Institute for Advanced Study in Princeton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WWII moved to Bell Labs to work on fire-control systems and crypto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Proved security of one-time pad ciphers here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1948  A Mathematical Theory of Communication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Developed High-Low blackjack card counting method with Ed Thorp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Credited with creating the first wearable computer to help calculate roulette odds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Shannon's Maxim is counterpoint of security through obscurity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7882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b311a662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b311a662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left to right: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Abraham Lempel, Jacob Ziv, and Claude Shannon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6503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82f5a72b1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82f5a72b1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1948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7872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2f5a72b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2f5a72b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5907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2f5a72b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82f5a72b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654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2f5a72b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2f5a72b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912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2f5a72b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2f5a72b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16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2f5a72b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2f5a72b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343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2f5a72b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82f5a72b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114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82f5a72b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82f5a72b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65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4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436" indent="0" algn="ctr">
              <a:buNone/>
              <a:defRPr/>
            </a:lvl2pPr>
            <a:lvl3pPr marL="914872" indent="0" algn="ctr">
              <a:buNone/>
              <a:defRPr/>
            </a:lvl3pPr>
            <a:lvl4pPr marL="1372308" indent="0" algn="ctr">
              <a:buNone/>
              <a:defRPr/>
            </a:lvl4pPr>
            <a:lvl5pPr marL="1829742" indent="0" algn="ctr">
              <a:buNone/>
              <a:defRPr/>
            </a:lvl5pPr>
            <a:lvl6pPr marL="2287178" indent="0" algn="ctr">
              <a:buNone/>
              <a:defRPr/>
            </a:lvl6pPr>
            <a:lvl7pPr marL="2744615" indent="0" algn="ctr">
              <a:buNone/>
              <a:defRPr/>
            </a:lvl7pPr>
            <a:lvl8pPr marL="3202050" indent="0" algn="ctr">
              <a:buNone/>
              <a:defRPr/>
            </a:lvl8pPr>
            <a:lvl9pPr marL="365948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8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8766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5451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0835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9759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2799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2234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37065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53026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972" y="6120307"/>
            <a:ext cx="9839510" cy="896338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1186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606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34"/>
            <a:ext cx="10093117" cy="73691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675"/>
            <a:ext cx="10093116" cy="6608363"/>
          </a:xfrm>
        </p:spPr>
        <p:txBody>
          <a:bodyPr>
            <a:normAutofit/>
          </a:bodyPr>
          <a:lstStyle>
            <a:lvl1pPr marL="457436" indent="-457436">
              <a:buFont typeface="Arial" panose="020B0604020202020204" pitchFamily="34" charset="0"/>
              <a:buChar char="•"/>
              <a:defRPr/>
            </a:lvl1pPr>
            <a:lvl2pPr marL="914872" indent="-457436">
              <a:buFont typeface="Arial" panose="020B0604020202020204" pitchFamily="34" charset="0"/>
              <a:buChar char="•"/>
              <a:defRPr/>
            </a:lvl2pPr>
            <a:lvl3pPr marL="1257949" indent="-343077">
              <a:buFont typeface="Arial" panose="020B0604020202020204" pitchFamily="34" charset="0"/>
              <a:buChar char="•"/>
              <a:defRPr/>
            </a:lvl3pPr>
            <a:lvl4pPr marL="1715384" indent="-343077">
              <a:buFont typeface="Arial" panose="020B0604020202020204" pitchFamily="34" charset="0"/>
              <a:buChar char="•"/>
              <a:defRPr/>
            </a:lvl4pPr>
            <a:lvl5pPr marL="2172819" indent="-343077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7405" y="7329391"/>
            <a:ext cx="4794159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5871" y="7188228"/>
            <a:ext cx="2315432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8980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1129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80430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88805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9130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53694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246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682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74" y="4859791"/>
            <a:ext cx="8565040" cy="1502406"/>
          </a:xfrm>
        </p:spPr>
        <p:txBody>
          <a:bodyPr anchor="t"/>
          <a:lstStyle>
            <a:lvl1pPr algn="l">
              <a:defRPr sz="40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74" y="3204920"/>
            <a:ext cx="8565040" cy="1654871"/>
          </a:xfrm>
        </p:spPr>
        <p:txBody>
          <a:bodyPr anchor="b"/>
          <a:lstStyle>
            <a:lvl1pPr marL="0" indent="0">
              <a:buNone/>
              <a:defRPr sz="2001"/>
            </a:lvl1pPr>
            <a:lvl2pPr marL="457436" indent="0">
              <a:buNone/>
              <a:defRPr sz="1801"/>
            </a:lvl2pPr>
            <a:lvl3pPr marL="914872" indent="0">
              <a:buNone/>
              <a:defRPr sz="1602"/>
            </a:lvl3pPr>
            <a:lvl4pPr marL="1372308" indent="0">
              <a:buNone/>
              <a:defRPr sz="1401"/>
            </a:lvl4pPr>
            <a:lvl5pPr marL="1829742" indent="0">
              <a:buNone/>
              <a:defRPr sz="1401"/>
            </a:lvl5pPr>
            <a:lvl6pPr marL="2287178" indent="0">
              <a:buNone/>
              <a:defRPr sz="1401"/>
            </a:lvl6pPr>
            <a:lvl7pPr marL="2744615" indent="0">
              <a:buNone/>
              <a:defRPr sz="1401"/>
            </a:lvl7pPr>
            <a:lvl8pPr marL="3202050" indent="0">
              <a:buNone/>
              <a:defRPr sz="1401"/>
            </a:lvl8pPr>
            <a:lvl9pPr marL="3659486" indent="0">
              <a:buNone/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2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8" y="-22234"/>
            <a:ext cx="10077450" cy="12387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80" y="1143482"/>
            <a:ext cx="4442012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444" y="1143482"/>
            <a:ext cx="4443600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790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1215754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>
              <a:defRPr dirty="0"/>
            </a:lvl1pPr>
          </a:lstStyle>
          <a:p>
            <a:pPr marL="503821" lvl="0" indent="-405855">
              <a:spcBef>
                <a:spcPts val="661"/>
              </a:spcBef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399" b="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0B6D26-03C3-674E-9968-E18ACD2FC00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453669" y="7226938"/>
            <a:ext cx="4594232" cy="401807"/>
          </a:xfrm>
        </p:spPr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0562664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75318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72768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0743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998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66" y="303343"/>
            <a:ext cx="9069706" cy="12594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66" y="1692987"/>
            <a:ext cx="4451536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66" y="2398133"/>
            <a:ext cx="4451536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62" y="1692987"/>
            <a:ext cx="4454710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62" y="2398133"/>
            <a:ext cx="4454710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3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507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168064"/>
            <a:ext cx="9069706" cy="1540580"/>
          </a:xfrm>
        </p:spPr>
        <p:txBody>
          <a:bodyPr/>
          <a:lstStyle>
            <a:lvl1pPr>
              <a:defRPr sz="48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9824" y="1890712"/>
            <a:ext cx="9069706" cy="49911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5809" y="7160201"/>
            <a:ext cx="8873754" cy="4026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791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1518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6732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10077450" cy="6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4205"/>
            <a:ext cx="10077450" cy="656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7404" y="7329391"/>
            <a:ext cx="4607060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8" y="7323039"/>
            <a:ext cx="2315432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4"/>
            <a:ext cx="2315434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7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dt="0"/>
  <p:txStyles>
    <p:titleStyle>
      <a:lvl1pPr algn="ctr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+mj-lt"/>
          <a:ea typeface="+mj-ea"/>
          <a:cs typeface="+mj-cs"/>
        </a:defRPr>
      </a:lvl1pPr>
      <a:lvl2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2pPr>
      <a:lvl3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3pPr>
      <a:lvl4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4pPr>
      <a:lvl5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3077" indent="-343077" algn="l" defTabSz="457436" rtl="0" eaLnBrk="0" fontAlgn="base" hangingPunct="0">
        <a:spcBef>
          <a:spcPct val="0"/>
        </a:spcBef>
        <a:spcAft>
          <a:spcPts val="1426"/>
        </a:spcAft>
        <a:buClr>
          <a:srgbClr val="000000"/>
        </a:buClr>
        <a:buSzPct val="100000"/>
        <a:buFont typeface="Times New Roman" panose="02020603050405020304" pitchFamily="18" charset="0"/>
        <a:defRPr sz="3202">
          <a:solidFill>
            <a:srgbClr val="000000"/>
          </a:solidFill>
          <a:latin typeface="+mn-lt"/>
          <a:ea typeface="+mn-ea"/>
          <a:cs typeface="+mn-cs"/>
        </a:defRPr>
      </a:lvl1pPr>
      <a:lvl2pPr marL="743333" indent="-285897" algn="l" defTabSz="457436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1">
          <a:solidFill>
            <a:srgbClr val="000000"/>
          </a:solidFill>
          <a:latin typeface="+mn-lt"/>
          <a:cs typeface="+mn-cs"/>
        </a:defRPr>
      </a:lvl2pPr>
      <a:lvl3pPr marL="1143590" indent="-228718" algn="l" defTabSz="457436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1">
          <a:solidFill>
            <a:srgbClr val="000000"/>
          </a:solidFill>
          <a:latin typeface="+mn-lt"/>
          <a:cs typeface="+mn-cs"/>
        </a:defRPr>
      </a:lvl3pPr>
      <a:lvl4pPr marL="1601024" indent="-228718" algn="l" defTabSz="457436" rtl="0" eaLnBrk="0" fontAlgn="base" hangingPunct="0">
        <a:spcBef>
          <a:spcPct val="0"/>
        </a:spcBef>
        <a:spcAft>
          <a:spcPts val="576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4pPr>
      <a:lvl5pPr marL="2058461" indent="-228718" algn="l" defTabSz="457436" rtl="0" eaLnBrk="0" fontAlgn="base" hangingPunct="0"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43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87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30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74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717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615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205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948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04F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955AD5-455A-4047-8B91-3C7FB1863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8958" y="7243403"/>
            <a:ext cx="4834788" cy="401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9124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399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.cmu.edu/wids/" TargetMode="External"/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/>
              <a:t>Sherif </a:t>
            </a:r>
            <a:r>
              <a:rPr lang="en-GB" altLang="en-US" sz="4002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3600" dirty="0"/>
              <a:t>What else can we do to compress files?</a:t>
            </a:r>
            <a:endParaRPr sz="3600" dirty="0"/>
          </a:p>
        </p:txBody>
      </p:sp>
      <p:pic>
        <p:nvPicPr>
          <p:cNvPr id="257" name="Google Shape;257;p31" descr="shannon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2626" y="2381926"/>
            <a:ext cx="2592572" cy="325383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58" name="Google Shape;258;p31" descr="1024px-Abraham_Lempel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353" y="2221756"/>
            <a:ext cx="3282514" cy="3574203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59" name="Google Shape;259;p31" descr="Jacob_Ziv.jpe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2233" y="3634312"/>
            <a:ext cx="3232126" cy="341188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0" name="Google Shape;260;p3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10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147D4A-6A94-C843-8266-4B8C38F4276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1812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Huffman used variable-length codewords to represent fixed-length portions of the input…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Let’s try another approach that uses fixed-length codewords to represent variable-length portions of the input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Idea:  the more characters can be represented in a single codeword, the better the compression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Consider “the”:  24 bits in ASCII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Representing “the” with a single 12 bit codeword cuts the used space in half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Similarly, representing longer strings with a 12 bit codeword would mean even better savings!</a:t>
            </a:r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2645"/>
              <a:t>Patterns are compressible, need a general approach</a:t>
            </a:r>
            <a:endParaRPr sz="2645"/>
          </a:p>
        </p:txBody>
      </p:sp>
      <p:sp>
        <p:nvSpPr>
          <p:cNvPr id="267" name="Google Shape;267;p3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11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7A5388-BFA1-7946-B38C-2FB444B09C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893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>
            <a:spLocks noGrp="1"/>
          </p:cNvSpPr>
          <p:nvPr>
            <p:ph type="body" idx="1"/>
          </p:nvPr>
        </p:nvSpPr>
        <p:spPr>
          <a:xfrm>
            <a:off x="504349" y="2046681"/>
            <a:ext cx="9068753" cy="5194235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Need to avoid the same problems as the use of a static trie for Huffman encoding…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So use an adaptive algorithm and build up our patterns and codewords as we go through the file</a:t>
            </a:r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3200" dirty="0"/>
              <a:t>How do we know that “the” will be in our file?</a:t>
            </a:r>
            <a:endParaRPr sz="3200" dirty="0"/>
          </a:p>
        </p:txBody>
      </p:sp>
      <p:sp>
        <p:nvSpPr>
          <p:cNvPr id="274" name="Google Shape;274;p3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12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63C201-F179-6C40-B2C5-950711000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365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>
            <a:spLocks noGrp="1"/>
          </p:cNvSpPr>
          <p:nvPr>
            <p:ph type="body" idx="1"/>
          </p:nvPr>
        </p:nvSpPr>
        <p:spPr>
          <a:xfrm>
            <a:off x="504349" y="1809648"/>
            <a:ext cx="9068753" cy="5431268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Initialize codebook to all single characters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e.g., character maps to its ASCII value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While !EOF: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Match longest prefix in codebook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Output codeword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Take this longest prefix, add the next character in the file, and add the result to the dictionary with a new codeword</a:t>
            </a:r>
            <a:endParaRPr/>
          </a:p>
        </p:txBody>
      </p:sp>
      <p:sp>
        <p:nvSpPr>
          <p:cNvPr id="280" name="Google Shape;280;p3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LZW compression</a:t>
            </a:r>
            <a:endParaRPr/>
          </a:p>
        </p:txBody>
      </p:sp>
      <p:sp>
        <p:nvSpPr>
          <p:cNvPr id="281" name="Google Shape;281;p3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13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B45ADC-EEBA-A64D-9F30-3FE3EBEB3DA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725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>
            <a:spLocks noGrp="1"/>
          </p:cNvSpPr>
          <p:nvPr>
            <p:ph type="body" idx="1"/>
          </p:nvPr>
        </p:nvSpPr>
        <p:spPr>
          <a:xfrm>
            <a:off x="504349" y="1117693"/>
            <a:ext cx="9068753" cy="1394761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Compress, using 12 bit codewords: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TOBEORNOTTOBEORTOBEORNOT</a:t>
            </a:r>
            <a:endParaRPr/>
          </a:p>
        </p:txBody>
      </p:sp>
      <p:sp>
        <p:nvSpPr>
          <p:cNvPr id="287" name="Google Shape;287;p3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LZW compression example</a:t>
            </a:r>
            <a:endParaRPr/>
          </a:p>
        </p:txBody>
      </p:sp>
      <p:grpSp>
        <p:nvGrpSpPr>
          <p:cNvPr id="288" name="Google Shape;288;p35"/>
          <p:cNvGrpSpPr/>
          <p:nvPr/>
        </p:nvGrpSpPr>
        <p:grpSpPr>
          <a:xfrm>
            <a:off x="316022" y="2354708"/>
            <a:ext cx="4473878" cy="559359"/>
            <a:chOff x="286300" y="2134300"/>
            <a:chExt cx="4059900" cy="507600"/>
          </a:xfrm>
        </p:grpSpPr>
        <p:sp>
          <p:nvSpPr>
            <p:cNvPr id="289" name="Google Shape;289;p35"/>
            <p:cNvSpPr/>
            <p:nvPr/>
          </p:nvSpPr>
          <p:spPr>
            <a:xfrm>
              <a:off x="286300" y="2134300"/>
              <a:ext cx="1119000" cy="5076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/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Cur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1405300" y="2134300"/>
              <a:ext cx="1119000" cy="5076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/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Output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2524300" y="2134300"/>
              <a:ext cx="1821900" cy="5076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/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Add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292" name="Google Shape;292;p35"/>
          <p:cNvSpPr/>
          <p:nvPr/>
        </p:nvSpPr>
        <p:spPr>
          <a:xfrm>
            <a:off x="316023" y="2914067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T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93" name="Google Shape;293;p35"/>
          <p:cNvSpPr/>
          <p:nvPr/>
        </p:nvSpPr>
        <p:spPr>
          <a:xfrm>
            <a:off x="1549125" y="2914067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84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94" name="Google Shape;294;p35"/>
          <p:cNvSpPr/>
          <p:nvPr/>
        </p:nvSpPr>
        <p:spPr>
          <a:xfrm>
            <a:off x="2782227" y="2914067"/>
            <a:ext cx="2007674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TO:256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95" name="Google Shape;295;p35"/>
          <p:cNvSpPr/>
          <p:nvPr/>
        </p:nvSpPr>
        <p:spPr>
          <a:xfrm>
            <a:off x="316023" y="3473425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O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96" name="Google Shape;296;p35"/>
          <p:cNvSpPr/>
          <p:nvPr/>
        </p:nvSpPr>
        <p:spPr>
          <a:xfrm>
            <a:off x="1549125" y="3473425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79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97" name="Google Shape;297;p35"/>
          <p:cNvSpPr/>
          <p:nvPr/>
        </p:nvSpPr>
        <p:spPr>
          <a:xfrm>
            <a:off x="2782227" y="3473425"/>
            <a:ext cx="2007674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OB:257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98" name="Google Shape;298;p35"/>
          <p:cNvSpPr/>
          <p:nvPr/>
        </p:nvSpPr>
        <p:spPr>
          <a:xfrm>
            <a:off x="316023" y="4032784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99" name="Google Shape;299;p35"/>
          <p:cNvSpPr/>
          <p:nvPr/>
        </p:nvSpPr>
        <p:spPr>
          <a:xfrm>
            <a:off x="1549125" y="4032784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66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00" name="Google Shape;300;p35"/>
          <p:cNvSpPr/>
          <p:nvPr/>
        </p:nvSpPr>
        <p:spPr>
          <a:xfrm>
            <a:off x="2782227" y="4032784"/>
            <a:ext cx="2007674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BE:258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01" name="Google Shape;301;p35"/>
          <p:cNvSpPr/>
          <p:nvPr/>
        </p:nvSpPr>
        <p:spPr>
          <a:xfrm>
            <a:off x="316023" y="4592143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E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02" name="Google Shape;302;p35"/>
          <p:cNvSpPr/>
          <p:nvPr/>
        </p:nvSpPr>
        <p:spPr>
          <a:xfrm>
            <a:off x="1549125" y="4592143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69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03" name="Google Shape;303;p35"/>
          <p:cNvSpPr/>
          <p:nvPr/>
        </p:nvSpPr>
        <p:spPr>
          <a:xfrm>
            <a:off x="2782227" y="4592143"/>
            <a:ext cx="2007674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EO:259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04" name="Google Shape;304;p35"/>
          <p:cNvSpPr/>
          <p:nvPr/>
        </p:nvSpPr>
        <p:spPr>
          <a:xfrm>
            <a:off x="316023" y="5151502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O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05" name="Google Shape;305;p35"/>
          <p:cNvSpPr/>
          <p:nvPr/>
        </p:nvSpPr>
        <p:spPr>
          <a:xfrm>
            <a:off x="1549125" y="5151502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79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06" name="Google Shape;306;p35"/>
          <p:cNvSpPr/>
          <p:nvPr/>
        </p:nvSpPr>
        <p:spPr>
          <a:xfrm>
            <a:off x="2782227" y="5151502"/>
            <a:ext cx="2007674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OR:260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07" name="Google Shape;307;p35"/>
          <p:cNvSpPr/>
          <p:nvPr/>
        </p:nvSpPr>
        <p:spPr>
          <a:xfrm>
            <a:off x="316023" y="5710860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R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08" name="Google Shape;308;p35"/>
          <p:cNvSpPr/>
          <p:nvPr/>
        </p:nvSpPr>
        <p:spPr>
          <a:xfrm>
            <a:off x="1549125" y="5710860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82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09" name="Google Shape;309;p35"/>
          <p:cNvSpPr/>
          <p:nvPr/>
        </p:nvSpPr>
        <p:spPr>
          <a:xfrm>
            <a:off x="2782227" y="5710860"/>
            <a:ext cx="2007674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RN:261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0" name="Google Shape;310;p35"/>
          <p:cNvSpPr/>
          <p:nvPr/>
        </p:nvSpPr>
        <p:spPr>
          <a:xfrm>
            <a:off x="316023" y="6270219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N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1" name="Google Shape;311;p35"/>
          <p:cNvSpPr/>
          <p:nvPr/>
        </p:nvSpPr>
        <p:spPr>
          <a:xfrm>
            <a:off x="1549125" y="6270219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78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2" name="Google Shape;312;p35"/>
          <p:cNvSpPr/>
          <p:nvPr/>
        </p:nvSpPr>
        <p:spPr>
          <a:xfrm>
            <a:off x="2782227" y="6270219"/>
            <a:ext cx="2007674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NO:262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3" name="Google Shape;313;p35"/>
          <p:cNvSpPr/>
          <p:nvPr/>
        </p:nvSpPr>
        <p:spPr>
          <a:xfrm>
            <a:off x="316023" y="6829578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O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4" name="Google Shape;314;p35"/>
          <p:cNvSpPr/>
          <p:nvPr/>
        </p:nvSpPr>
        <p:spPr>
          <a:xfrm>
            <a:off x="1549125" y="6829578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79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5" name="Google Shape;315;p35"/>
          <p:cNvSpPr/>
          <p:nvPr/>
        </p:nvSpPr>
        <p:spPr>
          <a:xfrm>
            <a:off x="2782227" y="6829578"/>
            <a:ext cx="2007674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OT:263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6" name="Google Shape;316;p35"/>
          <p:cNvSpPr/>
          <p:nvPr/>
        </p:nvSpPr>
        <p:spPr>
          <a:xfrm>
            <a:off x="5199613" y="2354708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T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7" name="Google Shape;317;p35"/>
          <p:cNvSpPr/>
          <p:nvPr/>
        </p:nvSpPr>
        <p:spPr>
          <a:xfrm>
            <a:off x="6432714" y="2354708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84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8" name="Google Shape;318;p35"/>
          <p:cNvSpPr/>
          <p:nvPr/>
        </p:nvSpPr>
        <p:spPr>
          <a:xfrm>
            <a:off x="7665817" y="2354708"/>
            <a:ext cx="2007674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TT:264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9" name="Google Shape;319;p35"/>
          <p:cNvSpPr/>
          <p:nvPr/>
        </p:nvSpPr>
        <p:spPr>
          <a:xfrm>
            <a:off x="5199613" y="2914067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TO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20" name="Google Shape;320;p35"/>
          <p:cNvSpPr/>
          <p:nvPr/>
        </p:nvSpPr>
        <p:spPr>
          <a:xfrm>
            <a:off x="6432714" y="2914067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256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7665817" y="2914067"/>
            <a:ext cx="2007674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TOB:265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22" name="Google Shape;322;p35"/>
          <p:cNvSpPr/>
          <p:nvPr/>
        </p:nvSpPr>
        <p:spPr>
          <a:xfrm>
            <a:off x="5199613" y="3473425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BE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23" name="Google Shape;323;p35"/>
          <p:cNvSpPr/>
          <p:nvPr/>
        </p:nvSpPr>
        <p:spPr>
          <a:xfrm>
            <a:off x="6432714" y="3473425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258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24" name="Google Shape;324;p35"/>
          <p:cNvSpPr/>
          <p:nvPr/>
        </p:nvSpPr>
        <p:spPr>
          <a:xfrm>
            <a:off x="7665817" y="3473425"/>
            <a:ext cx="2007674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BEO:266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25" name="Google Shape;325;p35"/>
          <p:cNvSpPr/>
          <p:nvPr/>
        </p:nvSpPr>
        <p:spPr>
          <a:xfrm>
            <a:off x="5199613" y="4032784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OR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26" name="Google Shape;326;p35"/>
          <p:cNvSpPr/>
          <p:nvPr/>
        </p:nvSpPr>
        <p:spPr>
          <a:xfrm>
            <a:off x="6432714" y="4032784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260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27" name="Google Shape;327;p35"/>
          <p:cNvSpPr/>
          <p:nvPr/>
        </p:nvSpPr>
        <p:spPr>
          <a:xfrm>
            <a:off x="7665817" y="4032784"/>
            <a:ext cx="2007674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ORT:267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28" name="Google Shape;328;p35"/>
          <p:cNvSpPr/>
          <p:nvPr/>
        </p:nvSpPr>
        <p:spPr>
          <a:xfrm>
            <a:off x="5199613" y="4592143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TOB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29" name="Google Shape;329;p35"/>
          <p:cNvSpPr/>
          <p:nvPr/>
        </p:nvSpPr>
        <p:spPr>
          <a:xfrm>
            <a:off x="6432714" y="4592143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265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30" name="Google Shape;330;p35"/>
          <p:cNvSpPr/>
          <p:nvPr/>
        </p:nvSpPr>
        <p:spPr>
          <a:xfrm>
            <a:off x="7665817" y="4592143"/>
            <a:ext cx="2007674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TOBE:268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31" name="Google Shape;331;p35"/>
          <p:cNvSpPr/>
          <p:nvPr/>
        </p:nvSpPr>
        <p:spPr>
          <a:xfrm>
            <a:off x="5199613" y="5151502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EO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32" name="Google Shape;332;p35"/>
          <p:cNvSpPr/>
          <p:nvPr/>
        </p:nvSpPr>
        <p:spPr>
          <a:xfrm>
            <a:off x="6432714" y="5151502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259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33" name="Google Shape;333;p35"/>
          <p:cNvSpPr/>
          <p:nvPr/>
        </p:nvSpPr>
        <p:spPr>
          <a:xfrm>
            <a:off x="7665817" y="5151502"/>
            <a:ext cx="2007674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EOR:269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34" name="Google Shape;334;p35"/>
          <p:cNvSpPr/>
          <p:nvPr/>
        </p:nvSpPr>
        <p:spPr>
          <a:xfrm>
            <a:off x="5199613" y="5710860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RN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35" name="Google Shape;335;p35"/>
          <p:cNvSpPr/>
          <p:nvPr/>
        </p:nvSpPr>
        <p:spPr>
          <a:xfrm>
            <a:off x="6432714" y="5710860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261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36" name="Google Shape;336;p35"/>
          <p:cNvSpPr/>
          <p:nvPr/>
        </p:nvSpPr>
        <p:spPr>
          <a:xfrm>
            <a:off x="7665817" y="5710860"/>
            <a:ext cx="2007674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RNO:270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37" name="Google Shape;337;p35"/>
          <p:cNvSpPr/>
          <p:nvPr/>
        </p:nvSpPr>
        <p:spPr>
          <a:xfrm>
            <a:off x="5199613" y="6270219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OT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38" name="Google Shape;338;p35"/>
          <p:cNvSpPr/>
          <p:nvPr/>
        </p:nvSpPr>
        <p:spPr>
          <a:xfrm>
            <a:off x="6432714" y="6270219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263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39" name="Google Shape;339;p35"/>
          <p:cNvSpPr/>
          <p:nvPr/>
        </p:nvSpPr>
        <p:spPr>
          <a:xfrm>
            <a:off x="7665817" y="6270219"/>
            <a:ext cx="2007674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40" name="Google Shape;340;p3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14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407F9A-E819-BD42-81CA-16A2BBEC917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3119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433866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Initialize codebook to all single characters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e.g., ASCII value maps to its character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While !EOF: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Read next codeword from file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Lookup corresponding pattern in the codebook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Output that pattern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Add the previous pattern + the first character of the current pattern to the codebook</a:t>
            </a:r>
            <a:endParaRPr/>
          </a:p>
        </p:txBody>
      </p:sp>
      <p:sp>
        <p:nvSpPr>
          <p:cNvPr id="346" name="Google Shape;346;p3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LZW expansion</a:t>
            </a:r>
            <a:endParaRPr/>
          </a:p>
        </p:txBody>
      </p:sp>
      <p:grpSp>
        <p:nvGrpSpPr>
          <p:cNvPr id="347" name="Google Shape;347;p36"/>
          <p:cNvGrpSpPr/>
          <p:nvPr/>
        </p:nvGrpSpPr>
        <p:grpSpPr>
          <a:xfrm>
            <a:off x="5078755" y="5389471"/>
            <a:ext cx="4797196" cy="1645514"/>
            <a:chOff x="4608325" y="4888250"/>
            <a:chExt cx="4353300" cy="1493250"/>
          </a:xfrm>
        </p:grpSpPr>
        <p:sp>
          <p:nvSpPr>
            <p:cNvPr id="348" name="Google Shape;348;p36"/>
            <p:cNvSpPr txBox="1"/>
            <p:nvPr/>
          </p:nvSpPr>
          <p:spPr>
            <a:xfrm>
              <a:off x="5556925" y="5330000"/>
              <a:ext cx="3404700" cy="105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t" anchorCtr="0">
              <a:noAutofit/>
            </a:bodyPr>
            <a:lstStyle/>
            <a:p>
              <a:pPr defTabSz="1007641"/>
              <a:r>
                <a:rPr lang="en" sz="2424" kern="0">
                  <a:solidFill>
                    <a:srgbClr val="98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Note this means no codebook addition after first pattern output!</a:t>
              </a:r>
              <a:endParaRPr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349" name="Google Shape;349;p36"/>
            <p:cNvCxnSpPr>
              <a:stCxn id="348" idx="1"/>
            </p:cNvCxnSpPr>
            <p:nvPr/>
          </p:nvCxnSpPr>
          <p:spPr>
            <a:xfrm rot="10800000">
              <a:off x="4608325" y="4888250"/>
              <a:ext cx="948600" cy="967500"/>
            </a:xfrm>
            <a:prstGeom prst="straightConnector1">
              <a:avLst/>
            </a:prstGeom>
            <a:noFill/>
            <a:ln w="1905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50" name="Google Shape;350;p3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15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027D03-DF63-B244-A39C-2C02B933295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4947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3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LZW expansion example</a:t>
            </a:r>
            <a:endParaRPr/>
          </a:p>
        </p:txBody>
      </p:sp>
      <p:grpSp>
        <p:nvGrpSpPr>
          <p:cNvPr id="356" name="Google Shape;356;p37"/>
          <p:cNvGrpSpPr/>
          <p:nvPr/>
        </p:nvGrpSpPr>
        <p:grpSpPr>
          <a:xfrm>
            <a:off x="359991" y="1721077"/>
            <a:ext cx="4473878" cy="559359"/>
            <a:chOff x="286300" y="2134300"/>
            <a:chExt cx="4059900" cy="507600"/>
          </a:xfrm>
        </p:grpSpPr>
        <p:sp>
          <p:nvSpPr>
            <p:cNvPr id="357" name="Google Shape;357;p37"/>
            <p:cNvSpPr/>
            <p:nvPr/>
          </p:nvSpPr>
          <p:spPr>
            <a:xfrm>
              <a:off x="286300" y="2134300"/>
              <a:ext cx="1119000" cy="5076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/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Cur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1405300" y="2134300"/>
              <a:ext cx="1119000" cy="5076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/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Output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2524300" y="2134300"/>
              <a:ext cx="1821900" cy="5076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/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Add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360" name="Google Shape;360;p37"/>
          <p:cNvSpPr/>
          <p:nvPr/>
        </p:nvSpPr>
        <p:spPr>
          <a:xfrm>
            <a:off x="1593093" y="2280435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T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1" name="Google Shape;361;p37"/>
          <p:cNvSpPr/>
          <p:nvPr/>
        </p:nvSpPr>
        <p:spPr>
          <a:xfrm>
            <a:off x="359991" y="2280435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84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2826195" y="2839794"/>
            <a:ext cx="2007674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256:TO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1593093" y="2839794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O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4" name="Google Shape;364;p37"/>
          <p:cNvSpPr/>
          <p:nvPr/>
        </p:nvSpPr>
        <p:spPr>
          <a:xfrm>
            <a:off x="359991" y="2839794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79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2826195" y="3399153"/>
            <a:ext cx="2007674" cy="55935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257:OB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1593093" y="3399153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7" name="Google Shape;367;p37"/>
          <p:cNvSpPr/>
          <p:nvPr/>
        </p:nvSpPr>
        <p:spPr>
          <a:xfrm>
            <a:off x="359991" y="3399153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66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2826195" y="3958512"/>
            <a:ext cx="2007674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258:BE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1593093" y="3958512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E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0" name="Google Shape;370;p37"/>
          <p:cNvSpPr/>
          <p:nvPr/>
        </p:nvSpPr>
        <p:spPr>
          <a:xfrm>
            <a:off x="359991" y="3958512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69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2826195" y="4517870"/>
            <a:ext cx="2007674" cy="55935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259:EO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1593093" y="4517870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O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3" name="Google Shape;373;p37"/>
          <p:cNvSpPr/>
          <p:nvPr/>
        </p:nvSpPr>
        <p:spPr>
          <a:xfrm>
            <a:off x="359991" y="4517870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79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2826195" y="5077229"/>
            <a:ext cx="2007674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260:OR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1593093" y="5077229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R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6" name="Google Shape;376;p37"/>
          <p:cNvSpPr/>
          <p:nvPr/>
        </p:nvSpPr>
        <p:spPr>
          <a:xfrm>
            <a:off x="359991" y="5077229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82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2826195" y="5636588"/>
            <a:ext cx="2007674" cy="55935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261:RN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1593093" y="5636588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N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9" name="Google Shape;379;p37"/>
          <p:cNvSpPr/>
          <p:nvPr/>
        </p:nvSpPr>
        <p:spPr>
          <a:xfrm>
            <a:off x="359991" y="5636588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78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2826195" y="6195947"/>
            <a:ext cx="2007674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262:NO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1593093" y="6195947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O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2" name="Google Shape;382;p37"/>
          <p:cNvSpPr/>
          <p:nvPr/>
        </p:nvSpPr>
        <p:spPr>
          <a:xfrm>
            <a:off x="359991" y="6195947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79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7709785" y="1721077"/>
            <a:ext cx="2007674" cy="55935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263:OT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6476683" y="1721077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T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5" name="Google Shape;385;p37"/>
          <p:cNvSpPr/>
          <p:nvPr/>
        </p:nvSpPr>
        <p:spPr>
          <a:xfrm>
            <a:off x="5243581" y="1721077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84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7709785" y="2280435"/>
            <a:ext cx="2007674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264:TT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6476683" y="2280435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TO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8" name="Google Shape;388;p37"/>
          <p:cNvSpPr/>
          <p:nvPr/>
        </p:nvSpPr>
        <p:spPr>
          <a:xfrm>
            <a:off x="5243581" y="2280435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256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7709785" y="2839794"/>
            <a:ext cx="2007674" cy="55935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265:TOB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6476683" y="2839794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BE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91" name="Google Shape;391;p37"/>
          <p:cNvSpPr/>
          <p:nvPr/>
        </p:nvSpPr>
        <p:spPr>
          <a:xfrm>
            <a:off x="5243581" y="2839794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258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7709785" y="3399153"/>
            <a:ext cx="2007674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266:BEO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6476683" y="3399153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OR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94" name="Google Shape;394;p37"/>
          <p:cNvSpPr/>
          <p:nvPr/>
        </p:nvSpPr>
        <p:spPr>
          <a:xfrm>
            <a:off x="5243581" y="3399153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260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7709785" y="3958512"/>
            <a:ext cx="2007674" cy="55935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267:ORT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6476683" y="3958512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TOB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97" name="Google Shape;397;p37"/>
          <p:cNvSpPr/>
          <p:nvPr/>
        </p:nvSpPr>
        <p:spPr>
          <a:xfrm>
            <a:off x="5243581" y="3958512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265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7709785" y="4517870"/>
            <a:ext cx="2007674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268:TOBE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6476683" y="4517870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EO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0" name="Google Shape;400;p37"/>
          <p:cNvSpPr/>
          <p:nvPr/>
        </p:nvSpPr>
        <p:spPr>
          <a:xfrm>
            <a:off x="5243581" y="4517870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259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7709785" y="5077229"/>
            <a:ext cx="2007674" cy="55935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269:EOR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6476683" y="5077229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RN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3" name="Google Shape;403;p37"/>
          <p:cNvSpPr/>
          <p:nvPr/>
        </p:nvSpPr>
        <p:spPr>
          <a:xfrm>
            <a:off x="5243581" y="5077229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261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7709785" y="5636588"/>
            <a:ext cx="2007674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270:RNO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6476683" y="5636588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OT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6" name="Google Shape;406;p37"/>
          <p:cNvSpPr/>
          <p:nvPr/>
        </p:nvSpPr>
        <p:spPr>
          <a:xfrm>
            <a:off x="5243581" y="5636588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263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2826195" y="2280435"/>
            <a:ext cx="2007674" cy="55935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8" name="Google Shape;408;p3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16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7D3D52-61D0-EE42-ABA8-D1763B14D52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0488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8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Both compression and expansion construct the same codebook!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Compression stores character string → codeword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Expansion stores codeword → character string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They contain the same pairs in the same order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Hence, the codebook doesn’t need to be stored with the compressed file, saving space</a:t>
            </a:r>
            <a:endParaRPr/>
          </a:p>
        </p:txBody>
      </p:sp>
      <p:sp>
        <p:nvSpPr>
          <p:cNvPr id="414" name="Google Shape;414;p38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How does this work out?</a:t>
            </a:r>
            <a:endParaRPr/>
          </a:p>
        </p:txBody>
      </p:sp>
      <p:sp>
        <p:nvSpPr>
          <p:cNvPr id="415" name="Google Shape;415;p38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17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70B4A1-569F-3F47-A2F4-ECFCC28DD9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7118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9"/>
          <p:cNvSpPr txBox="1">
            <a:spLocks noGrp="1"/>
          </p:cNvSpPr>
          <p:nvPr>
            <p:ph type="body" idx="1"/>
          </p:nvPr>
        </p:nvSpPr>
        <p:spPr>
          <a:xfrm>
            <a:off x="504349" y="2104588"/>
            <a:ext cx="9068753" cy="5136382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Expansion can sometimes be a step ahead of compression…</a:t>
            </a:r>
            <a:endParaRPr/>
          </a:p>
          <a:p>
            <a:pPr lvl="1">
              <a:lnSpc>
                <a:spcPct val="150000"/>
              </a:lnSpc>
            </a:pPr>
            <a:r>
              <a:rPr lang="en">
                <a:solidFill>
                  <a:srgbClr val="002B5E"/>
                </a:solidFill>
              </a:rPr>
              <a:t>If, during compression, the (pattern, codeword) that was just added to the dictionary is immediately used in the next step, the decompression algorithm will not yet know the codeword.</a:t>
            </a:r>
            <a:endParaRPr>
              <a:solidFill>
                <a:srgbClr val="002B5E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"/>
              <a:t>This is easily detected and dealt with, however</a:t>
            </a:r>
            <a:endParaRPr/>
          </a:p>
        </p:txBody>
      </p:sp>
      <p:sp>
        <p:nvSpPr>
          <p:cNvPr id="421" name="Google Shape;421;p3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Just one tiny little issue to sort out...</a:t>
            </a:r>
            <a:endParaRPr/>
          </a:p>
        </p:txBody>
      </p:sp>
      <p:sp>
        <p:nvSpPr>
          <p:cNvPr id="422" name="Google Shape;422;p3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18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18E869-EC6A-3D40-89D4-7E9F71BD030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5673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0"/>
          <p:cNvSpPr txBox="1">
            <a:spLocks noGrp="1"/>
          </p:cNvSpPr>
          <p:nvPr>
            <p:ph type="body" idx="1"/>
          </p:nvPr>
        </p:nvSpPr>
        <p:spPr>
          <a:xfrm>
            <a:off x="504349" y="1117694"/>
            <a:ext cx="9068753" cy="755068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Compress, using 12 bit codewords: AAAAAA</a:t>
            </a:r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LZW corner case example</a:t>
            </a:r>
            <a:endParaRPr/>
          </a:p>
        </p:txBody>
      </p:sp>
      <p:grpSp>
        <p:nvGrpSpPr>
          <p:cNvPr id="429" name="Google Shape;429;p40"/>
          <p:cNvGrpSpPr/>
          <p:nvPr/>
        </p:nvGrpSpPr>
        <p:grpSpPr>
          <a:xfrm>
            <a:off x="2801786" y="1983786"/>
            <a:ext cx="4473878" cy="559359"/>
            <a:chOff x="286300" y="2134300"/>
            <a:chExt cx="4059900" cy="507600"/>
          </a:xfrm>
        </p:grpSpPr>
        <p:sp>
          <p:nvSpPr>
            <p:cNvPr id="430" name="Google Shape;430;p40"/>
            <p:cNvSpPr/>
            <p:nvPr/>
          </p:nvSpPr>
          <p:spPr>
            <a:xfrm>
              <a:off x="286300" y="2134300"/>
              <a:ext cx="1119000" cy="5076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/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Cur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1405300" y="2134300"/>
              <a:ext cx="1119000" cy="5076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/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Output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2524300" y="2134300"/>
              <a:ext cx="1821900" cy="5076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/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Add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433" name="Google Shape;433;p40"/>
          <p:cNvSpPr/>
          <p:nvPr/>
        </p:nvSpPr>
        <p:spPr>
          <a:xfrm>
            <a:off x="2801786" y="2543145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34" name="Google Shape;434;p40"/>
          <p:cNvSpPr/>
          <p:nvPr/>
        </p:nvSpPr>
        <p:spPr>
          <a:xfrm>
            <a:off x="4034888" y="2543145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65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35" name="Google Shape;435;p40"/>
          <p:cNvSpPr/>
          <p:nvPr/>
        </p:nvSpPr>
        <p:spPr>
          <a:xfrm>
            <a:off x="5267990" y="2543145"/>
            <a:ext cx="2007674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AA:256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36" name="Google Shape;436;p40"/>
          <p:cNvSpPr/>
          <p:nvPr/>
        </p:nvSpPr>
        <p:spPr>
          <a:xfrm>
            <a:off x="2801786" y="3661862"/>
            <a:ext cx="1233101" cy="55935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AAA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37" name="Google Shape;437;p40"/>
          <p:cNvSpPr/>
          <p:nvPr/>
        </p:nvSpPr>
        <p:spPr>
          <a:xfrm>
            <a:off x="4034888" y="3661862"/>
            <a:ext cx="1233101" cy="55935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257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38" name="Google Shape;438;p40"/>
          <p:cNvSpPr/>
          <p:nvPr/>
        </p:nvSpPr>
        <p:spPr>
          <a:xfrm>
            <a:off x="5267990" y="3661862"/>
            <a:ext cx="2007674" cy="55935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39" name="Google Shape;439;p40"/>
          <p:cNvSpPr/>
          <p:nvPr/>
        </p:nvSpPr>
        <p:spPr>
          <a:xfrm>
            <a:off x="2801786" y="3102503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AA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40" name="Google Shape;440;p40"/>
          <p:cNvSpPr/>
          <p:nvPr/>
        </p:nvSpPr>
        <p:spPr>
          <a:xfrm>
            <a:off x="4034888" y="3102503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256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41" name="Google Shape;441;p40"/>
          <p:cNvSpPr/>
          <p:nvPr/>
        </p:nvSpPr>
        <p:spPr>
          <a:xfrm>
            <a:off x="5267990" y="3102503"/>
            <a:ext cx="2007674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AAA:257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42" name="Google Shape;442;p40"/>
          <p:cNvSpPr/>
          <p:nvPr/>
        </p:nvSpPr>
        <p:spPr>
          <a:xfrm>
            <a:off x="4034888" y="5618626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443" name="Google Shape;443;p40"/>
          <p:cNvGrpSpPr/>
          <p:nvPr/>
        </p:nvGrpSpPr>
        <p:grpSpPr>
          <a:xfrm>
            <a:off x="2801786" y="5059267"/>
            <a:ext cx="4473878" cy="559359"/>
            <a:chOff x="286300" y="2134300"/>
            <a:chExt cx="4059900" cy="507600"/>
          </a:xfrm>
        </p:grpSpPr>
        <p:sp>
          <p:nvSpPr>
            <p:cNvPr id="444" name="Google Shape;444;p40"/>
            <p:cNvSpPr/>
            <p:nvPr/>
          </p:nvSpPr>
          <p:spPr>
            <a:xfrm>
              <a:off x="286300" y="2134300"/>
              <a:ext cx="1119000" cy="5076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/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Cur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1405300" y="2134300"/>
              <a:ext cx="1119000" cy="5076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/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Output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2524300" y="2134300"/>
              <a:ext cx="1821900" cy="5076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/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Add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447" name="Google Shape;447;p40"/>
          <p:cNvSpPr/>
          <p:nvPr/>
        </p:nvSpPr>
        <p:spPr>
          <a:xfrm>
            <a:off x="2801786" y="5618626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65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48" name="Google Shape;448;p40"/>
          <p:cNvSpPr/>
          <p:nvPr/>
        </p:nvSpPr>
        <p:spPr>
          <a:xfrm>
            <a:off x="5267990" y="6177984"/>
            <a:ext cx="2007674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256:AA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49" name="Google Shape;449;p40"/>
          <p:cNvSpPr/>
          <p:nvPr/>
        </p:nvSpPr>
        <p:spPr>
          <a:xfrm>
            <a:off x="4034888" y="6177984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AA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50" name="Google Shape;450;p40"/>
          <p:cNvSpPr/>
          <p:nvPr/>
        </p:nvSpPr>
        <p:spPr>
          <a:xfrm>
            <a:off x="2801786" y="6177984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256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51" name="Google Shape;451;p40"/>
          <p:cNvSpPr/>
          <p:nvPr/>
        </p:nvSpPr>
        <p:spPr>
          <a:xfrm>
            <a:off x="5267990" y="5618626"/>
            <a:ext cx="2007674" cy="55935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52" name="Google Shape;452;p40"/>
          <p:cNvSpPr/>
          <p:nvPr/>
        </p:nvSpPr>
        <p:spPr>
          <a:xfrm>
            <a:off x="5267990" y="6737343"/>
            <a:ext cx="2007674" cy="55935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257:AAA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53" name="Google Shape;453;p40"/>
          <p:cNvSpPr/>
          <p:nvPr/>
        </p:nvSpPr>
        <p:spPr>
          <a:xfrm>
            <a:off x="4034888" y="6737343"/>
            <a:ext cx="1233101" cy="55935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AAA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54" name="Google Shape;454;p40"/>
          <p:cNvSpPr/>
          <p:nvPr/>
        </p:nvSpPr>
        <p:spPr>
          <a:xfrm>
            <a:off x="2801786" y="6737343"/>
            <a:ext cx="1233101" cy="55935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257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55" name="Google Shape;455;p40"/>
          <p:cNvSpPr txBox="1">
            <a:spLocks noGrp="1"/>
          </p:cNvSpPr>
          <p:nvPr>
            <p:ph type="body" idx="1"/>
          </p:nvPr>
        </p:nvSpPr>
        <p:spPr>
          <a:xfrm>
            <a:off x="504349" y="4262709"/>
            <a:ext cx="9068753" cy="755068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Expansion:</a:t>
            </a:r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19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712D52-4577-F14E-9982-AD36E879F57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2044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3/12: Assignment 2, Lab 6, and Homework 7</a:t>
            </a:r>
          </a:p>
          <a:p>
            <a:pPr lvl="1"/>
            <a:r>
              <a:rPr lang="en-US" dirty="0"/>
              <a:t>Tophat questions are due one week after each lecture</a:t>
            </a:r>
          </a:p>
          <a:p>
            <a:r>
              <a:rPr lang="en-US" dirty="0"/>
              <a:t>Midterm Exam grades have been posted</a:t>
            </a:r>
          </a:p>
          <a:p>
            <a:pPr lvl="1"/>
            <a:r>
              <a:rPr lang="en-US" dirty="0"/>
              <a:t>Average: 76.47%</a:t>
            </a:r>
          </a:p>
          <a:p>
            <a:r>
              <a:rPr lang="en-US" dirty="0"/>
              <a:t>Comment on each other’s muddiest points</a:t>
            </a:r>
          </a:p>
          <a:p>
            <a:r>
              <a:rPr lang="en-US" dirty="0"/>
              <a:t>Women in Data Science Conference</a:t>
            </a:r>
          </a:p>
          <a:p>
            <a:pPr lvl="1"/>
            <a:r>
              <a:rPr lang="en-US" dirty="0">
                <a:hlinkClick r:id="rId2"/>
              </a:rPr>
              <a:t>http://www.stat.cmu.edu/wids/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1"/>
          <p:cNvSpPr txBox="1">
            <a:spLocks noGrp="1"/>
          </p:cNvSpPr>
          <p:nvPr>
            <p:ph type="body" idx="1"/>
          </p:nvPr>
        </p:nvSpPr>
        <p:spPr>
          <a:xfrm>
            <a:off x="504349" y="2528598"/>
            <a:ext cx="9068753" cy="4712234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How to represent/store during: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Compression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Expansion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Considerations: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What operations are needed?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How many of these operations are going to be performed?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Discuss</a:t>
            </a:r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3600" dirty="0"/>
              <a:t>LZW implementation concerns:  codebook</a:t>
            </a:r>
            <a:endParaRPr sz="3600" dirty="0"/>
          </a:p>
        </p:txBody>
      </p:sp>
      <p:sp>
        <p:nvSpPr>
          <p:cNvPr id="463" name="Google Shape;463;p4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20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A10742-A0F0-844D-89E8-4F871FEFFD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433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2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How long should codewords be?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Use fewer bits: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Gives better compression earlier on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But, leaves fewer codewords available, which will hamper compression later on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Use more bits: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Delays actual compression until longer patterns are found due to large codeword size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More codewords available means that greater compression gains can be made later on in the process</a:t>
            </a:r>
            <a:endParaRPr/>
          </a:p>
        </p:txBody>
      </p:sp>
      <p:sp>
        <p:nvSpPr>
          <p:cNvPr id="469" name="Google Shape;469;p4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3200" dirty="0"/>
              <a:t>Further implementation issues:  codeword size</a:t>
            </a:r>
            <a:endParaRPr sz="3200" dirty="0"/>
          </a:p>
        </p:txBody>
      </p:sp>
      <p:sp>
        <p:nvSpPr>
          <p:cNvPr id="470" name="Google Shape;470;p4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21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3245B7-16FF-6443-97FD-2952652A27A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8362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3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This sounds eerily like variable length codewords…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Exactly what we set out to avoid!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Here, we’re talking about a different technique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Example: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Start out using 9 bit codewords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When codeword 512 is inserted into the codebook, switch to outputting/grabbing 10 bit codewords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When codeword 1024 is inserted into the codebook, switch to outputting/grabbing 11 bit codewords…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Etc.</a:t>
            </a:r>
            <a:endParaRPr/>
          </a:p>
        </p:txBody>
      </p:sp>
      <p:sp>
        <p:nvSpPr>
          <p:cNvPr id="476" name="Google Shape;476;p4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Variable width codewords</a:t>
            </a:r>
            <a:endParaRPr/>
          </a:p>
        </p:txBody>
      </p:sp>
      <p:sp>
        <p:nvSpPr>
          <p:cNvPr id="477" name="Google Shape;477;p4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22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6DF1C2-8890-6142-86A3-145CE8BB6FA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3745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4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What happens when we run out of codewords?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Only 2</a:t>
            </a:r>
            <a:r>
              <a:rPr lang="en" baseline="30000"/>
              <a:t>n</a:t>
            </a:r>
            <a:r>
              <a:rPr lang="en"/>
              <a:t> possible codewords for n bit codes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Even using variable width codewords, they can’t grow arbitrarily large…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Two primary options: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Stop adding new keywords, use the codebook as it stands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Maintains long already established patterns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But if the file changes, it will not be compressed as effectively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Throw out the codebook and start over from single characters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Allows new patterns to be compressed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Until new patterns are built up, though, compression will be minimal</a:t>
            </a:r>
            <a:endParaRPr/>
          </a:p>
        </p:txBody>
      </p:sp>
      <p:sp>
        <p:nvSpPr>
          <p:cNvPr id="483" name="Google Shape;483;p4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2645"/>
              <a:t>Even further implementation issues:  codebook size</a:t>
            </a:r>
            <a:endParaRPr sz="2645"/>
          </a:p>
        </p:txBody>
      </p:sp>
      <p:sp>
        <p:nvSpPr>
          <p:cNvPr id="484" name="Google Shape;484;p4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23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1EF46E-C55C-F34E-9F40-9F52388CBF8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83894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5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HUFFMAN vs LZW</a:t>
            </a:r>
            <a:endParaRPr/>
          </a:p>
          <a:p>
            <a:pPr>
              <a:lnSpc>
                <a:spcPct val="150000"/>
              </a:lnSpc>
            </a:pPr>
            <a:r>
              <a:rPr lang="en"/>
              <a:t>In general, LZW will give better compression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Also better for compression archived directories of files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Why?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Very long patterns can be built up, leading to better compression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Different files don’t “hurt” each other as they did in Huffman</a:t>
            </a:r>
            <a:endParaRPr/>
          </a:p>
          <a:p>
            <a:pPr lvl="4">
              <a:lnSpc>
                <a:spcPct val="150000"/>
              </a:lnSpc>
            </a:pPr>
            <a:r>
              <a:rPr lang="en"/>
              <a:t>Remember our thoughts on using static tries?</a:t>
            </a:r>
            <a:endParaRPr/>
          </a:p>
        </p:txBody>
      </p:sp>
      <p:sp>
        <p:nvSpPr>
          <p:cNvPr id="490" name="Google Shape;490;p4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3600" dirty="0"/>
              <a:t>The showdown you’ve all been waiting for...</a:t>
            </a:r>
            <a:endParaRPr sz="3600" dirty="0"/>
          </a:p>
        </p:txBody>
      </p:sp>
      <p:sp>
        <p:nvSpPr>
          <p:cNvPr id="491" name="Google Shape;491;p4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24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C9908A-A14D-E840-9074-5D05DEAC707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7318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6"/>
          <p:cNvSpPr txBox="1">
            <a:spLocks noGrp="1"/>
          </p:cNvSpPr>
          <p:nvPr>
            <p:ph type="body" idx="1"/>
          </p:nvPr>
        </p:nvSpPr>
        <p:spPr>
          <a:xfrm>
            <a:off x="337677" y="1418834"/>
            <a:ext cx="9555712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Well, gifs can use it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And pdfs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Most dedicated compression applications use other algorithms: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DEFLATE (combination of LZ77 and Huffman)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Used by PKZIP and gzip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Burrows-Wheeler transforms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Used by bzip2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LZMA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Used by 7-zip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brotli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Introduced by Google in Sept. 2015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Based around a " … combination of a modern variant of the LZ77 algorithm, Huffman coding[,] and 2nd order context modeling … "</a:t>
            </a:r>
            <a:endParaRPr/>
          </a:p>
        </p:txBody>
      </p:sp>
      <p:sp>
        <p:nvSpPr>
          <p:cNvPr id="497" name="Google Shape;497;p4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3600" dirty="0"/>
              <a:t>So lossless compression apps use LZW?</a:t>
            </a:r>
            <a:endParaRPr sz="3600" dirty="0"/>
          </a:p>
        </p:txBody>
      </p:sp>
      <p:sp>
        <p:nvSpPr>
          <p:cNvPr id="498" name="Google Shape;498;p4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25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C3AC54-C168-E648-9785-69BA3F84E20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8124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4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4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7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How much can they compress a file?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Better question: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How much can a file be compressed by any algorithm?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No algorithm can compress every bitstream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Assume we have such an algorithm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We can use to compress its own output!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And we could keep compressing its output until our compressed file is 0 bits!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Clearly this can’t work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Proofs in Proposition S of Section 5.5 of the text</a:t>
            </a:r>
            <a:endParaRPr/>
          </a:p>
        </p:txBody>
      </p:sp>
      <p:sp>
        <p:nvSpPr>
          <p:cNvPr id="504" name="Google Shape;504;p4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2424"/>
              <a:t>DEFLATE et al achieve even better general compression?</a:t>
            </a:r>
            <a:endParaRPr sz="2424"/>
          </a:p>
        </p:txBody>
      </p:sp>
      <p:sp>
        <p:nvSpPr>
          <p:cNvPr id="505" name="Google Shape;505;p4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26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90BAA4-2C1C-704C-AE3F-AF4180F034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2220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5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5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5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8"/>
          <p:cNvSpPr txBox="1">
            <a:spLocks noGrp="1"/>
          </p:cNvSpPr>
          <p:nvPr>
            <p:ph type="body" idx="1"/>
          </p:nvPr>
        </p:nvSpPr>
        <p:spPr>
          <a:xfrm>
            <a:off x="504349" y="1418835"/>
            <a:ext cx="9068753" cy="717381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Yes!  Using Shannon Entropy</a:t>
            </a:r>
            <a:endParaRPr/>
          </a:p>
        </p:txBody>
      </p:sp>
      <p:sp>
        <p:nvSpPr>
          <p:cNvPr id="511" name="Google Shape;511;p48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2424"/>
              <a:t>Can we reason about how much a file can be compressed?</a:t>
            </a:r>
            <a:endParaRPr sz="2424"/>
          </a:p>
        </p:txBody>
      </p:sp>
      <p:pic>
        <p:nvPicPr>
          <p:cNvPr id="512" name="Google Shape;512;p48" descr="Claude_Shannon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899" y="2600585"/>
            <a:ext cx="2361654" cy="236165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13" name="Google Shape;513;p48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27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83FCFA-EB88-7140-A90B-D1D1C737635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617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9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Founded by Claude Shannon in his paper “A Mathematical Theory of Communication”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i="1">
                <a:solidFill>
                  <a:srgbClr val="002B5E"/>
                </a:solidFill>
              </a:rPr>
              <a:t>Entropy</a:t>
            </a:r>
            <a:r>
              <a:rPr lang="en"/>
              <a:t> is a key measure in information theory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Slightly different from thermodynamic entropy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A measure of the unpredictability of information content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By losslessly compressing data, we represent the same information in less space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Hence, 8 bits of uncompressed text has less entropy than 8 bits of compressed data</a:t>
            </a:r>
            <a:endParaRPr/>
          </a:p>
        </p:txBody>
      </p:sp>
      <p:sp>
        <p:nvSpPr>
          <p:cNvPr id="519" name="Google Shape;519;p4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4000" dirty="0"/>
              <a:t>Information theory in a single slide...</a:t>
            </a:r>
            <a:endParaRPr sz="4000" dirty="0"/>
          </a:p>
        </p:txBody>
      </p:sp>
      <p:sp>
        <p:nvSpPr>
          <p:cNvPr id="520" name="Google Shape;520;p4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28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6B2C17-09C5-2343-AF1E-667C61E3C44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3309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9410-2A90-4024-8D82-CE860012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88227-FC49-4D21-9AC6-202CC3154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ED663-81FB-4FC6-9741-916744BF48D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6A9F1-5A04-4BA9-86D5-69AB6E453B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B39317-36B0-4EF9-9094-C12C90452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04" y="958650"/>
            <a:ext cx="8466631" cy="56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8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Huffman Compression (</a:t>
            </a:r>
            <a:r>
              <a:rPr lang="en-US" i="1" dirty="0">
                <a:latin typeface="Calibri" panose="020F0502020204030204" pitchFamily="34" charset="0"/>
              </a:rPr>
              <a:t>contd</a:t>
            </a:r>
            <a:r>
              <a:rPr lang="en-US" dirty="0">
                <a:latin typeface="Calibri" panose="020F0502020204030204" pitchFamily="34" charset="0"/>
              </a:rPr>
              <a:t>.)</a:t>
            </a:r>
          </a:p>
          <a:p>
            <a:r>
              <a:rPr lang="en-US" dirty="0">
                <a:latin typeface="Calibri" panose="020F0502020204030204" pitchFamily="34" charset="0"/>
              </a:rPr>
              <a:t>Run-length encoding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4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E3A4-9ACC-45F0-9109-92A2F1C1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4C43-9078-4C76-A016-C8AE45AE9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43814"/>
            <a:ext cx="10093116" cy="656541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Too many N/A!</a:t>
            </a:r>
          </a:p>
          <a:p>
            <a:r>
              <a:rPr lang="en-US" dirty="0"/>
              <a:t>Run-length encoding</a:t>
            </a:r>
          </a:p>
          <a:p>
            <a:pPr lvl="1"/>
            <a:r>
              <a:rPr lang="en-US" dirty="0"/>
              <a:t>use cases</a:t>
            </a:r>
          </a:p>
          <a:p>
            <a:pPr lvl="2"/>
            <a:r>
              <a:rPr lang="en-US" dirty="0"/>
              <a:t>in what scenarios is run length encoding useful since it relies on very specific requirements</a:t>
            </a:r>
          </a:p>
          <a:p>
            <a:pPr lvl="1"/>
            <a:r>
              <a:rPr lang="en-US" dirty="0"/>
              <a:t>when to use run length encoding vs Huffman</a:t>
            </a:r>
          </a:p>
          <a:p>
            <a:pPr lvl="1"/>
            <a:r>
              <a:rPr lang="en-US" dirty="0"/>
              <a:t>run length encoding and why its not effective</a:t>
            </a:r>
          </a:p>
          <a:p>
            <a:pPr lvl="1"/>
            <a:r>
              <a:rPr lang="en-US" dirty="0"/>
              <a:t>How run length encoding works when the repeated patterns are not the same size</a:t>
            </a:r>
          </a:p>
          <a:p>
            <a:pPr lvl="1"/>
            <a:r>
              <a:rPr lang="en-US" dirty="0"/>
              <a:t>Code implementation of run length encoding.</a:t>
            </a:r>
          </a:p>
          <a:p>
            <a:r>
              <a:rPr lang="en-US" dirty="0"/>
              <a:t>Variable-length Huffman</a:t>
            </a:r>
          </a:p>
          <a:p>
            <a:r>
              <a:rPr lang="en-US" dirty="0"/>
              <a:t>Adaptive Huffman</a:t>
            </a:r>
          </a:p>
          <a:p>
            <a:r>
              <a:rPr lang="en-US" dirty="0"/>
              <a:t>pros and cons of the different compressions we've seen</a:t>
            </a:r>
          </a:p>
          <a:p>
            <a:r>
              <a:rPr lang="en-US" dirty="0" err="1"/>
              <a:t>i</a:t>
            </a:r>
            <a:r>
              <a:rPr lang="en-US" dirty="0"/>
              <a:t>/o</a:t>
            </a:r>
          </a:p>
          <a:p>
            <a:r>
              <a:rPr lang="en-US" dirty="0"/>
              <a:t>representing tries as bitstrings, the example you gave was confusing because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didnt</a:t>
            </a:r>
            <a:r>
              <a:rPr lang="en-US" dirty="0"/>
              <a:t> understand where the internal nodes were represented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7DAB6-60C6-4D52-820A-55811E8B27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F592C-BB31-4195-BF5C-E5FC2BB55D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5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85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7FBF4-D5EF-498B-B372-82DFA85D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Run-length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17197-F6D2-4D0C-978B-67A26D9AF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4C3D9-D51E-4494-8FE1-6F39AEDE2A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1BB9B-5253-411E-AB92-6B9C91330F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69CD36-53A8-4E1F-868E-D62929A8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47" y="1280160"/>
            <a:ext cx="8750691" cy="583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77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778E-1319-4046-B7AE-C3EBC594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Huffman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71C9-4E22-436C-9903-265DBB939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1B5A7-05A6-4605-A72C-0DE603FB7ED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48B54-142F-425F-95A6-2F240C3623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BB0052-649F-40D0-AAD6-2C19BE3F3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9" y="928995"/>
            <a:ext cx="9189176" cy="612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0BCE-613C-4BD0-8F71-6C3852CB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3F5A0-B11F-40D6-9195-BC71164B1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0BA94-2CF6-4EE7-B2FE-174F452F99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FE0A7-D211-47E6-B149-C40DDC6E7F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E8BC9A-123D-4C29-8D53-F74407AA1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3" y="1277409"/>
            <a:ext cx="8666661" cy="577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4AE1-DBFC-2848-B191-FE3ED1A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1B29-68EF-D34F-B9F6-D9EC2547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Compression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LZW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Theoretical limits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0C3AE-7085-4E4C-910F-0D1895BFDD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F679D-1AE3-DC4F-8881-2F85B371C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130887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1992</Words>
  <Application>Microsoft Macintosh PowerPoint</Application>
  <PresentationFormat>Custom</PresentationFormat>
  <Paragraphs>370</Paragraphs>
  <Slides>28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Droid Sans</vt:lpstr>
      <vt:lpstr>Helvetica</vt:lpstr>
      <vt:lpstr>Times New Roman</vt:lpstr>
      <vt:lpstr>1_Office Theme</vt:lpstr>
      <vt:lpstr>Office Theme</vt:lpstr>
      <vt:lpstr>2_Office Theme</vt:lpstr>
      <vt:lpstr>Pitt_minimal</vt:lpstr>
      <vt:lpstr>Algorithms and Data Structures 2 CS 1501</vt:lpstr>
      <vt:lpstr>Announcements</vt:lpstr>
      <vt:lpstr>Assignment 2 Hints</vt:lpstr>
      <vt:lpstr>Last lecture …</vt:lpstr>
      <vt:lpstr>Muddiest points</vt:lpstr>
      <vt:lpstr>Run-length Encoding</vt:lpstr>
      <vt:lpstr>Adaptive Huffman</vt:lpstr>
      <vt:lpstr>Binary I/O</vt:lpstr>
      <vt:lpstr>This Lecture</vt:lpstr>
      <vt:lpstr>What else can we do to compress files?</vt:lpstr>
      <vt:lpstr>Patterns are compressible, need a general approach</vt:lpstr>
      <vt:lpstr>How do we know that “the” will be in our file?</vt:lpstr>
      <vt:lpstr>LZW compression</vt:lpstr>
      <vt:lpstr>LZW compression example</vt:lpstr>
      <vt:lpstr>LZW expansion</vt:lpstr>
      <vt:lpstr>LZW expansion example</vt:lpstr>
      <vt:lpstr>How does this work out?</vt:lpstr>
      <vt:lpstr>Just one tiny little issue to sort out...</vt:lpstr>
      <vt:lpstr>LZW corner case example</vt:lpstr>
      <vt:lpstr>LZW implementation concerns:  codebook</vt:lpstr>
      <vt:lpstr>Further implementation issues:  codeword size</vt:lpstr>
      <vt:lpstr>Variable width codewords</vt:lpstr>
      <vt:lpstr>Even further implementation issues:  codebook size</vt:lpstr>
      <vt:lpstr>The showdown you’ve all been waiting for...</vt:lpstr>
      <vt:lpstr>So lossless compression apps use LZW?</vt:lpstr>
      <vt:lpstr>DEFLATE et al achieve even better general compression?</vt:lpstr>
      <vt:lpstr>Can we reason about how much a file can be compressed?</vt:lpstr>
      <vt:lpstr>Information theory in a single slide...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2021-09-01T05:46:31Z</dcterms:modified>
</cp:coreProperties>
</file>